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66" r:id="rId3"/>
    <p:sldId id="262" r:id="rId4"/>
    <p:sldId id="263" r:id="rId5"/>
    <p:sldId id="268" r:id="rId6"/>
    <p:sldId id="269" r:id="rId7"/>
    <p:sldId id="265" r:id="rId8"/>
    <p:sldId id="277" r:id="rId9"/>
    <p:sldId id="270" r:id="rId10"/>
    <p:sldId id="274" r:id="rId11"/>
    <p:sldId id="275" r:id="rId12"/>
    <p:sldId id="271" r:id="rId13"/>
    <p:sldId id="272" r:id="rId14"/>
    <p:sldId id="278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nstantia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nstantia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nstantia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nstantia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nstantia" pitchFamily="18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nstantia" pitchFamily="18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nstantia" pitchFamily="18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nstantia" pitchFamily="18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nstantia" pitchFamily="18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5716CC-F4C1-413F-8313-2D053EC220DF}" type="datetimeFigureOut">
              <a:rPr lang="ru-RU"/>
              <a:pPr>
                <a:defRPr/>
              </a:pPr>
              <a:t>08.12.2015</a:t>
            </a:fld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67B699-DD0F-4F94-9071-753BA92D10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B472AF-241C-4D3E-BC86-7A170A3B5F49}" type="datetimeFigureOut">
              <a:rPr lang="ru-RU"/>
              <a:pPr>
                <a:defRPr/>
              </a:pPr>
              <a:t>08.12.2015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330F55-BB0E-4380-B243-457355890C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772578-243D-4EFB-8F15-A747F26F78EF}" type="datetimeFigureOut">
              <a:rPr lang="ru-RU"/>
              <a:pPr>
                <a:defRPr/>
              </a:pPr>
              <a:t>08.12.2015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50297F-AA18-49EF-A57E-2A441568AC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365DD3-5C89-407B-A11B-F4A8D206615F}" type="datetimeFigureOut">
              <a:rPr lang="ru-RU"/>
              <a:pPr>
                <a:defRPr/>
              </a:pPr>
              <a:t>08.12.2015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6E3EC0-AD9C-4B4D-88BB-39D9EF530D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4DEEB6-8BA8-44F0-9067-97260E15DBBE}" type="datetimeFigureOut">
              <a:rPr lang="ru-RU"/>
              <a:pPr>
                <a:defRPr/>
              </a:pPr>
              <a:t>08.12.2015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295E5B-1145-4491-A5A6-06F585C4F2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DA014B-C1A1-48B1-A400-EE6A4EE97962}" type="datetimeFigureOut">
              <a:rPr lang="ru-RU"/>
              <a:pPr>
                <a:defRPr/>
              </a:pPr>
              <a:t>08.12.2015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634A69-EFF7-455E-A334-CBC47CFEA2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208FA6-CFDC-4F1F-90D8-BB29A29832A6}" type="datetimeFigureOut">
              <a:rPr lang="ru-RU"/>
              <a:pPr>
                <a:defRPr/>
              </a:pPr>
              <a:t>08.12.2015</a:t>
            </a:fld>
            <a:endParaRPr lang="ru-RU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F8BEE0-020D-47AA-8A00-89A4E1F4BE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95A578-8D67-452C-9CAC-91F203918463}" type="datetimeFigureOut">
              <a:rPr lang="ru-RU"/>
              <a:pPr>
                <a:defRPr/>
              </a:pPr>
              <a:t>08.12.2015</a:t>
            </a:fld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E9743F-63A4-4939-932B-1189C925A4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FE8506-B949-403C-8A15-42D4C110A7D4}" type="datetimeFigureOut">
              <a:rPr lang="ru-RU"/>
              <a:pPr>
                <a:defRPr/>
              </a:pPr>
              <a:t>08.12.2015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D55645-4AB0-4E31-B8F5-12B9786DD4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C87D91-305E-4693-86A0-7F9DBD38FBCE}" type="datetimeFigureOut">
              <a:rPr lang="ru-RU"/>
              <a:pPr>
                <a:defRPr/>
              </a:pPr>
              <a:t>08.12.2015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F75FFC-068C-45D4-9EB0-CF130752AA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ый треугольник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олилиния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C1FE59-159D-4626-A8F3-03D1AA4F04FB}" type="datetimeFigureOut">
              <a:rPr lang="ru-RU"/>
              <a:pPr>
                <a:defRPr/>
              </a:pPr>
              <a:t>08.12.2015</a:t>
            </a:fld>
            <a:endParaRPr lang="ru-RU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22526F-D005-4F6C-B6F7-2F1212DCEB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9123DE8-05C4-4CAF-9D95-90C14BF192AA}" type="datetimeFigureOut">
              <a:rPr lang="ru-RU"/>
              <a:pPr>
                <a:defRPr/>
              </a:pPr>
              <a:t>08.12.2015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27B99E3-2956-40DC-A8E3-9EC1C25BE4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11" r:id="rId2"/>
    <p:sldLayoutId id="2147483720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21" r:id="rId9"/>
    <p:sldLayoutId id="2147483717" r:id="rId10"/>
    <p:sldLayoutId id="2147483718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rezentacii.com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jpe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slide" Target="slide4.xml"/><Relationship Id="rId7" Type="http://schemas.openxmlformats.org/officeDocument/2006/relationships/image" Target="../media/image32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slide" Target="slide3.xml"/><Relationship Id="rId4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785794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5400" i="1" dirty="0" smtClean="0"/>
              <a:t>ENGLISH-SPEAKING COUNTRIES</a:t>
            </a:r>
            <a:endParaRPr lang="ru-RU" sz="5400" i="1" dirty="0"/>
          </a:p>
        </p:txBody>
      </p:sp>
      <p:sp>
        <p:nvSpPr>
          <p:cNvPr id="512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429000"/>
            <a:ext cx="7854950" cy="1552575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512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85813"/>
            <a:ext cx="9144000" cy="6072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 bwMode="auto">
          <a:xfrm>
            <a:off x="3786182" y="6429375"/>
            <a:ext cx="2214562" cy="42862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eaLnBrk="0" hangingPunct="0">
              <a:defRPr/>
            </a:pPr>
            <a:r>
              <a:rPr lang="en-US" sz="2000" b="1" dirty="0">
                <a:solidFill>
                  <a:schemeClr val="bg1"/>
                </a:solidFill>
                <a:latin typeface="Times New Roman" pitchFamily="18" charset="0"/>
                <a:hlinkClick r:id="rId3"/>
              </a:rPr>
              <a:t>Prezentacii.com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428736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000" b="1" dirty="0" smtClean="0">
                <a:solidFill>
                  <a:srgbClr val="0000CC"/>
                </a:solidFill>
              </a:rPr>
              <a:t/>
            </a:r>
            <a:br>
              <a:rPr lang="en-US" sz="4000" b="1" dirty="0" smtClean="0">
                <a:solidFill>
                  <a:srgbClr val="0000CC"/>
                </a:solidFill>
              </a:rPr>
            </a:br>
            <a:r>
              <a:rPr lang="en-US" sz="4000" b="1" dirty="0" smtClean="0">
                <a:solidFill>
                  <a:srgbClr val="0000CC"/>
                </a:solidFill>
              </a:rPr>
              <a:t/>
            </a:r>
            <a:br>
              <a:rPr lang="en-US" sz="4000" b="1" dirty="0" smtClean="0">
                <a:solidFill>
                  <a:srgbClr val="0000CC"/>
                </a:solidFill>
              </a:rPr>
            </a:br>
            <a:r>
              <a:rPr lang="en-US" sz="4000" b="1" dirty="0" smtClean="0">
                <a:solidFill>
                  <a:srgbClr val="0000CC"/>
                </a:solidFill>
              </a:rPr>
              <a:t>    </a:t>
            </a:r>
            <a:r>
              <a:rPr lang="et-EE" sz="4000" b="1" dirty="0" smtClean="0">
                <a:solidFill>
                  <a:srgbClr val="0000CC"/>
                </a:solidFill>
              </a:rPr>
              <a:t>Trafalgar Square</a:t>
            </a:r>
            <a:r>
              <a:rPr lang="en-US" sz="4000" b="1" dirty="0" smtClean="0">
                <a:solidFill>
                  <a:srgbClr val="0000CC"/>
                </a:solidFill>
              </a:rPr>
              <a:t>                 </a:t>
            </a:r>
            <a:r>
              <a:rPr lang="en-GB" sz="3600" b="1" dirty="0" smtClean="0">
                <a:solidFill>
                  <a:srgbClr val="0000CC"/>
                </a:solidFill>
              </a:rPr>
              <a:t>Buckingham</a:t>
            </a:r>
            <a:r>
              <a:rPr lang="et-EE" sz="3600" b="1" dirty="0" smtClean="0">
                <a:solidFill>
                  <a:srgbClr val="0000CC"/>
                </a:solidFill>
              </a:rPr>
              <a:t> </a:t>
            </a:r>
            <a:r>
              <a:rPr lang="en-GB" sz="3600" b="1" dirty="0" smtClean="0">
                <a:solidFill>
                  <a:srgbClr val="0000CC"/>
                </a:solidFill>
              </a:rPr>
              <a:t>Palace</a:t>
            </a:r>
            <a:r>
              <a:rPr lang="en-US" sz="4000" b="1" dirty="0" smtClean="0">
                <a:solidFill>
                  <a:srgbClr val="0000CC"/>
                </a:solidFill>
              </a:rPr>
              <a:t/>
            </a:r>
            <a:br>
              <a:rPr lang="en-US" sz="4000" b="1" dirty="0" smtClean="0">
                <a:solidFill>
                  <a:srgbClr val="0000CC"/>
                </a:solidFill>
              </a:rPr>
            </a:br>
            <a:r>
              <a:rPr lang="en-US" sz="2000" b="1" dirty="0" smtClean="0">
                <a:solidFill>
                  <a:srgbClr val="0000CC"/>
                </a:solidFill>
              </a:rPr>
              <a:t>       </a:t>
            </a:r>
            <a:r>
              <a:rPr lang="en-US" sz="2000" dirty="0" smtClean="0"/>
              <a:t>I</a:t>
            </a:r>
            <a:r>
              <a:rPr lang="et-EE" sz="2000" dirty="0" smtClean="0"/>
              <a:t>n the middle of the square </a:t>
            </a:r>
            <a:r>
              <a:rPr lang="en-US" sz="2000" dirty="0" smtClean="0"/>
              <a:t>                                                      </a:t>
            </a:r>
            <a:r>
              <a:rPr lang="en-GB" sz="2000" dirty="0" smtClean="0"/>
              <a:t>This is the Queen’s home. 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  t</a:t>
            </a:r>
            <a:r>
              <a:rPr lang="et-EE" sz="2000" dirty="0" smtClean="0"/>
              <a:t>here is Admiral Nelson’s Column.</a:t>
            </a:r>
            <a:endParaRPr lang="en-GB" sz="4000" b="1" dirty="0">
              <a:solidFill>
                <a:srgbClr val="0000CC"/>
              </a:solidFill>
            </a:endParaRPr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7358063" y="1766888"/>
            <a:ext cx="1643062" cy="166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</a:pPr>
            <a:endParaRPr lang="en-GB"/>
          </a:p>
        </p:txBody>
      </p:sp>
      <p:pic>
        <p:nvPicPr>
          <p:cNvPr id="16388" name="Picture 3" descr="C:\kursus\Lucia Alver\Pildid helid\nels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28750"/>
            <a:ext cx="4429125" cy="542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6" descr="C:\kursus\Lucia Alver\Pildid helid\pale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428750"/>
            <a:ext cx="4572000" cy="542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5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5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2" grpId="0" build="p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5" descr="C:\kursus\Lucia Alver\Pildid helid\sil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71563"/>
            <a:ext cx="4714875" cy="578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1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071546"/>
          </a:xfrm>
        </p:spPr>
        <p:txBody>
          <a:bodyPr/>
          <a:lstStyle/>
          <a:p>
            <a:pPr marL="342900" indent="-342900" fontAlgn="auto">
              <a:spcAft>
                <a:spcPts val="0"/>
              </a:spcAft>
              <a:defRPr/>
            </a:pPr>
            <a:r>
              <a:rPr lang="en-US" sz="4000" b="1" dirty="0" smtClean="0">
                <a:solidFill>
                  <a:srgbClr val="0000CC"/>
                </a:solidFill>
              </a:rPr>
              <a:t>    </a:t>
            </a:r>
            <a:r>
              <a:rPr lang="et-EE" sz="4000" b="1" dirty="0" smtClean="0">
                <a:solidFill>
                  <a:srgbClr val="0000CC"/>
                </a:solidFill>
              </a:rPr>
              <a:t>Tower Bridge</a:t>
            </a:r>
            <a:r>
              <a:rPr lang="en-US" sz="4000" b="1" dirty="0" smtClean="0">
                <a:solidFill>
                  <a:srgbClr val="0000CC"/>
                </a:solidFill>
              </a:rPr>
              <a:t> -                        </a:t>
            </a:r>
            <a:r>
              <a:rPr lang="et-EE" sz="4000" b="1" dirty="0" smtClean="0">
                <a:solidFill>
                  <a:srgbClr val="0000CC"/>
                </a:solidFill>
              </a:rPr>
              <a:t>Big Ben</a:t>
            </a:r>
            <a:r>
              <a:rPr lang="en-US" sz="4000" b="1" dirty="0" smtClean="0">
                <a:solidFill>
                  <a:srgbClr val="0000CC"/>
                </a:solidFill>
              </a:rPr>
              <a:t>-</a:t>
            </a:r>
            <a:br>
              <a:rPr lang="en-US" sz="4000" b="1" dirty="0" smtClean="0">
                <a:solidFill>
                  <a:srgbClr val="0000CC"/>
                </a:solidFill>
              </a:rPr>
            </a:br>
            <a:r>
              <a:rPr lang="en-US" sz="2000" dirty="0" smtClean="0"/>
              <a:t>t</a:t>
            </a:r>
            <a:r>
              <a:rPr lang="et-EE" sz="2000" dirty="0" smtClean="0"/>
              <a:t>he most famous bridge in London</a:t>
            </a:r>
            <a:r>
              <a:rPr lang="en-US" sz="2000" dirty="0" smtClean="0"/>
              <a:t>                                        </a:t>
            </a:r>
            <a:r>
              <a:rPr lang="et-EE" sz="2000" dirty="0" smtClean="0"/>
              <a:t>the big clock tower</a:t>
            </a:r>
            <a:endParaRPr lang="en-GB" sz="2000" b="1" dirty="0">
              <a:solidFill>
                <a:srgbClr val="0000CC"/>
              </a:solidFill>
            </a:endParaRPr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3786188" y="1766888"/>
            <a:ext cx="1084262" cy="661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buFontTx/>
              <a:buBlip>
                <a:blip r:embed="rId3"/>
              </a:buBlip>
            </a:pPr>
            <a:endParaRPr lang="et-EE" sz="2800"/>
          </a:p>
          <a:p>
            <a:pPr marL="342900" indent="-342900">
              <a:buFontTx/>
              <a:buBlip>
                <a:blip r:embed="rId3"/>
              </a:buBlip>
            </a:pPr>
            <a:endParaRPr lang="et-EE" sz="2800"/>
          </a:p>
          <a:p>
            <a:pPr marL="342900" indent="-342900">
              <a:buFontTx/>
              <a:buBlip>
                <a:blip r:embed="rId3"/>
              </a:buBlip>
            </a:pPr>
            <a:endParaRPr lang="et-EE" sz="2800"/>
          </a:p>
        </p:txBody>
      </p:sp>
      <p:pic>
        <p:nvPicPr>
          <p:cNvPr id="17413" name="Picture 5" descr="C:\kursus\Lucia Alver\Pildid helid\bigbe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7750" y="1071563"/>
            <a:ext cx="4286250" cy="578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2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28625"/>
            <a:ext cx="9144000" cy="142875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000" b="1" dirty="0" smtClean="0">
                <a:solidFill>
                  <a:srgbClr val="0000CC"/>
                </a:solidFill>
              </a:rPr>
              <a:t> </a:t>
            </a:r>
            <a:r>
              <a:rPr lang="et-EE" sz="4000" b="1" dirty="0" smtClean="0">
                <a:solidFill>
                  <a:srgbClr val="0000CC"/>
                </a:solidFill>
              </a:rPr>
              <a:t>Double-deckers</a:t>
            </a:r>
            <a:r>
              <a:rPr lang="en-US" sz="4000" b="1" dirty="0" smtClean="0">
                <a:solidFill>
                  <a:srgbClr val="0000CC"/>
                </a:solidFill>
              </a:rPr>
              <a:t>                      </a:t>
            </a:r>
            <a:r>
              <a:rPr lang="et-EE" sz="4000" b="1" dirty="0" smtClean="0">
                <a:solidFill>
                  <a:srgbClr val="0000CC"/>
                </a:solidFill>
              </a:rPr>
              <a:t>Telephone booths</a:t>
            </a:r>
            <a:r>
              <a:rPr lang="en-US" sz="4000" b="1" dirty="0" smtClean="0">
                <a:solidFill>
                  <a:srgbClr val="0000CC"/>
                </a:solidFill>
              </a:rPr>
              <a:t>                                     </a:t>
            </a:r>
            <a:br>
              <a:rPr lang="en-US" sz="4000" b="1" dirty="0" smtClean="0">
                <a:solidFill>
                  <a:srgbClr val="0000CC"/>
                </a:solidFill>
              </a:rPr>
            </a:br>
            <a:r>
              <a:rPr lang="en-US" sz="4000" b="1" dirty="0" smtClean="0">
                <a:solidFill>
                  <a:srgbClr val="0000CC"/>
                </a:solidFill>
              </a:rPr>
              <a:t> </a:t>
            </a:r>
            <a:r>
              <a:rPr lang="et-EE" sz="2000" b="1" dirty="0" smtClean="0"/>
              <a:t>There are big red buses called </a:t>
            </a:r>
            <a:r>
              <a:rPr lang="en-US" sz="2000" b="1" dirty="0" smtClean="0"/>
              <a:t>                                                </a:t>
            </a:r>
            <a:r>
              <a:rPr lang="et-EE" sz="2000" b="1" dirty="0" smtClean="0"/>
              <a:t>From here you can call your friends.</a:t>
            </a:r>
            <a:r>
              <a:rPr lang="en-US" sz="2000" b="1" dirty="0" smtClean="0"/>
              <a:t/>
            </a:r>
            <a:br>
              <a:rPr lang="en-US" sz="2000" b="1" dirty="0" smtClean="0"/>
            </a:br>
            <a:r>
              <a:rPr lang="en-US" sz="2000" b="1" dirty="0" smtClean="0"/>
              <a:t>  </a:t>
            </a:r>
            <a:r>
              <a:rPr lang="et-EE" sz="2000" b="1" dirty="0" smtClean="0"/>
              <a:t>double-deckers in London. </a:t>
            </a:r>
            <a:endParaRPr lang="ru-RU" sz="2000" b="1" dirty="0"/>
          </a:p>
        </p:txBody>
      </p:sp>
      <p:sp>
        <p:nvSpPr>
          <p:cNvPr id="18435" name="Содержимое 2"/>
          <p:cNvSpPr>
            <a:spLocks noGrp="1"/>
          </p:cNvSpPr>
          <p:nvPr>
            <p:ph idx="1"/>
          </p:nvPr>
        </p:nvSpPr>
        <p:spPr>
          <a:xfrm>
            <a:off x="7429500" y="2928938"/>
            <a:ext cx="1257300" cy="3395662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18436" name="Picture 5" descr="C:\kursus\Lucia Alver\Pildid helid\bus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071688"/>
            <a:ext cx="4786313" cy="478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5" descr="C:\kursus\Lucia Alver\Pildid helid\telefo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0" y="2071688"/>
            <a:ext cx="4286250" cy="478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00125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en-US" sz="4400" dirty="0" smtClean="0"/>
              <a:t>ENJOY  SIGHTSEEINGS of LONDON !!!</a:t>
            </a:r>
            <a:endParaRPr lang="ru-RU" sz="4400" dirty="0"/>
          </a:p>
        </p:txBody>
      </p:sp>
      <p:sp>
        <p:nvSpPr>
          <p:cNvPr id="19459" name="Содержимое 2"/>
          <p:cNvSpPr>
            <a:spLocks noGrp="1"/>
          </p:cNvSpPr>
          <p:nvPr>
            <p:ph idx="1"/>
          </p:nvPr>
        </p:nvSpPr>
        <p:spPr>
          <a:xfrm>
            <a:off x="7929563" y="1000125"/>
            <a:ext cx="1214437" cy="785813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endParaRPr lang="ru-RU" sz="1600" smtClean="0"/>
          </a:p>
        </p:txBody>
      </p:sp>
      <p:pic>
        <p:nvPicPr>
          <p:cNvPr id="1946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43000"/>
            <a:ext cx="3000375" cy="292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" y="3929063"/>
            <a:ext cx="3571875" cy="292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86125" y="1143000"/>
            <a:ext cx="2857500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3438" y="3929063"/>
            <a:ext cx="3571875" cy="292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4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29375" y="1143000"/>
            <a:ext cx="2714625" cy="307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85813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i="1" dirty="0" smtClean="0"/>
              <a:t>Revision</a:t>
            </a:r>
            <a:endParaRPr lang="ru-RU" i="1" dirty="0"/>
          </a:p>
        </p:txBody>
      </p:sp>
      <p:sp>
        <p:nvSpPr>
          <p:cNvPr id="20483" name="Содержимое 2"/>
          <p:cNvSpPr>
            <a:spLocks noGrp="1"/>
          </p:cNvSpPr>
          <p:nvPr>
            <p:ph idx="1"/>
          </p:nvPr>
        </p:nvSpPr>
        <p:spPr>
          <a:xfrm>
            <a:off x="457200" y="1000125"/>
            <a:ext cx="8229600" cy="5324475"/>
          </a:xfrm>
        </p:spPr>
        <p:txBody>
          <a:bodyPr/>
          <a:lstStyle/>
          <a:p>
            <a:r>
              <a:rPr lang="en-US" b="1" smtClean="0"/>
              <a:t>What English-speaking countries do you know?</a:t>
            </a:r>
          </a:p>
          <a:p>
            <a:pPr>
              <a:buFont typeface="Wingdings 2" pitchFamily="18" charset="2"/>
              <a:buNone/>
            </a:pPr>
            <a:r>
              <a:rPr lang="en-US" smtClean="0"/>
              <a:t>Answer</a:t>
            </a:r>
            <a:r>
              <a:rPr lang="ru-RU" smtClean="0"/>
              <a:t>: </a:t>
            </a:r>
            <a:r>
              <a:rPr lang="en-US" smtClean="0"/>
              <a:t>They are  … , … , … , … , … .</a:t>
            </a:r>
          </a:p>
          <a:p>
            <a:r>
              <a:rPr lang="en-US" b="1" smtClean="0"/>
              <a:t>What are their capitals?</a:t>
            </a:r>
            <a:endParaRPr lang="ru-RU" b="1" smtClean="0"/>
          </a:p>
          <a:p>
            <a:pPr>
              <a:buFont typeface="Wingdings 2" pitchFamily="18" charset="2"/>
              <a:buNone/>
            </a:pPr>
            <a:r>
              <a:rPr lang="en-US" smtClean="0"/>
              <a:t>Answer</a:t>
            </a:r>
            <a:r>
              <a:rPr lang="ru-RU" smtClean="0"/>
              <a:t>: </a:t>
            </a:r>
            <a:r>
              <a:rPr lang="en-US" smtClean="0"/>
              <a:t>……  is the capital of ……. .</a:t>
            </a:r>
            <a:endParaRPr lang="ru-RU" smtClean="0"/>
          </a:p>
          <a:p>
            <a:r>
              <a:rPr lang="en-US" b="1" smtClean="0"/>
              <a:t>What  floral symbols of the UK do you know?</a:t>
            </a:r>
          </a:p>
          <a:p>
            <a:pPr>
              <a:buFont typeface="Wingdings 2" pitchFamily="18" charset="2"/>
              <a:buNone/>
            </a:pPr>
            <a:r>
              <a:rPr lang="en-US" smtClean="0"/>
              <a:t>Answer</a:t>
            </a:r>
            <a:r>
              <a:rPr lang="ru-RU" smtClean="0"/>
              <a:t>: </a:t>
            </a:r>
            <a:r>
              <a:rPr lang="en-US" smtClean="0"/>
              <a:t>They are … , … , … , … .</a:t>
            </a:r>
          </a:p>
          <a:p>
            <a:r>
              <a:rPr lang="en-US" b="1" smtClean="0"/>
              <a:t>How is a big red bus called in London?</a:t>
            </a:r>
          </a:p>
          <a:p>
            <a:pPr>
              <a:buFont typeface="Wingdings 2" pitchFamily="18" charset="2"/>
              <a:buNone/>
            </a:pPr>
            <a:r>
              <a:rPr lang="en-US" smtClean="0"/>
              <a:t>Answer</a:t>
            </a:r>
            <a:r>
              <a:rPr lang="ru-RU" smtClean="0"/>
              <a:t>: </a:t>
            </a:r>
            <a:r>
              <a:rPr lang="en-US" smtClean="0"/>
              <a:t>It is called  …  .</a:t>
            </a:r>
          </a:p>
          <a:p>
            <a:r>
              <a:rPr lang="en-US" b="1" smtClean="0"/>
              <a:t>How can you call your friends in London?</a:t>
            </a:r>
          </a:p>
          <a:p>
            <a:pPr>
              <a:buFont typeface="Wingdings 2" pitchFamily="18" charset="2"/>
              <a:buNone/>
            </a:pPr>
            <a:r>
              <a:rPr lang="en-US" smtClean="0"/>
              <a:t>Answer</a:t>
            </a:r>
            <a:r>
              <a:rPr lang="ru-RU" smtClean="0"/>
              <a:t>: </a:t>
            </a:r>
            <a:r>
              <a:rPr lang="en-US" smtClean="0"/>
              <a:t>We can call from  … .</a:t>
            </a:r>
          </a:p>
          <a:p>
            <a:pPr>
              <a:buFont typeface="Wingdings 2" pitchFamily="18" charset="2"/>
              <a:buNone/>
            </a:pPr>
            <a:endParaRPr lang="ru-RU" smtClean="0"/>
          </a:p>
          <a:p>
            <a:pPr>
              <a:buFont typeface="Wingdings 2" pitchFamily="18" charset="2"/>
              <a:buNone/>
            </a:pPr>
            <a:endParaRPr lang="ru-RU" smtClean="0"/>
          </a:p>
          <a:p>
            <a:pPr>
              <a:buFont typeface="Wingdings 2" pitchFamily="18" charset="2"/>
              <a:buNone/>
            </a:pPr>
            <a:endParaRPr lang="en-US" smtClean="0"/>
          </a:p>
          <a:p>
            <a:endParaRPr lang="ru-RU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981075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b="1" dirty="0" smtClean="0">
                <a:solidFill>
                  <a:srgbClr val="7030A0"/>
                </a:solidFill>
              </a:rPr>
              <a:t>English is the native language in</a:t>
            </a:r>
            <a:r>
              <a:rPr lang="ru-RU" sz="4400" b="1" dirty="0" smtClean="0">
                <a:solidFill>
                  <a:srgbClr val="7030A0"/>
                </a:solidFill>
              </a:rPr>
              <a:t>:</a:t>
            </a:r>
          </a:p>
        </p:txBody>
      </p:sp>
      <p:pic>
        <p:nvPicPr>
          <p:cNvPr id="7171" name="Picture 11" descr="bridge_quebec_bi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5" y="1071563"/>
            <a:ext cx="2714625" cy="2084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24" name="Picture 12" descr="canada_fla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2643188"/>
            <a:ext cx="1439863" cy="96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13" descr="statue_of_liberty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15063" y="4440238"/>
            <a:ext cx="2713037" cy="216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26" name="Picture 14" descr="usa_fla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13663" y="4214813"/>
            <a:ext cx="1430337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5" name="Picture 15" descr="zdanie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2875" y="4583113"/>
            <a:ext cx="2786063" cy="209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28" name="Picture 16" descr="australia_fla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42875" y="4214813"/>
            <a:ext cx="1503363" cy="1001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7" name="Picture 17" descr="new_zealand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286500" y="1000125"/>
            <a:ext cx="2749550" cy="209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8" name="Picture 18" descr="london_bridge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071813" y="2357438"/>
            <a:ext cx="3019425" cy="250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31" name="Picture 19" descr="unitedkingdom_fla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857625" y="1643063"/>
            <a:ext cx="1439863" cy="96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32" name="Picture 20" descr="newzelan_fla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632700" y="2428875"/>
            <a:ext cx="1511300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8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8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8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8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8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142875" y="0"/>
            <a:ext cx="8858250" cy="1143000"/>
          </a:xfrm>
        </p:spPr>
        <p:txBody>
          <a:bodyPr/>
          <a:lstStyle/>
          <a:p>
            <a:pPr algn="ctr"/>
            <a:r>
              <a:rPr lang="en-US" sz="4000" smtClean="0"/>
              <a:t>The United Kingdom of </a:t>
            </a:r>
            <a:br>
              <a:rPr lang="en-US" sz="4000" smtClean="0"/>
            </a:br>
            <a:r>
              <a:rPr lang="en-US" sz="4000" smtClean="0"/>
              <a:t>Great Britain and Northern Ireland</a:t>
            </a:r>
            <a:endParaRPr lang="ru-RU" sz="4000" smtClean="0"/>
          </a:p>
        </p:txBody>
      </p:sp>
      <p:sp>
        <p:nvSpPr>
          <p:cNvPr id="9219" name="Содержимое 2"/>
          <p:cNvSpPr>
            <a:spLocks noGrp="1"/>
          </p:cNvSpPr>
          <p:nvPr>
            <p:ph idx="1"/>
          </p:nvPr>
        </p:nvSpPr>
        <p:spPr>
          <a:xfrm>
            <a:off x="5643563" y="1214438"/>
            <a:ext cx="3043237" cy="1643062"/>
          </a:xfrm>
        </p:spPr>
        <p:txBody>
          <a:bodyPr/>
          <a:lstStyle/>
          <a:p>
            <a:pPr algn="ctr"/>
            <a:r>
              <a:rPr lang="en-US" sz="2400" smtClean="0"/>
              <a:t>The capital of Great Britain is London.</a:t>
            </a:r>
          </a:p>
          <a:p>
            <a:pPr algn="ctr"/>
            <a:r>
              <a:rPr lang="en-US" sz="2400" smtClean="0"/>
              <a:t>People – the British</a:t>
            </a:r>
            <a:endParaRPr lang="ru-RU" sz="2400" smtClean="0"/>
          </a:p>
        </p:txBody>
      </p:sp>
      <p:pic>
        <p:nvPicPr>
          <p:cNvPr id="9220" name="Picture 4" descr="Great Britai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5" y="1143000"/>
            <a:ext cx="4786313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88" y="3000375"/>
            <a:ext cx="4214812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85813"/>
          </a:xfrm>
        </p:spPr>
        <p:txBody>
          <a:bodyPr/>
          <a:lstStyle/>
          <a:p>
            <a:pPr algn="ctr"/>
            <a:r>
              <a:rPr lang="en-US" sz="4800" smtClean="0"/>
              <a:t>The United States of America</a:t>
            </a:r>
            <a:endParaRPr lang="ru-RU" sz="4800" smtClean="0"/>
          </a:p>
        </p:txBody>
      </p:sp>
      <p:sp>
        <p:nvSpPr>
          <p:cNvPr id="10243" name="Содержимое 2"/>
          <p:cNvSpPr>
            <a:spLocks noGrp="1"/>
          </p:cNvSpPr>
          <p:nvPr>
            <p:ph idx="1"/>
          </p:nvPr>
        </p:nvSpPr>
        <p:spPr>
          <a:xfrm>
            <a:off x="6357938" y="928688"/>
            <a:ext cx="2786062" cy="2143125"/>
          </a:xfrm>
        </p:spPr>
        <p:txBody>
          <a:bodyPr/>
          <a:lstStyle/>
          <a:p>
            <a:r>
              <a:rPr lang="en-US" sz="2400" smtClean="0"/>
              <a:t>The capital of America    is Washington.</a:t>
            </a:r>
          </a:p>
          <a:p>
            <a:r>
              <a:rPr lang="en-US" sz="2400" smtClean="0"/>
              <a:t>People – </a:t>
            </a:r>
          </a:p>
          <a:p>
            <a:pPr>
              <a:buFont typeface="Wingdings 2" pitchFamily="18" charset="2"/>
              <a:buNone/>
            </a:pPr>
            <a:r>
              <a:rPr lang="en-US" sz="2400" smtClean="0"/>
              <a:t> the Americans</a:t>
            </a:r>
            <a:endParaRPr lang="ru-RU" sz="2400" smtClean="0"/>
          </a:p>
        </p:txBody>
      </p:sp>
      <p:pic>
        <p:nvPicPr>
          <p:cNvPr id="1024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14375"/>
            <a:ext cx="6429375" cy="614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86188" y="5429250"/>
            <a:ext cx="157162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57938" y="3429000"/>
            <a:ext cx="2786062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57250"/>
          </a:xfrm>
        </p:spPr>
        <p:txBody>
          <a:bodyPr/>
          <a:lstStyle/>
          <a:p>
            <a:pPr algn="ctr"/>
            <a:r>
              <a:rPr lang="en-US" smtClean="0"/>
              <a:t>Canada</a:t>
            </a:r>
            <a:endParaRPr lang="ru-RU" smtClean="0"/>
          </a:p>
        </p:txBody>
      </p:sp>
      <p:sp>
        <p:nvSpPr>
          <p:cNvPr id="11267" name="Содержимое 2"/>
          <p:cNvSpPr>
            <a:spLocks noGrp="1"/>
          </p:cNvSpPr>
          <p:nvPr>
            <p:ph idx="1"/>
          </p:nvPr>
        </p:nvSpPr>
        <p:spPr>
          <a:xfrm>
            <a:off x="5500688" y="1214438"/>
            <a:ext cx="3500437" cy="1928812"/>
          </a:xfrm>
        </p:spPr>
        <p:txBody>
          <a:bodyPr/>
          <a:lstStyle/>
          <a:p>
            <a:r>
              <a:rPr lang="en-US" smtClean="0"/>
              <a:t>The capital of Canada is Ottawa</a:t>
            </a:r>
          </a:p>
          <a:p>
            <a:r>
              <a:rPr lang="en-US" smtClean="0"/>
              <a:t>People – </a:t>
            </a:r>
          </a:p>
          <a:p>
            <a:pPr>
              <a:buFont typeface="Wingdings 2" pitchFamily="18" charset="2"/>
              <a:buNone/>
            </a:pPr>
            <a:r>
              <a:rPr lang="en-US" smtClean="0"/>
              <a:t> the Canadians</a:t>
            </a:r>
            <a:endParaRPr lang="ru-RU" smtClean="0"/>
          </a:p>
        </p:txBody>
      </p:sp>
      <p:pic>
        <p:nvPicPr>
          <p:cNvPr id="1126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00125"/>
            <a:ext cx="4714875" cy="585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3" y="3357563"/>
            <a:ext cx="4357687" cy="350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86063" y="1000125"/>
            <a:ext cx="1928812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85813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dirty="0" smtClean="0"/>
              <a:t>Australia</a:t>
            </a:r>
            <a:endParaRPr lang="ru-RU" dirty="0"/>
          </a:p>
        </p:txBody>
      </p:sp>
      <p:sp>
        <p:nvSpPr>
          <p:cNvPr id="12291" name="Содержимое 2"/>
          <p:cNvSpPr>
            <a:spLocks noGrp="1"/>
          </p:cNvSpPr>
          <p:nvPr>
            <p:ph idx="1"/>
          </p:nvPr>
        </p:nvSpPr>
        <p:spPr>
          <a:xfrm>
            <a:off x="5286375" y="928688"/>
            <a:ext cx="3643313" cy="2143125"/>
          </a:xfrm>
        </p:spPr>
        <p:txBody>
          <a:bodyPr/>
          <a:lstStyle/>
          <a:p>
            <a:r>
              <a:rPr lang="en-US" smtClean="0"/>
              <a:t>The capital of Australia is Canberra.</a:t>
            </a:r>
          </a:p>
          <a:p>
            <a:r>
              <a:rPr lang="en-US" smtClean="0"/>
              <a:t>People – </a:t>
            </a:r>
          </a:p>
          <a:p>
            <a:pPr>
              <a:buFont typeface="Wingdings 2" pitchFamily="18" charset="2"/>
              <a:buNone/>
            </a:pPr>
            <a:r>
              <a:rPr lang="en-US" smtClean="0"/>
              <a:t> the Australians</a:t>
            </a:r>
            <a:endParaRPr lang="ru-RU" smtClean="0"/>
          </a:p>
        </p:txBody>
      </p:sp>
      <p:pic>
        <p:nvPicPr>
          <p:cNvPr id="1229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28688"/>
            <a:ext cx="5143500" cy="592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4938" y="3357563"/>
            <a:ext cx="3929062" cy="350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928688"/>
            <a:ext cx="1571625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57250"/>
          </a:xfrm>
        </p:spPr>
        <p:txBody>
          <a:bodyPr/>
          <a:lstStyle/>
          <a:p>
            <a:pPr algn="ctr"/>
            <a:r>
              <a:rPr lang="en-US" smtClean="0"/>
              <a:t>New Zealand</a:t>
            </a:r>
            <a:endParaRPr lang="ru-RU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57813" y="928688"/>
            <a:ext cx="3786187" cy="1714500"/>
          </a:xfrm>
        </p:spPr>
        <p:txBody>
          <a:bodyPr>
            <a:normAutofit lnSpcReduction="100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The capital of New Zealand is Wellington.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People – 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dirty="0" smtClean="0"/>
              <a:t> the New Zealanders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dirty="0"/>
          </a:p>
        </p:txBody>
      </p:sp>
      <p:pic>
        <p:nvPicPr>
          <p:cNvPr id="1331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6375" y="2643188"/>
            <a:ext cx="3857625" cy="421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928688"/>
            <a:ext cx="5286375" cy="592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928688"/>
            <a:ext cx="1714500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57250"/>
          </a:xfrm>
        </p:spPr>
        <p:txBody>
          <a:bodyPr/>
          <a:lstStyle/>
          <a:p>
            <a:pPr algn="ctr"/>
            <a:r>
              <a:rPr lang="en-US" smtClean="0"/>
              <a:t>Welcome to Great Britain</a:t>
            </a:r>
            <a:endParaRPr lang="ru-RU" smtClean="0"/>
          </a:p>
        </p:txBody>
      </p:sp>
      <p:sp>
        <p:nvSpPr>
          <p:cNvPr id="14339" name="Содержимое 2"/>
          <p:cNvSpPr>
            <a:spLocks noGrp="1"/>
          </p:cNvSpPr>
          <p:nvPr>
            <p:ph idx="1"/>
          </p:nvPr>
        </p:nvSpPr>
        <p:spPr>
          <a:xfrm>
            <a:off x="5072063" y="1285875"/>
            <a:ext cx="4071937" cy="2143125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en-US" sz="2000" i="1" smtClean="0"/>
              <a:t>London is the capital of </a:t>
            </a:r>
          </a:p>
          <a:p>
            <a:pPr>
              <a:buFont typeface="Wingdings 2" pitchFamily="18" charset="2"/>
              <a:buNone/>
            </a:pPr>
            <a:r>
              <a:rPr lang="en-US" sz="2000" i="1" smtClean="0"/>
              <a:t>Great Britain. </a:t>
            </a:r>
          </a:p>
          <a:p>
            <a:pPr>
              <a:buFont typeface="Wingdings 2" pitchFamily="18" charset="2"/>
              <a:buNone/>
            </a:pPr>
            <a:r>
              <a:rPr lang="en-US" sz="2000" i="1" smtClean="0"/>
              <a:t>It</a:t>
            </a:r>
            <a:r>
              <a:rPr lang="ru-RU" sz="2000" i="1" smtClean="0"/>
              <a:t> </a:t>
            </a:r>
            <a:r>
              <a:rPr lang="en-US" sz="2000" i="1" smtClean="0"/>
              <a:t>stands on the river Thames. </a:t>
            </a:r>
          </a:p>
          <a:p>
            <a:pPr>
              <a:buFont typeface="Wingdings 2" pitchFamily="18" charset="2"/>
              <a:buNone/>
            </a:pPr>
            <a:r>
              <a:rPr lang="en-US" sz="2000" i="1" smtClean="0"/>
              <a:t>It is very old city .  </a:t>
            </a:r>
          </a:p>
          <a:p>
            <a:pPr>
              <a:buFont typeface="Wingdings 2" pitchFamily="18" charset="2"/>
              <a:buNone/>
            </a:pPr>
            <a:r>
              <a:rPr lang="en-US" sz="2000" i="1" smtClean="0"/>
              <a:t>It  is two thousand years old. </a:t>
            </a:r>
          </a:p>
          <a:p>
            <a:endParaRPr lang="ru-RU" smtClean="0"/>
          </a:p>
        </p:txBody>
      </p:sp>
      <p:pic>
        <p:nvPicPr>
          <p:cNvPr id="14340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28688"/>
            <a:ext cx="4857750" cy="350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5" y="3500438"/>
            <a:ext cx="4714875" cy="33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2" name="Прямоугольник 9"/>
          <p:cNvSpPr>
            <a:spLocks noChangeArrowheads="1"/>
          </p:cNvSpPr>
          <p:nvPr/>
        </p:nvSpPr>
        <p:spPr bwMode="auto">
          <a:xfrm>
            <a:off x="500063" y="4214813"/>
            <a:ext cx="3143250" cy="190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en-US"/>
          </a:p>
          <a:p>
            <a:r>
              <a:rPr lang="en-US" sz="2000" i="1"/>
              <a:t>Now London is a big port and a beautiful city.</a:t>
            </a:r>
          </a:p>
          <a:p>
            <a:r>
              <a:rPr lang="en-US" sz="2000" i="1"/>
              <a:t> </a:t>
            </a:r>
          </a:p>
          <a:p>
            <a:r>
              <a:rPr lang="en-US" sz="2000" i="1"/>
              <a:t>About seven million people live here.</a:t>
            </a:r>
            <a:endParaRPr lang="ru-RU" sz="2000" i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571625"/>
          </a:xfrm>
        </p:spPr>
        <p:txBody>
          <a:bodyPr/>
          <a:lstStyle/>
          <a:p>
            <a:pPr algn="ctr"/>
            <a:r>
              <a:rPr lang="en-US" smtClean="0"/>
              <a:t>British symbols</a:t>
            </a:r>
            <a:br>
              <a:rPr lang="en-US" smtClean="0"/>
            </a:br>
            <a:r>
              <a:rPr lang="et-EE" sz="2000" smtClean="0"/>
              <a:t>The Queen of Great Britain is Elizabeth II. </a:t>
            </a:r>
            <a:r>
              <a:rPr lang="en-US" sz="2000" smtClean="0"/>
              <a:t/>
            </a:r>
            <a:br>
              <a:rPr lang="en-US" sz="2000" smtClean="0"/>
            </a:br>
            <a:r>
              <a:rPr lang="et-EE" sz="2000" smtClean="0"/>
              <a:t>Her husband is Duke of Edinburgh. </a:t>
            </a:r>
            <a:endParaRPr lang="ru-RU" sz="2000" smtClean="0"/>
          </a:p>
        </p:txBody>
      </p:sp>
      <p:sp>
        <p:nvSpPr>
          <p:cNvPr id="15363" name="Содержимое 2"/>
          <p:cNvSpPr>
            <a:spLocks noGrp="1"/>
          </p:cNvSpPr>
          <p:nvPr>
            <p:ph idx="1"/>
          </p:nvPr>
        </p:nvSpPr>
        <p:spPr>
          <a:xfrm>
            <a:off x="2357438" y="1714500"/>
            <a:ext cx="4429125" cy="5143500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endParaRPr lang="en-GB" altLang="zh-CN" sz="1600" b="1" smtClean="0">
              <a:solidFill>
                <a:srgbClr val="FFC000"/>
              </a:solidFill>
              <a:latin typeface="Calisto MT" pitchFamily="18" charset="0"/>
            </a:endParaRPr>
          </a:p>
          <a:p>
            <a:pPr>
              <a:buFont typeface="Wingdings 2" pitchFamily="18" charset="2"/>
              <a:buNone/>
            </a:pPr>
            <a:endParaRPr lang="en-GB" altLang="zh-CN" sz="1600" b="1" smtClean="0">
              <a:solidFill>
                <a:srgbClr val="FFC000"/>
              </a:solidFill>
              <a:latin typeface="Calisto MT" pitchFamily="18" charset="0"/>
            </a:endParaRPr>
          </a:p>
          <a:p>
            <a:pPr>
              <a:buFont typeface="Wingdings 2" pitchFamily="18" charset="2"/>
              <a:buNone/>
            </a:pPr>
            <a:endParaRPr lang="en-GB" altLang="zh-CN" sz="1600" b="1" smtClean="0">
              <a:solidFill>
                <a:srgbClr val="FFC000"/>
              </a:solidFill>
              <a:latin typeface="Calisto MT" pitchFamily="18" charset="0"/>
            </a:endParaRPr>
          </a:p>
          <a:p>
            <a:pPr>
              <a:buFont typeface="Wingdings 2" pitchFamily="18" charset="2"/>
              <a:buNone/>
            </a:pPr>
            <a:endParaRPr lang="en-GB" altLang="zh-CN" sz="1600" b="1" smtClean="0">
              <a:solidFill>
                <a:srgbClr val="FFC000"/>
              </a:solidFill>
              <a:latin typeface="Calisto MT" pitchFamily="18" charset="0"/>
            </a:endParaRPr>
          </a:p>
          <a:p>
            <a:pPr>
              <a:buFont typeface="Wingdings 2" pitchFamily="18" charset="2"/>
              <a:buNone/>
            </a:pPr>
            <a:endParaRPr lang="en-GB" altLang="zh-CN" sz="1600" b="1" smtClean="0">
              <a:solidFill>
                <a:srgbClr val="FFC000"/>
              </a:solidFill>
              <a:latin typeface="Calisto MT" pitchFamily="18" charset="0"/>
            </a:endParaRPr>
          </a:p>
          <a:p>
            <a:pPr>
              <a:buFont typeface="Wingdings 2" pitchFamily="18" charset="2"/>
              <a:buNone/>
            </a:pPr>
            <a:endParaRPr lang="en-GB" altLang="zh-CN" sz="1600" b="1" smtClean="0">
              <a:solidFill>
                <a:srgbClr val="FFC000"/>
              </a:solidFill>
              <a:latin typeface="Calisto MT" pitchFamily="18" charset="0"/>
            </a:endParaRPr>
          </a:p>
          <a:p>
            <a:pPr>
              <a:buFont typeface="Wingdings 2" pitchFamily="18" charset="2"/>
              <a:buNone/>
            </a:pPr>
            <a:endParaRPr lang="en-GB" altLang="zh-CN" sz="1600" b="1" smtClean="0">
              <a:solidFill>
                <a:srgbClr val="FFC000"/>
              </a:solidFill>
              <a:latin typeface="Calisto MT" pitchFamily="18" charset="0"/>
            </a:endParaRPr>
          </a:p>
          <a:p>
            <a:pPr>
              <a:buFont typeface="Wingdings 2" pitchFamily="18" charset="2"/>
              <a:buNone/>
            </a:pPr>
            <a:endParaRPr lang="en-GB" altLang="zh-CN" sz="1600" b="1" smtClean="0">
              <a:solidFill>
                <a:srgbClr val="FFC000"/>
              </a:solidFill>
              <a:latin typeface="Calisto MT" pitchFamily="18" charset="0"/>
            </a:endParaRPr>
          </a:p>
          <a:p>
            <a:pPr>
              <a:buFont typeface="Wingdings 2" pitchFamily="18" charset="2"/>
              <a:buNone/>
            </a:pPr>
            <a:endParaRPr lang="en-GB" altLang="zh-CN" sz="1600" b="1" smtClean="0">
              <a:solidFill>
                <a:srgbClr val="FFC000"/>
              </a:solidFill>
              <a:latin typeface="Calisto MT" pitchFamily="18" charset="0"/>
            </a:endParaRPr>
          </a:p>
          <a:p>
            <a:pPr>
              <a:buFont typeface="Wingdings 2" pitchFamily="18" charset="2"/>
              <a:buNone/>
            </a:pPr>
            <a:endParaRPr lang="en-GB" altLang="zh-CN" sz="1600" b="1" smtClean="0">
              <a:solidFill>
                <a:srgbClr val="FFC000"/>
              </a:solidFill>
              <a:latin typeface="Calisto MT" pitchFamily="18" charset="0"/>
            </a:endParaRPr>
          </a:p>
          <a:p>
            <a:pPr>
              <a:buFont typeface="Wingdings 2" pitchFamily="18" charset="2"/>
              <a:buNone/>
            </a:pPr>
            <a:endParaRPr lang="en-GB" altLang="zh-CN" sz="1600" b="1" smtClean="0">
              <a:solidFill>
                <a:srgbClr val="FFC000"/>
              </a:solidFill>
              <a:latin typeface="Calisto MT" pitchFamily="18" charset="0"/>
            </a:endParaRPr>
          </a:p>
          <a:p>
            <a:pPr>
              <a:buFont typeface="Wingdings 2" pitchFamily="18" charset="2"/>
              <a:buNone/>
            </a:pPr>
            <a:endParaRPr lang="en-GB" altLang="zh-CN" sz="1600" b="1" smtClean="0">
              <a:solidFill>
                <a:srgbClr val="FFC000"/>
              </a:solidFill>
              <a:latin typeface="Calisto MT" pitchFamily="18" charset="0"/>
            </a:endParaRPr>
          </a:p>
          <a:p>
            <a:pPr>
              <a:buFont typeface="Wingdings 2" pitchFamily="18" charset="2"/>
              <a:buNone/>
            </a:pPr>
            <a:endParaRPr lang="en-GB" altLang="zh-CN" sz="1600" b="1" smtClean="0">
              <a:solidFill>
                <a:srgbClr val="FFC000"/>
              </a:solidFill>
              <a:latin typeface="Calisto MT" pitchFamily="18" charset="0"/>
            </a:endParaRPr>
          </a:p>
          <a:p>
            <a:pPr>
              <a:buFont typeface="Wingdings 2" pitchFamily="18" charset="2"/>
              <a:buNone/>
            </a:pPr>
            <a:endParaRPr lang="en-GB" altLang="zh-CN" sz="1600" b="1" smtClean="0">
              <a:solidFill>
                <a:srgbClr val="FFC000"/>
              </a:solidFill>
              <a:latin typeface="Calisto MT" pitchFamily="18" charset="0"/>
            </a:endParaRPr>
          </a:p>
          <a:p>
            <a:pPr>
              <a:buFont typeface="Wingdings 2" pitchFamily="18" charset="2"/>
              <a:buNone/>
            </a:pPr>
            <a:endParaRPr lang="en-GB" altLang="zh-CN" sz="1600" b="1" smtClean="0">
              <a:solidFill>
                <a:srgbClr val="FFC000"/>
              </a:solidFill>
              <a:latin typeface="Calisto MT" pitchFamily="18" charset="0"/>
            </a:endParaRPr>
          </a:p>
          <a:p>
            <a:pPr>
              <a:buFont typeface="Wingdings 2" pitchFamily="18" charset="2"/>
              <a:buNone/>
            </a:pPr>
            <a:endParaRPr lang="en-GB" altLang="zh-CN" sz="1600" b="1" smtClean="0">
              <a:solidFill>
                <a:srgbClr val="FFC000"/>
              </a:solidFill>
              <a:latin typeface="Calisto MT" pitchFamily="18" charset="0"/>
            </a:endParaRPr>
          </a:p>
          <a:p>
            <a:pPr>
              <a:buFont typeface="Wingdings 2" pitchFamily="18" charset="2"/>
              <a:buNone/>
            </a:pPr>
            <a:endParaRPr lang="en-GB" altLang="zh-CN" sz="1600" b="1" smtClean="0">
              <a:solidFill>
                <a:srgbClr val="FFC000"/>
              </a:solidFill>
              <a:latin typeface="Calisto MT" pitchFamily="18" charset="0"/>
            </a:endParaRPr>
          </a:p>
        </p:txBody>
      </p:sp>
      <p:pic>
        <p:nvPicPr>
          <p:cNvPr id="15364" name="Picture 2" descr="rose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71500"/>
            <a:ext cx="2336800" cy="235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3" descr="fthistle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572000"/>
            <a:ext cx="23622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Picture 4" descr="daffodil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86563" y="571500"/>
            <a:ext cx="2357437" cy="225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7" name="Picture 5" descr="shamrock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786563" y="4572000"/>
            <a:ext cx="2357437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 descr="\\Pedagoog6\c\kursus\Lucia Alver\Pildid helid\gwedding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428875" y="1785938"/>
            <a:ext cx="4286250" cy="5072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9" name="Прямоугольник 8"/>
          <p:cNvSpPr>
            <a:spLocks noChangeArrowheads="1"/>
          </p:cNvSpPr>
          <p:nvPr/>
        </p:nvSpPr>
        <p:spPr bwMode="auto">
          <a:xfrm>
            <a:off x="0" y="2928938"/>
            <a:ext cx="2357438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>
                <a:solidFill>
                  <a:srgbClr val="FF0000"/>
                </a:solidFill>
                <a:latin typeface="Calisto MT" pitchFamily="18" charset="0"/>
              </a:rPr>
              <a:t>The rose is the national emblem of England.</a:t>
            </a:r>
          </a:p>
          <a:p>
            <a:r>
              <a:rPr lang="en-GB" altLang="zh-CN" b="1">
                <a:solidFill>
                  <a:srgbClr val="7030A0"/>
                </a:solidFill>
                <a:latin typeface="Calisto MT" pitchFamily="18" charset="0"/>
              </a:rPr>
              <a:t>The national flower of Scotland is</a:t>
            </a:r>
            <a:r>
              <a:rPr lang="en-GB" altLang="zh-CN">
                <a:solidFill>
                  <a:srgbClr val="7030A0"/>
                </a:solidFill>
                <a:latin typeface="Calisto MT" pitchFamily="18" charset="0"/>
              </a:rPr>
              <a:t> </a:t>
            </a:r>
            <a:r>
              <a:rPr lang="en-GB" altLang="zh-CN" b="1">
                <a:solidFill>
                  <a:srgbClr val="7030A0"/>
                </a:solidFill>
                <a:latin typeface="Calisto MT" pitchFamily="18" charset="0"/>
              </a:rPr>
              <a:t>the thistle.</a:t>
            </a:r>
          </a:p>
        </p:txBody>
      </p:sp>
      <p:sp>
        <p:nvSpPr>
          <p:cNvPr id="15370" name="Прямоугольник 9"/>
          <p:cNvSpPr>
            <a:spLocks noChangeArrowheads="1"/>
          </p:cNvSpPr>
          <p:nvPr/>
        </p:nvSpPr>
        <p:spPr bwMode="auto">
          <a:xfrm>
            <a:off x="6643688" y="3000375"/>
            <a:ext cx="2500312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altLang="zh-CN" b="1">
                <a:solidFill>
                  <a:srgbClr val="FFC000"/>
                </a:solidFill>
                <a:latin typeface="Calisto MT" pitchFamily="18" charset="0"/>
              </a:rPr>
              <a:t>The national flower of Wales is the daffodil.</a:t>
            </a:r>
          </a:p>
          <a:p>
            <a:r>
              <a:rPr lang="en-GB" altLang="zh-CN" b="1">
                <a:solidFill>
                  <a:srgbClr val="00B050"/>
                </a:solidFill>
                <a:latin typeface="Calisto MT" pitchFamily="18" charset="0"/>
              </a:rPr>
              <a:t>The national flower of Northern Ireland is the shamrock.</a:t>
            </a:r>
            <a:endParaRPr lang="ru-RU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476</TotalTime>
  <Words>277</Words>
  <Application>Microsoft Office PowerPoint</Application>
  <PresentationFormat>Экран (4:3)</PresentationFormat>
  <Paragraphs>70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Поток</vt:lpstr>
      <vt:lpstr>ENGLISH-SPEAKING COUNTRIES</vt:lpstr>
      <vt:lpstr>English is the native language in:</vt:lpstr>
      <vt:lpstr>The United Kingdom of  Great Britain and Northern Ireland</vt:lpstr>
      <vt:lpstr>The United States of America</vt:lpstr>
      <vt:lpstr>Canada</vt:lpstr>
      <vt:lpstr>Australia</vt:lpstr>
      <vt:lpstr>New Zealand</vt:lpstr>
      <vt:lpstr>Welcome to Great Britain</vt:lpstr>
      <vt:lpstr>British symbols The Queen of Great Britain is Elizabeth II.  Her husband is Duke of Edinburgh. </vt:lpstr>
      <vt:lpstr>      Trafalgar Square                 Buckingham Palace        In the middle of the square                                                       This is the Queen’s home.    there is Admiral Nelson’s Column.</vt:lpstr>
      <vt:lpstr>    Tower Bridge -                        Big Ben- the most famous bridge in London                                        the big clock tower</vt:lpstr>
      <vt:lpstr> Double-deckers                      Telephone booths                                       There are big red buses called                                                 From here you can call your friends.   double-deckers in London. </vt:lpstr>
      <vt:lpstr> ENJOY  SIGHTSEEINGS of LONDON !!!</vt:lpstr>
      <vt:lpstr>Revision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Zaika</dc:creator>
  <cp:lastModifiedBy>Пользователь</cp:lastModifiedBy>
  <cp:revision>39</cp:revision>
  <dcterms:created xsi:type="dcterms:W3CDTF">2010-10-05T18:02:43Z</dcterms:created>
  <dcterms:modified xsi:type="dcterms:W3CDTF">2015-12-08T16:25:06Z</dcterms:modified>
</cp:coreProperties>
</file>