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4" r:id="rId1"/>
  </p:sldMasterIdLst>
  <p:notesMasterIdLst>
    <p:notesMasterId r:id="rId7"/>
  </p:notesMasterIdLst>
  <p:sldIdLst>
    <p:sldId id="260" r:id="rId2"/>
    <p:sldId id="256" r:id="rId3"/>
    <p:sldId id="261" r:id="rId4"/>
    <p:sldId id="257" r:id="rId5"/>
    <p:sldId id="258" r:id="rId6"/>
  </p:sldIdLst>
  <p:sldSz cx="14630400" cy="8229600"/>
  <p:notesSz cx="8229600" cy="14630400"/>
  <p:embeddedFontLst>
    <p:embeddedFont>
      <p:font typeface="Alexandria Medium" charset="-78"/>
      <p:regular r:id="rId8"/>
    </p:embeddedFont>
    <p:embeddedFont>
      <p:font typeface="Manrope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Trebuchet MS" pitchFamily="34" charset="0"/>
      <p:regular r:id="rId14"/>
      <p:bold r:id="rId15"/>
      <p:italic r:id="rId16"/>
      <p:boldItalic r:id="rId17"/>
    </p:embeddedFont>
    <p:embeddedFont>
      <p:font typeface="Georgia" pitchFamily="18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80" d="100"/>
          <a:sy n="80" d="100"/>
        </p:scale>
        <p:origin x="-1014" y="-46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четверть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Узнавание (1-6 балл)</c:v>
                </c:pt>
                <c:pt idx="1">
                  <c:v>Понимание (7-8 балл)</c:v>
                </c:pt>
                <c:pt idx="2">
                  <c:v>Применение (9-10 балл)</c:v>
                </c:pt>
                <c:pt idx="3">
                  <c:v>Создание (10 баллов)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0.78</c:v>
                </c:pt>
                <c:pt idx="2">
                  <c:v>0.51</c:v>
                </c:pt>
                <c:pt idx="3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четверть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Узнавание (1-6 балл)</c:v>
                </c:pt>
                <c:pt idx="1">
                  <c:v>Понимание (7-8 балл)</c:v>
                </c:pt>
                <c:pt idx="2">
                  <c:v>Применение (9-10 балл)</c:v>
                </c:pt>
                <c:pt idx="3">
                  <c:v>Создание (10 баллов)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1</c:v>
                </c:pt>
                <c:pt idx="1">
                  <c:v>0.8</c:v>
                </c:pt>
                <c:pt idx="2">
                  <c:v>0.52</c:v>
                </c:pt>
                <c:pt idx="3">
                  <c:v>0.18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80827264"/>
        <c:axId val="180829184"/>
        <c:axId val="46245632"/>
      </c:bar3DChart>
      <c:catAx>
        <c:axId val="180827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0829184"/>
        <c:crosses val="autoZero"/>
        <c:auto val="1"/>
        <c:lblAlgn val="ctr"/>
        <c:lblOffset val="100"/>
        <c:noMultiLvlLbl val="0"/>
      </c:catAx>
      <c:valAx>
        <c:axId val="1808291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80827264"/>
        <c:crosses val="autoZero"/>
        <c:crossBetween val="between"/>
      </c:valAx>
      <c:serAx>
        <c:axId val="46245632"/>
        <c:scaling>
          <c:orientation val="minMax"/>
        </c:scaling>
        <c:delete val="1"/>
        <c:axPos val="b"/>
        <c:majorTickMark val="none"/>
        <c:minorTickMark val="none"/>
        <c:tickLblPos val="nextTo"/>
        <c:crossAx val="180829184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E01E1-5D94-45BC-AAA4-57B037A5353C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9C729-8789-462F-A524-08CD2B7F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71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640304"/>
            <a:ext cx="14630400" cy="358929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4630400" cy="46403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182773"/>
            <a:ext cx="14630400" cy="274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920240"/>
            <a:ext cx="14630400" cy="61264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8072" y="6063055"/>
            <a:ext cx="9019216" cy="1058543"/>
          </a:xfrm>
        </p:spPr>
        <p:txBody>
          <a:bodyPr>
            <a:normAutofit/>
          </a:bodyPr>
          <a:lstStyle>
            <a:lvl1pPr marL="0" indent="0" algn="l">
              <a:buNone/>
              <a:defRPr sz="3100">
                <a:solidFill>
                  <a:schemeClr val="tx2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130" y="3758749"/>
            <a:ext cx="11480562" cy="2151800"/>
          </a:xfrm>
          <a:effectLst/>
        </p:spPr>
        <p:txBody>
          <a:bodyPr>
            <a:noAutofit/>
          </a:bodyPr>
          <a:lstStyle>
            <a:lvl1pPr marL="914354" indent="-653110" algn="l">
              <a:defRPr sz="7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0" y="877823"/>
            <a:ext cx="10241280" cy="41696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46013" y="451821"/>
            <a:ext cx="3291840" cy="6286007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18582" y="877823"/>
            <a:ext cx="7726859" cy="5873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877824"/>
            <a:ext cx="10241280" cy="41696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40304"/>
            <a:ext cx="14630400" cy="358929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4630400" cy="46403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182773"/>
            <a:ext cx="14630400" cy="274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920240"/>
            <a:ext cx="14630400" cy="61264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112" y="2607178"/>
            <a:ext cx="9546666" cy="2908015"/>
          </a:xfrm>
          <a:effectLst/>
        </p:spPr>
        <p:txBody>
          <a:bodyPr anchor="b"/>
          <a:lstStyle>
            <a:lvl1pPr algn="r">
              <a:defRPr sz="6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901" y="5529013"/>
            <a:ext cx="9552790" cy="1002552"/>
          </a:xfrm>
        </p:spPr>
        <p:txBody>
          <a:bodyPr anchor="t"/>
          <a:lstStyle>
            <a:lvl1pPr marL="0" indent="0" algn="r">
              <a:buNone/>
              <a:defRPr sz="2900">
                <a:solidFill>
                  <a:schemeClr val="tx2"/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799" y="877823"/>
            <a:ext cx="5354726" cy="41696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7432243" y="877824"/>
            <a:ext cx="5354726" cy="41696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877824"/>
            <a:ext cx="5354726" cy="76771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0315" y="1680392"/>
            <a:ext cx="5354726" cy="329184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5683" y="877824"/>
            <a:ext cx="5354726" cy="76771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marL="0" lvl="0" indent="0" algn="ctr" defTabSz="1306220" rtl="0" eaLnBrk="1" latinLnBrk="0" hangingPunct="1">
              <a:spcBef>
                <a:spcPct val="20000"/>
              </a:spcBef>
              <a:spcAft>
                <a:spcPts val="42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0" y="1678838"/>
            <a:ext cx="5354726" cy="329184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553" y="2651760"/>
            <a:ext cx="5817736" cy="1510192"/>
          </a:xfrm>
          <a:effectLst/>
        </p:spPr>
        <p:txBody>
          <a:bodyPr anchor="b">
            <a:noAutofit/>
          </a:bodyPr>
          <a:lstStyle>
            <a:lvl1pPr marL="326555" indent="-326555" algn="l">
              <a:defRPr sz="40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9625" y="877824"/>
            <a:ext cx="6427336" cy="5873676"/>
          </a:xfrm>
        </p:spPr>
        <p:txBody>
          <a:bodyPr anchor="ctr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0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1224" y="4197362"/>
            <a:ext cx="5421856" cy="2567422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640304"/>
            <a:ext cx="14630400" cy="358929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4630400" cy="46403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182773"/>
            <a:ext cx="14630400" cy="274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920240"/>
            <a:ext cx="14630400" cy="61264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0280" y="1371600"/>
            <a:ext cx="6583680" cy="375336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9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4619" y="1212583"/>
            <a:ext cx="5910582" cy="2595624"/>
          </a:xfrm>
        </p:spPr>
        <p:txBody>
          <a:bodyPr anchor="b"/>
          <a:lstStyle>
            <a:lvl1pPr marL="261244" indent="-261244">
              <a:buFont typeface="Georgia" pitchFamily="18" charset="0"/>
              <a:buChar char="*"/>
              <a:defRPr sz="23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29" y="5357305"/>
            <a:ext cx="10213661" cy="1371600"/>
          </a:xfrm>
        </p:spPr>
        <p:txBody>
          <a:bodyPr anchor="b">
            <a:noAutofit/>
          </a:bodyPr>
          <a:lstStyle>
            <a:lvl1pPr algn="l">
              <a:defRPr sz="6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26480"/>
            <a:ext cx="14630400" cy="210312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4630400" cy="61264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521965"/>
            <a:ext cx="14630400" cy="274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920240"/>
            <a:ext cx="14630400" cy="61264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9263" y="5246602"/>
            <a:ext cx="10420018" cy="1371600"/>
          </a:xfrm>
          <a:prstGeom prst="rect">
            <a:avLst/>
          </a:prstGeom>
          <a:effectLst/>
        </p:spPr>
        <p:txBody>
          <a:bodyPr vert="horz" lIns="130622" tIns="65311" rIns="130622" bIns="6531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878712"/>
            <a:ext cx="10241280" cy="4169664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5520" y="7406641"/>
            <a:ext cx="40233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19" y="7406641"/>
            <a:ext cx="5364482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7406641"/>
            <a:ext cx="292608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457177" indent="-457177" algn="r" defTabSz="130622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6555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83732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75598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67464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85455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77321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08374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65551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96604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-2-8.sv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-2-6.svg"/><Relationship Id="rId11" Type="http://schemas.openxmlformats.org/officeDocument/2006/relationships/image" Target="../media/image6.png"/><Relationship Id="rId5" Type="http://schemas.openxmlformats.org/officeDocument/2006/relationships/image" Target="../media/image-2-4.svg"/><Relationship Id="rId10" Type="http://schemas.openxmlformats.org/officeDocument/2006/relationships/image" Target="../media/image5.png"/><Relationship Id="rId4" Type="http://schemas.openxmlformats.org/officeDocument/2006/relationships/image" Target="../media/image-2-2.sv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ownloads\ChatGPT Image 26 мар. 2026 г., 11_48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1257011"/>
            <a:ext cx="4449702" cy="6674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0"/>
          <p:cNvSpPr/>
          <p:nvPr/>
        </p:nvSpPr>
        <p:spPr>
          <a:xfrm>
            <a:off x="1442196" y="483572"/>
            <a:ext cx="7722870" cy="519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ru-RU" sz="2800" dirty="0" smtClean="0">
                <a:latin typeface="+mj-lt"/>
                <a:ea typeface="Alexandria Medium" pitchFamily="34" charset="-122"/>
                <a:cs typeface="Alexandria Medium" pitchFamily="34" charset="-120"/>
              </a:rPr>
              <a:t>КГУ «Общеобразовательная школа № 1» ОО </a:t>
            </a:r>
            <a:r>
              <a:rPr lang="ru-RU" sz="2800" dirty="0" err="1" smtClean="0">
                <a:latin typeface="+mj-lt"/>
                <a:ea typeface="Alexandria Medium" pitchFamily="34" charset="-122"/>
                <a:cs typeface="Alexandria Medium" pitchFamily="34" charset="-120"/>
              </a:rPr>
              <a:t>г.Балхаш</a:t>
            </a:r>
            <a:r>
              <a:rPr lang="ru-RU" sz="2800" dirty="0" smtClean="0">
                <a:latin typeface="+mj-lt"/>
                <a:ea typeface="Alexandria Medium" pitchFamily="34" charset="-122"/>
                <a:cs typeface="Alexandria Medium" pitchFamily="34" charset="-120"/>
              </a:rPr>
              <a:t> УО КО</a:t>
            </a:r>
            <a:endParaRPr lang="en-US" sz="2800" dirty="0">
              <a:latin typeface="+mj-lt"/>
            </a:endParaRPr>
          </a:p>
        </p:txBody>
      </p:sp>
      <p:pic>
        <p:nvPicPr>
          <p:cNvPr id="1026" name="Picture 2" descr="C:\Users\Admin\Desktop\Эмблема школы 20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4" y="142504"/>
            <a:ext cx="2229015" cy="222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0531" y="3313210"/>
            <a:ext cx="7296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«Итоги применения технологии ТМСО </a:t>
            </a:r>
          </a:p>
          <a:p>
            <a:pPr algn="ctr"/>
            <a:r>
              <a:rPr lang="ru-RU" sz="3200" dirty="0" smtClean="0"/>
              <a:t>по итогам 3 четверти»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135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0923" y="223599"/>
            <a:ext cx="7722870" cy="519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 dirty="0"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Технология ТТМСО в практике школы</a:t>
            </a:r>
            <a:endParaRPr lang="en-US" sz="3250" dirty="0"/>
          </a:p>
        </p:txBody>
      </p:sp>
      <p:sp>
        <p:nvSpPr>
          <p:cNvPr id="4" name="Text 2"/>
          <p:cNvSpPr/>
          <p:nvPr/>
        </p:nvSpPr>
        <p:spPr>
          <a:xfrm>
            <a:off x="634673" y="918423"/>
            <a:ext cx="6750298" cy="734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Технология ТТМСО направлена на развитие функциональной грамотности учащихся, формирование навыков самостоятельного мышления, критического анализа и практического применения знаний в реальных ситуациях. Мы перешли от традиционной передачи информации к созданию условий для самостоятельного открытия знаний каждым учеником.</a:t>
            </a:r>
            <a:endParaRPr lang="en-US" sz="2000" dirty="0">
              <a:latin typeface="+mj-lt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4673" y="3010435"/>
            <a:ext cx="6955274" cy="4161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3200" dirty="0">
                <a:latin typeface="+mj-lt"/>
                <a:ea typeface="Alexandria Medium" pitchFamily="34" charset="-122"/>
                <a:cs typeface="Alexandria Medium" pitchFamily="34" charset="-120"/>
              </a:rPr>
              <a:t>Результаты качества знаний за 3 четверть</a:t>
            </a:r>
            <a:endParaRPr lang="en-US" sz="3200" dirty="0">
              <a:latin typeface="+mj-lt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3427" y="3758208"/>
            <a:ext cx="13123545" cy="244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Применение технологии ТТМСО уже показывает положительную динамику в обучении. Вот результаты наших педагогов:</a:t>
            </a:r>
            <a:endParaRPr lang="en-US" sz="2000" dirty="0">
              <a:latin typeface="+mj-lt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53427" y="4159925"/>
            <a:ext cx="6492002" cy="1593294"/>
          </a:xfrm>
          <a:prstGeom prst="roundRect">
            <a:avLst>
              <a:gd name="adj" fmla="val 15668"/>
            </a:avLst>
          </a:prstGeom>
          <a:solidFill>
            <a:srgbClr val="E6F7FF"/>
          </a:solidFill>
          <a:ln w="7620">
            <a:solidFill>
              <a:srgbClr val="B3D5E4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27378" y="4333875"/>
            <a:ext cx="3000970" cy="259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800" b="1" dirty="0">
                <a:latin typeface="+mj-lt"/>
                <a:ea typeface="Alexandria Medium" pitchFamily="34" charset="-122"/>
                <a:cs typeface="Alexandria Medium" pitchFamily="34" charset="-120"/>
              </a:rPr>
              <a:t>Гамова Татьяна Геннадиевна</a:t>
            </a:r>
            <a:endParaRPr lang="en-US" sz="2800" b="1" dirty="0">
              <a:latin typeface="+mj-lt"/>
            </a:endParaRPr>
          </a:p>
        </p:txBody>
      </p:sp>
      <p:sp>
        <p:nvSpPr>
          <p:cNvPr id="9" name="Text 7"/>
          <p:cNvSpPr/>
          <p:nvPr/>
        </p:nvSpPr>
        <p:spPr>
          <a:xfrm>
            <a:off x="927378" y="4677489"/>
            <a:ext cx="6144101" cy="244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Английский язык, 4 «А» класс</a:t>
            </a:r>
            <a:endParaRPr lang="en-US" sz="2000" dirty="0">
              <a:latin typeface="+mj-lt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27378" y="5005983"/>
            <a:ext cx="6144101" cy="244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b="1" dirty="0">
                <a:latin typeface="+mj-lt"/>
                <a:ea typeface="Manrope" pitchFamily="34" charset="-122"/>
                <a:cs typeface="Manrope" pitchFamily="34" charset="-120"/>
              </a:rPr>
              <a:t>81%</a:t>
            </a: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 в 3 четверти</a:t>
            </a:r>
            <a:endParaRPr lang="en-US" sz="2000" dirty="0">
              <a:latin typeface="+mj-lt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27378" y="5334476"/>
            <a:ext cx="6144101" cy="244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Рост с 54% в 1 четверти и 72% во 2 четверти</a:t>
            </a:r>
            <a:endParaRPr lang="en-US" sz="2000" dirty="0">
              <a:latin typeface="+mj-lt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384971" y="4159925"/>
            <a:ext cx="6492002" cy="1593294"/>
          </a:xfrm>
          <a:prstGeom prst="roundRect">
            <a:avLst>
              <a:gd name="adj" fmla="val 15668"/>
            </a:avLst>
          </a:prstGeom>
          <a:solidFill>
            <a:srgbClr val="E6F7FF"/>
          </a:solidFill>
          <a:ln w="7620">
            <a:solidFill>
              <a:srgbClr val="B3D5E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558921" y="4333875"/>
            <a:ext cx="3206591" cy="259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800" b="1" dirty="0">
                <a:latin typeface="+mj-lt"/>
                <a:ea typeface="Alexandria Medium" pitchFamily="34" charset="-122"/>
                <a:cs typeface="Alexandria Medium" pitchFamily="34" charset="-120"/>
              </a:rPr>
              <a:t>Карипжан Айганым Армановна</a:t>
            </a:r>
            <a:endParaRPr lang="en-US" sz="2800" b="1" dirty="0">
              <a:latin typeface="+mj-lt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58921" y="4677489"/>
            <a:ext cx="6144101" cy="244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Естествознание, 6 «А» класс</a:t>
            </a:r>
            <a:endParaRPr lang="en-US" sz="2000" dirty="0">
              <a:latin typeface="+mj-lt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58921" y="5005983"/>
            <a:ext cx="6144101" cy="244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b="1" dirty="0">
                <a:latin typeface="+mj-lt"/>
                <a:ea typeface="Manrope" pitchFamily="34" charset="-122"/>
                <a:cs typeface="Manrope" pitchFamily="34" charset="-120"/>
              </a:rPr>
              <a:t>73%</a:t>
            </a: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 в 3 четверти</a:t>
            </a:r>
            <a:endParaRPr lang="en-US" sz="2000" dirty="0">
              <a:latin typeface="+mj-lt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58921" y="5334476"/>
            <a:ext cx="6144101" cy="244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Стабильный рост с 69%</a:t>
            </a:r>
            <a:endParaRPr lang="en-US" sz="2000" dirty="0">
              <a:latin typeface="+mj-lt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53427" y="5892760"/>
            <a:ext cx="6492002" cy="1593294"/>
          </a:xfrm>
          <a:prstGeom prst="roundRect">
            <a:avLst>
              <a:gd name="adj" fmla="val 15668"/>
            </a:avLst>
          </a:prstGeom>
          <a:solidFill>
            <a:srgbClr val="E6F7FF"/>
          </a:solidFill>
          <a:ln w="7620">
            <a:solidFill>
              <a:srgbClr val="B3D5E4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27378" y="6066711"/>
            <a:ext cx="3382685" cy="259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800" b="1" dirty="0">
                <a:latin typeface="+mj-lt"/>
                <a:ea typeface="Alexandria Medium" pitchFamily="34" charset="-122"/>
                <a:cs typeface="Alexandria Medium" pitchFamily="34" charset="-120"/>
              </a:rPr>
              <a:t>Казыбекова Салтанат Маратовна</a:t>
            </a:r>
            <a:endParaRPr lang="en-US" sz="2800" b="1" dirty="0">
              <a:latin typeface="+mj-lt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27378" y="6410325"/>
            <a:ext cx="6144101" cy="244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Казахский язык, 7 «А» класс</a:t>
            </a:r>
            <a:endParaRPr lang="en-US" sz="2000" dirty="0">
              <a:latin typeface="+mj-lt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27378" y="6738818"/>
            <a:ext cx="6144101" cy="244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b="1" dirty="0">
                <a:latin typeface="+mj-lt"/>
                <a:ea typeface="Manrope" pitchFamily="34" charset="-122"/>
                <a:cs typeface="Manrope" pitchFamily="34" charset="-120"/>
              </a:rPr>
              <a:t>75%</a:t>
            </a: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 в 3 четверти</a:t>
            </a:r>
            <a:endParaRPr lang="en-US" sz="2000" dirty="0">
              <a:latin typeface="+mj-lt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927378" y="7067312"/>
            <a:ext cx="6144101" cy="244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Стабильно высокий результат на протяжении всех четвертей</a:t>
            </a:r>
            <a:endParaRPr lang="en-US" sz="2000" dirty="0">
              <a:latin typeface="+mj-lt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7384971" y="5892760"/>
            <a:ext cx="6492002" cy="1593294"/>
          </a:xfrm>
          <a:prstGeom prst="roundRect">
            <a:avLst>
              <a:gd name="adj" fmla="val 15668"/>
            </a:avLst>
          </a:prstGeom>
          <a:solidFill>
            <a:srgbClr val="E6F7FF"/>
          </a:solidFill>
          <a:ln w="7620">
            <a:solidFill>
              <a:srgbClr val="B3D5E4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558921" y="6066711"/>
            <a:ext cx="2750344" cy="259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800" b="1" dirty="0">
                <a:latin typeface="+mj-lt"/>
                <a:ea typeface="Alexandria Medium" pitchFamily="34" charset="-122"/>
                <a:cs typeface="Alexandria Medium" pitchFamily="34" charset="-120"/>
              </a:rPr>
              <a:t>Асет Кызгалдак Думановна</a:t>
            </a:r>
            <a:endParaRPr lang="en-US" sz="2800" b="1" dirty="0">
              <a:latin typeface="+mj-lt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7558921" y="6410325"/>
            <a:ext cx="6144101" cy="244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Естествознание, 3 «В» класс</a:t>
            </a:r>
            <a:endParaRPr lang="en-US" sz="2000" dirty="0">
              <a:latin typeface="+mj-lt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7558921" y="6738818"/>
            <a:ext cx="6144101" cy="244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b="1" dirty="0">
                <a:latin typeface="+mj-lt"/>
                <a:ea typeface="Manrope" pitchFamily="34" charset="-122"/>
                <a:cs typeface="Manrope" pitchFamily="34" charset="-120"/>
              </a:rPr>
              <a:t>63%</a:t>
            </a: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 в 3 четверти</a:t>
            </a:r>
            <a:endParaRPr lang="en-US" sz="2000" dirty="0">
              <a:latin typeface="+mj-lt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7558921" y="7067312"/>
            <a:ext cx="6144101" cy="244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Рост по сравнению с 59% в прошлом учебном году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896158734"/>
              </p:ext>
            </p:extLst>
          </p:nvPr>
        </p:nvGraphicFramePr>
        <p:xfrm>
          <a:off x="8063646" y="223599"/>
          <a:ext cx="5403731" cy="325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0005"/>
              </p:ext>
            </p:extLst>
          </p:nvPr>
        </p:nvGraphicFramePr>
        <p:xfrm>
          <a:off x="539606" y="463138"/>
          <a:ext cx="5740399" cy="3295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6713"/>
                <a:gridCol w="1136713"/>
                <a:gridCol w="565365"/>
                <a:gridCol w="565365"/>
                <a:gridCol w="565365"/>
                <a:gridCol w="885439"/>
                <a:gridCol w="885439"/>
              </a:tblGrid>
              <a:tr h="2412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МЖБ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ҚГБ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Бастауыш сынып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БАРЛЫҒЫ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% есеппен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</a:tr>
              <a:tr h="981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0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Сабаққа қатысқан оқушылар саны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806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тоқсан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деңгей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8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 деңгей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8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 деңгей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27%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8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 деңгей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32802"/>
              </p:ext>
            </p:extLst>
          </p:nvPr>
        </p:nvGraphicFramePr>
        <p:xfrm>
          <a:off x="7315200" y="463137"/>
          <a:ext cx="5499100" cy="3298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031"/>
                <a:gridCol w="808031"/>
                <a:gridCol w="684582"/>
                <a:gridCol w="527465"/>
                <a:gridCol w="1032484"/>
                <a:gridCol w="1032484"/>
                <a:gridCol w="606023"/>
              </a:tblGrid>
              <a:tr h="2443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МЖБ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ҚГБ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err="1">
                          <a:effectLst/>
                        </a:rPr>
                        <a:t>Бастауыш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сынып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БАРЛЫҒЫ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% есеппен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</a:tr>
              <a:tr h="955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2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Сабаққа қатысқан оқушылар саны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715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 тоқсан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деңгей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71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 деңгей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86%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71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 деңгей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71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 деңгей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386462"/>
              </p:ext>
            </p:extLst>
          </p:nvPr>
        </p:nvGraphicFramePr>
        <p:xfrm>
          <a:off x="4220956" y="4085114"/>
          <a:ext cx="5740399" cy="3428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6713"/>
                <a:gridCol w="1136713"/>
                <a:gridCol w="565365"/>
                <a:gridCol w="565365"/>
                <a:gridCol w="565365"/>
                <a:gridCol w="885439"/>
                <a:gridCol w="885439"/>
              </a:tblGrid>
              <a:tr h="3067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МЖБ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ҚГБ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Бастауыш сынып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БАРЛЫҒЫ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% есеппен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/>
                </a:tc>
              </a:tr>
              <a:tr h="655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Сабаққа қатысқан оқушылар саны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901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 тоқсан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 деңгей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9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 деңгей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9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 деңгей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59%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9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 деңгей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67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08534" y="412313"/>
            <a:ext cx="9029938" cy="452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00" dirty="0">
                <a:solidFill>
                  <a:srgbClr val="5B6E8C"/>
                </a:solidFill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Элементы технологии ТТМСО в практике учителей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8535" y="1104067"/>
            <a:ext cx="11413331" cy="400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400" dirty="0">
                <a:latin typeface="+mj-lt"/>
                <a:ea typeface="Manrope" pitchFamily="34" charset="-122"/>
                <a:cs typeface="Manrope" pitchFamily="34" charset="-120"/>
              </a:rPr>
              <a:t>В своей практике наши педагоги успешно интегрируют различные элементы технологии ТТМСО, создавая условия для активного и осмысленного обучения. Каждый учитель адаптирует технологию под специфику предмета и возрастные особенности учащихся, сохраняя при этом ключевые принципы:</a:t>
            </a:r>
            <a:endParaRPr lang="en-US" sz="1400" dirty="0">
              <a:latin typeface="+mj-lt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8534" y="2251948"/>
            <a:ext cx="361831" cy="36183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102287" y="2251948"/>
            <a:ext cx="2483168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dirty="0">
                <a:latin typeface="+mj-lt"/>
                <a:ea typeface="Alexandria Medium" pitchFamily="34" charset="-122"/>
                <a:cs typeface="Alexandria Medium" pitchFamily="34" charset="-120"/>
              </a:rPr>
              <a:t>Активные методы обучения</a:t>
            </a:r>
            <a:endParaRPr lang="en-US" dirty="0">
              <a:latin typeface="+mj-lt"/>
            </a:endParaRPr>
          </a:p>
        </p:txBody>
      </p:sp>
      <p:sp>
        <p:nvSpPr>
          <p:cNvPr id="6" name="Text 3"/>
          <p:cNvSpPr/>
          <p:nvPr/>
        </p:nvSpPr>
        <p:spPr>
          <a:xfrm>
            <a:off x="2102287" y="2541389"/>
            <a:ext cx="5146953" cy="600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400" dirty="0">
                <a:latin typeface="+mj-lt"/>
                <a:ea typeface="Manrope" pitchFamily="34" charset="-122"/>
                <a:cs typeface="Manrope" pitchFamily="34" charset="-120"/>
              </a:rPr>
              <a:t>Работа в группах, парах, обсуждения, проектная деятельность. Учащиеся учатся сотрудничать, выслушивать разные мнения и находить совместные решения.</a:t>
            </a:r>
            <a:endParaRPr lang="en-US" sz="1400" dirty="0">
              <a:latin typeface="+mj-lt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1161" y="2251948"/>
            <a:ext cx="361831" cy="36183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874913" y="2251948"/>
            <a:ext cx="3190756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dirty="0">
                <a:latin typeface="+mj-lt"/>
                <a:ea typeface="Alexandria Medium" pitchFamily="34" charset="-122"/>
                <a:cs typeface="Alexandria Medium" pitchFamily="34" charset="-120"/>
              </a:rPr>
              <a:t>Задания на критическое мышление</a:t>
            </a:r>
            <a:endParaRPr lang="en-US" dirty="0">
              <a:latin typeface="+mj-lt"/>
            </a:endParaRPr>
          </a:p>
        </p:txBody>
      </p:sp>
      <p:sp>
        <p:nvSpPr>
          <p:cNvPr id="9" name="Text 5"/>
          <p:cNvSpPr/>
          <p:nvPr/>
        </p:nvSpPr>
        <p:spPr>
          <a:xfrm>
            <a:off x="7874913" y="2541389"/>
            <a:ext cx="5146953" cy="600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400" dirty="0">
                <a:latin typeface="+mj-lt"/>
                <a:ea typeface="Manrope" pitchFamily="34" charset="-122"/>
                <a:cs typeface="Manrope" pitchFamily="34" charset="-120"/>
              </a:rPr>
              <a:t>Анализ, сравнение, обобщение, формулирование выводов. Ученики учатся не просто запоминать факты, но и понимать закономерности, выявлять связи между явлениями.</a:t>
            </a:r>
            <a:endParaRPr lang="en-US" sz="1400" dirty="0">
              <a:latin typeface="+mj-lt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8534" y="3353157"/>
            <a:ext cx="361831" cy="36183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102287" y="3353157"/>
            <a:ext cx="2741652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dirty="0">
                <a:latin typeface="+mj-lt"/>
                <a:ea typeface="Alexandria Medium" pitchFamily="34" charset="-122"/>
                <a:cs typeface="Alexandria Medium" pitchFamily="34" charset="-120"/>
              </a:rPr>
              <a:t>Дифференцированный подход</a:t>
            </a:r>
            <a:endParaRPr lang="en-US" dirty="0">
              <a:latin typeface="+mj-lt"/>
            </a:endParaRPr>
          </a:p>
        </p:txBody>
      </p:sp>
      <p:sp>
        <p:nvSpPr>
          <p:cNvPr id="12" name="Text 7"/>
          <p:cNvSpPr/>
          <p:nvPr/>
        </p:nvSpPr>
        <p:spPr>
          <a:xfrm>
            <a:off x="2102287" y="3642598"/>
            <a:ext cx="5146953" cy="600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400" dirty="0">
                <a:latin typeface="+mj-lt"/>
                <a:ea typeface="Manrope" pitchFamily="34" charset="-122"/>
                <a:cs typeface="Manrope" pitchFamily="34" charset="-120"/>
              </a:rPr>
              <a:t>Задания разного уровня сложности позволяют каждому ученику работать в зоне ближайшего развития, достигая максимальных результатов при сохранении мотивации.</a:t>
            </a:r>
            <a:endParaRPr lang="en-US" sz="1400" dirty="0">
              <a:latin typeface="+mj-lt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81161" y="3353157"/>
            <a:ext cx="361831" cy="36183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874913" y="3353157"/>
            <a:ext cx="1809155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dirty="0">
                <a:latin typeface="+mj-lt"/>
                <a:ea typeface="Alexandria Medium" pitchFamily="34" charset="-122"/>
                <a:cs typeface="Alexandria Medium" pitchFamily="34" charset="-120"/>
              </a:rPr>
              <a:t>Рефлексия</a:t>
            </a:r>
            <a:endParaRPr lang="en-US" dirty="0">
              <a:latin typeface="+mj-lt"/>
            </a:endParaRPr>
          </a:p>
        </p:txBody>
      </p:sp>
      <p:sp>
        <p:nvSpPr>
          <p:cNvPr id="15" name="Text 9"/>
          <p:cNvSpPr/>
          <p:nvPr/>
        </p:nvSpPr>
        <p:spPr>
          <a:xfrm>
            <a:off x="7874913" y="3642598"/>
            <a:ext cx="5146953" cy="600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400" dirty="0">
                <a:latin typeface="+mj-lt"/>
                <a:ea typeface="Manrope" pitchFamily="34" charset="-122"/>
                <a:cs typeface="Manrope" pitchFamily="34" charset="-120"/>
              </a:rPr>
              <a:t>Учащиеся осознанно оценивают свою работу, прогресс и трудности. Это развивает метакогнитивные навыки и ответственность за собственное обучение.</a:t>
            </a:r>
            <a:endParaRPr lang="en-US" sz="1400" dirty="0">
              <a:latin typeface="+mj-lt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608535" y="4559856"/>
            <a:ext cx="4919067" cy="361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3600" dirty="0">
                <a:latin typeface="+mj-lt"/>
                <a:ea typeface="Alexandria Medium" pitchFamily="34" charset="-122"/>
                <a:cs typeface="Alexandria Medium" pitchFamily="34" charset="-120"/>
              </a:rPr>
              <a:t>Конкретные примеры из практики</a:t>
            </a:r>
            <a:endParaRPr lang="en-US" sz="3600" dirty="0">
              <a:latin typeface="+mj-lt"/>
            </a:endParaRPr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8534" y="4921568"/>
            <a:ext cx="3804404" cy="578882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753195" y="5605939"/>
            <a:ext cx="1809155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400" dirty="0">
                <a:latin typeface="+mj-lt"/>
                <a:ea typeface="Alexandria Medium" pitchFamily="34" charset="-122"/>
                <a:cs typeface="Alexandria Medium" pitchFamily="34" charset="-120"/>
              </a:rPr>
              <a:t>Английский язык</a:t>
            </a:r>
            <a:endParaRPr lang="en-US" sz="2400" dirty="0">
              <a:latin typeface="+mj-lt"/>
            </a:endParaRPr>
          </a:p>
        </p:txBody>
      </p:sp>
      <p:sp>
        <p:nvSpPr>
          <p:cNvPr id="19" name="Text 12"/>
          <p:cNvSpPr/>
          <p:nvPr/>
        </p:nvSpPr>
        <p:spPr>
          <a:xfrm>
            <a:off x="1753195" y="5895380"/>
            <a:ext cx="3515082" cy="600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dirty="0">
                <a:latin typeface="+mj-lt"/>
                <a:ea typeface="Manrope" pitchFamily="34" charset="-122"/>
                <a:cs typeface="Manrope" pitchFamily="34" charset="-120"/>
              </a:rPr>
              <a:t>Составление диалогов, ролевые игры, коммуникативные задачи в аутентичных ситуациях</a:t>
            </a:r>
            <a:endParaRPr lang="en-US" dirty="0">
              <a:latin typeface="+mj-lt"/>
            </a:endParaRPr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2938" y="4921568"/>
            <a:ext cx="3804404" cy="578882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5557599" y="5605939"/>
            <a:ext cx="1809155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400" dirty="0">
                <a:latin typeface="+mj-lt"/>
                <a:ea typeface="Alexandria Medium" pitchFamily="34" charset="-122"/>
                <a:cs typeface="Alexandria Medium" pitchFamily="34" charset="-120"/>
              </a:rPr>
              <a:t>Естествознание</a:t>
            </a:r>
            <a:endParaRPr lang="en-US" sz="2400" dirty="0">
              <a:latin typeface="+mj-lt"/>
            </a:endParaRPr>
          </a:p>
        </p:txBody>
      </p:sp>
      <p:sp>
        <p:nvSpPr>
          <p:cNvPr id="22" name="Text 14"/>
          <p:cNvSpPr/>
          <p:nvPr/>
        </p:nvSpPr>
        <p:spPr>
          <a:xfrm>
            <a:off x="5557599" y="5895380"/>
            <a:ext cx="3515082" cy="600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dirty="0">
                <a:latin typeface="+mj-lt"/>
                <a:ea typeface="Manrope" pitchFamily="34" charset="-122"/>
                <a:cs typeface="Manrope" pitchFamily="34" charset="-120"/>
              </a:rPr>
              <a:t>Мини-исследования, эксперименты, наблюдения с последующим анализом и формулированием выводов</a:t>
            </a:r>
            <a:endParaRPr lang="en-US" dirty="0">
              <a:latin typeface="+mj-lt"/>
            </a:endParaRPr>
          </a:p>
        </p:txBody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7343" y="4921568"/>
            <a:ext cx="3804523" cy="578882"/>
          </a:xfrm>
          <a:prstGeom prst="rect">
            <a:avLst/>
          </a:prstGeom>
        </p:spPr>
      </p:pic>
      <p:sp>
        <p:nvSpPr>
          <p:cNvPr id="24" name="Text 15"/>
          <p:cNvSpPr/>
          <p:nvPr/>
        </p:nvSpPr>
        <p:spPr>
          <a:xfrm>
            <a:off x="9362003" y="5605939"/>
            <a:ext cx="1809155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400" dirty="0">
                <a:latin typeface="+mj-lt"/>
                <a:ea typeface="Alexandria Medium" pitchFamily="34" charset="-122"/>
                <a:cs typeface="Alexandria Medium" pitchFamily="34" charset="-120"/>
              </a:rPr>
              <a:t>Казахский язык</a:t>
            </a:r>
            <a:endParaRPr lang="en-US" sz="2400" dirty="0">
              <a:latin typeface="+mj-lt"/>
            </a:endParaRPr>
          </a:p>
        </p:txBody>
      </p:sp>
      <p:sp>
        <p:nvSpPr>
          <p:cNvPr id="25" name="Text 16"/>
          <p:cNvSpPr/>
          <p:nvPr/>
        </p:nvSpPr>
        <p:spPr>
          <a:xfrm>
            <a:off x="9362003" y="5895380"/>
            <a:ext cx="3515201" cy="600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dirty="0">
                <a:latin typeface="+mj-lt"/>
                <a:ea typeface="Manrope" pitchFamily="34" charset="-122"/>
                <a:cs typeface="Manrope" pitchFamily="34" charset="-120"/>
              </a:rPr>
              <a:t>Работа с текстами, их глубокий анализ, формирование и аргументация собственной позиции</a:t>
            </a:r>
            <a:endParaRPr lang="en-US" dirty="0">
              <a:latin typeface="+mj-lt"/>
            </a:endParaRPr>
          </a:p>
        </p:txBody>
      </p:sp>
      <p:sp>
        <p:nvSpPr>
          <p:cNvPr id="26" name="Text 17"/>
          <p:cNvSpPr/>
          <p:nvPr/>
        </p:nvSpPr>
        <p:spPr>
          <a:xfrm>
            <a:off x="1608534" y="7160061"/>
            <a:ext cx="12534978" cy="400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550"/>
              </a:lnSpc>
              <a:buNone/>
            </a:pPr>
            <a:r>
              <a:rPr lang="en-US" i="1" dirty="0">
                <a:latin typeface="+mj-lt"/>
                <a:ea typeface="Manrope" pitchFamily="34" charset="-122"/>
                <a:cs typeface="Manrope" pitchFamily="34" charset="-120"/>
              </a:rPr>
              <a:t>Такой подход делает урок более живым, вовлекает каждого ученика и значительно повышает учебную мотивацию. Учащиеся видят практическую ценность знаний и понимают, как их можно применить в жизни.</a:t>
            </a:r>
            <a:endParaRPr lang="en-US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85768" y="502761"/>
            <a:ext cx="9184481" cy="4726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dirty="0">
                <a:latin typeface="Alexandria Medium" pitchFamily="34" charset="0"/>
                <a:ea typeface="Alexandria Medium" pitchFamily="34" charset="-122"/>
                <a:cs typeface="Alexandria Medium" pitchFamily="34" charset="-120"/>
              </a:rPr>
              <a:t>Достижения и результаты внедрения технологии</a:t>
            </a:r>
            <a:endParaRPr lang="en-US" sz="2950" dirty="0"/>
          </a:p>
        </p:txBody>
      </p:sp>
      <p:sp>
        <p:nvSpPr>
          <p:cNvPr id="3" name="Text 1"/>
          <p:cNvSpPr/>
          <p:nvPr/>
        </p:nvSpPr>
        <p:spPr>
          <a:xfrm>
            <a:off x="1350645" y="1229694"/>
            <a:ext cx="11928872" cy="4264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В результате систематического внедрения технологии ТТМСО в учебный процесс нашей школы мы наблюдаем комплексные положительные изменения не только в показателях успеваемости, но и в личностном развитии учащихся:</a:t>
            </a:r>
            <a:endParaRPr lang="en-US" sz="2000" dirty="0">
              <a:latin typeface="+mj-lt"/>
            </a:endParaRPr>
          </a:p>
        </p:txBody>
      </p:sp>
      <p:sp>
        <p:nvSpPr>
          <p:cNvPr id="4" name="Shape 2"/>
          <p:cNvSpPr/>
          <p:nvPr/>
        </p:nvSpPr>
        <p:spPr>
          <a:xfrm>
            <a:off x="1036498" y="2179795"/>
            <a:ext cx="3899416" cy="1831896"/>
          </a:xfrm>
          <a:prstGeom prst="roundRect">
            <a:avLst>
              <a:gd name="adj" fmla="val 12387"/>
            </a:avLst>
          </a:prstGeom>
          <a:solidFill>
            <a:srgbClr val="E6F7FF"/>
          </a:solidFill>
          <a:ln w="7620">
            <a:solidFill>
              <a:srgbClr val="B3D5E4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71" y="2356869"/>
            <a:ext cx="453747" cy="45374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634371" y="2350848"/>
            <a:ext cx="3301543" cy="519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800" dirty="0" err="1">
                <a:latin typeface="+mj-lt"/>
                <a:ea typeface="Alexandria Medium" pitchFamily="34" charset="-122"/>
                <a:cs typeface="Alexandria Medium" pitchFamily="34" charset="-120"/>
              </a:rPr>
              <a:t>Повышение</a:t>
            </a:r>
            <a:r>
              <a:rPr lang="en-US" sz="2800" dirty="0">
                <a:latin typeface="+mj-lt"/>
                <a:ea typeface="Alexandria Medium" pitchFamily="34" charset="-122"/>
                <a:cs typeface="Alexandria Medium" pitchFamily="34" charset="-120"/>
              </a:rPr>
              <a:t> </a:t>
            </a:r>
            <a:endParaRPr lang="ru-RU" sz="2800" dirty="0" smtClean="0">
              <a:latin typeface="+mj-lt"/>
              <a:ea typeface="Alexandria Medium" pitchFamily="34" charset="-122"/>
              <a:cs typeface="Alexandria Medium" pitchFamily="34" charset="-120"/>
            </a:endParaRPr>
          </a:p>
          <a:p>
            <a:pPr marL="0" indent="0" algn="l">
              <a:lnSpc>
                <a:spcPts val="1850"/>
              </a:lnSpc>
              <a:buNone/>
            </a:pPr>
            <a:r>
              <a:rPr lang="en-US" sz="2800" dirty="0" err="1" smtClean="0">
                <a:latin typeface="+mj-lt"/>
                <a:ea typeface="Alexandria Medium" pitchFamily="34" charset="-122"/>
                <a:cs typeface="Alexandria Medium" pitchFamily="34" charset="-120"/>
              </a:rPr>
              <a:t>качества</a:t>
            </a:r>
            <a:r>
              <a:rPr lang="en-US" sz="2800" dirty="0" smtClean="0">
                <a:latin typeface="+mj-lt"/>
                <a:ea typeface="Alexandria Medium" pitchFamily="34" charset="-122"/>
                <a:cs typeface="Alexandria Medium" pitchFamily="34" charset="-120"/>
              </a:rPr>
              <a:t> </a:t>
            </a:r>
            <a:r>
              <a:rPr lang="en-US" sz="2800" dirty="0" err="1" smtClean="0">
                <a:latin typeface="+mj-lt"/>
                <a:ea typeface="Alexandria Medium" pitchFamily="34" charset="-122"/>
                <a:cs typeface="Alexandria Medium" pitchFamily="34" charset="-120"/>
              </a:rPr>
              <a:t>знаний</a:t>
            </a:r>
            <a:endParaRPr lang="en-US" sz="2800" dirty="0">
              <a:latin typeface="+mj-lt"/>
            </a:endParaRPr>
          </a:p>
        </p:txBody>
      </p:sp>
      <p:sp>
        <p:nvSpPr>
          <p:cNvPr id="8" name="Text 4"/>
          <p:cNvSpPr/>
          <p:nvPr/>
        </p:nvSpPr>
        <p:spPr>
          <a:xfrm>
            <a:off x="1123771" y="3023354"/>
            <a:ext cx="3812143" cy="639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Стабильный рост процентов качества знаний по всем предметам, изучаемым с применением технологии</a:t>
            </a:r>
            <a:endParaRPr lang="en-US" sz="2000" dirty="0">
              <a:latin typeface="+mj-lt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277254" y="2179795"/>
            <a:ext cx="3899416" cy="1831896"/>
          </a:xfrm>
          <a:prstGeom prst="roundRect">
            <a:avLst>
              <a:gd name="adj" fmla="val 12387"/>
            </a:avLst>
          </a:prstGeom>
          <a:solidFill>
            <a:srgbClr val="E6F7FF"/>
          </a:solidFill>
          <a:ln w="7620">
            <a:solidFill>
              <a:srgbClr val="B3D5E4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847" y="2271724"/>
            <a:ext cx="453747" cy="45374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978009" y="2262259"/>
            <a:ext cx="2323386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800" dirty="0">
                <a:latin typeface="+mj-lt"/>
                <a:ea typeface="Alexandria Medium" pitchFamily="34" charset="-122"/>
                <a:cs typeface="Alexandria Medium" pitchFamily="34" charset="-120"/>
              </a:rPr>
              <a:t>Рост </a:t>
            </a:r>
            <a:r>
              <a:rPr lang="en-US" sz="2800" dirty="0" err="1">
                <a:latin typeface="+mj-lt"/>
                <a:ea typeface="Alexandria Medium" pitchFamily="34" charset="-122"/>
                <a:cs typeface="Alexandria Medium" pitchFamily="34" charset="-120"/>
              </a:rPr>
              <a:t>учебной</a:t>
            </a:r>
            <a:r>
              <a:rPr lang="en-US" sz="2800" dirty="0">
                <a:latin typeface="+mj-lt"/>
                <a:ea typeface="Alexandria Medium" pitchFamily="34" charset="-122"/>
                <a:cs typeface="Alexandria Medium" pitchFamily="34" charset="-120"/>
              </a:rPr>
              <a:t> </a:t>
            </a:r>
            <a:endParaRPr lang="ru-RU" sz="2800" dirty="0" smtClean="0">
              <a:latin typeface="+mj-lt"/>
              <a:ea typeface="Alexandria Medium" pitchFamily="34" charset="-122"/>
              <a:cs typeface="Alexandria Medium" pitchFamily="34" charset="-120"/>
            </a:endParaRPr>
          </a:p>
          <a:p>
            <a:pPr marL="0" indent="0" algn="l">
              <a:lnSpc>
                <a:spcPts val="1850"/>
              </a:lnSpc>
              <a:buNone/>
            </a:pPr>
            <a:r>
              <a:rPr lang="en-US" sz="2800" dirty="0" err="1" smtClean="0">
                <a:latin typeface="+mj-lt"/>
                <a:ea typeface="Alexandria Medium" pitchFamily="34" charset="-122"/>
                <a:cs typeface="Alexandria Medium" pitchFamily="34" charset="-120"/>
              </a:rPr>
              <a:t>мотивации</a:t>
            </a:r>
            <a:endParaRPr lang="en-US" sz="2800" dirty="0">
              <a:latin typeface="+mj-lt"/>
            </a:endParaRPr>
          </a:p>
        </p:txBody>
      </p:sp>
      <p:sp>
        <p:nvSpPr>
          <p:cNvPr id="13" name="Text 7"/>
          <p:cNvSpPr/>
          <p:nvPr/>
        </p:nvSpPr>
        <p:spPr>
          <a:xfrm>
            <a:off x="5365433" y="2870675"/>
            <a:ext cx="3740586" cy="639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Учащиеся проявляют более активный интерес к предметам, с удовольствием участвуют в обсуждениях и проектах</a:t>
            </a:r>
            <a:endParaRPr lang="en-US" sz="2000" dirty="0">
              <a:latin typeface="+mj-lt"/>
            </a:endParaRPr>
          </a:p>
        </p:txBody>
      </p:sp>
      <p:sp>
        <p:nvSpPr>
          <p:cNvPr id="14" name="Shape 8"/>
          <p:cNvSpPr/>
          <p:nvPr/>
        </p:nvSpPr>
        <p:spPr>
          <a:xfrm>
            <a:off x="9480054" y="2179795"/>
            <a:ext cx="3899416" cy="1831896"/>
          </a:xfrm>
          <a:prstGeom prst="roundRect">
            <a:avLst>
              <a:gd name="adj" fmla="val 12387"/>
            </a:avLst>
          </a:prstGeom>
          <a:solidFill>
            <a:srgbClr val="E6F7FF"/>
          </a:solidFill>
          <a:ln w="7620">
            <a:solidFill>
              <a:srgbClr val="B3D5E4"/>
            </a:solidFill>
            <a:prstDash val="solid"/>
          </a:ln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581" y="2271724"/>
            <a:ext cx="453747" cy="453747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10167699" y="2350848"/>
            <a:ext cx="3111937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800" dirty="0" err="1">
                <a:solidFill>
                  <a:srgbClr val="000000"/>
                </a:solidFill>
                <a:latin typeface="+mj-lt"/>
                <a:ea typeface="Alexandria Medium" pitchFamily="34" charset="-122"/>
                <a:cs typeface="Alexandria Medium" pitchFamily="34" charset="-120"/>
              </a:rPr>
              <a:t>Навыки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Alexandria Medium" pitchFamily="34" charset="-122"/>
                <a:cs typeface="Alexandria Medium" pitchFamily="34" charset="-120"/>
              </a:rPr>
              <a:t> </a:t>
            </a:r>
            <a:endParaRPr lang="ru-RU" sz="2800" dirty="0" smtClean="0">
              <a:solidFill>
                <a:srgbClr val="000000"/>
              </a:solidFill>
              <a:latin typeface="+mj-lt"/>
              <a:ea typeface="Alexandria Medium" pitchFamily="34" charset="-122"/>
              <a:cs typeface="Alexandria Medium" pitchFamily="34" charset="-120"/>
            </a:endParaRPr>
          </a:p>
          <a:p>
            <a:pPr marL="0" indent="0" algn="l">
              <a:lnSpc>
                <a:spcPts val="1850"/>
              </a:lnSpc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+mj-lt"/>
                <a:ea typeface="Alexandria Medium" pitchFamily="34" charset="-122"/>
                <a:cs typeface="Alexandria Medium" pitchFamily="34" charset="-120"/>
              </a:rPr>
              <a:t>самостоятельной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Alexandria Medium" pitchFamily="34" charset="-122"/>
                <a:cs typeface="Alexandria Medium" pitchFamily="34" charset="-120"/>
              </a:rPr>
              <a:t> </a:t>
            </a:r>
            <a:endParaRPr lang="ru-RU" sz="2800" dirty="0" smtClean="0">
              <a:solidFill>
                <a:srgbClr val="000000"/>
              </a:solidFill>
              <a:latin typeface="+mj-lt"/>
              <a:ea typeface="Alexandria Medium" pitchFamily="34" charset="-122"/>
              <a:cs typeface="Alexandria Medium" pitchFamily="34" charset="-120"/>
            </a:endParaRPr>
          </a:p>
          <a:p>
            <a:pPr marL="0" indent="0" algn="l">
              <a:lnSpc>
                <a:spcPts val="1850"/>
              </a:lnSpc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+mj-lt"/>
                <a:ea typeface="Alexandria Medium" pitchFamily="34" charset="-122"/>
                <a:cs typeface="Alexandria Medium" pitchFamily="34" charset="-120"/>
              </a:rPr>
              <a:t>работы</a:t>
            </a:r>
            <a:endParaRPr lang="en-US" sz="2800" dirty="0">
              <a:latin typeface="+mj-lt"/>
            </a:endParaRPr>
          </a:p>
        </p:txBody>
      </p:sp>
      <p:sp>
        <p:nvSpPr>
          <p:cNvPr id="18" name="Text 10"/>
          <p:cNvSpPr/>
          <p:nvPr/>
        </p:nvSpPr>
        <p:spPr>
          <a:xfrm>
            <a:off x="9584580" y="3095743"/>
            <a:ext cx="3794890" cy="639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  <a:ea typeface="Manrope" pitchFamily="34" charset="-122"/>
                <a:cs typeface="Manrope" pitchFamily="34" charset="-120"/>
              </a:rPr>
              <a:t>Ученики умеют организовывать свою деятельность, планировать, контролировать и корректировать свои действия</a:t>
            </a:r>
            <a:endParaRPr lang="en-US" sz="2000" dirty="0">
              <a:latin typeface="+mj-lt"/>
            </a:endParaRPr>
          </a:p>
        </p:txBody>
      </p:sp>
      <p:sp>
        <p:nvSpPr>
          <p:cNvPr id="19" name="Shape 11"/>
          <p:cNvSpPr/>
          <p:nvPr/>
        </p:nvSpPr>
        <p:spPr>
          <a:xfrm>
            <a:off x="1055846" y="4343043"/>
            <a:ext cx="3899416" cy="1831896"/>
          </a:xfrm>
          <a:prstGeom prst="roundRect">
            <a:avLst>
              <a:gd name="adj" fmla="val 12387"/>
            </a:avLst>
          </a:prstGeom>
          <a:solidFill>
            <a:srgbClr val="E6F7FF"/>
          </a:solidFill>
          <a:ln w="7620">
            <a:solidFill>
              <a:srgbClr val="B3D5E4"/>
            </a:solidFill>
            <a:prstDash val="solid"/>
          </a:ln>
        </p:spPr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144" y="4447586"/>
            <a:ext cx="453747" cy="453747"/>
          </a:xfrm>
          <a:prstGeom prst="rect">
            <a:avLst/>
          </a:prstGeom>
        </p:spPr>
      </p:pic>
      <p:sp>
        <p:nvSpPr>
          <p:cNvPr id="22" name="Text 12"/>
          <p:cNvSpPr/>
          <p:nvPr/>
        </p:nvSpPr>
        <p:spPr>
          <a:xfrm>
            <a:off x="1634371" y="4521696"/>
            <a:ext cx="2953226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800" dirty="0" err="1">
                <a:latin typeface="+mj-lt"/>
                <a:ea typeface="Alexandria Medium" pitchFamily="34" charset="-122"/>
                <a:cs typeface="Alexandria Medium" pitchFamily="34" charset="-120"/>
              </a:rPr>
              <a:t>Коммуникативные</a:t>
            </a:r>
            <a:r>
              <a:rPr lang="en-US" sz="2800" dirty="0">
                <a:latin typeface="+mj-lt"/>
                <a:ea typeface="Alexandria Medium" pitchFamily="34" charset="-122"/>
                <a:cs typeface="Alexandria Medium" pitchFamily="34" charset="-120"/>
              </a:rPr>
              <a:t> </a:t>
            </a:r>
            <a:endParaRPr lang="ru-RU" sz="2800" dirty="0" smtClean="0">
              <a:latin typeface="+mj-lt"/>
              <a:ea typeface="Alexandria Medium" pitchFamily="34" charset="-122"/>
              <a:cs typeface="Alexandria Medium" pitchFamily="34" charset="-120"/>
            </a:endParaRPr>
          </a:p>
          <a:p>
            <a:pPr marL="0" indent="0" algn="l">
              <a:lnSpc>
                <a:spcPts val="1850"/>
              </a:lnSpc>
              <a:buNone/>
            </a:pPr>
            <a:r>
              <a:rPr lang="en-US" sz="2800" dirty="0" err="1" smtClean="0">
                <a:latin typeface="+mj-lt"/>
                <a:ea typeface="Alexandria Medium" pitchFamily="34" charset="-122"/>
                <a:cs typeface="Alexandria Medium" pitchFamily="34" charset="-120"/>
              </a:rPr>
              <a:t>способности</a:t>
            </a:r>
            <a:endParaRPr lang="en-US" sz="2800" dirty="0">
              <a:latin typeface="+mj-lt"/>
            </a:endParaRPr>
          </a:p>
        </p:txBody>
      </p:sp>
      <p:sp>
        <p:nvSpPr>
          <p:cNvPr id="23" name="Text 13"/>
          <p:cNvSpPr/>
          <p:nvPr/>
        </p:nvSpPr>
        <p:spPr>
          <a:xfrm>
            <a:off x="1123771" y="5108113"/>
            <a:ext cx="3812143" cy="639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Учащиеся свободно выражают мысли, ведут диалоги, уважают позицию других и аргументируют свою точку зрения</a:t>
            </a:r>
            <a:endParaRPr lang="en-US" sz="2000" dirty="0">
              <a:latin typeface="+mj-lt"/>
            </a:endParaRPr>
          </a:p>
        </p:txBody>
      </p:sp>
      <p:sp>
        <p:nvSpPr>
          <p:cNvPr id="24" name="Shape 14"/>
          <p:cNvSpPr/>
          <p:nvPr/>
        </p:nvSpPr>
        <p:spPr>
          <a:xfrm>
            <a:off x="5365373" y="4343043"/>
            <a:ext cx="3899416" cy="1831896"/>
          </a:xfrm>
          <a:prstGeom prst="roundRect">
            <a:avLst>
              <a:gd name="adj" fmla="val 12387"/>
            </a:avLst>
          </a:prstGeom>
          <a:solidFill>
            <a:srgbClr val="E6F7FF"/>
          </a:solidFill>
          <a:ln w="7620">
            <a:solidFill>
              <a:srgbClr val="B3D5E4"/>
            </a:solidFill>
            <a:prstDash val="solid"/>
          </a:ln>
        </p:spPr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260" y="4424153"/>
            <a:ext cx="453747" cy="453747"/>
          </a:xfrm>
          <a:prstGeom prst="rect">
            <a:avLst/>
          </a:prstGeom>
        </p:spPr>
      </p:pic>
      <p:sp>
        <p:nvSpPr>
          <p:cNvPr id="27" name="Text 15"/>
          <p:cNvSpPr/>
          <p:nvPr/>
        </p:nvSpPr>
        <p:spPr>
          <a:xfrm>
            <a:off x="6057959" y="4463749"/>
            <a:ext cx="2163485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800" dirty="0" err="1">
                <a:latin typeface="+mj-lt"/>
                <a:ea typeface="Alexandria Medium" pitchFamily="34" charset="-122"/>
                <a:cs typeface="Alexandria Medium" pitchFamily="34" charset="-120"/>
              </a:rPr>
              <a:t>Аналитические</a:t>
            </a:r>
            <a:r>
              <a:rPr lang="en-US" sz="2800" dirty="0">
                <a:latin typeface="+mj-lt"/>
                <a:ea typeface="Alexandria Medium" pitchFamily="34" charset="-122"/>
                <a:cs typeface="Alexandria Medium" pitchFamily="34" charset="-120"/>
              </a:rPr>
              <a:t> </a:t>
            </a:r>
            <a:endParaRPr lang="ru-RU" sz="2800" dirty="0" smtClean="0">
              <a:latin typeface="+mj-lt"/>
              <a:ea typeface="Alexandria Medium" pitchFamily="34" charset="-122"/>
              <a:cs typeface="Alexandria Medium" pitchFamily="34" charset="-120"/>
            </a:endParaRPr>
          </a:p>
          <a:p>
            <a:pPr marL="0" indent="0" algn="l">
              <a:lnSpc>
                <a:spcPts val="1850"/>
              </a:lnSpc>
              <a:buNone/>
            </a:pPr>
            <a:r>
              <a:rPr lang="en-US" sz="2800" dirty="0" err="1" smtClean="0">
                <a:latin typeface="+mj-lt"/>
                <a:ea typeface="Alexandria Medium" pitchFamily="34" charset="-122"/>
                <a:cs typeface="Alexandria Medium" pitchFamily="34" charset="-120"/>
              </a:rPr>
              <a:t>навыки</a:t>
            </a:r>
            <a:endParaRPr lang="en-US" sz="2800" dirty="0">
              <a:latin typeface="+mj-lt"/>
            </a:endParaRPr>
          </a:p>
        </p:txBody>
      </p:sp>
      <p:sp>
        <p:nvSpPr>
          <p:cNvPr id="28" name="Text 16"/>
          <p:cNvSpPr/>
          <p:nvPr/>
        </p:nvSpPr>
        <p:spPr>
          <a:xfrm>
            <a:off x="5444847" y="5008659"/>
            <a:ext cx="3731823" cy="639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Развитие способности критически оценивать информацию, выделять главное, устанавливать причинно-следственные связи</a:t>
            </a:r>
            <a:endParaRPr lang="en-US" sz="2000" dirty="0">
              <a:latin typeface="+mj-lt"/>
            </a:endParaRPr>
          </a:p>
        </p:txBody>
      </p:sp>
      <p:sp>
        <p:nvSpPr>
          <p:cNvPr id="29" name="Shape 17"/>
          <p:cNvSpPr/>
          <p:nvPr/>
        </p:nvSpPr>
        <p:spPr>
          <a:xfrm>
            <a:off x="9480054" y="4315322"/>
            <a:ext cx="3899416" cy="1831896"/>
          </a:xfrm>
          <a:prstGeom prst="roundRect">
            <a:avLst>
              <a:gd name="adj" fmla="val 12387"/>
            </a:avLst>
          </a:prstGeom>
          <a:solidFill>
            <a:srgbClr val="E6F7FF"/>
          </a:solidFill>
          <a:ln w="7620">
            <a:solidFill>
              <a:srgbClr val="B3D5E4"/>
            </a:solidFill>
            <a:prstDash val="solid"/>
          </a:ln>
        </p:spPr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4583" y="4487182"/>
            <a:ext cx="453747" cy="453747"/>
          </a:xfrm>
          <a:prstGeom prst="rect">
            <a:avLst/>
          </a:prstGeom>
        </p:spPr>
      </p:pic>
      <p:sp>
        <p:nvSpPr>
          <p:cNvPr id="32" name="Text 18"/>
          <p:cNvSpPr/>
          <p:nvPr/>
        </p:nvSpPr>
        <p:spPr>
          <a:xfrm>
            <a:off x="10192073" y="4413623"/>
            <a:ext cx="1890832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+mj-lt"/>
                <a:ea typeface="Alexandria Medium" pitchFamily="34" charset="-122"/>
                <a:cs typeface="Alexandria Medium" pitchFamily="34" charset="-120"/>
              </a:rPr>
              <a:t>Активное участие</a:t>
            </a:r>
            <a:endParaRPr lang="en-US" sz="2800" dirty="0">
              <a:latin typeface="+mj-lt"/>
            </a:endParaRPr>
          </a:p>
        </p:txBody>
      </p:sp>
      <p:sp>
        <p:nvSpPr>
          <p:cNvPr id="33" name="Text 19"/>
          <p:cNvSpPr/>
          <p:nvPr/>
        </p:nvSpPr>
        <p:spPr>
          <a:xfrm>
            <a:off x="9584581" y="5141011"/>
            <a:ext cx="3581757" cy="639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  <a:ea typeface="Manrope" pitchFamily="34" charset="-122"/>
                <a:cs typeface="Manrope" pitchFamily="34" charset="-120"/>
              </a:rPr>
              <a:t>Каждый ученик вовлечён в учебный процесс, чувствует свою значимость и вклад в общий результат</a:t>
            </a:r>
            <a:endParaRPr lang="en-US" sz="2000" dirty="0">
              <a:latin typeface="+mj-lt"/>
            </a:endParaRPr>
          </a:p>
        </p:txBody>
      </p:sp>
      <p:sp>
        <p:nvSpPr>
          <p:cNvPr id="34" name="Text 20"/>
          <p:cNvSpPr/>
          <p:nvPr/>
        </p:nvSpPr>
        <p:spPr>
          <a:xfrm>
            <a:off x="1350764" y="6492716"/>
            <a:ext cx="11928872" cy="4264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2000" dirty="0">
                <a:latin typeface="+mj-lt"/>
                <a:ea typeface="Manrope" pitchFamily="34" charset="-122"/>
                <a:cs typeface="Manrope" pitchFamily="34" charset="-120"/>
              </a:rPr>
              <a:t>Ученики становятся более уверенными в себе, умеют высказывать и отстаивать своё мнение, применять полученные знания в новых, нестандартных ситуациях. Это не просто подготовка к экзаменам — это формирование компетенций, необходимых для успешной жизни в современном мире.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</TotalTime>
  <Words>727</Words>
  <Application>Microsoft Office PowerPoint</Application>
  <PresentationFormat>Произвольный</PresentationFormat>
  <Paragraphs>185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Alexandria Medium</vt:lpstr>
      <vt:lpstr>Times New Roman</vt:lpstr>
      <vt:lpstr>Manrope</vt:lpstr>
      <vt:lpstr>Calibri</vt:lpstr>
      <vt:lpstr>Trebuchet MS</vt:lpstr>
      <vt:lpstr>Georgia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Admin</cp:lastModifiedBy>
  <cp:revision>6</cp:revision>
  <dcterms:created xsi:type="dcterms:W3CDTF">2026-03-26T05:51:35Z</dcterms:created>
  <dcterms:modified xsi:type="dcterms:W3CDTF">2026-04-06T10:36:32Z</dcterms:modified>
</cp:coreProperties>
</file>