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61B2D-5BA8-4FC0-96FD-5425D97C0EB8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66FE3-3AF4-4AA2-8995-13BC0990F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1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232-9A12-4257-B8DD-65C5A89D5D8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B415C1-6A18-41FC-B65A-252616622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232-9A12-4257-B8DD-65C5A89D5D8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415C1-6A18-41FC-B65A-252616622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232-9A12-4257-B8DD-65C5A89D5D8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415C1-6A18-41FC-B65A-252616622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232-9A12-4257-B8DD-65C5A89D5D8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B415C1-6A18-41FC-B65A-252616622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232-9A12-4257-B8DD-65C5A89D5D8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415C1-6A18-41FC-B65A-2526166229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232-9A12-4257-B8DD-65C5A89D5D8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415C1-6A18-41FC-B65A-252616622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232-9A12-4257-B8DD-65C5A89D5D8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8B415C1-6A18-41FC-B65A-2526166229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232-9A12-4257-B8DD-65C5A89D5D8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415C1-6A18-41FC-B65A-252616622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232-9A12-4257-B8DD-65C5A89D5D8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415C1-6A18-41FC-B65A-252616622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232-9A12-4257-B8DD-65C5A89D5D8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415C1-6A18-41FC-B65A-252616622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3232-9A12-4257-B8DD-65C5A89D5D8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415C1-6A18-41FC-B65A-2526166229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253232-9A12-4257-B8DD-65C5A89D5D8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B415C1-6A18-41FC-B65A-2526166229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3;&#1086;&#1074;&#1072;&#1103;%20&#1087;&#1072;&#1087;&#1082;&#1072;&#1052;&#1048;&#1056;&#1040;&#1052;&#1043;&#1059;&#1051;&#1068;\Scriabin_Hamelin_Sonata_03_p03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3;&#1086;&#1074;&#1072;&#1103;%20&#1087;&#1072;&#1087;&#1082;&#1072;&#1052;&#1048;&#1056;&#1040;&#1052;&#1043;&#1059;&#1051;&#1068;\zemlya_v_illyuminatore_-_(xMusic.me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3;&#1086;&#1074;&#1072;&#1103;%20&#1087;&#1072;&#1087;&#1082;&#1072;&#1052;&#1048;&#1056;&#1040;&#1052;&#1043;&#1059;&#1051;&#1068;\Bingo_&#1071;&#1085;&#1076;&#1077;&#1082;&#1089;_&#1042;&#1080;&#1076;&#1077;&#1086;_m450x334.mp4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file:///D:\&#1053;&#1086;&#1074;&#1072;&#1103;%20&#1087;&#1072;&#1087;&#1082;&#1072;&#1052;&#1048;&#1056;&#1040;&#1052;&#1043;&#1059;&#1051;&#1068;\&#1041;&#1080;&#1085;&#1075;&#1086;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0955477"/>
              </p:ext>
            </p:extLst>
          </p:nvPr>
        </p:nvGraphicFramePr>
        <p:xfrm>
          <a:off x="228600" y="2060848"/>
          <a:ext cx="8686800" cy="1188720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960000"/>
                          </a:solidFill>
                          <a:effectLst/>
                          <a:latin typeface="Times New Roman"/>
                        </a:rPr>
                        <a:t>Космическое путешествие по Галактике "Имя Существительное"</a:t>
                      </a:r>
                      <a:r>
                        <a:rPr lang="ru-RU" sz="3600" b="1" dirty="0">
                          <a:solidFill>
                            <a:srgbClr val="4E3B3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endParaRPr lang="ru-RU" sz="1400" b="1" dirty="0" smtClean="0"/>
          </a:p>
          <a:p>
            <a:pPr>
              <a:buFont typeface="Wingdings" pitchFamily="2" charset="2"/>
              <a:buChar char="v"/>
            </a:pPr>
            <a:endParaRPr lang="ru-RU" sz="1400" b="1" dirty="0" smtClean="0"/>
          </a:p>
          <a:p>
            <a:pPr>
              <a:buFont typeface="Wingdings" pitchFamily="2" charset="2"/>
              <a:buChar char="v"/>
            </a:pPr>
            <a:endParaRPr lang="ru-RU" sz="1400" b="1" dirty="0" smtClean="0"/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3</a:t>
            </a:r>
            <a:r>
              <a:rPr lang="ru-RU" sz="2400" b="1" dirty="0">
                <a:solidFill>
                  <a:srgbClr val="C00000"/>
                </a:solidFill>
              </a:rPr>
              <a:t>. Планета «Шифровочная».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000" b="1" dirty="0" smtClean="0"/>
              <a:t>     </a:t>
            </a:r>
            <a:endParaRPr lang="ru-RU" sz="2000" b="1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14348" y="1285860"/>
            <a:ext cx="785818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Вредные привычки.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Курение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вредно для здоровья. Табак поражает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мозг, легкие, почки и другие органы человека. На 15 минут короче становится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жызн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каждой выкуренной сигареты. 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особенно вреден для растущего организма, который слабеет и плохо развивается!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Упражнение-игра "Собери слово из букв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Надо собрать из данных букв слова: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команда: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г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 м и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                       т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 с 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2 команда:  и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т а  е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и;                  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ж  и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 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команда:  а  т  о  м  к  е;                    е  в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0909" y="4509120"/>
            <a:ext cx="1872208" cy="156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93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547" y="0"/>
            <a:ext cx="914400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«Неизвестная звезда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по учебнику: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экипаж-  стр. 122, упражнение:283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экипаж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-стр. 122, упражнение:283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экипаж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–стр. 122, упражнение:283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10445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93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5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Возвращение на землю. Самостоятельная работа.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Обведите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правильный вариант ответа. 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1.Имена существительные обозначают: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признак предмета;        б) предмет;         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г) действие предмета.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Имена существительные отвечают на вопросы: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кто? что?;                          б) какой? какая?;                             г) как?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Укажите ряд, в котором все имена существительные одушевлённые: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сапог, кошка, дверь;    б) цветы, воробей, гусеница;         г) собака, женщина, врач.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Укажите ряд, в котором все имена существительные собственные: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мама, бабушка, отец;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б) Волга, Тузик, «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Сельская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степь»;  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г) «Компас», улица, фонарь.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Укажите ряд, в котором все имена существительные 3 склонения.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сирень, ночь, женщина;     б) дверь, зверь, дочь;         г) бандероль, полынь, лазурь.</a:t>
            </a:r>
          </a:p>
          <a:p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Правильный ответ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б) предмет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а) кто? что?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г) собака, женщина, врач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б) Волга, Тузик, «Сельская степь»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г) бандероль, полынь, лазурь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25144"/>
            <a:ext cx="33123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VI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Подведение итогов урока.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VII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Домашнее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1 экипаж: написать существительные 1 склонения.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экипаж 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склонения.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экипаж 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склонения.</a:t>
            </a:r>
          </a:p>
          <a:p>
            <a:pPr marL="0" indent="0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b="1" dirty="0"/>
          </a:p>
        </p:txBody>
      </p:sp>
      <p:pic>
        <p:nvPicPr>
          <p:cNvPr id="5" name="Picture 3" descr="Рисунок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6548" y="4041170"/>
            <a:ext cx="295232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Звезда</a:t>
            </a:r>
            <a:br>
              <a:rPr lang="ru-RU" dirty="0" smtClean="0"/>
            </a:br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i="1" dirty="0" smtClean="0"/>
              <a:t>сегодня я узнал…</a:t>
            </a:r>
            <a:endParaRPr lang="ru-RU" dirty="0" smtClean="0"/>
          </a:p>
          <a:p>
            <a:pPr lvl="0"/>
            <a:r>
              <a:rPr lang="ru-RU" i="1" dirty="0" smtClean="0"/>
              <a:t>было интересно…</a:t>
            </a:r>
            <a:endParaRPr lang="ru-RU" dirty="0" smtClean="0"/>
          </a:p>
          <a:p>
            <a:pPr lvl="0"/>
            <a:r>
              <a:rPr lang="ru-RU" i="1" dirty="0" smtClean="0"/>
              <a:t>было трудно…</a:t>
            </a:r>
            <a:endParaRPr lang="ru-RU" dirty="0" smtClean="0"/>
          </a:p>
          <a:p>
            <a:pPr lvl="0"/>
            <a:r>
              <a:rPr lang="ru-RU" i="1" dirty="0" smtClean="0"/>
              <a:t>мне понравился.…</a:t>
            </a:r>
            <a:endParaRPr lang="ru-RU" dirty="0" smtClean="0"/>
          </a:p>
          <a:p>
            <a:pPr lvl="0"/>
            <a:r>
              <a:rPr lang="ru-RU" i="1" dirty="0" smtClean="0"/>
              <a:t>я понял, что…</a:t>
            </a:r>
            <a:endParaRPr lang="ru-RU" dirty="0" smtClean="0"/>
          </a:p>
          <a:p>
            <a:pPr lvl="0"/>
            <a:r>
              <a:rPr lang="ru-RU" i="1" dirty="0" smtClean="0"/>
              <a:t>теперь я могу…</a:t>
            </a:r>
            <a:endParaRPr lang="ru-RU" dirty="0" smtClean="0"/>
          </a:p>
          <a:p>
            <a:pPr lvl="0"/>
            <a:r>
              <a:rPr lang="ru-RU" i="1" dirty="0" smtClean="0"/>
              <a:t>я почувствовал, что…</a:t>
            </a:r>
            <a:endParaRPr lang="ru-RU" dirty="0" smtClean="0"/>
          </a:p>
          <a:p>
            <a:pPr lvl="0"/>
            <a:r>
              <a:rPr lang="ru-RU" i="1" dirty="0" smtClean="0"/>
              <a:t>я приобрел…</a:t>
            </a:r>
            <a:endParaRPr lang="ru-RU" dirty="0" smtClean="0"/>
          </a:p>
          <a:p>
            <a:pPr lvl="0"/>
            <a:r>
              <a:rPr lang="ru-RU" i="1" dirty="0" smtClean="0"/>
              <a:t>я научился…</a:t>
            </a:r>
            <a:endParaRPr lang="ru-RU" dirty="0" smtClean="0"/>
          </a:p>
          <a:p>
            <a:pPr lvl="0"/>
            <a:r>
              <a:rPr lang="ru-RU" i="1" dirty="0" smtClean="0"/>
              <a:t>у меня получилось …</a:t>
            </a:r>
            <a:endParaRPr lang="ru-RU" dirty="0" smtClean="0"/>
          </a:p>
          <a:p>
            <a:pPr lvl="0"/>
            <a:r>
              <a:rPr lang="ru-RU" i="1" dirty="0" smtClean="0"/>
              <a:t>я смог…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 descr="https://im0-tub-kz.yandex.net/i?id=49f27379e3f71107d6ea6423965c137b&amp;n=33&amp;h=215&amp;w=2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05064"/>
            <a:ext cx="2506588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7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8371656" cy="5040560"/>
          </a:xfrm>
        </p:spPr>
        <p:txBody>
          <a:bodyPr>
            <a:normAutofit fontScale="70000" lnSpcReduction="20000"/>
          </a:bodyPr>
          <a:lstStyle/>
          <a:p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урока: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повторить и систематизировать изученный материал по теме «Имя существительное».</a:t>
            </a:r>
          </a:p>
          <a:p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1.Развивающие: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-создание положительной мотивации на уроке;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-развитие функциональной грамотности; 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-обеспечение творческого развития и заинтересованности учащихся в приобретении знаний; 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-развитие воображения.</a:t>
            </a:r>
          </a:p>
          <a:p>
            <a:pPr lvl="0"/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2.Обучающая: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закрепление знаний об имени существительном (морфологических признаков и синтаксической роли) посредством игры.</a:t>
            </a:r>
          </a:p>
          <a:p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3.Воспитательная: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интереса к русскому языку,  воспитание   бережного отношения к здоровью.</a:t>
            </a:r>
          </a:p>
          <a:p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урока: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знаний</a:t>
            </a:r>
          </a:p>
          <a:p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урока: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нетрадиционная (космическое путешествие)</a:t>
            </a:r>
          </a:p>
          <a:p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Оборудование: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компьютер, интерактивная доска, презентация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бортовые журналы путешествия, звёздочки разных цветов, корзина, карточки с заданием, тест, большая звезда.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669748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Ход урока: 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>
                <a:solidFill>
                  <a:srgbClr val="002060"/>
                </a:solidFill>
              </a:rPr>
              <a:t>I</a:t>
            </a:r>
            <a:r>
              <a:rPr lang="ru-RU" b="1" dirty="0">
                <a:solidFill>
                  <a:srgbClr val="002060"/>
                </a:solidFill>
              </a:rPr>
              <a:t>.Организационный момент.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Слово учителя: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Откройте свои бортовые журналы, запишите сегодняшнее число и тему урока «Путешествие в Галактику «Имя Существительное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Путешествие – дело довольно трудное, допускаются к нему только здоровые люди. Поэтому вам необходимо получить допуск к полету – пройти контроль состояния своего здоровья. 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1844824"/>
            <a:ext cx="8892480" cy="28083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2060"/>
                </a:solidFill>
              </a:rPr>
              <a:t>II</a:t>
            </a:r>
            <a:r>
              <a:rPr lang="ru-RU" sz="3600" b="1" dirty="0" smtClean="0">
                <a:solidFill>
                  <a:srgbClr val="002060"/>
                </a:solidFill>
              </a:rPr>
              <a:t>.Проверка </a:t>
            </a:r>
            <a:r>
              <a:rPr lang="ru-RU" sz="3600" b="1" dirty="0">
                <a:solidFill>
                  <a:srgbClr val="002060"/>
                </a:solidFill>
              </a:rPr>
              <a:t>домашнего задания.</a:t>
            </a:r>
            <a:r>
              <a:rPr lang="kk-KZ" sz="3600" b="1" dirty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600" b="1" dirty="0">
                <a:solidFill>
                  <a:srgbClr val="002060"/>
                </a:solidFill>
              </a:rPr>
              <a:t>Домашним заданием к  нашему уроку было подобрать пословицы и поговорки о  здоровом образе жизни</a:t>
            </a:r>
            <a:r>
              <a:rPr lang="ru-RU" sz="3600" b="1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6835"/>
            <a:ext cx="142244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1728192" cy="166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13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Старт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кораблю. Хором: 5, 4, 3, 2, 1... пуск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А.Скрябин «Соната №3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Актуализация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знаний «Корзина идей».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Грамматическая», «Экспериментальная», «Шифровочная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попасть в Галактику, нужно пролететь сквозь Звездные врата, которые охраняют инопланетяне. Не всех они пропускают через них, а только самых смелых, отважных, а главное – знающих. Вам необходимо ответить на вопросы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инопланетян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5" name="Scriabin_Hamelin_Sonata_03_p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44008" y="1556792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5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Корзина идей: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1)Какая часть речи называется именем существительным?</a:t>
            </a:r>
          </a:p>
          <a:p>
            <a:pPr>
              <a:buFont typeface="Wingdings" pitchFamily="2" charset="2"/>
              <a:buChar char="v"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 Перечислите постоянные  морфологические признаки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существительного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3)Сколько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склонений у существительного? </a:t>
            </a:r>
          </a:p>
          <a:p>
            <a:pPr>
              <a:buFont typeface="Wingdings" pitchFamily="2" charset="2"/>
              <a:buChar char="v"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)Как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изменяются существительные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Какова синтаксическая роль имени существительного в предложении?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Работа по теме урока. Путешествие по  Галактике Имя существительное.</a:t>
            </a:r>
          </a:p>
          <a:p>
            <a:pPr>
              <a:buFont typeface="Wingdings" pitchFamily="2" charset="2"/>
              <a:buChar char="v"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6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Планета «Грамматическая»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Прослушайте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фрагмент песни «Земля в иллюминаторе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ваших бортовых журналах записан фрагмент текста песни, выпишите из данного текста имена существительные и </a:t>
            </a:r>
            <a:r>
              <a:rPr lang="kk-KZ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сделайте морфологический </a:t>
            </a:r>
            <a:r>
              <a:rPr lang="kk-KZ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разбор.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у доски.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иллюминаторе, земля </a:t>
            </a:r>
            <a:r>
              <a:rPr lang="ru-RU" sz="26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иллюминаторе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Земля в иллюминаторе видна...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сын грустит </a:t>
            </a:r>
            <a:r>
              <a:rPr lang="ru-RU" sz="26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матери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как сын грустит о матери,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Грустим мы о земле - она одна.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73216"/>
            <a:ext cx="1728192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zemlya_v_illyuminatore_-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987824" y="2348880"/>
            <a:ext cx="504056" cy="50405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6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062" y="-2981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6729" y="5733256"/>
            <a:ext cx="14287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2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Планет</a:t>
            </a:r>
            <a:r>
              <a:rPr lang="kk-KZ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Экспериментальная»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 дня.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Чтобы быть здоровым, необходимо соблюдать режим дня.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Режим – это распорядок дел в течение дня.  При составлении режима дня необходимо, чтобы учеба, работа сменялась отдыхом, не менее двух часов в день вы проводили на свежем воздухе, не менее трех раз в день кушали, просыпались и ложились спать в одно и тоже время. Режим дня – это один из наших помощников в сохранении здоровья.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в группах: 1 команда: Выпишите из текста существительные  мужского рода.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команда: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Выпишите из текста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существительные   женского рода.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команда: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Выпишите из текста существительные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  рода 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81" y="703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6004" y="-19878"/>
            <a:ext cx="914400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pPr algn="ctr">
              <a:buFont typeface="Wingdings" pitchFamily="2" charset="2"/>
              <a:buChar char="v"/>
            </a:pPr>
            <a:r>
              <a:rPr lang="ru-RU" b="1" dirty="0" err="1" smtClean="0">
                <a:hlinkClick r:id="rId4" action="ppaction://hlinkpres?slideindex=1&amp;slidetitle="/>
              </a:rPr>
              <a:t>Физминутка</a:t>
            </a:r>
            <a:r>
              <a:rPr lang="ru-RU" b="1" dirty="0" smtClean="0"/>
              <a:t>: «Бинго»</a:t>
            </a:r>
          </a:p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endParaRPr lang="ru-RU" b="1" dirty="0" smtClean="0"/>
          </a:p>
        </p:txBody>
      </p:sp>
      <p:sp>
        <p:nvSpPr>
          <p:cNvPr id="9220" name="AutoShape 4" descr="https://im0-tub-kz.yandex.net/i?id=3529514decb8c897fe0fc43740d774b0&amp;n=33&amp;h=215&amp;w=2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im0-tub-kz.yandex.net/i?id=3529514decb8c897fe0fc43740d774b0&amp;n=33&amp;h=215&amp;w=2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Bingo_Яндекс_Видео_m450x33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331640" y="1340768"/>
            <a:ext cx="6792755" cy="5094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936104" cy="70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290</TotalTime>
  <Words>879</Words>
  <Application>Microsoft Office PowerPoint</Application>
  <PresentationFormat>Экран (4:3)</PresentationFormat>
  <Paragraphs>115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Правильный ответ</vt:lpstr>
      <vt:lpstr>Слайд 14</vt:lpstr>
      <vt:lpstr>Звезда Рефлексия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«Космическое путешествие по Галактике Имя Существительное»</dc:title>
  <dc:creator>Гость</dc:creator>
  <cp:lastModifiedBy>User</cp:lastModifiedBy>
  <cp:revision>43</cp:revision>
  <dcterms:created xsi:type="dcterms:W3CDTF">2016-02-17T02:59:14Z</dcterms:created>
  <dcterms:modified xsi:type="dcterms:W3CDTF">2016-02-29T05:47:56Z</dcterms:modified>
</cp:coreProperties>
</file>