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68" r:id="rId2"/>
    <p:sldId id="267" r:id="rId3"/>
    <p:sldId id="257" r:id="rId4"/>
    <p:sldId id="256" r:id="rId5"/>
    <p:sldId id="260" r:id="rId6"/>
    <p:sldId id="259" r:id="rId7"/>
    <p:sldId id="261" r:id="rId8"/>
    <p:sldId id="270" r:id="rId9"/>
    <p:sldId id="262" r:id="rId10"/>
    <p:sldId id="271" r:id="rId11"/>
    <p:sldId id="263" r:id="rId12"/>
    <p:sldId id="272" r:id="rId13"/>
    <p:sldId id="264" r:id="rId14"/>
    <p:sldId id="273" r:id="rId15"/>
    <p:sldId id="266" r:id="rId16"/>
    <p:sldId id="269" r:id="rId17"/>
    <p:sldId id="274" r:id="rId18"/>
    <p:sldId id="275" r:id="rId19"/>
    <p:sldId id="276" r:id="rId20"/>
    <p:sldId id="277" r:id="rId21"/>
    <p:sldId id="278" r:id="rId22"/>
    <p:sldId id="265" r:id="rId23"/>
    <p:sldId id="279" r:id="rId24"/>
    <p:sldId id="280" r:id="rId25"/>
    <p:sldId id="286" r:id="rId26"/>
    <p:sldId id="282" r:id="rId27"/>
    <p:sldId id="283" r:id="rId28"/>
    <p:sldId id="284" r:id="rId29"/>
    <p:sldId id="28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828" autoAdjust="0"/>
  </p:normalViewPr>
  <p:slideViewPr>
    <p:cSldViewPr>
      <p:cViewPr varScale="1">
        <p:scale>
          <a:sx n="82" d="100"/>
          <a:sy n="82" d="100"/>
        </p:scale>
        <p:origin x="147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outline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A1789F-59E1-472A-AB4B-C3856069E5A5}" type="doc">
      <dgm:prSet loTypeId="urn:microsoft.com/office/officeart/2018/5/layout/IconLeafOutlineLabelList" loCatId="other" qsTypeId="urn:microsoft.com/office/officeart/2005/8/quickstyle/simple1" qsCatId="simple" csTypeId="urn:microsoft.com/office/officeart/2018/5/colors/Iconchunking_coloredoutline_colorful1" csCatId="colorful" phldr="1"/>
      <dgm:spPr/>
      <dgm:t>
        <a:bodyPr rtlCol="0"/>
        <a:lstStyle/>
        <a:p>
          <a:pPr rtl="0"/>
          <a:endParaRPr lang="en-US"/>
        </a:p>
      </dgm:t>
    </dgm:pt>
    <dgm:pt modelId="{1DF2D302-1C75-4F44-971A-89DAD54C775C}">
      <dgm:prSet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ru-RU" noProof="0" dirty="0" err="1" smtClean="0"/>
            <a:t>Балхашцы</a:t>
          </a:r>
          <a:r>
            <a:rPr lang="ru-RU" noProof="0" dirty="0" smtClean="0"/>
            <a:t> </a:t>
          </a:r>
        </a:p>
        <a:p>
          <a:pPr>
            <a:lnSpc>
              <a:spcPct val="100000"/>
            </a:lnSpc>
            <a:defRPr cap="all"/>
          </a:pPr>
          <a:r>
            <a:rPr lang="ru-RU" noProof="0" dirty="0" smtClean="0"/>
            <a:t>в годы войны</a:t>
          </a:r>
          <a:endParaRPr lang="ru-RU" noProof="0" dirty="0"/>
        </a:p>
      </dgm:t>
    </dgm:pt>
    <dgm:pt modelId="{11D3FAAD-0463-4F82-916E-27B4C12C687F}" type="parTrans" cxnId="{62856601-185D-4723-87D1-AADD4CB750B4}">
      <dgm:prSet/>
      <dgm:spPr/>
      <dgm:t>
        <a:bodyPr rtlCol="0"/>
        <a:lstStyle/>
        <a:p>
          <a:pPr rtl="0"/>
          <a:endParaRPr lang="ru-RU" noProof="0" dirty="0"/>
        </a:p>
      </dgm:t>
    </dgm:pt>
    <dgm:pt modelId="{D4F16693-9DA3-48D6-B56C-49910C5D634C}" type="sibTrans" cxnId="{62856601-185D-4723-87D1-AADD4CB750B4}">
      <dgm:prSet/>
      <dgm:spPr/>
      <dgm:t>
        <a:bodyPr rtlCol="0"/>
        <a:lstStyle/>
        <a:p>
          <a:pPr rtl="0"/>
          <a:endParaRPr lang="ru-RU" noProof="0" dirty="0"/>
        </a:p>
      </dgm:t>
    </dgm:pt>
    <dgm:pt modelId="{359C9BF5-BCB5-4E42-A87E-A37621CAD579}">
      <dgm:prSet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ru-RU" noProof="0" dirty="0" smtClean="0"/>
            <a:t>Уходили </a:t>
          </a:r>
        </a:p>
        <a:p>
          <a:pPr>
            <a:lnSpc>
              <a:spcPct val="100000"/>
            </a:lnSpc>
            <a:defRPr cap="all"/>
          </a:pPr>
          <a:r>
            <a:rPr lang="ru-RU" noProof="0" dirty="0" smtClean="0"/>
            <a:t>на войну ребята</a:t>
          </a:r>
          <a:endParaRPr lang="ru-RU" noProof="0" dirty="0"/>
        </a:p>
      </dgm:t>
    </dgm:pt>
    <dgm:pt modelId="{D38251A0-3795-43EE-8284-F5380A7B07E9}" type="parTrans" cxnId="{FEE27B29-81CC-4318-A16E-3E89D43D2807}">
      <dgm:prSet/>
      <dgm:spPr/>
      <dgm:t>
        <a:bodyPr rtlCol="0"/>
        <a:lstStyle/>
        <a:p>
          <a:pPr rtl="0"/>
          <a:endParaRPr lang="ru-RU" noProof="0" dirty="0"/>
        </a:p>
      </dgm:t>
    </dgm:pt>
    <dgm:pt modelId="{7A7ECCA9-D7A3-4FE3-B824-4E149D473EC5}" type="sibTrans" cxnId="{FEE27B29-81CC-4318-A16E-3E89D43D2807}">
      <dgm:prSet/>
      <dgm:spPr/>
      <dgm:t>
        <a:bodyPr rtlCol="0"/>
        <a:lstStyle/>
        <a:p>
          <a:pPr rtl="0"/>
          <a:endParaRPr lang="ru-RU" noProof="0" dirty="0"/>
        </a:p>
      </dgm:t>
    </dgm:pt>
    <dgm:pt modelId="{C74D94FA-8B44-4D50-A64B-ECFDD75E6EA6}">
      <dgm:prSet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ru-RU" noProof="0" dirty="0" smtClean="0"/>
            <a:t>Наши выпускники - герои</a:t>
          </a:r>
          <a:endParaRPr lang="ru-RU" noProof="0" dirty="0"/>
        </a:p>
      </dgm:t>
    </dgm:pt>
    <dgm:pt modelId="{C89CCE46-4A03-452C-AB77-2BCE98149E56}" type="parTrans" cxnId="{7D2C0319-9ABA-4B6E-BF2D-0E386E413C4D}">
      <dgm:prSet/>
      <dgm:spPr/>
      <dgm:t>
        <a:bodyPr rtlCol="0"/>
        <a:lstStyle/>
        <a:p>
          <a:pPr rtl="0"/>
          <a:endParaRPr lang="ru-RU" noProof="0" dirty="0"/>
        </a:p>
      </dgm:t>
    </dgm:pt>
    <dgm:pt modelId="{6F9A8EE0-DF50-4238-8E4D-2B6334A07342}" type="sibTrans" cxnId="{7D2C0319-9ABA-4B6E-BF2D-0E386E413C4D}">
      <dgm:prSet/>
      <dgm:spPr/>
      <dgm:t>
        <a:bodyPr rtlCol="0"/>
        <a:lstStyle/>
        <a:p>
          <a:pPr rtl="0"/>
          <a:endParaRPr lang="ru-RU" noProof="0" dirty="0"/>
        </a:p>
      </dgm:t>
    </dgm:pt>
    <dgm:pt modelId="{C04D4B19-A3C1-499B-82B0-8E7FE9AF5178}" type="pres">
      <dgm:prSet presAssocID="{92A1789F-59E1-472A-AB4B-C3856069E5A5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D9B2CAD-98F6-4324-9676-968576DC423C}" type="pres">
      <dgm:prSet presAssocID="{1DF2D302-1C75-4F44-971A-89DAD54C775C}" presName="compNode" presStyleCnt="0"/>
      <dgm:spPr/>
    </dgm:pt>
    <dgm:pt modelId="{86504349-D895-4762-975A-69454000B659}" type="pres">
      <dgm:prSet presAssocID="{1DF2D302-1C75-4F44-971A-89DAD54C775C}" presName="iconBgRect" presStyleLbl="trAlignAcc1" presStyleIdx="0" presStyleCnt="3" custScaleX="168863" custScaleY="147530" custLinFactNeighborX="-1450" custLinFactNeighborY="57"/>
      <dgm:spPr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 w="793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DAA9C2D5-E0AF-44C4-AA43-03D98BC88726}" type="pres">
      <dgm:prSet presAssocID="{1DF2D302-1C75-4F44-971A-89DAD54C775C}" presName="iconRect" presStyleLbl="node1" presStyleIdx="0" presStyleCnt="3"/>
      <dgm:spPr/>
      <dgm:t>
        <a:bodyPr/>
        <a:lstStyle/>
        <a:p>
          <a:endParaRPr lang="ru-RU"/>
        </a:p>
      </dgm:t>
      <dgm:extLst/>
    </dgm:pt>
    <dgm:pt modelId="{B3948778-9179-46EA-957D-6C7A38EF81C1}" type="pres">
      <dgm:prSet presAssocID="{1DF2D302-1C75-4F44-971A-89DAD54C775C}" presName="spaceRect" presStyleCnt="0"/>
      <dgm:spPr/>
    </dgm:pt>
    <dgm:pt modelId="{4379C661-DE23-4F1C-833B-E90DAE3B3E08}" type="pres">
      <dgm:prSet presAssocID="{1DF2D302-1C75-4F44-971A-89DAD54C775C}" presName="textRect" presStyleLbl="revTx" presStyleIdx="0" presStyleCnt="3" custLinFactNeighborX="590" custLinFactNeighborY="24423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866C24E2-6B51-47B0-9C09-4B4B78B6710A}" type="pres">
      <dgm:prSet presAssocID="{D4F16693-9DA3-48D6-B56C-49910C5D634C}" presName="sibTrans" presStyleCnt="0"/>
      <dgm:spPr/>
    </dgm:pt>
    <dgm:pt modelId="{C38ED55A-FF81-494E-AFB4-5E4753E62D1E}" type="pres">
      <dgm:prSet presAssocID="{359C9BF5-BCB5-4E42-A87E-A37621CAD579}" presName="compNode" presStyleCnt="0"/>
      <dgm:spPr/>
    </dgm:pt>
    <dgm:pt modelId="{67577FE9-4C04-467C-9D18-D4DE87D4DE14}" type="pres">
      <dgm:prSet presAssocID="{359C9BF5-BCB5-4E42-A87E-A37621CAD579}" presName="iconBgRect" presStyleLbl="trAlignAcc1" presStyleIdx="1" presStyleCnt="3" custScaleX="184952" custScaleY="142918"/>
      <dgm:spPr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 w="793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F79CBFD4-DC0A-4969-92C4-C7B9686ACE6A}" type="pres">
      <dgm:prSet presAssocID="{359C9BF5-BCB5-4E42-A87E-A37621CAD579}" presName="iconRect" presStyleLbl="node1" presStyleIdx="1" presStyleCnt="3"/>
      <dgm:spPr/>
      <dgm:t>
        <a:bodyPr/>
        <a:lstStyle/>
        <a:p>
          <a:endParaRPr lang="ru-RU"/>
        </a:p>
      </dgm:t>
      <dgm:extLst/>
    </dgm:pt>
    <dgm:pt modelId="{D1E0128A-CBA8-40EB-8AC9-0B631D352626}" type="pres">
      <dgm:prSet presAssocID="{359C9BF5-BCB5-4E42-A87E-A37621CAD579}" presName="spaceRect" presStyleCnt="0"/>
      <dgm:spPr/>
    </dgm:pt>
    <dgm:pt modelId="{BFC99E90-DC39-4CD3-8818-7916D482EC7D}" type="pres">
      <dgm:prSet presAssocID="{359C9BF5-BCB5-4E42-A87E-A37621CAD579}" presName="textRect" presStyleLbl="revTx" presStyleIdx="1" presStyleCnt="3" custLinFactNeighborX="369" custLinFactNeighborY="32971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F2CFE6C6-0544-43C1-8B41-AC347E4D336B}" type="pres">
      <dgm:prSet presAssocID="{7A7ECCA9-D7A3-4FE3-B824-4E149D473EC5}" presName="sibTrans" presStyleCnt="0"/>
      <dgm:spPr/>
    </dgm:pt>
    <dgm:pt modelId="{D51FD768-0147-4D00-BCB7-E2A6D97D57F2}" type="pres">
      <dgm:prSet presAssocID="{C74D94FA-8B44-4D50-A64B-ECFDD75E6EA6}" presName="compNode" presStyleCnt="0"/>
      <dgm:spPr/>
    </dgm:pt>
    <dgm:pt modelId="{C7AE699B-DEDF-4849-9BAB-0F114C233F0B}" type="pres">
      <dgm:prSet presAssocID="{C74D94FA-8B44-4D50-A64B-ECFDD75E6EA6}" presName="iconBgRect" presStyleLbl="trAlignAcc1" presStyleIdx="2" presStyleCnt="3" custScaleX="171749" custScaleY="147636"/>
      <dgm:spPr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 w="793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9536CDB1-E6B7-4446-86C3-A02F282DC83D}" type="pres">
      <dgm:prSet presAssocID="{C74D94FA-8B44-4D50-A64B-ECFDD75E6EA6}" presName="iconRect" presStyleLbl="node1" presStyleIdx="2" presStyleCnt="3"/>
      <dgm:spPr/>
      <dgm:t>
        <a:bodyPr/>
        <a:lstStyle/>
        <a:p>
          <a:endParaRPr lang="ru-RU"/>
        </a:p>
      </dgm:t>
      <dgm:extLst/>
    </dgm:pt>
    <dgm:pt modelId="{46977651-374F-4B47-B906-05D4EB83A76F}" type="pres">
      <dgm:prSet presAssocID="{C74D94FA-8B44-4D50-A64B-ECFDD75E6EA6}" presName="spaceRect" presStyleCnt="0"/>
      <dgm:spPr/>
    </dgm:pt>
    <dgm:pt modelId="{EA32F607-B48B-4485-97AF-932883E3EE3A}" type="pres">
      <dgm:prSet presAssocID="{C74D94FA-8B44-4D50-A64B-ECFDD75E6EA6}" presName="textRect" presStyleLbl="revTx" presStyleIdx="2" presStyleCnt="3" custScaleX="105146" custLinFactNeighborX="-1396" custLinFactNeighborY="35413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EE27B29-81CC-4318-A16E-3E89D43D2807}" srcId="{92A1789F-59E1-472A-AB4B-C3856069E5A5}" destId="{359C9BF5-BCB5-4E42-A87E-A37621CAD579}" srcOrd="1" destOrd="0" parTransId="{D38251A0-3795-43EE-8284-F5380A7B07E9}" sibTransId="{7A7ECCA9-D7A3-4FE3-B824-4E149D473EC5}"/>
    <dgm:cxn modelId="{7D2C0319-9ABA-4B6E-BF2D-0E386E413C4D}" srcId="{92A1789F-59E1-472A-AB4B-C3856069E5A5}" destId="{C74D94FA-8B44-4D50-A64B-ECFDD75E6EA6}" srcOrd="2" destOrd="0" parTransId="{C89CCE46-4A03-452C-AB77-2BCE98149E56}" sibTransId="{6F9A8EE0-DF50-4238-8E4D-2B6334A07342}"/>
    <dgm:cxn modelId="{62856601-185D-4723-87D1-AADD4CB750B4}" srcId="{92A1789F-59E1-472A-AB4B-C3856069E5A5}" destId="{1DF2D302-1C75-4F44-971A-89DAD54C775C}" srcOrd="0" destOrd="0" parTransId="{11D3FAAD-0463-4F82-916E-27B4C12C687F}" sibTransId="{D4F16693-9DA3-48D6-B56C-49910C5D634C}"/>
    <dgm:cxn modelId="{43839781-5DA2-4231-9148-A89300109096}" type="presOf" srcId="{359C9BF5-BCB5-4E42-A87E-A37621CAD579}" destId="{BFC99E90-DC39-4CD3-8818-7916D482EC7D}" srcOrd="0" destOrd="0" presId="urn:microsoft.com/office/officeart/2018/5/layout/IconLeafOutlineLabelList"/>
    <dgm:cxn modelId="{14AF6B8A-2A0A-4A2C-A372-2BDFF172E0B7}" type="presOf" srcId="{92A1789F-59E1-472A-AB4B-C3856069E5A5}" destId="{C04D4B19-A3C1-499B-82B0-8E7FE9AF5178}" srcOrd="0" destOrd="0" presId="urn:microsoft.com/office/officeart/2018/5/layout/IconLeafOutlineLabelList"/>
    <dgm:cxn modelId="{7B49AFDE-45A1-44CA-9567-5172F89B6A9B}" type="presOf" srcId="{C74D94FA-8B44-4D50-A64B-ECFDD75E6EA6}" destId="{EA32F607-B48B-4485-97AF-932883E3EE3A}" srcOrd="0" destOrd="0" presId="urn:microsoft.com/office/officeart/2018/5/layout/IconLeafOutlineLabelList"/>
    <dgm:cxn modelId="{6B16702D-2D71-4D07-86FA-0DC2B6F1ACFA}" type="presOf" srcId="{1DF2D302-1C75-4F44-971A-89DAD54C775C}" destId="{4379C661-DE23-4F1C-833B-E90DAE3B3E08}" srcOrd="0" destOrd="0" presId="urn:microsoft.com/office/officeart/2018/5/layout/IconLeafOutlineLabelList"/>
    <dgm:cxn modelId="{DF5E460B-E1EC-481E-9361-21BC0FCC0653}" type="presParOf" srcId="{C04D4B19-A3C1-499B-82B0-8E7FE9AF5178}" destId="{DD9B2CAD-98F6-4324-9676-968576DC423C}" srcOrd="0" destOrd="0" presId="urn:microsoft.com/office/officeart/2018/5/layout/IconLeafOutlineLabelList"/>
    <dgm:cxn modelId="{B188C551-7A37-46E6-9AC2-611A7A7CA525}" type="presParOf" srcId="{DD9B2CAD-98F6-4324-9676-968576DC423C}" destId="{86504349-D895-4762-975A-69454000B659}" srcOrd="0" destOrd="0" presId="urn:microsoft.com/office/officeart/2018/5/layout/IconLeafOutlineLabelList"/>
    <dgm:cxn modelId="{C7E5C2AB-CABC-40EB-B78A-D049FAEBE60F}" type="presParOf" srcId="{DD9B2CAD-98F6-4324-9676-968576DC423C}" destId="{DAA9C2D5-E0AF-44C4-AA43-03D98BC88726}" srcOrd="1" destOrd="0" presId="urn:microsoft.com/office/officeart/2018/5/layout/IconLeafOutlineLabelList"/>
    <dgm:cxn modelId="{8B0AD19A-BFFE-4663-B619-5C8A56570C63}" type="presParOf" srcId="{DD9B2CAD-98F6-4324-9676-968576DC423C}" destId="{B3948778-9179-46EA-957D-6C7A38EF81C1}" srcOrd="2" destOrd="0" presId="urn:microsoft.com/office/officeart/2018/5/layout/IconLeafOutlineLabelList"/>
    <dgm:cxn modelId="{778DCD2F-D71D-423C-8238-33787C64427A}" type="presParOf" srcId="{DD9B2CAD-98F6-4324-9676-968576DC423C}" destId="{4379C661-DE23-4F1C-833B-E90DAE3B3E08}" srcOrd="3" destOrd="0" presId="urn:microsoft.com/office/officeart/2018/5/layout/IconLeafOutlineLabelList"/>
    <dgm:cxn modelId="{6CEE96C5-7963-4766-9ABF-0E614A3CD2ED}" type="presParOf" srcId="{C04D4B19-A3C1-499B-82B0-8E7FE9AF5178}" destId="{866C24E2-6B51-47B0-9C09-4B4B78B6710A}" srcOrd="1" destOrd="0" presId="urn:microsoft.com/office/officeart/2018/5/layout/IconLeafOutlineLabelList"/>
    <dgm:cxn modelId="{1FBA4ED5-E71B-4216-8899-0AD2EBA10FC3}" type="presParOf" srcId="{C04D4B19-A3C1-499B-82B0-8E7FE9AF5178}" destId="{C38ED55A-FF81-494E-AFB4-5E4753E62D1E}" srcOrd="2" destOrd="0" presId="urn:microsoft.com/office/officeart/2018/5/layout/IconLeafOutlineLabelList"/>
    <dgm:cxn modelId="{BF7A9841-98A2-4E95-98E9-530D47E89475}" type="presParOf" srcId="{C38ED55A-FF81-494E-AFB4-5E4753E62D1E}" destId="{67577FE9-4C04-467C-9D18-D4DE87D4DE14}" srcOrd="0" destOrd="0" presId="urn:microsoft.com/office/officeart/2018/5/layout/IconLeafOutlineLabelList"/>
    <dgm:cxn modelId="{9454315F-48F7-4568-8C03-AC61EBD79730}" type="presParOf" srcId="{C38ED55A-FF81-494E-AFB4-5E4753E62D1E}" destId="{F79CBFD4-DC0A-4969-92C4-C7B9686ACE6A}" srcOrd="1" destOrd="0" presId="urn:microsoft.com/office/officeart/2018/5/layout/IconLeafOutlineLabelList"/>
    <dgm:cxn modelId="{ED877EAD-FA92-4954-8537-154C00CE89DB}" type="presParOf" srcId="{C38ED55A-FF81-494E-AFB4-5E4753E62D1E}" destId="{D1E0128A-CBA8-40EB-8AC9-0B631D352626}" srcOrd="2" destOrd="0" presId="urn:microsoft.com/office/officeart/2018/5/layout/IconLeafOutlineLabelList"/>
    <dgm:cxn modelId="{F557EE51-C50C-4DCD-AD3D-80678E80212D}" type="presParOf" srcId="{C38ED55A-FF81-494E-AFB4-5E4753E62D1E}" destId="{BFC99E90-DC39-4CD3-8818-7916D482EC7D}" srcOrd="3" destOrd="0" presId="urn:microsoft.com/office/officeart/2018/5/layout/IconLeafOutlineLabelList"/>
    <dgm:cxn modelId="{07DBF16B-3865-4BE7-83F3-752A2C9BD7E2}" type="presParOf" srcId="{C04D4B19-A3C1-499B-82B0-8E7FE9AF5178}" destId="{F2CFE6C6-0544-43C1-8B41-AC347E4D336B}" srcOrd="3" destOrd="0" presId="urn:microsoft.com/office/officeart/2018/5/layout/IconLeafOutlineLabelList"/>
    <dgm:cxn modelId="{81578B15-D74A-46F6-8A68-46660C27FEFE}" type="presParOf" srcId="{C04D4B19-A3C1-499B-82B0-8E7FE9AF5178}" destId="{D51FD768-0147-4D00-BCB7-E2A6D97D57F2}" srcOrd="4" destOrd="0" presId="urn:microsoft.com/office/officeart/2018/5/layout/IconLeafOutlineLabelList"/>
    <dgm:cxn modelId="{86E7877E-B84F-4308-AA72-F9C1CE479AFB}" type="presParOf" srcId="{D51FD768-0147-4D00-BCB7-E2A6D97D57F2}" destId="{C7AE699B-DEDF-4849-9BAB-0F114C233F0B}" srcOrd="0" destOrd="0" presId="urn:microsoft.com/office/officeart/2018/5/layout/IconLeafOutlineLabelList"/>
    <dgm:cxn modelId="{A597B4D3-F168-4301-8527-BC709CE3ED0D}" type="presParOf" srcId="{D51FD768-0147-4D00-BCB7-E2A6D97D57F2}" destId="{9536CDB1-E6B7-4446-86C3-A02F282DC83D}" srcOrd="1" destOrd="0" presId="urn:microsoft.com/office/officeart/2018/5/layout/IconLeafOutlineLabelList"/>
    <dgm:cxn modelId="{C841177A-DBF7-48C7-8C84-60DE95A5B4AC}" type="presParOf" srcId="{D51FD768-0147-4D00-BCB7-E2A6D97D57F2}" destId="{46977651-374F-4B47-B906-05D4EB83A76F}" srcOrd="2" destOrd="0" presId="urn:microsoft.com/office/officeart/2018/5/layout/IconLeafOutlineLabelList"/>
    <dgm:cxn modelId="{C83C32D7-B3CE-4EA3-86E0-34F537027A80}" type="presParOf" srcId="{D51FD768-0147-4D00-BCB7-E2A6D97D57F2}" destId="{EA32F607-B48B-4485-97AF-932883E3EE3A}" srcOrd="3" destOrd="0" presId="urn:microsoft.com/office/officeart/2018/5/layout/IconLeafOutlin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504349-D895-4762-975A-69454000B659}">
      <dsp:nvSpPr>
        <dsp:cNvPr id="0" name=""/>
        <dsp:cNvSpPr/>
      </dsp:nvSpPr>
      <dsp:spPr>
        <a:xfrm>
          <a:off x="3270" y="184585"/>
          <a:ext cx="2433526" cy="2126091"/>
        </a:xfrm>
        <a:prstGeom prst="round2Diag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 w="793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A9C2D5-E0AF-44C4-AA43-03D98BC88726}">
      <dsp:nvSpPr>
        <dsp:cNvPr id="0" name=""/>
        <dsp:cNvSpPr/>
      </dsp:nvSpPr>
      <dsp:spPr>
        <a:xfrm>
          <a:off x="827493" y="833372"/>
          <a:ext cx="826875" cy="8268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79C661-DE23-4F1C-833B-E90DAE3B3E08}">
      <dsp:nvSpPr>
        <dsp:cNvPr id="0" name=""/>
        <dsp:cNvSpPr/>
      </dsp:nvSpPr>
      <dsp:spPr>
        <a:xfrm>
          <a:off x="73619" y="2592093"/>
          <a:ext cx="23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ru-RU" sz="1800" kern="1200" noProof="0" dirty="0" err="1" smtClean="0"/>
            <a:t>Балхашцы</a:t>
          </a:r>
          <a:r>
            <a:rPr lang="ru-RU" sz="1800" kern="1200" noProof="0" dirty="0" smtClean="0"/>
            <a:t> 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ru-RU" sz="1800" kern="1200" noProof="0" dirty="0" smtClean="0"/>
            <a:t>в годы войны</a:t>
          </a:r>
          <a:endParaRPr lang="ru-RU" sz="1800" kern="1200" noProof="0" dirty="0"/>
        </a:p>
      </dsp:txBody>
      <dsp:txXfrm>
        <a:off x="73619" y="2592093"/>
        <a:ext cx="2362500" cy="720000"/>
      </dsp:txXfrm>
    </dsp:sp>
    <dsp:sp modelId="{67577FE9-4C04-467C-9D18-D4DE87D4DE14}">
      <dsp:nvSpPr>
        <dsp:cNvPr id="0" name=""/>
        <dsp:cNvSpPr/>
      </dsp:nvSpPr>
      <dsp:spPr>
        <a:xfrm>
          <a:off x="2871131" y="200380"/>
          <a:ext cx="2665389" cy="2059627"/>
        </a:xfrm>
        <a:prstGeom prst="round2Diag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 w="793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9CBFD4-DC0A-4969-92C4-C7B9686ACE6A}">
      <dsp:nvSpPr>
        <dsp:cNvPr id="0" name=""/>
        <dsp:cNvSpPr/>
      </dsp:nvSpPr>
      <dsp:spPr>
        <a:xfrm>
          <a:off x="3790388" y="816756"/>
          <a:ext cx="826875" cy="8268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C99E90-DC39-4CD3-8818-7916D482EC7D}">
      <dsp:nvSpPr>
        <dsp:cNvPr id="0" name=""/>
        <dsp:cNvSpPr/>
      </dsp:nvSpPr>
      <dsp:spPr>
        <a:xfrm>
          <a:off x="3031293" y="2600012"/>
          <a:ext cx="23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ru-RU" sz="1800" kern="1200" noProof="0" dirty="0" smtClean="0"/>
            <a:t>Уходили 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ru-RU" sz="1800" kern="1200" noProof="0" dirty="0" smtClean="0"/>
            <a:t>на войну ребята</a:t>
          </a:r>
          <a:endParaRPr lang="ru-RU" sz="1800" kern="1200" noProof="0" dirty="0"/>
        </a:p>
      </dsp:txBody>
      <dsp:txXfrm>
        <a:off x="3031293" y="2600012"/>
        <a:ext cx="2362500" cy="720000"/>
      </dsp:txXfrm>
    </dsp:sp>
    <dsp:sp modelId="{C7AE699B-DEDF-4849-9BAB-0F114C233F0B}">
      <dsp:nvSpPr>
        <dsp:cNvPr id="0" name=""/>
        <dsp:cNvSpPr/>
      </dsp:nvSpPr>
      <dsp:spPr>
        <a:xfrm>
          <a:off x="5954436" y="183382"/>
          <a:ext cx="2475117" cy="2127619"/>
        </a:xfrm>
        <a:prstGeom prst="round2Diag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 w="793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36CDB1-E6B7-4446-86C3-A02F282DC83D}">
      <dsp:nvSpPr>
        <dsp:cNvPr id="0" name=""/>
        <dsp:cNvSpPr/>
      </dsp:nvSpPr>
      <dsp:spPr>
        <a:xfrm>
          <a:off x="6778558" y="833754"/>
          <a:ext cx="826875" cy="82687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32F607-B48B-4485-97AF-932883E3EE3A}">
      <dsp:nvSpPr>
        <dsp:cNvPr id="0" name=""/>
        <dsp:cNvSpPr/>
      </dsp:nvSpPr>
      <dsp:spPr>
        <a:xfrm>
          <a:off x="5916978" y="2600012"/>
          <a:ext cx="248407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ru-RU" sz="1800" kern="1200" noProof="0" dirty="0" smtClean="0"/>
            <a:t>Наши выпускники - герои</a:t>
          </a:r>
          <a:endParaRPr lang="ru-RU" sz="1800" kern="1200" noProof="0" dirty="0"/>
        </a:p>
      </dsp:txBody>
      <dsp:txXfrm>
        <a:off x="5916978" y="2600012"/>
        <a:ext cx="2484074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OutlineLabelList">
  <dgm:title val="Icon Leaf Outlin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trAlignAcc1">
          <dgm:alg type="sp"/>
          <dgm:choose name="Name9">
            <dgm:if name="Name10" axis="root des" ptType="all norm" func="cnt" op="lte" val="3">
              <dgm:shape xmlns:r="http://schemas.openxmlformats.org/officeDocument/2006/relationships" type="round2DiagRect" r:blip="">
                <dgm:adjLst/>
                <dgm:extLst>
                  <a:ext uri="{B698B0E9-8C71-41B9-8309-B3DCBF30829C}">
                    <dgm1612:spPr xmlns="" xmlns:dgm1612="http://schemas.microsoft.com/office/drawing/2016/12/diagram">
                      <a:ln w="79375"/>
                    </dgm1612:spPr>
                  </a:ext>
                </dgm:extLst>
              </dgm:shape>
            </dgm:if>
            <dgm:if name="Name11" axis="root des" ptType="all norm" func="cnt" op="lte" val="5">
              <dgm:shape xmlns:r="http://schemas.openxmlformats.org/officeDocument/2006/relationships" type="round2DiagRect" r:blip="">
                <dgm:adjLst/>
                <dgm:extLst>
                  <a:ext uri="{B698B0E9-8C71-41B9-8309-B3DCBF30829C}">
                    <dgm1612:spPr xmlns="" xmlns:dgm1612="http://schemas.microsoft.com/office/drawing/2016/12/diagram">
                      <a:ln w="50800"/>
                    </dgm1612:spPr>
                  </a:ext>
                </dgm:extLst>
              </dgm:shape>
            </dgm:if>
            <dgm:if name="Name12" axis="root des" ptType="all norm" func="cnt" op="lte" val="10">
              <dgm:shape xmlns:r="http://schemas.openxmlformats.org/officeDocument/2006/relationships" type="round2DiagRect" r:blip="">
                <dgm:adjLst/>
                <dgm:extLst>
                  <a:ext uri="{B698B0E9-8C71-41B9-8309-B3DCBF30829C}">
                    <dgm1612:spPr xmlns="" xmlns:dgm1612="http://schemas.microsoft.com/office/drawing/2016/12/diagram">
                      <a:ln w="47625"/>
                    </dgm1612:spPr>
                  </a:ext>
                </dgm:extLst>
              </dgm:shape>
            </dgm:if>
            <dgm:else name="Name13">
              <dgm:shape xmlns:r="http://schemas.openxmlformats.org/officeDocument/2006/relationships" type="round2DiagRect" r:blip="">
                <dgm:adjLst/>
                <dgm:extLst>
                  <a:ext uri="{B698B0E9-8C71-41B9-8309-B3DCBF30829C}">
                    <dgm1612:spPr xmlns="" xmlns:dgm1612="http://schemas.microsoft.com/office/drawing/2016/12/diagram">
                      <a:ln w="38100"/>
                    </dgm1612:spPr>
                  </a:ext>
                </dgm:extLst>
              </dgm:shape>
            </dgm:else>
          </dgm:choos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F84E38-9CBB-4DDC-BEB8-8599C206E0E1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FFA9C-3AEE-437C-A0B0-C3BD85212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449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73DC56-5E33-47A4-82A2-B7ACF89989A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642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73DC56-5E33-47A4-82A2-B7ACF89989A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058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73DC56-5E33-47A4-82A2-B7ACF89989A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936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028700" y="1803405"/>
            <a:ext cx="7086600" cy="1825096"/>
          </a:xfrm>
        </p:spPr>
        <p:txBody>
          <a:bodyPr rtlCol="0" anchor="b">
            <a:normAutofit/>
          </a:bodyPr>
          <a:lstStyle>
            <a:lvl1pPr algn="l">
              <a:defRPr sz="45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028700" y="3632201"/>
            <a:ext cx="7086600" cy="685800"/>
          </a:xfrm>
        </p:spPr>
        <p:txBody>
          <a:bodyPr rtlCol="0"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932171" y="4314328"/>
            <a:ext cx="2183130" cy="374642"/>
          </a:xfrm>
        </p:spPr>
        <p:txBody>
          <a:bodyPr rtlCol="0"/>
          <a:lstStyle/>
          <a:p>
            <a:pPr rtl="0"/>
            <a:fld id="{590E7125-E939-49BF-A4E3-A7856B080F49}" type="datetime1">
              <a:rPr lang="ru-RU" noProof="0" smtClean="0"/>
              <a:t>09.08.2023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028700" y="4323846"/>
            <a:ext cx="4800600" cy="365125"/>
          </a:xfrm>
        </p:spPr>
        <p:txBody>
          <a:bodyPr rtlCol="0"/>
          <a:lstStyle/>
          <a:p>
            <a:pPr rtl="0"/>
            <a:r>
              <a:rPr lang="ru-RU" noProof="0"/>
              <a:t>
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057400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39471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ый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514333" y="4697361"/>
            <a:ext cx="8116526" cy="819355"/>
          </a:xfrm>
        </p:spPr>
        <p:txBody>
          <a:bodyPr rtlCol="0" anchor="b"/>
          <a:lstStyle>
            <a:lvl1pPr algn="l">
              <a:defRPr sz="24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11295" y="941440"/>
            <a:ext cx="8116380" cy="3478161"/>
          </a:xfrm>
        </p:spPr>
        <p:txBody>
          <a:bodyPr rtlCol="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514350" y="5516716"/>
            <a:ext cx="8115300" cy="701969"/>
          </a:xfrm>
        </p:spPr>
        <p:txBody>
          <a:bodyPr rtlCol="0"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4C89E5-7C8B-4796-8601-E8FAFC01D047}" type="datetime1">
              <a:rPr lang="ru-RU" noProof="0" smtClean="0"/>
              <a:t>09.08.2023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
              </a:t>
            </a:r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5799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514350" y="753533"/>
            <a:ext cx="8115300" cy="2802467"/>
          </a:xfrm>
        </p:spPr>
        <p:txBody>
          <a:bodyPr rtlCol="0" anchor="ctr"/>
          <a:lstStyle>
            <a:lvl1pPr algn="l">
              <a:defRPr sz="24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768350" y="3649134"/>
            <a:ext cx="7597887" cy="999067"/>
          </a:xfrm>
        </p:spPr>
        <p:txBody>
          <a:bodyPr rtlCol="0"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860839" y="381001"/>
            <a:ext cx="2183130" cy="365125"/>
          </a:xfrm>
        </p:spPr>
        <p:txBody>
          <a:bodyPr rtlCol="0"/>
          <a:lstStyle>
            <a:lvl1pPr algn="r">
              <a:defRPr/>
            </a:lvl1pPr>
          </a:lstStyle>
          <a:p>
            <a:pPr rtl="0"/>
            <a:fld id="{2A99560A-ADB1-4988-B53A-671BB04BFD80}" type="datetime1">
              <a:rPr lang="ru-RU" noProof="0" smtClean="0"/>
              <a:t>09.08.2023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>
          <a:xfrm>
            <a:off x="514350" y="379942"/>
            <a:ext cx="5243619" cy="365125"/>
          </a:xfrm>
        </p:spPr>
        <p:txBody>
          <a:bodyPr rtlCol="0"/>
          <a:lstStyle/>
          <a:p>
            <a:pPr rtl="0"/>
            <a:r>
              <a:rPr lang="ru-RU" noProof="0"/>
              <a:t>
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3879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 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604495"/>
          </a:xfrm>
        </p:spPr>
        <p:txBody>
          <a:bodyPr rtlCol="0" anchor="ctr"/>
          <a:lstStyle>
            <a:lvl1pPr algn="l">
              <a:defRPr sz="24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3"/>
          </p:nvPr>
        </p:nvSpPr>
        <p:spPr>
          <a:xfrm>
            <a:off x="977899" y="3365557"/>
            <a:ext cx="7194552" cy="444443"/>
          </a:xfrm>
        </p:spPr>
        <p:txBody>
          <a:bodyPr rtlCol="0"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68351" y="3959863"/>
            <a:ext cx="7613650" cy="679871"/>
          </a:xfrm>
        </p:spPr>
        <p:txBody>
          <a:bodyPr rtlCol="0"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860839" y="381001"/>
            <a:ext cx="2183130" cy="365125"/>
          </a:xfrm>
        </p:spPr>
        <p:txBody>
          <a:bodyPr rtlCol="0"/>
          <a:lstStyle>
            <a:lvl1pPr algn="r">
              <a:defRPr/>
            </a:lvl1pPr>
          </a:lstStyle>
          <a:p>
            <a:pPr rtl="0"/>
            <a:fld id="{07A6DCD4-38B7-414A-963A-18A7BB5F4BCC}" type="datetime1">
              <a:rPr lang="ru-RU" noProof="0" smtClean="0"/>
              <a:t>09.08.2023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>
          <a:xfrm>
            <a:off x="514350" y="379942"/>
            <a:ext cx="5243619" cy="365125"/>
          </a:xfrm>
        </p:spPr>
        <p:txBody>
          <a:bodyPr rtlCol="0"/>
          <a:lstStyle/>
          <a:p>
            <a:pPr rtl="0"/>
            <a:r>
              <a:rPr lang="ru-RU" noProof="0"/>
              <a:t>
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9" name="Надпись 8"/>
          <p:cNvSpPr txBox="1"/>
          <p:nvPr/>
        </p:nvSpPr>
        <p:spPr>
          <a:xfrm>
            <a:off x="357188" y="93345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ru-RU" sz="6000" noProof="0">
                <a:solidFill>
                  <a:schemeClr val="tx1"/>
                </a:solidFill>
                <a:effectLst/>
              </a:rPr>
              <a:t>«</a:t>
            </a:r>
          </a:p>
        </p:txBody>
      </p:sp>
      <p:sp>
        <p:nvSpPr>
          <p:cNvPr id="10" name="Надпись 9"/>
          <p:cNvSpPr txBox="1"/>
          <p:nvPr/>
        </p:nvSpPr>
        <p:spPr>
          <a:xfrm>
            <a:off x="8238173" y="270129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ru-RU" sz="6000" noProof="0">
                <a:solidFill>
                  <a:schemeClr val="tx1"/>
                </a:solidFill>
                <a:effectLst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613714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 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768371" y="1124702"/>
            <a:ext cx="7609640" cy="2511835"/>
          </a:xfrm>
        </p:spPr>
        <p:txBody>
          <a:bodyPr rtlCol="0" anchor="b"/>
          <a:lstStyle>
            <a:lvl1pPr algn="l">
              <a:defRPr sz="24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768350" y="3648316"/>
            <a:ext cx="7608491" cy="999885"/>
          </a:xfrm>
        </p:spPr>
        <p:txBody>
          <a:bodyPr rtlCol="0"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860839" y="378884"/>
            <a:ext cx="2183130" cy="365125"/>
          </a:xfrm>
        </p:spPr>
        <p:txBody>
          <a:bodyPr rtlCol="0"/>
          <a:lstStyle>
            <a:lvl1pPr algn="r">
              <a:defRPr/>
            </a:lvl1pPr>
          </a:lstStyle>
          <a:p>
            <a:pPr rtl="0"/>
            <a:fld id="{5740ACA0-D626-45FC-A119-BE53EEC8189B}" type="datetime1">
              <a:rPr lang="ru-RU" noProof="0" smtClean="0"/>
              <a:t>09.08.2023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>
          <a:xfrm>
            <a:off x="514350" y="378884"/>
            <a:ext cx="5243619" cy="365125"/>
          </a:xfrm>
        </p:spPr>
        <p:txBody>
          <a:bodyPr rtlCol="0"/>
          <a:lstStyle/>
          <a:p>
            <a:pPr rtl="0"/>
            <a:r>
              <a:rPr lang="ru-RU" noProof="0"/>
              <a:t>
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47676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ойной столбе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 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457949" cy="1303867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7" name="Текст 2"/>
          <p:cNvSpPr>
            <a:spLocks noGrp="1"/>
          </p:cNvSpPr>
          <p:nvPr>
            <p:ph type="body" idx="1"/>
          </p:nvPr>
        </p:nvSpPr>
        <p:spPr>
          <a:xfrm>
            <a:off x="514350" y="2202080"/>
            <a:ext cx="2592324" cy="617320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8" name="Текст 3"/>
          <p:cNvSpPr>
            <a:spLocks noGrp="1"/>
          </p:cNvSpPr>
          <p:nvPr>
            <p:ph type="body" sz="half" idx="15"/>
          </p:nvPr>
        </p:nvSpPr>
        <p:spPr>
          <a:xfrm>
            <a:off x="514349" y="2904565"/>
            <a:ext cx="2592324" cy="3314132"/>
          </a:xfrm>
        </p:spPr>
        <p:txBody>
          <a:bodyPr rtlCol="0"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9" name="Текст 4"/>
          <p:cNvSpPr>
            <a:spLocks noGrp="1"/>
          </p:cNvSpPr>
          <p:nvPr>
            <p:ph type="body" sz="quarter" idx="3"/>
          </p:nvPr>
        </p:nvSpPr>
        <p:spPr>
          <a:xfrm>
            <a:off x="3276600" y="2201333"/>
            <a:ext cx="2592324" cy="626534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half" idx="16"/>
          </p:nvPr>
        </p:nvSpPr>
        <p:spPr>
          <a:xfrm>
            <a:off x="3275144" y="2904067"/>
            <a:ext cx="2592324" cy="3314618"/>
          </a:xfrm>
        </p:spPr>
        <p:txBody>
          <a:bodyPr rtlCol="0"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1" name="Текст 4"/>
          <p:cNvSpPr>
            <a:spLocks noGrp="1"/>
          </p:cNvSpPr>
          <p:nvPr>
            <p:ph type="body" sz="quarter" idx="13"/>
          </p:nvPr>
        </p:nvSpPr>
        <p:spPr>
          <a:xfrm>
            <a:off x="6038850" y="2192866"/>
            <a:ext cx="2592324" cy="626534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half" idx="17"/>
          </p:nvPr>
        </p:nvSpPr>
        <p:spPr>
          <a:xfrm>
            <a:off x="6038851" y="2904565"/>
            <a:ext cx="2592324" cy="3314132"/>
          </a:xfrm>
        </p:spPr>
        <p:txBody>
          <a:bodyPr rtlCol="0"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868979-B746-42C3-B808-EB1D370BB3A5}" type="datetime1">
              <a:rPr lang="ru-RU" noProof="0" smtClean="0"/>
              <a:t>09.08.2023</a:t>
            </a:fld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
              </a:t>
            </a:r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141685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 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457949" cy="12954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9" name="Текст 2"/>
          <p:cNvSpPr>
            <a:spLocks noGrp="1"/>
          </p:cNvSpPr>
          <p:nvPr>
            <p:ph type="body" idx="1"/>
          </p:nvPr>
        </p:nvSpPr>
        <p:spPr>
          <a:xfrm>
            <a:off x="516463" y="4191001"/>
            <a:ext cx="2588687" cy="682765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0" name="Рисунок 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516463" y="2362200"/>
            <a:ext cx="258868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8"/>
          </p:nvPr>
        </p:nvSpPr>
        <p:spPr>
          <a:xfrm>
            <a:off x="516463" y="4873765"/>
            <a:ext cx="2588687" cy="1344921"/>
          </a:xfrm>
        </p:spPr>
        <p:txBody>
          <a:bodyPr rtlCol="0"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2" name="Текст 4"/>
          <p:cNvSpPr>
            <a:spLocks noGrp="1"/>
          </p:cNvSpPr>
          <p:nvPr>
            <p:ph type="body" sz="quarter" idx="3"/>
          </p:nvPr>
        </p:nvSpPr>
        <p:spPr>
          <a:xfrm>
            <a:off x="3280698" y="4191001"/>
            <a:ext cx="2586701" cy="682765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3" name="Рисунок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3280697" y="2362200"/>
            <a:ext cx="258670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half" idx="19"/>
          </p:nvPr>
        </p:nvSpPr>
        <p:spPr>
          <a:xfrm>
            <a:off x="3280699" y="4873764"/>
            <a:ext cx="2586701" cy="1344921"/>
          </a:xfrm>
        </p:spPr>
        <p:txBody>
          <a:bodyPr rtlCol="0"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5" name="Текст 4"/>
          <p:cNvSpPr>
            <a:spLocks noGrp="1"/>
          </p:cNvSpPr>
          <p:nvPr>
            <p:ph type="body" sz="quarter" idx="13"/>
          </p:nvPr>
        </p:nvSpPr>
        <p:spPr>
          <a:xfrm>
            <a:off x="6037299" y="4191001"/>
            <a:ext cx="2592352" cy="682765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6" name="Рисунок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6037391" y="2362200"/>
            <a:ext cx="2585909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7" name="Текст 3"/>
          <p:cNvSpPr>
            <a:spLocks noGrp="1"/>
          </p:cNvSpPr>
          <p:nvPr>
            <p:ph type="body" sz="half" idx="20"/>
          </p:nvPr>
        </p:nvSpPr>
        <p:spPr>
          <a:xfrm>
            <a:off x="6037299" y="4873762"/>
            <a:ext cx="2589334" cy="1344921"/>
          </a:xfrm>
        </p:spPr>
        <p:txBody>
          <a:bodyPr rtlCol="0"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2EAD367-F444-4B45-8C93-2D84ACB5526A}" type="datetime1">
              <a:rPr lang="ru-RU" noProof="0" smtClean="0"/>
              <a:t>09.08.2023</a:t>
            </a:fld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
              </a:t>
            </a:r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11218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>
          <a:xfrm>
            <a:off x="514350" y="2194560"/>
            <a:ext cx="8115300" cy="4024125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7EABD05-A90A-4C0D-95B4-5C8A23F228D4}" type="datetime1">
              <a:rPr lang="ru-RU" noProof="0" smtClean="0"/>
              <a:t>09.08.2023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
              </a:t>
            </a:r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5645157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7086600" y="745067"/>
            <a:ext cx="1543050" cy="3903133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>
          <a:xfrm>
            <a:off x="768350" y="745068"/>
            <a:ext cx="6153151" cy="3903133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860839" y="379942"/>
            <a:ext cx="2183130" cy="365125"/>
          </a:xfrm>
        </p:spPr>
        <p:txBody>
          <a:bodyPr rtlCol="0"/>
          <a:lstStyle>
            <a:lvl1pPr algn="r">
              <a:defRPr/>
            </a:lvl1pPr>
          </a:lstStyle>
          <a:p>
            <a:pPr rtl="0"/>
            <a:fld id="{68C9AA73-B19A-48A8-AB5A-82A06E87AE04}" type="datetime1">
              <a:rPr lang="ru-RU" noProof="0" smtClean="0"/>
              <a:t>09.08.2023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14350" y="381001"/>
            <a:ext cx="5243619" cy="365125"/>
          </a:xfrm>
        </p:spPr>
        <p:txBody>
          <a:bodyPr rtlCol="0"/>
          <a:lstStyle/>
          <a:p>
            <a:pPr rtl="0"/>
            <a:r>
              <a:rPr lang="ru-RU" noProof="0"/>
              <a:t>
              </a:t>
            </a:r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42664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AD76EA1-F729-491D-BFEE-40F29A394825}" type="datetime1">
              <a:rPr lang="ru-RU" noProof="0" smtClean="0"/>
              <a:t>09.08.2023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
              </a:t>
            </a:r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94199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 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514351" y="753534"/>
            <a:ext cx="8115299" cy="2801935"/>
          </a:xfrm>
        </p:spPr>
        <p:txBody>
          <a:bodyPr rtlCol="0" anchor="b">
            <a:normAutofit/>
          </a:bodyPr>
          <a:lstStyle>
            <a:lvl1pPr algn="r">
              <a:defRPr sz="3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768350" y="3641726"/>
            <a:ext cx="7867650" cy="955675"/>
          </a:xfrm>
        </p:spPr>
        <p:txBody>
          <a:bodyPr rtlCol="0">
            <a:normAutofit/>
          </a:bodyPr>
          <a:lstStyle>
            <a:lvl1pPr marL="0" indent="0" algn="r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860839" y="381001"/>
            <a:ext cx="2183130" cy="365125"/>
          </a:xfrm>
        </p:spPr>
        <p:txBody>
          <a:bodyPr rtlCol="0"/>
          <a:lstStyle>
            <a:lvl1pPr algn="r">
              <a:defRPr/>
            </a:lvl1pPr>
          </a:lstStyle>
          <a:p>
            <a:pPr rtl="0"/>
            <a:fld id="{6680EB4A-3FDF-4F33-8AF5-59925E27DB4E}" type="datetime1">
              <a:rPr lang="ru-RU" noProof="0" smtClean="0"/>
              <a:t>09.08.2023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14350" y="381002"/>
            <a:ext cx="5243619" cy="364065"/>
          </a:xfrm>
        </p:spPr>
        <p:txBody>
          <a:bodyPr rtlCol="0"/>
          <a:lstStyle/>
          <a:p>
            <a:pPr rtl="0"/>
            <a:r>
              <a:rPr lang="ru-RU" noProof="0"/>
              <a:t>
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38087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sz="half" idx="1"/>
          </p:nvPr>
        </p:nvSpPr>
        <p:spPr>
          <a:xfrm>
            <a:off x="514350" y="2194560"/>
            <a:ext cx="4000500" cy="4024125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4629150" y="2194560"/>
            <a:ext cx="4000500" cy="4024125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A4B1B30-AD4A-4A00-AF89-BEBA980C027B}" type="datetime1">
              <a:rPr lang="ru-RU" noProof="0" smtClean="0"/>
              <a:t>09.08.2023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
              </a:t>
            </a:r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54461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457950" cy="12954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685807" y="2183802"/>
            <a:ext cx="3809993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514351" y="3132667"/>
            <a:ext cx="3983831" cy="3086019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4800600" y="2183802"/>
            <a:ext cx="3829050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 5"/>
          <p:cNvSpPr>
            <a:spLocks noGrp="1"/>
          </p:cNvSpPr>
          <p:nvPr>
            <p:ph sz="quarter" idx="4"/>
          </p:nvPr>
        </p:nvSpPr>
        <p:spPr>
          <a:xfrm>
            <a:off x="4629150" y="3132667"/>
            <a:ext cx="4000500" cy="3086019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180FB06-C46C-41A1-AD8D-5BF5CC4C7493}" type="datetime1">
              <a:rPr lang="ru-RU" noProof="0" smtClean="0"/>
              <a:t>09.08.2023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
              </a:t>
            </a:r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74987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B442F33-6D7A-4FCF-BB97-534359E50147}" type="datetime1">
              <a:rPr lang="ru-RU" noProof="0" smtClean="0"/>
              <a:t>09.08.2023</a:t>
            </a:fld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
              </a:t>
            </a:r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69962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1A04AED-11FD-477C-9EE3-9FDE2FC97631}" type="datetime1">
              <a:rPr lang="ru-RU" noProof="0" smtClean="0"/>
              <a:t>09.08.2023</a:t>
            </a:fld>
            <a:endParaRPr lang="ru-RU" noProof="0"/>
          </a:p>
        </p:txBody>
      </p:sp>
      <p:sp>
        <p:nvSpPr>
          <p:cNvPr id="3" name="Нижний колонтитул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
              </a:t>
            </a:r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84320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514350" y="1524000"/>
            <a:ext cx="3086100" cy="1600200"/>
          </a:xfrm>
        </p:spPr>
        <p:txBody>
          <a:bodyPr rtlCol="0" anchor="b"/>
          <a:lstStyle>
            <a:lvl1pPr algn="l">
              <a:defRPr sz="24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3746686" y="746760"/>
            <a:ext cx="4882964" cy="5471925"/>
          </a:xfrm>
        </p:spPr>
        <p:txBody>
          <a:bodyPr rtlCol="0" anchor="ctr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514350" y="3124200"/>
            <a:ext cx="3086100" cy="3094485"/>
          </a:xfrm>
        </p:spPr>
        <p:txBody>
          <a:bodyPr rtlCol="0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F7691A4-C173-4C47-B245-D8C46198E5D5}" type="datetime1">
              <a:rPr lang="ru-RU" noProof="0" smtClean="0"/>
              <a:t>09.08.2023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
              </a:t>
            </a:r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42567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514350" y="1524000"/>
            <a:ext cx="5154930" cy="1600200"/>
          </a:xfrm>
        </p:spPr>
        <p:txBody>
          <a:bodyPr rtlCol="0" anchor="b"/>
          <a:lstStyle>
            <a:lvl1pPr algn="l">
              <a:defRPr sz="24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895928" y="751242"/>
            <a:ext cx="2733722" cy="5467443"/>
          </a:xfrm>
        </p:spPr>
        <p:txBody>
          <a:bodyPr rtlCol="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514350" y="3124200"/>
            <a:ext cx="5154930" cy="3094485"/>
          </a:xfrm>
        </p:spPr>
        <p:txBody>
          <a:bodyPr rtlCol="0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B72ACB1-46AF-4644-A419-0A3C54AAEA96}" type="datetime1">
              <a:rPr lang="ru-RU" noProof="0" smtClean="0"/>
              <a:t>09.08.2023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
              </a:t>
            </a:r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03471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4145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45795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514350" y="2194561"/>
            <a:ext cx="81153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446520" y="6356351"/>
            <a:ext cx="21831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09E8A5-5C71-4547-B007-E23BC4A38FAC}" type="datetime1">
              <a:rPr lang="ru-RU" noProof="0" smtClean="0"/>
              <a:t>09.08.2023</a:t>
            </a:fld>
            <a:endParaRPr lang="ru-RU" noProof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514350" y="6355846"/>
            <a:ext cx="5829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
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141362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hf sldNum="0" hdr="0" ftr="0" dt="0"/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3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5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58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57.jpeg"/><Relationship Id="rId4" Type="http://schemas.openxmlformats.org/officeDocument/2006/relationships/diagramData" Target="../diagrams/data1.xml"/><Relationship Id="rId9" Type="http://schemas.openxmlformats.org/officeDocument/2006/relationships/image" Target="../media/image5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algn="ctr"/>
            <a:r>
              <a:rPr lang="ru-RU" sz="4400" dirty="0" smtClean="0">
                <a:latin typeface="Arial Black" pitchFamily="34" charset="0"/>
              </a:rPr>
              <a:t/>
            </a:r>
            <a:br>
              <a:rPr lang="ru-RU" sz="4400" dirty="0" smtClean="0">
                <a:latin typeface="Arial Black" pitchFamily="34" charset="0"/>
              </a:rPr>
            </a:br>
            <a:r>
              <a:rPr lang="ru-RU" sz="24000" dirty="0" smtClean="0">
                <a:solidFill>
                  <a:srgbClr val="FF0000"/>
                </a:solidFill>
                <a:latin typeface="Arial Black" pitchFamily="34" charset="0"/>
              </a:rPr>
              <a:t>Музей славы </a:t>
            </a:r>
            <a:br>
              <a:rPr lang="ru-RU" sz="240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4000" dirty="0" smtClean="0">
                <a:solidFill>
                  <a:srgbClr val="FF0000"/>
                </a:solidFill>
                <a:latin typeface="Arial Black" pitchFamily="34" charset="0"/>
              </a:rPr>
              <a:t>и истории школы</a:t>
            </a:r>
            <a:endParaRPr lang="ru-RU" sz="144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ru-RU" i="1" dirty="0" smtClean="0">
                <a:latin typeface="Arial Black" pitchFamily="34" charset="0"/>
              </a:rPr>
              <a:t> </a:t>
            </a:r>
            <a:endParaRPr lang="ru-RU" dirty="0" smtClean="0">
              <a:latin typeface="Arial Black" pitchFamily="34" charset="0"/>
            </a:endParaRPr>
          </a:p>
          <a:p>
            <a:r>
              <a:rPr lang="ru-RU" dirty="0" smtClean="0">
                <a:latin typeface="Arial Black" pitchFamily="34" charset="0"/>
              </a:rPr>
              <a:t> </a:t>
            </a:r>
          </a:p>
          <a:p>
            <a:r>
              <a:rPr lang="ru-RU" dirty="0" smtClean="0">
                <a:latin typeface="Arial Black" pitchFamily="34" charset="0"/>
              </a:rPr>
              <a:t>                                                                             </a:t>
            </a:r>
          </a:p>
          <a:p>
            <a:r>
              <a:rPr lang="ru-RU" dirty="0" smtClean="0">
                <a:latin typeface="Arial Black" pitchFamily="34" charset="0"/>
              </a:rPr>
              <a:t> </a:t>
            </a:r>
          </a:p>
          <a:p>
            <a:r>
              <a:rPr lang="ru-RU" dirty="0" smtClean="0">
                <a:latin typeface="Arial Black" pitchFamily="34" charset="0"/>
              </a:rPr>
              <a:t> </a:t>
            </a:r>
          </a:p>
          <a:p>
            <a:r>
              <a:rPr lang="ru-RU" dirty="0" smtClean="0">
                <a:latin typeface="Arial Black" pitchFamily="34" charset="0"/>
              </a:rPr>
              <a:t> </a:t>
            </a:r>
          </a:p>
          <a:p>
            <a:pPr algn="r">
              <a:lnSpc>
                <a:spcPct val="120000"/>
              </a:lnSpc>
              <a:buNone/>
            </a:pPr>
            <a:r>
              <a:rPr lang="ru-RU" sz="9600" i="1" dirty="0" smtClean="0">
                <a:latin typeface="Arial Black" pitchFamily="34" charset="0"/>
              </a:rPr>
              <a:t> </a:t>
            </a:r>
            <a:endParaRPr lang="ru-RU" sz="8800" i="1" dirty="0" smtClean="0">
              <a:latin typeface="Arial Black" pitchFamily="34" charset="0"/>
            </a:endParaRPr>
          </a:p>
          <a:p>
            <a:pPr algn="r">
              <a:lnSpc>
                <a:spcPct val="120000"/>
              </a:lnSpc>
              <a:buNone/>
            </a:pPr>
            <a:r>
              <a:rPr lang="ru-RU" sz="6200" i="1" dirty="0" smtClean="0">
                <a:latin typeface="Arial Black" pitchFamily="34" charset="0"/>
              </a:rPr>
              <a:t>КГУ ОСШ №1</a:t>
            </a:r>
          </a:p>
          <a:p>
            <a:pPr algn="r">
              <a:lnSpc>
                <a:spcPct val="120000"/>
              </a:lnSpc>
              <a:buNone/>
            </a:pPr>
            <a:r>
              <a:rPr lang="ru-RU" sz="6200" i="1" dirty="0" smtClean="0">
                <a:latin typeface="Arial Black" pitchFamily="34" charset="0"/>
              </a:rPr>
              <a:t>г. Балхаш Казахстана</a:t>
            </a:r>
          </a:p>
          <a:p>
            <a:pPr algn="r">
              <a:lnSpc>
                <a:spcPct val="120000"/>
              </a:lnSpc>
              <a:buNone/>
            </a:pPr>
            <a:r>
              <a:rPr lang="ru-RU" sz="6200" i="1" dirty="0" smtClean="0">
                <a:latin typeface="Arial Black" pitchFamily="34" charset="0"/>
              </a:rPr>
              <a:t>Руководитель: Лось Татьяна Николаевна</a:t>
            </a:r>
          </a:p>
          <a:p>
            <a:pPr>
              <a:lnSpc>
                <a:spcPct val="120000"/>
              </a:lnSpc>
            </a:pPr>
            <a:r>
              <a:rPr lang="ru-RU" sz="8800" i="1" dirty="0" smtClean="0">
                <a:latin typeface="Arial Black" pitchFamily="34" charset="0"/>
              </a:rPr>
              <a:t> </a:t>
            </a:r>
            <a:endParaRPr lang="ru-RU" sz="9600" i="1" dirty="0" smtClean="0">
              <a:latin typeface="Arial Black" pitchFamily="34" charset="0"/>
            </a:endParaRPr>
          </a:p>
          <a:p>
            <a:pPr>
              <a:lnSpc>
                <a:spcPct val="120000"/>
              </a:lnSpc>
            </a:pPr>
            <a:endParaRPr lang="ru-RU" sz="9600" i="1" dirty="0" smtClean="0">
              <a:latin typeface="Arial Black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04664"/>
            <a:ext cx="8640960" cy="5767853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1941год – средняя школа имени Горького даёт наибольший выпуск десятиклассников, школу заканчивают 34 человека. Выпускники готовятся к экзаменам 25 мая 1941года. НО ИМ ПРЕДСТОЯЛИ ИСПЫТАНИЯ БОЛЕЕ СЕРЬЁЗНЫЕ…</a:t>
            </a:r>
          </a:p>
          <a:p>
            <a:r>
              <a:rPr lang="ru-RU" dirty="0" smtClean="0"/>
              <a:t>В музее нашей школы хранится информация о выпускниках, которые наряду с некоторыми учителями ушли на фронт. Многие так и остались на полях сражений или умерли в госпиталях. Единицы вернулись в родной город, чтобы поднимать страну после разрухи.</a:t>
            </a:r>
          </a:p>
          <a:p>
            <a:endParaRPr lang="ru-RU" dirty="0" smtClean="0"/>
          </a:p>
          <a:p>
            <a:r>
              <a:rPr lang="ru-RU" dirty="0" smtClean="0"/>
              <a:t>Плотников Лев. Выпускник 1941 года Погиб в боях за Родину. Дружинин  Владимир. Выпускник 1941 года Погиб в боях за </a:t>
            </a:r>
            <a:r>
              <a:rPr lang="ru-RU" dirty="0" err="1" smtClean="0"/>
              <a:t>Родину.Гельманов</a:t>
            </a:r>
            <a:r>
              <a:rPr lang="ru-RU" dirty="0" smtClean="0"/>
              <a:t> Афанасий. Выпускник 1941 года. </a:t>
            </a:r>
          </a:p>
          <a:p>
            <a:r>
              <a:rPr lang="ru-RU" dirty="0" err="1" smtClean="0"/>
              <a:t>Ланкин</a:t>
            </a:r>
            <a:r>
              <a:rPr lang="ru-RU" dirty="0" smtClean="0"/>
              <a:t> Василий. Выпускник 1941 года Погиб в боях за Родину. Лифанов Иван. Выпускник 1941 года.</a:t>
            </a:r>
          </a:p>
          <a:p>
            <a:r>
              <a:rPr lang="ru-RU" dirty="0" smtClean="0"/>
              <a:t> </a:t>
            </a:r>
            <a:r>
              <a:rPr lang="ru-RU" dirty="0" err="1" smtClean="0"/>
              <a:t>Седенко</a:t>
            </a:r>
            <a:r>
              <a:rPr lang="ru-RU" dirty="0" smtClean="0"/>
              <a:t> Николай. Выпускник 1941 года Ушел на фронт в 1942 году. </a:t>
            </a:r>
            <a:r>
              <a:rPr lang="ru-RU" dirty="0" err="1" smtClean="0"/>
              <a:t>Почепцов</a:t>
            </a:r>
            <a:r>
              <a:rPr lang="ru-RU" dirty="0" smtClean="0"/>
              <a:t> Иван. Выпускник 1941 года Погиб в боях за Родину. </a:t>
            </a:r>
          </a:p>
          <a:p>
            <a:r>
              <a:rPr lang="ru-RU" dirty="0" smtClean="0"/>
              <a:t>Макаров Николай. В 1936 году учился в нашей школе. </a:t>
            </a:r>
          </a:p>
          <a:p>
            <a:r>
              <a:rPr lang="ru-RU" dirty="0" err="1" smtClean="0"/>
              <a:t>Науменко</a:t>
            </a:r>
            <a:r>
              <a:rPr lang="ru-RU" dirty="0" smtClean="0"/>
              <a:t> Евгений. Выпускник 1941 года. </a:t>
            </a:r>
          </a:p>
          <a:p>
            <a:r>
              <a:rPr lang="ru-RU" dirty="0" err="1" smtClean="0"/>
              <a:t>Зверс</a:t>
            </a:r>
            <a:r>
              <a:rPr lang="ru-RU" dirty="0" smtClean="0"/>
              <a:t> </a:t>
            </a:r>
            <a:r>
              <a:rPr lang="ru-RU" dirty="0" err="1" smtClean="0"/>
              <a:t>Юган</a:t>
            </a:r>
            <a:r>
              <a:rPr lang="ru-RU" dirty="0" smtClean="0"/>
              <a:t>. Выпускник 1941 года.</a:t>
            </a:r>
          </a:p>
          <a:p>
            <a:r>
              <a:rPr lang="ru-RU" dirty="0" smtClean="0"/>
              <a:t> Родионов Михаил. Выпускник 1941 года. Летчик. Погиб в боях за Родину. </a:t>
            </a:r>
          </a:p>
          <a:p>
            <a:r>
              <a:rPr lang="ru-RU" dirty="0" smtClean="0"/>
              <a:t>Иванов Борис. Выпускник 1941  года.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Admin\Desktop\обычный размер фото (2)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568952" cy="649396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6192688"/>
          </a:xfrm>
        </p:spPr>
        <p:txBody>
          <a:bodyPr>
            <a:normAutofit/>
          </a:bodyPr>
          <a:lstStyle/>
          <a:p>
            <a:r>
              <a:rPr lang="ru-RU" dirty="0" smtClean="0"/>
              <a:t>Среди выпускников СШ №1 были также ученики, которые стали героями Советского Союза. </a:t>
            </a:r>
          </a:p>
          <a:p>
            <a:r>
              <a:rPr lang="ru-RU" dirty="0" smtClean="0"/>
              <a:t>Щербаков Олег Николаевич в Советской Армии с 1943 года, когда добровольцем ушёл на фронт из 10 класса СШ № 1 г. Балхаша (Казахстан). С этого же времени на фронте. </a:t>
            </a:r>
          </a:p>
          <a:p>
            <a:r>
              <a:rPr lang="ru-RU" dirty="0" smtClean="0"/>
              <a:t>	В 1944 году закончил филиал Харьковского танкового училища в Ташкенте, и получил направление на Ленинградский фронт. В составе 152 танковой бригады участвовал в боях на Карельском перешейке, в освобождении Прибалтики. </a:t>
            </a:r>
          </a:p>
          <a:p>
            <a:r>
              <a:rPr lang="ru-RU" dirty="0" smtClean="0"/>
              <a:t>	 Командир танка комсомолец младший лейтенант Щербаков неоднократно отличился в боях по освобождению Эстонии в сентябре 1944 года. На подступах к </a:t>
            </a:r>
            <a:r>
              <a:rPr lang="ru-RU" dirty="0" err="1" smtClean="0"/>
              <a:t>Таллину</a:t>
            </a:r>
            <a:r>
              <a:rPr lang="ru-RU" dirty="0" smtClean="0"/>
              <a:t> его танк уничтожил самоходную артиллерийскую установку, 2 бронетранспортёра, 2 противотанковых орудия противника. Помимо этого, Щербакову удалось предотвратить угон воинского эшелона. Его танк первым прорвал линию вражеской обороны в г. Тарту. Первой, после ожесточенного боя, у г. </a:t>
            </a:r>
            <a:r>
              <a:rPr lang="ru-RU" dirty="0" err="1" smtClean="0"/>
              <a:t>Хоапсалу</a:t>
            </a:r>
            <a:r>
              <a:rPr lang="ru-RU" dirty="0" smtClean="0"/>
              <a:t> вошла в город также его боевая машина. Впоследствии, танку Щербакова, удалось дойти до порта города </a:t>
            </a:r>
            <a:r>
              <a:rPr lang="ru-RU" dirty="0" err="1" smtClean="0"/>
              <a:t>Хоапсалу</a:t>
            </a:r>
            <a:r>
              <a:rPr lang="ru-RU" dirty="0" smtClean="0"/>
              <a:t>, и потопить 2 пытавшихся уйти транспорта противника. </a:t>
            </a:r>
          </a:p>
          <a:p>
            <a:r>
              <a:rPr lang="ru-RU" dirty="0" smtClean="0"/>
              <a:t>	Младший лейтенант Олег Щербаков пропал без вести 19 февраля 1945 года в Эстонии.  Звание Героя Советского Союза присвоено 24 марта 1945 года. Награжден орденами Ленина и Красной Звезды.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Admin\Desktop\33333333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7"/>
            <a:ext cx="8568952" cy="6445673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6381328"/>
          </a:xfrm>
        </p:spPr>
        <p:txBody>
          <a:bodyPr>
            <a:normAutofit/>
          </a:bodyPr>
          <a:lstStyle/>
          <a:p>
            <a:r>
              <a:rPr lang="ru-RU" dirty="0" err="1" smtClean="0"/>
              <a:t>Подсадник</a:t>
            </a:r>
            <a:r>
              <a:rPr lang="ru-RU" dirty="0" smtClean="0"/>
              <a:t> Николай Георгиевич - Герой Советского Союза.</a:t>
            </a:r>
          </a:p>
          <a:p>
            <a:r>
              <a:rPr lang="ru-RU" dirty="0" smtClean="0"/>
              <a:t>Родился 1.01.1922 года в д. Углы Полоцкого района. </a:t>
            </a:r>
          </a:p>
          <a:p>
            <a:r>
              <a:rPr lang="ru-RU" dirty="0" smtClean="0"/>
              <a:t>В Красной Армии с 1940 года. С августа 1940 г. по 1942 год - курсант Чкаловской военной авиационной школы летчиков. В действующей армии с сентября 1943 года. Командир звена 165-го штурмового авиационного полка лейтенант </a:t>
            </a:r>
            <a:r>
              <a:rPr lang="ru-RU" dirty="0" err="1" smtClean="0"/>
              <a:t>Подсадник</a:t>
            </a:r>
            <a:r>
              <a:rPr lang="ru-RU" dirty="0" smtClean="0"/>
              <a:t> М.Г. до апреля 1945 года совершил 106 боевых вылетов. Участник освобождения Украины, Молдавии, Румынии, Югославии, Венгрии. В конце войны – командир звена штурмовиков. Звание Героя Советского Союза присвоено 18.08.1945 года Указом Президиума Верховного Совета СССР за мужество и отвагу, проявленные в боях с </a:t>
            </a:r>
            <a:r>
              <a:rPr lang="ru-RU" dirty="0" err="1" smtClean="0"/>
              <a:t>немецко</a:t>
            </a:r>
            <a:r>
              <a:rPr lang="ru-RU" dirty="0" smtClean="0"/>
              <a:t> фашистскими захватчиками. </a:t>
            </a:r>
          </a:p>
          <a:p>
            <a:endParaRPr lang="ru-RU" dirty="0" smtClean="0"/>
          </a:p>
          <a:p>
            <a:r>
              <a:rPr lang="ru-RU" dirty="0" smtClean="0"/>
              <a:t>В нашей школе училась внучатая племянница героя. Материал, который представили родственники, можно назвать инклюзивным, потому что фотографии, </a:t>
            </a:r>
            <a:r>
              <a:rPr lang="ru-RU" dirty="0" err="1" smtClean="0"/>
              <a:t>восспоминания</a:t>
            </a:r>
            <a:r>
              <a:rPr lang="ru-RU" dirty="0" smtClean="0"/>
              <a:t> </a:t>
            </a:r>
            <a:r>
              <a:rPr lang="ru-RU" dirty="0" err="1" smtClean="0"/>
              <a:t>Подсадника</a:t>
            </a:r>
            <a:r>
              <a:rPr lang="ru-RU" dirty="0" smtClean="0"/>
              <a:t> Н.Г. взяты из семейного архива.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Открытие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Мемориальных досок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на фасаде школы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F:\ШКОЛА\музей\8мая2015 открытие досок подсаднику и щербакову\CIMG8526.JPG"/>
          <p:cNvPicPr>
            <a:picLocks noChangeAspect="1" noChangeArrowheads="1"/>
          </p:cNvPicPr>
          <p:nvPr/>
        </p:nvPicPr>
        <p:blipFill>
          <a:blip r:embed="rId2" cstate="print"/>
          <a:srcRect l="26775" t="7537" r="14951" b="14951"/>
          <a:stretch>
            <a:fillRect/>
          </a:stretch>
        </p:blipFill>
        <p:spPr bwMode="auto">
          <a:xfrm>
            <a:off x="251520" y="2132856"/>
            <a:ext cx="2664296" cy="4725144"/>
          </a:xfrm>
          <a:prstGeom prst="rect">
            <a:avLst/>
          </a:prstGeom>
          <a:noFill/>
        </p:spPr>
      </p:pic>
      <p:pic>
        <p:nvPicPr>
          <p:cNvPr id="1028" name="Picture 4" descr="F:\ШКОЛА\музей\8мая2015 открытие досок подсаднику и щербакову\CIMG8523.JPG"/>
          <p:cNvPicPr>
            <a:picLocks noChangeAspect="1" noChangeArrowheads="1"/>
          </p:cNvPicPr>
          <p:nvPr/>
        </p:nvPicPr>
        <p:blipFill>
          <a:blip r:embed="rId3" cstate="print"/>
          <a:srcRect l="20376" t="32625"/>
          <a:stretch>
            <a:fillRect/>
          </a:stretch>
        </p:blipFill>
        <p:spPr bwMode="auto">
          <a:xfrm>
            <a:off x="2915816" y="3789040"/>
            <a:ext cx="3700016" cy="2348113"/>
          </a:xfrm>
          <a:prstGeom prst="rect">
            <a:avLst/>
          </a:prstGeom>
          <a:noFill/>
        </p:spPr>
      </p:pic>
      <p:pic>
        <p:nvPicPr>
          <p:cNvPr id="1027" name="Picture 3" descr="F:\ШКОЛА\музей\8мая2015 открытие досок подсаднику и щербакову\CIMG8522.JPG"/>
          <p:cNvPicPr>
            <a:picLocks noChangeAspect="1" noChangeArrowheads="1"/>
          </p:cNvPicPr>
          <p:nvPr/>
        </p:nvPicPr>
        <p:blipFill>
          <a:blip r:embed="rId4" cstate="print"/>
          <a:srcRect l="1274" t="14563" r="23422" b="15744"/>
          <a:stretch>
            <a:fillRect/>
          </a:stretch>
        </p:blipFill>
        <p:spPr bwMode="auto">
          <a:xfrm>
            <a:off x="5824309" y="4553744"/>
            <a:ext cx="3319691" cy="2304256"/>
          </a:xfrm>
          <a:prstGeom prst="rect">
            <a:avLst/>
          </a:prstGeom>
          <a:noFill/>
        </p:spPr>
      </p:pic>
      <p:pic>
        <p:nvPicPr>
          <p:cNvPr id="1029" name="Picture 5" descr="F:\ШКОЛА\музей\8мая2015 открытие досок подсаднику и щербакову\CIMG85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1952836"/>
            <a:ext cx="3203848" cy="2402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46236"/>
            <a:ext cx="8229600" cy="5211763"/>
          </a:xfrm>
        </p:spPr>
        <p:txBody>
          <a:bodyPr>
            <a:normAutofit/>
          </a:bodyPr>
          <a:lstStyle/>
          <a:p>
            <a:r>
              <a:rPr lang="ru-RU" dirty="0" smtClean="0"/>
              <a:t>	</a:t>
            </a:r>
            <a:endParaRPr lang="ru-RU" dirty="0"/>
          </a:p>
        </p:txBody>
      </p:sp>
      <p:pic>
        <p:nvPicPr>
          <p:cNvPr id="1026" name="Picture 2" descr="D:\Документы рабочий стол\музей\Родионов\Михаил Радионов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988840"/>
            <a:ext cx="8229600" cy="1143000"/>
          </a:xfrm>
        </p:spPr>
        <p:txBody>
          <a:bodyPr>
            <a:noAutofit/>
          </a:bodyPr>
          <a:lstStyle/>
          <a:p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8598" y="297200"/>
            <a:ext cx="8229600" cy="452628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2400" b="1" dirty="0" smtClean="0"/>
              <a:t>Фотографии предоставлены </a:t>
            </a:r>
            <a:endParaRPr lang="ru-RU" sz="2400" b="1" dirty="0" smtClean="0"/>
          </a:p>
          <a:p>
            <a:pPr marL="0" indent="0" algn="r">
              <a:buNone/>
            </a:pPr>
            <a:r>
              <a:rPr lang="ru-RU" sz="2400" b="1" dirty="0" smtClean="0"/>
              <a:t>музею  родственниками</a:t>
            </a:r>
          </a:p>
          <a:p>
            <a:pPr marL="0" indent="0" algn="r">
              <a:buNone/>
            </a:pPr>
            <a:r>
              <a:rPr lang="ru-RU" sz="2400" b="1" dirty="0" smtClean="0"/>
              <a:t>с </a:t>
            </a:r>
            <a:r>
              <a:rPr lang="ru-RU" sz="2400" b="1" dirty="0" smtClean="0"/>
              <a:t>места захоронения </a:t>
            </a:r>
          </a:p>
          <a:p>
            <a:pPr marL="0" indent="0" algn="r">
              <a:buNone/>
            </a:pPr>
            <a:r>
              <a:rPr lang="ru-RU" sz="2400" b="1" dirty="0" smtClean="0"/>
              <a:t>Родионова Михаила</a:t>
            </a:r>
          </a:p>
          <a:p>
            <a:endParaRPr lang="ru-RU" dirty="0"/>
          </a:p>
        </p:txBody>
      </p:sp>
      <p:pic>
        <p:nvPicPr>
          <p:cNvPr id="2051" name="Picture 3" descr="D:\Документы рабочий стол\музей\Родионов\WhatsApp Image 2023-03-18 at 10.31.0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2085696" cy="2780928"/>
          </a:xfrm>
          <a:prstGeom prst="rect">
            <a:avLst/>
          </a:prstGeom>
          <a:noFill/>
        </p:spPr>
      </p:pic>
      <p:pic>
        <p:nvPicPr>
          <p:cNvPr id="2058" name="Picture 10" descr="D:\Документы рабочий стол\музей\Родионов\22 июн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8444" y="3429000"/>
            <a:ext cx="2965556" cy="2945552"/>
          </a:xfrm>
          <a:prstGeom prst="rect">
            <a:avLst/>
          </a:prstGeom>
          <a:noFill/>
        </p:spPr>
      </p:pic>
      <p:pic>
        <p:nvPicPr>
          <p:cNvPr id="2059" name="Picture 11" descr="D:\Документы рабочий стол\музей\Родионов\22 июня 20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2276872"/>
            <a:ext cx="2965556" cy="2960555"/>
          </a:xfrm>
          <a:prstGeom prst="rect">
            <a:avLst/>
          </a:prstGeom>
          <a:noFill/>
        </p:spPr>
      </p:pic>
      <p:pic>
        <p:nvPicPr>
          <p:cNvPr id="2060" name="Picture 12" descr="D:\Документы рабочий стол\музей\Родионов\22 июня.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645024"/>
            <a:ext cx="2905544" cy="30205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/>
              <a:t>Встреча с журналистом </a:t>
            </a:r>
            <a:r>
              <a:rPr lang="ru-RU" sz="2400" dirty="0" smtClean="0"/>
              <a:t>газеты</a:t>
            </a:r>
            <a:br>
              <a:rPr lang="ru-RU" sz="2400" dirty="0" smtClean="0"/>
            </a:br>
            <a:r>
              <a:rPr lang="ru-RU" sz="2400" dirty="0" smtClean="0"/>
              <a:t> </a:t>
            </a:r>
            <a:r>
              <a:rPr lang="ru-RU" sz="2400" dirty="0" smtClean="0"/>
              <a:t>«Северное </a:t>
            </a:r>
            <a:r>
              <a:rPr lang="ru-RU" sz="2400" dirty="0" err="1" smtClean="0"/>
              <a:t>Прибалхашье</a:t>
            </a:r>
            <a:r>
              <a:rPr lang="ru-RU" sz="2400" dirty="0" smtClean="0"/>
              <a:t>» и представителем волонтерской </a:t>
            </a:r>
            <a:r>
              <a:rPr lang="ru-RU" sz="2400" dirty="0" smtClean="0"/>
              <a:t>организации «</a:t>
            </a:r>
            <a:r>
              <a:rPr lang="ru-RU" sz="2400" dirty="0" err="1" smtClean="0"/>
              <a:t>Ата</a:t>
            </a:r>
            <a:r>
              <a:rPr lang="ru-RU" sz="2400" dirty="0" smtClean="0"/>
              <a:t> аманат»</a:t>
            </a:r>
            <a:endParaRPr lang="ru-RU" sz="2400" dirty="0"/>
          </a:p>
        </p:txBody>
      </p:sp>
      <p:pic>
        <p:nvPicPr>
          <p:cNvPr id="3074" name="Picture 2" descr="D:\Документы рабочий стол\музей\Родионов\встреча с журналистом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54438"/>
            <a:ext cx="4655343" cy="3103562"/>
          </a:xfrm>
          <a:prstGeom prst="rect">
            <a:avLst/>
          </a:prstGeom>
          <a:noFill/>
        </p:spPr>
      </p:pic>
      <p:pic>
        <p:nvPicPr>
          <p:cNvPr id="3075" name="Picture 3" descr="D:\Документы рабочий стол\музей\Родионов\встреча с журналистом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348880"/>
            <a:ext cx="3955368" cy="2636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Admin\Desktop\музей\шия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556792"/>
            <a:ext cx="3610695" cy="254205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3764"/>
            <a:ext cx="8042126" cy="1293028"/>
          </a:xfrm>
        </p:spPr>
        <p:txBody>
          <a:bodyPr>
            <a:noAutofit/>
          </a:bodyPr>
          <a:lstStyle/>
          <a:p>
            <a:r>
              <a:rPr lang="ru-RU" sz="2800" dirty="0" smtClean="0"/>
              <a:t>Продолжаем Сбор </a:t>
            </a:r>
            <a:r>
              <a:rPr lang="ru-RU" sz="2800" dirty="0" smtClean="0"/>
              <a:t>информации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для </a:t>
            </a:r>
            <a:r>
              <a:rPr lang="ru-RU" sz="2800" dirty="0" smtClean="0"/>
              <a:t>пополнения буклета </a:t>
            </a:r>
            <a:br>
              <a:rPr lang="ru-RU" sz="2800" dirty="0" smtClean="0"/>
            </a:br>
            <a:r>
              <a:rPr lang="ru-RU" sz="2800" dirty="0" smtClean="0"/>
              <a:t>о родственниках-участниках </a:t>
            </a:r>
            <a:r>
              <a:rPr lang="ru-RU" sz="2800" dirty="0" smtClean="0"/>
              <a:t>ВОВ 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Admin\Desktop\музей\клеци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84784"/>
            <a:ext cx="3163797" cy="2182589"/>
          </a:xfrm>
          <a:prstGeom prst="rect">
            <a:avLst/>
          </a:prstGeom>
          <a:noFill/>
        </p:spPr>
      </p:pic>
      <p:pic>
        <p:nvPicPr>
          <p:cNvPr id="4099" name="Picture 3" descr="C:\Users\Admin\Desktop\музей\хазов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3540901"/>
            <a:ext cx="4752528" cy="33155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/>
              <a:t>Задачи музея: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646236"/>
            <a:ext cx="8640960" cy="5211763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1. изучить документы и фотографии школьного и городского архивов, с целью сбора материала; </a:t>
            </a:r>
          </a:p>
          <a:p>
            <a:pPr algn="just"/>
            <a:r>
              <a:rPr lang="ru-RU" dirty="0" smtClean="0"/>
              <a:t>2. создать экспозицию в школьном музее об утраченных именах погибших выпускников-солдат, о школе в годы войны, о выпускниках - Героях Советского Союза;</a:t>
            </a:r>
          </a:p>
          <a:p>
            <a:pPr algn="just"/>
            <a:r>
              <a:rPr lang="ru-RU" dirty="0" smtClean="0"/>
              <a:t>3. дополнить архивные музейные материалы воспоминаниями о военном времени </a:t>
            </a:r>
            <a:r>
              <a:rPr lang="ru-RU" dirty="0" err="1" smtClean="0"/>
              <a:t>Девятко</a:t>
            </a:r>
            <a:r>
              <a:rPr lang="ru-RU" dirty="0" smtClean="0"/>
              <a:t> Фаины Васильевны, старожилы Балхаша, ученицы школы №1 в 1936-37,1943-44 годах;</a:t>
            </a:r>
          </a:p>
          <a:p>
            <a:pPr algn="just"/>
            <a:r>
              <a:rPr lang="ru-RU" dirty="0" smtClean="0"/>
              <a:t>4.вести просветительскую работу в школе, городе в виде уроков мужества, экскурсий, участия в конкурсах и проектах;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29600" cy="1143000"/>
          </a:xfrm>
        </p:spPr>
        <p:txBody>
          <a:bodyPr/>
          <a:lstStyle/>
          <a:p>
            <a:r>
              <a:rPr lang="ru-RU" dirty="0" smtClean="0"/>
              <a:t>Наши гости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35" name="Picture 15" descr="C:\Users\Admin\Desktop\музей\20160426_1448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2708920"/>
            <a:ext cx="3477775" cy="2608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36" name="Picture 16" descr="C:\Users\Admin\Desktop\музей\20170318_1145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0"/>
            <a:ext cx="1845593" cy="1384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37" name="Picture 17" descr="C:\Users\Admin\Desktop\музей\20170420_1035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1484784"/>
            <a:ext cx="2663498" cy="1997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38" name="Picture 18" descr="C:\Users\Admin\Desktop\музей\20170428_1548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1196752"/>
            <a:ext cx="2037614" cy="1528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40" name="Picture 20" descr="C:\Users\Admin\Desktop\музей\CIMG81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863054" cy="1397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41" name="Picture 21" descr="C:\Users\Admin\Desktop\музей\CIMG816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5696" y="620688"/>
            <a:ext cx="1863054" cy="1397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42" name="Picture 22" descr="C:\Users\Admin\Desktop\музей\DSCN099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80528" y="1772816"/>
            <a:ext cx="3599478" cy="2699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43" name="Picture 23" descr="C:\Users\Admin\Desktop\музей\PC15789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47864" y="4581128"/>
            <a:ext cx="2562681" cy="1922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45" name="Picture 25" descr="C:\Users\Admin\Desktop\музей\Защита проектов, посвященных 65-летию Победы. (14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4653136"/>
            <a:ext cx="2619686" cy="1964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39" name="Picture 19" descr="C:\Users\Admin\Desktop\музей\CIMG815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84168" y="4509120"/>
            <a:ext cx="2919171" cy="2189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34" name="Picture 14" descr="C:\Users\Admin\Desktop\музей\Снимок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07704" y="2996952"/>
            <a:ext cx="3024336" cy="21621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96" y="264555"/>
            <a:ext cx="6457950" cy="1293028"/>
          </a:xfrm>
        </p:spPr>
        <p:txBody>
          <a:bodyPr/>
          <a:lstStyle/>
          <a:p>
            <a:r>
              <a:rPr lang="ru-RU" dirty="0" smtClean="0"/>
              <a:t>Защита проектов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54" name="Picture 10" descr="C:\Users\Admin\Desktop\музей\Защита проектов, посвященных 65-летию Победы. (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2782871" cy="2087153"/>
          </a:xfrm>
          <a:prstGeom prst="rect">
            <a:avLst/>
          </a:prstGeom>
          <a:noFill/>
        </p:spPr>
      </p:pic>
      <p:pic>
        <p:nvPicPr>
          <p:cNvPr id="6155" name="Picture 11" descr="C:\Users\Admin\Desktop\музей\Защита проектов, посвященных 65-летию Победы. (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581128"/>
            <a:ext cx="2782871" cy="2087153"/>
          </a:xfrm>
          <a:prstGeom prst="rect">
            <a:avLst/>
          </a:prstGeom>
          <a:noFill/>
        </p:spPr>
      </p:pic>
      <p:pic>
        <p:nvPicPr>
          <p:cNvPr id="6156" name="Picture 12" descr="C:\Users\Admin\Desktop\музей\т (10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0360" y="4149080"/>
            <a:ext cx="3093640" cy="2320230"/>
          </a:xfrm>
          <a:prstGeom prst="rect">
            <a:avLst/>
          </a:prstGeom>
          <a:noFill/>
        </p:spPr>
      </p:pic>
      <p:pic>
        <p:nvPicPr>
          <p:cNvPr id="6159" name="Picture 15" descr="C:\Users\Admin\Desktop\музей\CIMG81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4221088"/>
            <a:ext cx="2664296" cy="1998222"/>
          </a:xfrm>
          <a:prstGeom prst="rect">
            <a:avLst/>
          </a:prstGeom>
          <a:noFill/>
        </p:spPr>
      </p:pic>
      <p:pic>
        <p:nvPicPr>
          <p:cNvPr id="6160" name="Picture 16" descr="C:\Users\Admin\Desktop\музей\IMG_27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1268760"/>
            <a:ext cx="4255339" cy="2833218"/>
          </a:xfrm>
          <a:prstGeom prst="rect">
            <a:avLst/>
          </a:prstGeom>
          <a:noFill/>
        </p:spPr>
      </p:pic>
      <p:pic>
        <p:nvPicPr>
          <p:cNvPr id="6161" name="Picture 17" descr="C:\Users\Admin\Desktop\музей\IMG_28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20680" y="1412776"/>
            <a:ext cx="3523320" cy="23488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" y="81863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Слава Вам, Горьковцы, слава, Бесстрашные,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Вечную славу поет Вам народ,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Доблестно жившие, смерть сокрушавшие,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Память о Вас никогда не умрет!</a:t>
            </a:r>
            <a:r>
              <a:rPr lang="ru-RU" sz="2000" b="1" dirty="0" smtClean="0">
                <a:solidFill>
                  <a:schemeClr val="tx1"/>
                </a:solidFill>
              </a:rPr>
              <a:t/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4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 descr="C:\Users\Admin\Desktop\75a15f2f-fa67-4857-bd25-b9daad6ce42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728698"/>
            <a:ext cx="6624736" cy="5129302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Экскурсии в школьный музей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Admin\Desktop\музей\20160120_100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1556792"/>
            <a:ext cx="2699792" cy="2024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1" name="Picture 3" descr="C:\Users\Admin\Desktop\музей\20160118_1344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789040"/>
            <a:ext cx="345638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2" name="Picture 4" descr="C:\Users\Admin\Desktop\музей\музей фото разных лет\IMG-20160225-WA0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40568" y="1628800"/>
            <a:ext cx="2651448" cy="1988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3" name="Picture 5" descr="C:\Users\Admin\Desktop\музей\музей фото разных лет\IMG-20160225-WA0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1340768"/>
            <a:ext cx="2531435" cy="1898576"/>
          </a:xfrm>
          <a:prstGeom prst="rect">
            <a:avLst/>
          </a:prstGeom>
          <a:noFill/>
        </p:spPr>
      </p:pic>
      <p:pic>
        <p:nvPicPr>
          <p:cNvPr id="7174" name="Picture 6" descr="D:\Документы рабочий стол\учитель казахстана\в музее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2564904"/>
            <a:ext cx="3007883" cy="2255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5" name="Picture 7" descr="D:\Документы рабочий стол\учитель казахстана\Музейный урок  10 классе, посвященный Дню Первого Президента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4509120"/>
            <a:ext cx="3131840" cy="234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6868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Телемост со школой  №143</a:t>
            </a:r>
            <a:br>
              <a:rPr lang="ru-RU" dirty="0" smtClean="0"/>
            </a:br>
            <a:r>
              <a:rPr lang="ru-RU" dirty="0" smtClean="0"/>
              <a:t> г. Минска Белоруссии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6" name="Picture 4" descr="C:\Users\Admin\Desktop\музей\музей фото разных лет\20220506_144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5800528" cy="2674044"/>
          </a:xfrm>
          <a:prstGeom prst="rect">
            <a:avLst/>
          </a:prstGeom>
          <a:noFill/>
        </p:spPr>
      </p:pic>
      <p:pic>
        <p:nvPicPr>
          <p:cNvPr id="8198" name="Picture 6" descr="C:\Users\Admin\Desktop\музей\музей фото разных лет\20220506_144511.jpg"/>
          <p:cNvPicPr>
            <a:picLocks noChangeAspect="1" noChangeArrowheads="1"/>
          </p:cNvPicPr>
          <p:nvPr/>
        </p:nvPicPr>
        <p:blipFill>
          <a:blip r:embed="rId3" cstate="print"/>
          <a:srcRect l="4367" t="13568"/>
          <a:stretch>
            <a:fillRect/>
          </a:stretch>
        </p:blipFill>
        <p:spPr bwMode="auto">
          <a:xfrm>
            <a:off x="1259632" y="3573016"/>
            <a:ext cx="7884368" cy="32849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 8" descr="Абстрактный конденсационный след">
            <a:extLst>
              <a:ext uri="{FF2B5EF4-FFF2-40B4-BE49-F238E27FC236}">
                <a16:creationId xmlns:a16="http://schemas.microsoft.com/office/drawing/2014/main" id="{672405C2-14A9-4567-8A94-9EEAB9EE18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974" r="34692"/>
          <a:stretch/>
        </p:blipFill>
        <p:spPr>
          <a:xfrm>
            <a:off x="15" y="857257"/>
            <a:ext cx="9143985" cy="514349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7023BE-6816-482B-9AB3-EFCB0B453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51805" y="1832888"/>
            <a:ext cx="3888398" cy="1222760"/>
          </a:xfrm>
        </p:spPr>
        <p:txBody>
          <a:bodyPr rtlCol="0">
            <a:normAutofit/>
          </a:bodyPr>
          <a:lstStyle/>
          <a:p>
            <a:pPr rtl="0"/>
            <a:r>
              <a:rPr lang="ru-RU" sz="1350" b="1" dirty="0"/>
              <a:t>Основные экспозиции</a:t>
            </a:r>
            <a:endParaRPr lang="ru-RU" sz="1350" b="1" dirty="0"/>
          </a:p>
        </p:txBody>
      </p:sp>
      <p:graphicFrame>
        <p:nvGraphicFramePr>
          <p:cNvPr id="11" name="Объект 2">
            <a:extLst>
              <a:ext uri="{FF2B5EF4-FFF2-40B4-BE49-F238E27FC236}">
                <a16:creationId xmlns:a16="http://schemas.microsoft.com/office/drawing/2014/main" id="{81AFE345-0008-4D0F-99AC-76C69B8297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71450" y="2502694"/>
          <a:ext cx="8458200" cy="3320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7" t="28715" r="11217" b="7781"/>
          <a:stretch/>
        </p:blipFill>
        <p:spPr>
          <a:xfrm>
            <a:off x="336306" y="3007662"/>
            <a:ext cx="2143127" cy="17266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362" y="2980168"/>
            <a:ext cx="2288198" cy="17393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47683" y="2980168"/>
            <a:ext cx="2192933" cy="173937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88399" y="1035996"/>
            <a:ext cx="4998427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/>
            <a:r>
              <a:rPr lang="ru-RU" sz="2400" b="1" dirty="0">
                <a:solidFill>
                  <a:prstClr val="white"/>
                </a:solidFill>
                <a:latin typeface="Century Gothic" panose="020B0502020202020204"/>
              </a:rPr>
              <a:t>Проект виртуального </a:t>
            </a:r>
            <a:r>
              <a:rPr lang="ru-RU" sz="2400" b="1" dirty="0">
                <a:solidFill>
                  <a:prstClr val="white"/>
                </a:solidFill>
                <a:latin typeface="Century Gothic" panose="020B0502020202020204"/>
              </a:rPr>
              <a:t>музея </a:t>
            </a:r>
            <a:br>
              <a:rPr lang="ru-RU" sz="2400" b="1" dirty="0">
                <a:solidFill>
                  <a:prstClr val="white"/>
                </a:solidFill>
                <a:latin typeface="Century Gothic" panose="020B0502020202020204"/>
              </a:rPr>
            </a:br>
            <a:r>
              <a:rPr lang="ru-RU" sz="2100" b="1" dirty="0">
                <a:solidFill>
                  <a:srgbClr val="DF2E28">
                    <a:lumMod val="60000"/>
                    <a:lumOff val="40000"/>
                  </a:srgbClr>
                </a:solidFill>
                <a:latin typeface="Century Gothic" panose="020B0502020202020204"/>
              </a:rPr>
              <a:t>«И помнит мир спасенный», </a:t>
            </a:r>
            <a:r>
              <a:rPr lang="ru-RU" sz="1350" b="1" dirty="0">
                <a:solidFill>
                  <a:prstClr val="white"/>
                </a:solidFill>
                <a:latin typeface="Century Gothic" panose="020B0502020202020204"/>
              </a:rPr>
              <a:t>посвященного судьбе города </a:t>
            </a:r>
            <a:r>
              <a:rPr lang="ru-RU" sz="1350" b="1" dirty="0">
                <a:solidFill>
                  <a:prstClr val="white"/>
                </a:solidFill>
                <a:latin typeface="Century Gothic" panose="020B0502020202020204"/>
              </a:rPr>
              <a:t>Балхаша и </a:t>
            </a:r>
            <a:r>
              <a:rPr lang="ru-RU" sz="1350" b="1" dirty="0">
                <a:solidFill>
                  <a:prstClr val="white"/>
                </a:solidFill>
                <a:latin typeface="Century Gothic" panose="020B0502020202020204"/>
              </a:rPr>
              <a:t>школы </a:t>
            </a:r>
            <a:r>
              <a:rPr lang="ru-RU" sz="1350" b="1" dirty="0">
                <a:solidFill>
                  <a:prstClr val="white"/>
                </a:solidFill>
                <a:latin typeface="Century Gothic" panose="020B0502020202020204"/>
              </a:rPr>
              <a:t>№1 </a:t>
            </a:r>
          </a:p>
          <a:p>
            <a:pPr algn="ctr" defTabSz="342900"/>
            <a:r>
              <a:rPr lang="ru-RU" sz="1350" b="1" dirty="0">
                <a:solidFill>
                  <a:prstClr val="white"/>
                </a:solidFill>
                <a:latin typeface="Century Gothic" panose="020B0502020202020204"/>
              </a:rPr>
              <a:t>в </a:t>
            </a:r>
            <a:r>
              <a:rPr lang="ru-RU" sz="1350" b="1" dirty="0">
                <a:solidFill>
                  <a:prstClr val="white"/>
                </a:solidFill>
                <a:latin typeface="Century Gothic" panose="020B0502020202020204"/>
              </a:rPr>
              <a:t>годы Великой Отечественной </a:t>
            </a:r>
            <a:r>
              <a:rPr lang="ru-RU" sz="1350" b="1" dirty="0">
                <a:solidFill>
                  <a:prstClr val="white"/>
                </a:solidFill>
                <a:latin typeface="Century Gothic" panose="020B0502020202020204"/>
              </a:rPr>
              <a:t>войны</a:t>
            </a:r>
            <a:r>
              <a:rPr lang="ru-RU" sz="2100" b="1" dirty="0">
                <a:solidFill>
                  <a:srgbClr val="DF2E28">
                    <a:lumMod val="60000"/>
                    <a:lumOff val="40000"/>
                  </a:srgbClr>
                </a:solidFill>
                <a:latin typeface="Century Gothic" panose="020B0502020202020204"/>
              </a:rPr>
              <a:t/>
            </a:r>
            <a:br>
              <a:rPr lang="ru-RU" sz="2100" b="1" dirty="0">
                <a:solidFill>
                  <a:srgbClr val="DF2E28">
                    <a:lumMod val="60000"/>
                    <a:lumOff val="40000"/>
                  </a:srgbClr>
                </a:solidFill>
                <a:latin typeface="Century Gothic" panose="020B0502020202020204"/>
              </a:rPr>
            </a:br>
            <a:r>
              <a:rPr lang="ru-RU" b="1" dirty="0">
                <a:solidFill>
                  <a:srgbClr val="4A9BDC">
                    <a:lumMod val="60000"/>
                    <a:lumOff val="40000"/>
                  </a:srgbClr>
                </a:solidFill>
                <a:latin typeface="Century Gothic" panose="020B0502020202020204"/>
              </a:rPr>
              <a:t>в программе «</a:t>
            </a:r>
            <a:r>
              <a:rPr lang="en-US" b="1" dirty="0" err="1">
                <a:solidFill>
                  <a:srgbClr val="4A9BDC">
                    <a:lumMod val="60000"/>
                    <a:lumOff val="40000"/>
                  </a:srgbClr>
                </a:solidFill>
                <a:latin typeface="Century Gothic" panose="020B0502020202020204"/>
              </a:rPr>
              <a:t>Varwin</a:t>
            </a:r>
            <a:r>
              <a:rPr lang="en-US" b="1" dirty="0">
                <a:solidFill>
                  <a:srgbClr val="4A9BDC">
                    <a:lumMod val="60000"/>
                    <a:lumOff val="40000"/>
                  </a:srgbClr>
                </a:solidFill>
                <a:latin typeface="Century Gothic" panose="020B0502020202020204"/>
              </a:rPr>
              <a:t> Education</a:t>
            </a:r>
            <a:r>
              <a:rPr lang="ru-RU" b="1" dirty="0">
                <a:solidFill>
                  <a:srgbClr val="4A9BDC">
                    <a:lumMod val="60000"/>
                    <a:lumOff val="40000"/>
                  </a:srgbClr>
                </a:solidFill>
                <a:latin typeface="Century Gothic" panose="020B0502020202020204"/>
              </a:rPr>
              <a:t>»</a:t>
            </a:r>
            <a:br>
              <a:rPr lang="ru-RU" b="1" dirty="0">
                <a:solidFill>
                  <a:srgbClr val="4A9BDC">
                    <a:lumMod val="60000"/>
                    <a:lumOff val="40000"/>
                  </a:srgbClr>
                </a:solidFill>
                <a:latin typeface="Century Gothic" panose="020B0502020202020204"/>
              </a:rPr>
            </a:br>
            <a:endParaRPr lang="en-US" sz="1350" dirty="0">
              <a:solidFill>
                <a:prstClr val="white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6094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9EAA8D-9FA6-44DF-B373-F9F0E09DC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5115" y="1099756"/>
            <a:ext cx="4645826" cy="2845865"/>
          </a:xfrm>
        </p:spPr>
        <p:txBody>
          <a:bodyPr rtlCol="0">
            <a:normAutofit/>
          </a:bodyPr>
          <a:lstStyle/>
          <a:p>
            <a:pPr algn="l" rtl="0"/>
            <a:r>
              <a:rPr lang="ru-RU" sz="1500" dirty="0"/>
              <a:t>1. Посетителей виртуального музея </a:t>
            </a:r>
            <a:br>
              <a:rPr lang="ru-RU" sz="1500" dirty="0"/>
            </a:br>
            <a:r>
              <a:rPr lang="ru-RU" sz="1500" dirty="0"/>
              <a:t>в начале экскурсии встречает вывеска </a:t>
            </a:r>
            <a:br>
              <a:rPr lang="ru-RU" sz="1500" dirty="0"/>
            </a:br>
            <a:r>
              <a:rPr lang="ru-RU" sz="1500" dirty="0"/>
              <a:t>с приветствием;</a:t>
            </a:r>
            <a:br>
              <a:rPr lang="ru-RU" sz="1500" dirty="0"/>
            </a:br>
            <a:r>
              <a:rPr lang="ru-RU" sz="1500" dirty="0"/>
              <a:t/>
            </a:r>
            <a:br>
              <a:rPr lang="ru-RU" sz="1500" dirty="0"/>
            </a:br>
            <a:r>
              <a:rPr lang="ru-RU" sz="1500" dirty="0"/>
              <a:t/>
            </a:r>
            <a:br>
              <a:rPr lang="ru-RU" sz="1500" dirty="0"/>
            </a:br>
            <a:r>
              <a:rPr lang="ru-RU" sz="1500" dirty="0"/>
              <a:t>2. Используя кнопки навигации на клавиатуре, гость может двигаться </a:t>
            </a:r>
            <a:br>
              <a:rPr lang="ru-RU" sz="1500" dirty="0"/>
            </a:br>
            <a:r>
              <a:rPr lang="ru-RU" sz="1500" dirty="0"/>
              <a:t>в разных направлениях;</a:t>
            </a:r>
            <a:r>
              <a:rPr lang="ru-RU" sz="1500" b="1" dirty="0"/>
              <a:t/>
            </a:r>
            <a:br>
              <a:rPr lang="ru-RU" sz="1500" b="1" dirty="0"/>
            </a:br>
            <a:endParaRPr lang="ru-RU" sz="15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29" y="1318514"/>
            <a:ext cx="4048584" cy="5526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Группа 9"/>
          <p:cNvGrpSpPr/>
          <p:nvPr/>
        </p:nvGrpSpPr>
        <p:grpSpPr>
          <a:xfrm>
            <a:off x="4846759" y="3409217"/>
            <a:ext cx="2690447" cy="1259498"/>
            <a:chOff x="10054994" y="1111956"/>
            <a:chExt cx="1459784" cy="526482"/>
          </a:xfrm>
        </p:grpSpPr>
        <p:sp>
          <p:nvSpPr>
            <p:cNvPr id="7" name="Стрелка вправо 6"/>
            <p:cNvSpPr/>
            <p:nvPr/>
          </p:nvSpPr>
          <p:spPr>
            <a:xfrm>
              <a:off x="11066371" y="1116624"/>
              <a:ext cx="448407" cy="29014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US" sz="1350">
                <a:solidFill>
                  <a:prstClr val="white"/>
                </a:solidFill>
                <a:latin typeface="Century Gothic" panose="020B0502020202020204"/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10590090" y="1242163"/>
              <a:ext cx="463336" cy="329213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10054994" y="1111956"/>
              <a:ext cx="463336" cy="3292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780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2194" y="1376377"/>
            <a:ext cx="5162236" cy="597955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9661" y="3523616"/>
            <a:ext cx="4572000" cy="170816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342900"/>
            <a:r>
              <a:rPr lang="ru-RU" sz="1500" dirty="0">
                <a:solidFill>
                  <a:prstClr val="white"/>
                </a:solidFill>
                <a:latin typeface="Century Gothic" panose="020B0502020202020204"/>
              </a:rPr>
              <a:t>3. </a:t>
            </a:r>
            <a:r>
              <a:rPr lang="ru-RU" sz="1500" dirty="0">
                <a:solidFill>
                  <a:prstClr val="white"/>
                </a:solidFill>
                <a:latin typeface="Century Gothic" panose="020B0502020202020204"/>
              </a:rPr>
              <a:t>Пройдя от входа вперед,  </a:t>
            </a:r>
          </a:p>
          <a:p>
            <a:pPr defTabSz="342900"/>
            <a:r>
              <a:rPr lang="ru-RU" sz="1500" dirty="0">
                <a:solidFill>
                  <a:prstClr val="white"/>
                </a:solidFill>
                <a:latin typeface="Century Gothic" panose="020B0502020202020204"/>
              </a:rPr>
              <a:t>посетитель оказывается </a:t>
            </a:r>
          </a:p>
          <a:p>
            <a:pPr defTabSz="342900"/>
            <a:r>
              <a:rPr lang="ru-RU" sz="1500" dirty="0">
                <a:solidFill>
                  <a:prstClr val="white"/>
                </a:solidFill>
                <a:latin typeface="Century Gothic" panose="020B0502020202020204"/>
              </a:rPr>
              <a:t>в центральном зале;</a:t>
            </a:r>
          </a:p>
          <a:p>
            <a:pPr defTabSz="342900"/>
            <a:endParaRPr lang="ru-RU" sz="1500" dirty="0">
              <a:solidFill>
                <a:prstClr val="white"/>
              </a:solidFill>
              <a:latin typeface="Century Gothic" panose="020B0502020202020204"/>
            </a:endParaRPr>
          </a:p>
          <a:p>
            <a:pPr marL="342900" indent="-342900" defTabSz="342900">
              <a:buFontTx/>
              <a:buAutoNum type="arabicPeriod" startAt="4"/>
            </a:pPr>
            <a:r>
              <a:rPr lang="ru-RU" sz="1500" dirty="0">
                <a:solidFill>
                  <a:prstClr val="white"/>
                </a:solidFill>
                <a:latin typeface="Century Gothic" panose="020B0502020202020204"/>
              </a:rPr>
              <a:t>Здесь расположены сферы-</a:t>
            </a:r>
          </a:p>
          <a:p>
            <a:pPr defTabSz="342900"/>
            <a:r>
              <a:rPr lang="ru-RU" sz="1500" dirty="0">
                <a:solidFill>
                  <a:prstClr val="white"/>
                </a:solidFill>
                <a:latin typeface="Century Gothic" panose="020B0502020202020204"/>
              </a:rPr>
              <a:t>панорамы 360° по тематике</a:t>
            </a:r>
          </a:p>
          <a:p>
            <a:pPr defTabSz="342900"/>
            <a:r>
              <a:rPr lang="ru-RU" sz="1500" dirty="0">
                <a:solidFill>
                  <a:prstClr val="white"/>
                </a:solidFill>
                <a:latin typeface="Century Gothic" panose="020B0502020202020204"/>
              </a:rPr>
              <a:t> основных направлений музея;</a:t>
            </a:r>
            <a:endParaRPr lang="en-US" sz="1500" dirty="0">
              <a:solidFill>
                <a:prstClr val="white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8177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67" y="1709212"/>
            <a:ext cx="4055835" cy="1450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68" y="3736645"/>
            <a:ext cx="4174148" cy="1774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471" y="2935529"/>
            <a:ext cx="5519529" cy="16881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440307" y="1628775"/>
            <a:ext cx="4470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ru-RU" sz="1500" dirty="0">
                <a:solidFill>
                  <a:prstClr val="white"/>
                </a:solidFill>
                <a:latin typeface="Century Gothic" panose="020B0502020202020204"/>
              </a:rPr>
              <a:t>5. Сферы созданы на основе фото-панорам – опция, которая есть во многих современных гаджетах;</a:t>
            </a:r>
          </a:p>
          <a:p>
            <a:pPr defTabSz="342900"/>
            <a:endParaRPr lang="ru-RU" sz="1500" dirty="0">
              <a:solidFill>
                <a:prstClr val="white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4190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4" y="1305059"/>
            <a:ext cx="4229841" cy="538769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2874" y="1611764"/>
            <a:ext cx="4572000" cy="307007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342900"/>
            <a:r>
              <a:rPr lang="ru-RU" sz="1500" dirty="0">
                <a:solidFill>
                  <a:prstClr val="white"/>
                </a:solidFill>
                <a:latin typeface="Century Gothic" panose="020B0502020202020204"/>
              </a:rPr>
              <a:t>6. QR-коды расположены рядом с вывеской раздела, т.к. экраны не позволяют вместить достаточной необходимой </a:t>
            </a:r>
            <a:r>
              <a:rPr lang="ru-RU" sz="1500" dirty="0">
                <a:solidFill>
                  <a:prstClr val="white"/>
                </a:solidFill>
                <a:latin typeface="Century Gothic" panose="020B0502020202020204"/>
              </a:rPr>
              <a:t>информации;</a:t>
            </a:r>
          </a:p>
          <a:p>
            <a:pPr defTabSz="342900"/>
            <a:endParaRPr lang="ru-RU" sz="1500" dirty="0">
              <a:solidFill>
                <a:prstClr val="white"/>
              </a:solidFill>
              <a:latin typeface="Century Gothic" panose="020B0502020202020204"/>
            </a:endParaRPr>
          </a:p>
          <a:p>
            <a:pPr defTabSz="342900"/>
            <a:r>
              <a:rPr lang="ru-RU" sz="1500" dirty="0">
                <a:solidFill>
                  <a:prstClr val="white"/>
                </a:solidFill>
                <a:latin typeface="Century Gothic" panose="020B0502020202020204"/>
              </a:rPr>
              <a:t>7. </a:t>
            </a:r>
            <a:r>
              <a:rPr lang="ru-RU" sz="1500" dirty="0">
                <a:solidFill>
                  <a:prstClr val="white"/>
                </a:solidFill>
                <a:latin typeface="Century Gothic" panose="020B0502020202020204"/>
              </a:rPr>
              <a:t>Есть </a:t>
            </a:r>
            <a:r>
              <a:rPr lang="ru-RU" sz="1500" dirty="0">
                <a:solidFill>
                  <a:prstClr val="white"/>
                </a:solidFill>
                <a:latin typeface="Century Gothic" panose="020B0502020202020204"/>
              </a:rPr>
              <a:t>дополнительная опция </a:t>
            </a:r>
            <a:r>
              <a:rPr lang="ru-RU" sz="1500" dirty="0">
                <a:solidFill>
                  <a:prstClr val="white"/>
                </a:solidFill>
                <a:latin typeface="Century Gothic" panose="020B0502020202020204"/>
              </a:rPr>
              <a:t>для пользователей музея – возможность загрузить и просматривать информацию </a:t>
            </a:r>
          </a:p>
          <a:p>
            <a:pPr defTabSz="342900"/>
            <a:r>
              <a:rPr lang="ru-RU" sz="1500" dirty="0">
                <a:solidFill>
                  <a:prstClr val="white"/>
                </a:solidFill>
                <a:latin typeface="Century Gothic" panose="020B0502020202020204"/>
              </a:rPr>
              <a:t>о </a:t>
            </a:r>
            <a:r>
              <a:rPr lang="ru-RU" sz="1500" dirty="0" err="1">
                <a:solidFill>
                  <a:prstClr val="white"/>
                </a:solidFill>
                <a:latin typeface="Century Gothic" panose="020B0502020202020204"/>
              </a:rPr>
              <a:t>балхашцах</a:t>
            </a:r>
            <a:r>
              <a:rPr lang="ru-RU" sz="1500" dirty="0">
                <a:solidFill>
                  <a:prstClr val="white"/>
                </a:solidFill>
                <a:latin typeface="Century Gothic" panose="020B0502020202020204"/>
              </a:rPr>
              <a:t> через ссылку на интерактивную доску </a:t>
            </a:r>
            <a:r>
              <a:rPr lang="en-US" sz="1500" dirty="0" err="1">
                <a:solidFill>
                  <a:prstClr val="white"/>
                </a:solidFill>
                <a:latin typeface="Century Gothic" panose="020B0502020202020204"/>
              </a:rPr>
              <a:t>Padlet</a:t>
            </a:r>
            <a:r>
              <a:rPr lang="ru-RU" sz="1500" dirty="0">
                <a:solidFill>
                  <a:prstClr val="white"/>
                </a:solidFill>
                <a:latin typeface="Century Gothic" panose="020B0502020202020204"/>
              </a:rPr>
              <a:t>;</a:t>
            </a:r>
          </a:p>
          <a:p>
            <a:pPr defTabSz="342900"/>
            <a:r>
              <a:rPr lang="ru-RU" sz="1500" dirty="0">
                <a:solidFill>
                  <a:prstClr val="white"/>
                </a:solidFill>
                <a:latin typeface="Century Gothic" panose="020B0502020202020204"/>
              </a:rPr>
              <a:t/>
            </a:r>
            <a:br>
              <a:rPr lang="ru-RU" sz="1500" dirty="0">
                <a:solidFill>
                  <a:prstClr val="white"/>
                </a:solidFill>
                <a:latin typeface="Century Gothic" panose="020B0502020202020204"/>
              </a:rPr>
            </a:br>
            <a:r>
              <a:rPr lang="ru-RU" sz="1500" dirty="0">
                <a:solidFill>
                  <a:prstClr val="white"/>
                </a:solidFill>
                <a:latin typeface="Century Gothic" panose="020B0502020202020204"/>
              </a:rPr>
              <a:t> 8. В соседних залах расположена фото галерея </a:t>
            </a:r>
            <a:endParaRPr lang="ru-RU" sz="1500" dirty="0">
              <a:solidFill>
                <a:prstClr val="white"/>
              </a:solidFill>
              <a:latin typeface="Century Gothic" panose="020B0502020202020204"/>
            </a:endParaRPr>
          </a:p>
          <a:p>
            <a:pPr defTabSz="342900"/>
            <a:endParaRPr lang="ru-RU" sz="13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01211" y="4381753"/>
            <a:ext cx="4572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342900"/>
            <a:r>
              <a:rPr lang="ru-RU" sz="1350" dirty="0">
                <a:solidFill>
                  <a:prstClr val="white"/>
                </a:solidFill>
                <a:latin typeface="Century Gothic" panose="020B0502020202020204"/>
              </a:rPr>
              <a:t> </a:t>
            </a:r>
            <a:endParaRPr lang="en-US" sz="1350" dirty="0">
              <a:solidFill>
                <a:prstClr val="white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5005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Гипотеза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Если </a:t>
            </a:r>
            <a:r>
              <a:rPr lang="ru-RU" dirty="0"/>
              <a:t>история нашей школы, как старый альбом, хранит в себе духовные ценности, то это позволит нам при исследовании прикоснуться к ним и вспомнить, что история нашей школы – это история не только г.Балхаша, но и целой страны.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Loner\Мои документы\ШКОЛА\Музей ПРОЕКТ ФОТОГРАФИИ\материалы для проекта\Военная техника\splash_notext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756592" y="692696"/>
            <a:ext cx="7772400" cy="1470025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C000"/>
                </a:solidFill>
              </a:rPr>
              <a:t>Герои </a:t>
            </a:r>
            <a:r>
              <a:rPr lang="ru-RU" sz="3600" b="1" dirty="0">
                <a:solidFill>
                  <a:srgbClr val="FFC000"/>
                </a:solidFill>
              </a:rPr>
              <a:t>войны </a:t>
            </a:r>
            <a:r>
              <a:rPr lang="ru-RU" sz="3600" b="1" dirty="0" smtClean="0">
                <a:solidFill>
                  <a:srgbClr val="FFC000"/>
                </a:solidFill>
              </a:rPr>
              <a:t>– </a:t>
            </a:r>
            <a:br>
              <a:rPr lang="ru-RU" sz="3600" b="1" dirty="0" smtClean="0">
                <a:solidFill>
                  <a:srgbClr val="FFC000"/>
                </a:solidFill>
              </a:rPr>
            </a:br>
            <a:r>
              <a:rPr lang="ru-RU" sz="3600" b="1" dirty="0" smtClean="0">
                <a:solidFill>
                  <a:srgbClr val="FFC000"/>
                </a:solidFill>
              </a:rPr>
              <a:t>слава </a:t>
            </a:r>
            <a:r>
              <a:rPr lang="ru-RU" sz="3600" b="1" dirty="0">
                <a:solidFill>
                  <a:srgbClr val="FFC000"/>
                </a:solidFill>
              </a:rPr>
              <a:t>и гордость нашей </a:t>
            </a:r>
            <a:r>
              <a:rPr lang="ru-RU" sz="3600" b="1" dirty="0" smtClean="0">
                <a:solidFill>
                  <a:srgbClr val="FFC000"/>
                </a:solidFill>
              </a:rPr>
              <a:t>страны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9024" y="4941168"/>
            <a:ext cx="8784976" cy="2448272"/>
          </a:xfrm>
        </p:spPr>
        <p:txBody>
          <a:bodyPr>
            <a:normAutofit/>
          </a:bodyPr>
          <a:lstStyle/>
          <a:p>
            <a:pPr algn="just"/>
            <a:r>
              <a:rPr lang="ru-RU" sz="2000" b="1" dirty="0" smtClean="0"/>
              <a:t>	Привлечение </a:t>
            </a:r>
            <a:r>
              <a:rPr lang="ru-RU" sz="2000" b="1" dirty="0"/>
              <a:t>внимания общественности к </a:t>
            </a:r>
            <a:r>
              <a:rPr lang="ru-RU" sz="2000" b="1" dirty="0" smtClean="0"/>
              <a:t>именам </a:t>
            </a:r>
            <a:r>
              <a:rPr lang="ru-RU" sz="2000" b="1" dirty="0" err="1" smtClean="0"/>
              <a:t>балхашцев</a:t>
            </a:r>
            <a:r>
              <a:rPr lang="ru-RU" sz="2000" b="1" dirty="0" smtClean="0"/>
              <a:t>, </a:t>
            </a:r>
            <a:r>
              <a:rPr lang="ru-RU" sz="2000" b="1" dirty="0"/>
              <a:t>чье детство и юность совпали с годами Великой Отечественной войны, </a:t>
            </a:r>
            <a:r>
              <a:rPr lang="ru-RU" sz="2000" b="1" dirty="0" smtClean="0"/>
              <a:t>тем</a:t>
            </a:r>
            <a:r>
              <a:rPr lang="ru-RU" sz="2000" b="1" dirty="0"/>
              <a:t>, кто в тяжелые 40-е ушел на </a:t>
            </a:r>
            <a:r>
              <a:rPr lang="ru-RU" sz="2000" b="1" dirty="0" smtClean="0"/>
              <a:t>войну, отдал </a:t>
            </a:r>
            <a:r>
              <a:rPr lang="ru-RU" sz="2000" b="1" dirty="0"/>
              <a:t>жизнь за </a:t>
            </a:r>
            <a:r>
              <a:rPr lang="ru-RU" sz="2000" b="1" dirty="0" smtClean="0"/>
              <a:t>Родину или оставшимся </a:t>
            </a:r>
            <a:r>
              <a:rPr lang="ru-RU" sz="2000" b="1" dirty="0"/>
              <a:t>в тылу,  </a:t>
            </a:r>
            <a:r>
              <a:rPr lang="ru-RU" sz="2000" b="1" dirty="0" smtClean="0"/>
              <a:t>чтобы помогать </a:t>
            </a:r>
            <a:r>
              <a:rPr lang="ru-RU" sz="2000" b="1" dirty="0"/>
              <a:t>фронту. </a:t>
            </a:r>
          </a:p>
          <a:p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152485254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6597352"/>
            <a:ext cx="8964488" cy="1470025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b="1" dirty="0" smtClean="0">
                <a:solidFill>
                  <a:srgbClr val="FFFF00"/>
                </a:solidFill>
              </a:rPr>
              <a:t>	</a:t>
            </a:r>
            <a:r>
              <a:rPr lang="ru-RU" sz="2000" b="1" dirty="0" smtClean="0">
                <a:solidFill>
                  <a:srgbClr val="FF0000"/>
                </a:solidFill>
              </a:rPr>
              <a:t>Постепенно тает поколение людей, переживших войну.</a:t>
            </a:r>
            <a:r>
              <a:rPr lang="ru-RU" sz="1800" dirty="0">
                <a:solidFill>
                  <a:srgbClr val="FF0000"/>
                </a:solidFill>
              </a:rPr>
              <a:t> </a:t>
            </a:r>
            <a:r>
              <a:rPr lang="ru-RU" sz="2000" b="1" dirty="0">
                <a:solidFill>
                  <a:srgbClr val="FF0000"/>
                </a:solidFill>
              </a:rPr>
              <a:t>Многие уже ушли из жизни, но фотографии по-прежнему хранятся в музее нашей школы в </a:t>
            </a:r>
            <a:r>
              <a:rPr lang="ru-RU" sz="2000" b="1" dirty="0" smtClean="0">
                <a:solidFill>
                  <a:srgbClr val="FF0000"/>
                </a:solidFill>
              </a:rPr>
              <a:t>старых альбомах. Мы знаем </a:t>
            </a:r>
            <a:r>
              <a:rPr lang="ru-RU" sz="2000" b="1" dirty="0">
                <a:solidFill>
                  <a:srgbClr val="FF0000"/>
                </a:solidFill>
              </a:rPr>
              <a:t>о войне только по фильмам, книгам и рассказам. </a:t>
            </a:r>
            <a:r>
              <a:rPr lang="ru-RU" sz="2000" b="1" dirty="0" smtClean="0">
                <a:solidFill>
                  <a:srgbClr val="FF0000"/>
                </a:solidFill>
              </a:rPr>
              <a:t>Нам </a:t>
            </a:r>
            <a:r>
              <a:rPr lang="ru-RU" sz="2000" b="1" dirty="0">
                <a:solidFill>
                  <a:srgbClr val="FF0000"/>
                </a:solidFill>
              </a:rPr>
              <a:t>посчастливилось жить под мирным небом. А вот </a:t>
            </a:r>
            <a:r>
              <a:rPr lang="ru-RU" sz="2000" b="1" dirty="0" smtClean="0">
                <a:solidFill>
                  <a:srgbClr val="FF0000"/>
                </a:solidFill>
              </a:rPr>
              <a:t>наши предки знали </a:t>
            </a:r>
            <a:r>
              <a:rPr lang="ru-RU" sz="2000" b="1" dirty="0">
                <a:solidFill>
                  <a:srgbClr val="FF0000"/>
                </a:solidFill>
              </a:rPr>
              <a:t>о </a:t>
            </a:r>
            <a:r>
              <a:rPr lang="ru-RU" sz="2000" b="1" dirty="0" smtClean="0">
                <a:solidFill>
                  <a:srgbClr val="FF0000"/>
                </a:solidFill>
              </a:rPr>
              <a:t>тяжелых 40-х  не понаслышке. 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	Но </a:t>
            </a:r>
            <a:r>
              <a:rPr lang="ru-RU" sz="2000" b="1" dirty="0">
                <a:solidFill>
                  <a:srgbClr val="FF0000"/>
                </a:solidFill>
              </a:rPr>
              <a:t>тогда времени на горе у них не было. Горе было у всех.</a:t>
            </a:r>
            <a:br>
              <a:rPr lang="ru-RU" sz="2000" b="1" dirty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i="1" dirty="0" smtClean="0">
                <a:solidFill>
                  <a:srgbClr val="FF0000"/>
                </a:solidFill>
              </a:rPr>
              <a:t/>
            </a:r>
            <a:br>
              <a:rPr lang="ru-RU" sz="2000" b="1" i="1" dirty="0" smtClean="0">
                <a:solidFill>
                  <a:srgbClr val="FF000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188640" y="6741368"/>
            <a:ext cx="6400800" cy="1752600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1029" name="Picture 5" descr="C:\Users\Admin\Desktop\231023406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411528"/>
            <a:ext cx="1944216" cy="748523"/>
          </a:xfrm>
          <a:prstGeom prst="rect">
            <a:avLst/>
          </a:prstGeom>
          <a:noFill/>
        </p:spPr>
      </p:pic>
      <p:pic>
        <p:nvPicPr>
          <p:cNvPr id="9" name="Picture 5" descr="C:\Users\Admin\Desktop\231023406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636912"/>
            <a:ext cx="4393486" cy="1691491"/>
          </a:xfrm>
          <a:prstGeom prst="rect">
            <a:avLst/>
          </a:prstGeom>
          <a:noFill/>
        </p:spPr>
      </p:pic>
      <p:pic>
        <p:nvPicPr>
          <p:cNvPr id="10" name="Picture 5" descr="C:\Users\Admin\Desktop\231023406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723876"/>
            <a:ext cx="3024336" cy="1164368"/>
          </a:xfrm>
          <a:prstGeom prst="rect">
            <a:avLst/>
          </a:prstGeom>
          <a:noFill/>
        </p:spPr>
      </p:pic>
    </p:spTree>
  </p:cSld>
  <p:clrMapOvr>
    <a:masterClrMapping/>
  </p:clrMapOvr>
  <p:transition advTm="9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40568" y="4293096"/>
            <a:ext cx="9433048" cy="1143000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</a:rPr>
              <a:t>Последний предвоенный выпуск СШ №1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Admin\Desktop\рррррррррррррррррррр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406" y="356146"/>
            <a:ext cx="8568952" cy="4677111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547664" y="5013176"/>
            <a:ext cx="69847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	В историю школы вошёл день, когда на юбилейной линейке Наталья Павловна зачитала адресованную школе  телеграмму – благодарность И.В.Сталина за оказанную фронту помощь. В годы войны каждое лето, начиная с седьмого класса, ученики работали в подсобных пригородных овощных хозяйствах или в колхозах, совхозах, ближних и отдалённых.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/>
              <a:t>Из воспоминаний  </a:t>
            </a:r>
            <a:r>
              <a:rPr lang="ru-RU" sz="2400" b="1" dirty="0" err="1" smtClean="0"/>
              <a:t>Девятко</a:t>
            </a:r>
            <a:r>
              <a:rPr lang="ru-RU" sz="2400" b="1" dirty="0" smtClean="0"/>
              <a:t> Фаины Васильевны, старожилы Балхаша, ученицы школы №1 в 1936-37,1943-44 годах.</a:t>
            </a:r>
            <a:br>
              <a:rPr lang="ru-RU" sz="2400" b="1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3212976"/>
            <a:ext cx="8229600" cy="4526280"/>
          </a:xfrm>
        </p:spPr>
        <p:txBody>
          <a:bodyPr>
            <a:normAutofit/>
          </a:bodyPr>
          <a:lstStyle/>
          <a:p>
            <a:r>
              <a:rPr lang="ru-RU" dirty="0" smtClean="0"/>
              <a:t>«</a:t>
            </a:r>
            <a:r>
              <a:rPr lang="ru-RU" i="1" dirty="0" smtClean="0"/>
              <a:t>Когда я училась в 1-ом классе, по коридорам 1-ой средней школе среди подростков бегали будущий Герой Советского Союза </a:t>
            </a:r>
            <a:r>
              <a:rPr lang="ru-RU" i="1" dirty="0" err="1" smtClean="0"/>
              <a:t>Подсадник</a:t>
            </a:r>
            <a:r>
              <a:rPr lang="ru-RU" i="1" dirty="0" smtClean="0"/>
              <a:t> и его </a:t>
            </a:r>
            <a:r>
              <a:rPr lang="ru-RU" i="1" dirty="0" err="1" smtClean="0"/>
              <a:t>соклассница</a:t>
            </a:r>
            <a:r>
              <a:rPr lang="ru-RU" i="1" dirty="0" smtClean="0"/>
              <a:t> Нина Киселева, мечтавшие стать летчиками, танкистами, артиллеристами, снайперами. Они заранее готовили себя к защите Родины.</a:t>
            </a:r>
            <a:endParaRPr lang="ru-RU" dirty="0" smtClean="0"/>
          </a:p>
          <a:p>
            <a:r>
              <a:rPr lang="ru-RU" i="1" dirty="0" smtClean="0"/>
              <a:t>Все они были спортсменами, активистами. Грудь их украшали значки «БГТК»( Будь готов к труду и обороне), «ГСО» ( «Будь готов к санитарной обороне»), «Юный Ворошиловский стрелок» и др. Все они занимались закалкой. Костя </a:t>
            </a:r>
            <a:r>
              <a:rPr lang="ru-RU" i="1" dirty="0" err="1" smtClean="0"/>
              <a:t>Нетребенко</a:t>
            </a:r>
            <a:r>
              <a:rPr lang="ru-RU" i="1" dirty="0" smtClean="0"/>
              <a:t> даже спал на колене, чтобы воспитать в себе выносливость. Любимец  И.И. </a:t>
            </a:r>
            <a:r>
              <a:rPr lang="ru-RU" i="1" dirty="0" err="1" smtClean="0"/>
              <a:t>Голоенко</a:t>
            </a:r>
            <a:r>
              <a:rPr lang="ru-RU" i="1" dirty="0" smtClean="0"/>
              <a:t>, он потом стал героем войны, а в мирное время стал одним из первых ученых- кибернетиков в стране.</a:t>
            </a:r>
            <a:endParaRPr lang="ru-RU" dirty="0" smtClean="0"/>
          </a:p>
          <a:p>
            <a:r>
              <a:rPr lang="ru-RU" i="1" dirty="0" smtClean="0"/>
              <a:t>Пока они учились в школе, а мы малыши уже тогда  смотрели на них с восхищением, словно предчувствовали их будущее. Слава им!»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2050" name="Picture 2" descr="F:\виртуальный музей\Девятко\Сним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96752"/>
            <a:ext cx="3279651" cy="2344663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051" name="Picture 3" descr="F:\виртуальный музей\Девятко\SAM_0470.JPG"/>
          <p:cNvPicPr>
            <a:picLocks noChangeAspect="1" noChangeArrowheads="1"/>
          </p:cNvPicPr>
          <p:nvPr/>
        </p:nvPicPr>
        <p:blipFill>
          <a:blip r:embed="rId3" cstate="print"/>
          <a:srcRect r="20483" b="14438"/>
          <a:stretch>
            <a:fillRect/>
          </a:stretch>
        </p:blipFill>
        <p:spPr bwMode="auto">
          <a:xfrm>
            <a:off x="6012160" y="1124744"/>
            <a:ext cx="2498364" cy="201622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3429000"/>
            <a:ext cx="8424936" cy="3175565"/>
          </a:xfrm>
        </p:spPr>
        <p:txBody>
          <a:bodyPr>
            <a:normAutofit/>
          </a:bodyPr>
          <a:lstStyle/>
          <a:p>
            <a:r>
              <a:rPr lang="ru-RU" dirty="0" smtClean="0"/>
              <a:t>Летом 1942 года особенно много сделали под руководством директора школы </a:t>
            </a:r>
            <a:r>
              <a:rPr lang="ru-RU" dirty="0" err="1" smtClean="0"/>
              <a:t>Грековой</a:t>
            </a:r>
            <a:r>
              <a:rPr lang="ru-RU" dirty="0" smtClean="0"/>
              <a:t> Н.П., учителя </a:t>
            </a:r>
            <a:r>
              <a:rPr lang="ru-RU" dirty="0" err="1" smtClean="0"/>
              <a:t>Голоенко</a:t>
            </a:r>
            <a:r>
              <a:rPr lang="ru-RU" dirty="0" smtClean="0"/>
              <a:t> И.И. За четыре месяца (июнь -сентябрь) в совхозе </a:t>
            </a:r>
            <a:r>
              <a:rPr lang="ru-RU" dirty="0" err="1" smtClean="0"/>
              <a:t>Карагалы</a:t>
            </a:r>
            <a:r>
              <a:rPr lang="ru-RU" dirty="0" smtClean="0"/>
              <a:t> 65 человек полностью вырастили урожай картофеля, заготовили 35 тонн сена, сделали прививку 17000 баранов, убрали 80 га ячменя. В 1944 году, в связи с постановлением правительства  о раздельном обучении, школа была реорганизована в мужскую среднюю. </a:t>
            </a:r>
          </a:p>
          <a:p>
            <a:endParaRPr lang="ru-RU" dirty="0"/>
          </a:p>
        </p:txBody>
      </p:sp>
      <p:pic>
        <p:nvPicPr>
          <p:cNvPr id="4" name="Picture 3" descr="C:\Users\Admin\Desktop\3\грекова 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260648"/>
            <a:ext cx="2282751" cy="334025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67544" y="1484784"/>
            <a:ext cx="55446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a typeface="Calibri" pitchFamily="34" charset="0"/>
                <a:cs typeface="Times New Roman" pitchFamily="18" charset="0"/>
              </a:rPr>
              <a:t>Директором школы №1 г. Балхаша </a:t>
            </a:r>
          </a:p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a typeface="Calibri" pitchFamily="34" charset="0"/>
                <a:cs typeface="Times New Roman" pitchFamily="18" charset="0"/>
              </a:rPr>
              <a:t>в 1941 году была назначена </a:t>
            </a:r>
          </a:p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a typeface="Calibri" pitchFamily="34" charset="0"/>
                <a:cs typeface="Times New Roman" pitchFamily="18" charset="0"/>
              </a:rPr>
              <a:t>Наталья Павловна </a:t>
            </a:r>
            <a:r>
              <a:rPr lang="ru-RU" sz="20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ea typeface="Calibri" pitchFamily="34" charset="0"/>
                <a:cs typeface="Times New Roman" pitchFamily="18" charset="0"/>
              </a:rPr>
              <a:t>Грекова</a:t>
            </a:r>
            <a:r>
              <a:rPr lang="ru-RU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a typeface="Calibri" pitchFamily="34" charset="0"/>
                <a:cs typeface="Times New Roman" pitchFamily="18" charset="0"/>
              </a:rPr>
              <a:t>.</a:t>
            </a:r>
            <a:endParaRPr lang="ru-RU" sz="2800" b="1" dirty="0" smtClean="0">
              <a:solidFill>
                <a:schemeClr val="accent4">
                  <a:lumMod val="60000"/>
                  <a:lumOff val="40000"/>
                </a:schemeClr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 descr="C:\Users\Admin\Desktop\Сним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4480" y="3501008"/>
            <a:ext cx="4102810" cy="269734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9459" name="Picture 3" descr="C:\Users\Admin\Desktop\Снимок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501007"/>
            <a:ext cx="4032448" cy="272867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9460" name="Picture 4" descr="C:\Users\Admin\Desktop\3333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548680"/>
            <a:ext cx="4064955" cy="273630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9461" name="Picture 5" descr="C:\Users\Admin\Desktop\444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76672"/>
            <a:ext cx="4084818" cy="280831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онденсационный след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</TotalTime>
  <Words>910</Words>
  <Application>Microsoft Office PowerPoint</Application>
  <PresentationFormat>Экран (4:3)</PresentationFormat>
  <Paragraphs>93</Paragraphs>
  <Slides>29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Arial Black</vt:lpstr>
      <vt:lpstr>Calibri</vt:lpstr>
      <vt:lpstr>Century Gothic</vt:lpstr>
      <vt:lpstr>Times New Roman</vt:lpstr>
      <vt:lpstr>Конденсационный след</vt:lpstr>
      <vt:lpstr>Презентация PowerPoint</vt:lpstr>
      <vt:lpstr>Задачи музея: </vt:lpstr>
      <vt:lpstr>Гипотеза </vt:lpstr>
      <vt:lpstr>Герои войны –  слава и гордость нашей страны </vt:lpstr>
      <vt:lpstr> Постепенно тает поколение людей, переживших войну. Многие уже ушли из жизни, но фотографии по-прежнему хранятся в музее нашей школы в старых альбомах. Мы знаем о войне только по фильмам, книгам и рассказам. Нам посчастливилось жить под мирным небом. А вот наши предки знали о тяжелых 40-х  не понаслышке.   Но тогда времени на горе у них не было. Горе было у всех.    </vt:lpstr>
      <vt:lpstr>Последний предвоенный выпуск СШ №1</vt:lpstr>
      <vt:lpstr>Из воспоминаний  Девятко Фаины Васильевны, старожилы Балхаша, ученицы школы №1 в 1936-37,1943-44 годах.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Открытие  Мемориальных досок  на фасаде школы</vt:lpstr>
      <vt:lpstr>Презентация PowerPoint</vt:lpstr>
      <vt:lpstr>Презентация PowerPoint</vt:lpstr>
      <vt:lpstr>Встреча с журналистом газеты  «Северное Прибалхашье» и представителем волонтерской организации «Ата аманат»</vt:lpstr>
      <vt:lpstr>Продолжаем Сбор информации  для пополнения буклета  о родственниках-участниках ВОВ </vt:lpstr>
      <vt:lpstr>Наши гости</vt:lpstr>
      <vt:lpstr>Защита проектов</vt:lpstr>
      <vt:lpstr>Слава Вам, Горьковцы, слава, Бесстрашные, Вечную славу поет Вам народ, Доблестно жившие, смерть сокрушавшие, Память о Вас никогда не умрет!  </vt:lpstr>
      <vt:lpstr>Экскурсии в школьный музей </vt:lpstr>
      <vt:lpstr>Телемост со школой  №143  г. Минска Белоруссии</vt:lpstr>
      <vt:lpstr>Основные экспозиции</vt:lpstr>
      <vt:lpstr>1. Посетителей виртуального музея  в начале экскурсии встречает вывеска  с приветствием;   2. Используя кнопки навигации на клавиатуре, гость может двигаться  в разных направлениях; 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Герои войны –  слава и гордость нашей страны</dc:title>
  <dc:creator>Admin</dc:creator>
  <cp:lastModifiedBy>aleks</cp:lastModifiedBy>
  <cp:revision>20</cp:revision>
  <dcterms:created xsi:type="dcterms:W3CDTF">2015-03-25T12:09:37Z</dcterms:created>
  <dcterms:modified xsi:type="dcterms:W3CDTF">2023-08-09T11:43:15Z</dcterms:modified>
</cp:coreProperties>
</file>