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8" r:id="rId4"/>
    <p:sldId id="256"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418" y="8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28.01.2025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28.01.2025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28.01.2025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28.01.2025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24744"/>
            <a:ext cx="8291264" cy="2736304"/>
          </a:xfrm>
        </p:spPr>
        <p:txBody>
          <a:bodyPr>
            <a:normAutofit/>
          </a:bodyPr>
          <a:lstStyle/>
          <a:p>
            <a:r>
              <a:rPr lang="ru-RU" sz="3600" b="1" dirty="0" err="1">
                <a:solidFill>
                  <a:srgbClr val="C00000"/>
                </a:solidFill>
                <a:latin typeface="Times New Roman"/>
                <a:ea typeface="Times New Roman"/>
              </a:rPr>
              <a:t>Ойын</a:t>
            </a:r>
            <a:r>
              <a:rPr lang="ru-RU" sz="3600" b="1" dirty="0">
                <a:solidFill>
                  <a:srgbClr val="C00000"/>
                </a:solidFill>
                <a:latin typeface="Times New Roman"/>
                <a:ea typeface="Times New Roman"/>
              </a:rPr>
              <a:t> – тренинг </a:t>
            </a:r>
            <a:r>
              <a:rPr lang="ru-RU" sz="3600" b="1" dirty="0" smtClean="0">
                <a:solidFill>
                  <a:srgbClr val="C00000"/>
                </a:solidFill>
                <a:latin typeface="Times New Roman"/>
                <a:ea typeface="Times New Roman"/>
              </a:rPr>
              <a:t/>
            </a:r>
            <a:br>
              <a:rPr lang="ru-RU" sz="3600" b="1" dirty="0" smtClean="0">
                <a:solidFill>
                  <a:srgbClr val="C00000"/>
                </a:solidFill>
                <a:latin typeface="Times New Roman"/>
                <a:ea typeface="Times New Roman"/>
              </a:rPr>
            </a:br>
            <a:r>
              <a:rPr lang="ru-RU" sz="3600" b="1" dirty="0" smtClean="0">
                <a:solidFill>
                  <a:srgbClr val="C00000"/>
                </a:solidFill>
                <a:latin typeface="Times New Roman"/>
                <a:ea typeface="Times New Roman"/>
              </a:rPr>
              <a:t>«</a:t>
            </a:r>
            <a:r>
              <a:rPr lang="ru-RU" sz="3600" b="1" dirty="0" err="1">
                <a:solidFill>
                  <a:srgbClr val="C00000"/>
                </a:solidFill>
                <a:latin typeface="Times New Roman"/>
                <a:ea typeface="Times New Roman"/>
              </a:rPr>
              <a:t>Ұсақ</a:t>
            </a:r>
            <a:r>
              <a:rPr lang="ru-RU" sz="3600" b="1" dirty="0">
                <a:solidFill>
                  <a:srgbClr val="C00000"/>
                </a:solidFill>
                <a:latin typeface="Times New Roman"/>
                <a:ea typeface="Times New Roman"/>
              </a:rPr>
              <a:t> моторика </a:t>
            </a:r>
            <a:r>
              <a:rPr lang="ru-RU" sz="3600" b="1" dirty="0" err="1">
                <a:solidFill>
                  <a:srgbClr val="C00000"/>
                </a:solidFill>
                <a:latin typeface="Times New Roman"/>
                <a:ea typeface="Times New Roman"/>
              </a:rPr>
              <a:t>және</a:t>
            </a:r>
            <a:r>
              <a:rPr lang="ru-RU" sz="3600" b="1" dirty="0">
                <a:solidFill>
                  <a:srgbClr val="C00000"/>
                </a:solidFill>
                <a:latin typeface="Times New Roman"/>
                <a:ea typeface="Times New Roman"/>
              </a:rPr>
              <a:t> </a:t>
            </a:r>
            <a:r>
              <a:rPr lang="ru-RU" sz="3600" b="1" dirty="0" err="1">
                <a:solidFill>
                  <a:srgbClr val="C00000"/>
                </a:solidFill>
                <a:latin typeface="Times New Roman"/>
                <a:ea typeface="Times New Roman"/>
              </a:rPr>
              <a:t>сөйлеу</a:t>
            </a:r>
            <a:r>
              <a:rPr lang="ru-RU" sz="3600" b="1" dirty="0">
                <a:solidFill>
                  <a:srgbClr val="C00000"/>
                </a:solidFill>
                <a:latin typeface="Times New Roman"/>
                <a:ea typeface="Times New Roman"/>
              </a:rPr>
              <a:t>»</a:t>
            </a:r>
            <a:endParaRPr lang="ru-RU" sz="3600" b="1" dirty="0">
              <a:solidFill>
                <a:srgbClr val="C00000"/>
              </a:solidFill>
            </a:endParaRPr>
          </a:p>
        </p:txBody>
      </p:sp>
      <p:sp>
        <p:nvSpPr>
          <p:cNvPr id="3" name="Заголовок 1"/>
          <p:cNvSpPr txBox="1">
            <a:spLocks/>
          </p:cNvSpPr>
          <p:nvPr/>
        </p:nvSpPr>
        <p:spPr>
          <a:xfrm>
            <a:off x="547936" y="188640"/>
            <a:ext cx="8291264" cy="6480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800" b="1" dirty="0" smtClean="0">
                <a:solidFill>
                  <a:srgbClr val="002060"/>
                </a:solidFill>
                <a:latin typeface="Times New Roman"/>
                <a:ea typeface="Times New Roman"/>
              </a:rPr>
              <a:t>«</a:t>
            </a:r>
            <a:r>
              <a:rPr lang="ru-RU" sz="1800" b="1" dirty="0" err="1" smtClean="0">
                <a:solidFill>
                  <a:srgbClr val="002060"/>
                </a:solidFill>
                <a:latin typeface="Times New Roman"/>
                <a:ea typeface="Times New Roman"/>
              </a:rPr>
              <a:t>Алпамыс</a:t>
            </a:r>
            <a:r>
              <a:rPr lang="ru-RU" sz="1800" b="1" dirty="0" smtClean="0">
                <a:solidFill>
                  <a:srgbClr val="002060"/>
                </a:solidFill>
                <a:latin typeface="Times New Roman"/>
                <a:ea typeface="Times New Roman"/>
              </a:rPr>
              <a:t>» </a:t>
            </a:r>
            <a:r>
              <a:rPr lang="ru-RU" sz="1800" b="1" dirty="0" err="1" smtClean="0">
                <a:solidFill>
                  <a:srgbClr val="002060"/>
                </a:solidFill>
                <a:latin typeface="Times New Roman"/>
                <a:ea typeface="Times New Roman"/>
              </a:rPr>
              <a:t>бөбекжай</a:t>
            </a:r>
            <a:r>
              <a:rPr lang="ru-RU" sz="1800" b="1" dirty="0" smtClean="0">
                <a:solidFill>
                  <a:srgbClr val="002060"/>
                </a:solidFill>
                <a:latin typeface="Times New Roman"/>
                <a:ea typeface="Times New Roman"/>
              </a:rPr>
              <a:t> КМҚК</a:t>
            </a:r>
            <a:endParaRPr lang="ru-RU" sz="1800" b="1" dirty="0">
              <a:solidFill>
                <a:srgbClr val="002060"/>
              </a:solidFill>
            </a:endParaRPr>
          </a:p>
        </p:txBody>
      </p:sp>
      <p:sp>
        <p:nvSpPr>
          <p:cNvPr id="4" name="Заголовок 1"/>
          <p:cNvSpPr txBox="1">
            <a:spLocks/>
          </p:cNvSpPr>
          <p:nvPr/>
        </p:nvSpPr>
        <p:spPr>
          <a:xfrm>
            <a:off x="547936" y="1277144"/>
            <a:ext cx="8291264" cy="3952056"/>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dirty="0" smtClean="0">
              <a:latin typeface="Times New Roman"/>
              <a:ea typeface="Times New Roman"/>
            </a:endParaRPr>
          </a:p>
          <a:p>
            <a:endParaRPr lang="ru-RU" dirty="0">
              <a:latin typeface="Times New Roman"/>
              <a:ea typeface="Times New Roman"/>
            </a:endParaRPr>
          </a:p>
          <a:p>
            <a:endParaRPr lang="ru-RU" dirty="0" smtClean="0">
              <a:latin typeface="Times New Roman"/>
              <a:ea typeface="Times New Roman"/>
            </a:endParaRPr>
          </a:p>
          <a:p>
            <a:endParaRPr lang="ru-RU" dirty="0">
              <a:latin typeface="Times New Roman"/>
              <a:ea typeface="Times New Roman"/>
            </a:endParaRPr>
          </a:p>
          <a:p>
            <a:endParaRPr lang="ru-RU" dirty="0" smtClean="0">
              <a:latin typeface="Times New Roman"/>
              <a:ea typeface="Times New Roman"/>
            </a:endParaRPr>
          </a:p>
          <a:p>
            <a:endParaRPr lang="ru-RU" dirty="0">
              <a:latin typeface="Times New Roman"/>
              <a:ea typeface="Times New Roman"/>
            </a:endParaRPr>
          </a:p>
          <a:p>
            <a:endParaRPr lang="ru-RU" dirty="0" smtClean="0">
              <a:latin typeface="Times New Roman"/>
              <a:ea typeface="Times New Roman"/>
            </a:endParaRPr>
          </a:p>
          <a:p>
            <a:endParaRPr lang="ru-RU" dirty="0">
              <a:latin typeface="Times New Roman"/>
              <a:ea typeface="Times New Roman"/>
            </a:endParaRPr>
          </a:p>
          <a:p>
            <a:endParaRPr lang="ru-RU" dirty="0" smtClean="0">
              <a:latin typeface="Times New Roman"/>
              <a:ea typeface="Times New Roman"/>
            </a:endParaRPr>
          </a:p>
          <a:p>
            <a:pPr algn="r"/>
            <a:r>
              <a:rPr lang="ru-RU" sz="2300" dirty="0" err="1" smtClean="0">
                <a:solidFill>
                  <a:srgbClr val="002060"/>
                </a:solidFill>
                <a:latin typeface="Times New Roman"/>
                <a:ea typeface="Times New Roman"/>
              </a:rPr>
              <a:t>Дайындаған</a:t>
            </a:r>
            <a:r>
              <a:rPr lang="ru-RU" sz="2300" dirty="0" smtClean="0">
                <a:solidFill>
                  <a:srgbClr val="002060"/>
                </a:solidFill>
                <a:latin typeface="Times New Roman"/>
                <a:ea typeface="Times New Roman"/>
              </a:rPr>
              <a:t>: педагог-психолог </a:t>
            </a:r>
            <a:r>
              <a:rPr lang="ru-RU" sz="2300" dirty="0" err="1" smtClean="0">
                <a:solidFill>
                  <a:srgbClr val="002060"/>
                </a:solidFill>
                <a:latin typeface="Times New Roman"/>
                <a:ea typeface="Times New Roman"/>
              </a:rPr>
              <a:t>Байжанова</a:t>
            </a:r>
            <a:r>
              <a:rPr lang="ru-RU" sz="2300" dirty="0" smtClean="0">
                <a:solidFill>
                  <a:srgbClr val="002060"/>
                </a:solidFill>
                <a:latin typeface="Times New Roman"/>
                <a:ea typeface="Times New Roman"/>
              </a:rPr>
              <a:t> А.Б.</a:t>
            </a:r>
            <a:endParaRPr lang="ru-RU" sz="2300" dirty="0">
              <a:solidFill>
                <a:srgbClr val="002060"/>
              </a:solidFill>
            </a:endParaRPr>
          </a:p>
        </p:txBody>
      </p:sp>
      <p:pic>
        <p:nvPicPr>
          <p:cNvPr id="1026" name="Picture 2" descr="C:\Users\1\Desktop\1674920156_top-fon-com-p-fon-dlya-prezentatsii-rabota-s-roditelyami-5.jpg"/>
          <p:cNvPicPr>
            <a:picLocks noChangeAspect="1" noChangeArrowheads="1"/>
          </p:cNvPicPr>
          <p:nvPr/>
        </p:nvPicPr>
        <p:blipFill rotWithShape="1">
          <a:blip r:embed="rId2">
            <a:extLst>
              <a:ext uri="{28A0092B-C50C-407E-A947-70E740481C1C}">
                <a14:useLocalDpi xmlns:a14="http://schemas.microsoft.com/office/drawing/2010/main" val="0"/>
              </a:ext>
            </a:extLst>
          </a:blip>
          <a:srcRect r="34422"/>
          <a:stretch/>
        </p:blipFill>
        <p:spPr bwMode="auto">
          <a:xfrm>
            <a:off x="179511" y="3140968"/>
            <a:ext cx="4375717" cy="34924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615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spcAft>
                <a:spcPts val="750"/>
              </a:spcAft>
            </a:pP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800" b="1" dirty="0" smtClean="0">
                <a:solidFill>
                  <a:srgbClr val="C00000"/>
                </a:solidFill>
                <a:latin typeface="Times New Roman" pitchFamily="18" charset="0"/>
                <a:ea typeface="Times New Roman"/>
                <a:cs typeface="Times New Roman" pitchFamily="18" charset="0"/>
              </a:rPr>
              <a:t>«</a:t>
            </a:r>
            <a:r>
              <a:rPr lang="ru-RU" sz="1800" b="1" dirty="0" err="1">
                <a:solidFill>
                  <a:srgbClr val="C00000"/>
                </a:solidFill>
                <a:latin typeface="Times New Roman" pitchFamily="18" charset="0"/>
                <a:ea typeface="Times New Roman"/>
                <a:cs typeface="Times New Roman" pitchFamily="18" charset="0"/>
              </a:rPr>
              <a:t>Фигураларды</a:t>
            </a:r>
            <a:r>
              <a:rPr lang="ru-RU" sz="1800" b="1" dirty="0">
                <a:solidFill>
                  <a:srgbClr val="C00000"/>
                </a:solidFill>
                <a:latin typeface="Times New Roman" pitchFamily="18" charset="0"/>
                <a:ea typeface="Times New Roman"/>
                <a:cs typeface="Times New Roman" pitchFamily="18" charset="0"/>
              </a:rPr>
              <a:t> </a:t>
            </a:r>
            <a:r>
              <a:rPr lang="ru-RU" sz="1800" b="1" dirty="0" err="1">
                <a:solidFill>
                  <a:srgbClr val="C00000"/>
                </a:solidFill>
                <a:latin typeface="Times New Roman" pitchFamily="18" charset="0"/>
                <a:ea typeface="Times New Roman"/>
                <a:cs typeface="Times New Roman" pitchFamily="18" charset="0"/>
              </a:rPr>
              <a:t>құрастыр</a:t>
            </a:r>
            <a:r>
              <a:rPr lang="ru-RU" sz="1800" b="1" dirty="0">
                <a:solidFill>
                  <a:srgbClr val="C00000"/>
                </a:solidFill>
                <a:latin typeface="Times New Roman" pitchFamily="18" charset="0"/>
                <a:ea typeface="Times New Roman"/>
                <a:cs typeface="Times New Roman" pitchFamily="18" charset="0"/>
              </a:rPr>
              <a:t>» </a:t>
            </a:r>
            <a:r>
              <a:rPr lang="ru-RU" sz="1800" b="1" dirty="0" err="1" smtClean="0">
                <a:solidFill>
                  <a:srgbClr val="C00000"/>
                </a:solidFill>
                <a:latin typeface="Times New Roman" pitchFamily="18" charset="0"/>
                <a:ea typeface="Times New Roman"/>
                <a:cs typeface="Times New Roman" pitchFamily="18" charset="0"/>
              </a:rPr>
              <a:t>жаттығуы</a:t>
            </a: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dirty="0">
                <a:latin typeface="Times New Roman" pitchFamily="18" charset="0"/>
                <a:ea typeface="Times New Roman"/>
                <a:cs typeface="Times New Roman" pitchFamily="18" charset="0"/>
              </a:rPr>
              <a:t/>
            </a:r>
            <a:br>
              <a:rPr lang="ru-RU" sz="1800" dirty="0">
                <a:latin typeface="Times New Roman" pitchFamily="18" charset="0"/>
                <a:ea typeface="Times New Roman"/>
                <a:cs typeface="Times New Roman" pitchFamily="18" charset="0"/>
              </a:rPr>
            </a:br>
            <a:r>
              <a:rPr lang="ru-RU" sz="2000" b="1" dirty="0" err="1">
                <a:solidFill>
                  <a:srgbClr val="C00000"/>
                </a:solidFill>
                <a:latin typeface="Times New Roman" pitchFamily="18" charset="0"/>
                <a:ea typeface="Times New Roman"/>
                <a:cs typeface="Times New Roman" pitchFamily="18" charset="0"/>
              </a:rPr>
              <a:t>Мақсаты</a:t>
            </a:r>
            <a:r>
              <a:rPr lang="ru-RU" sz="2000" b="1" dirty="0">
                <a:solidFill>
                  <a:srgbClr val="C00000"/>
                </a:solidFill>
                <a:latin typeface="Times New Roman" pitchFamily="18" charset="0"/>
                <a:ea typeface="Times New Roman"/>
                <a:cs typeface="Times New Roman" pitchFamily="18" charset="0"/>
              </a:rPr>
              <a:t> :</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қол</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қимылдарының</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икемділігін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дәлдігін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көз</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мөлшерін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дамыту</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0000"/>
                </a:solidFill>
                <a:latin typeface="Times New Roman" pitchFamily="18" charset="0"/>
                <a:ea typeface="Times New Roman"/>
                <a:cs typeface="Times New Roman" pitchFamily="18" charset="0"/>
              </a:rPr>
              <a:t>Жаттығу</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барысы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жүргізуші</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балаларға</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есептік</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таяқшаларды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таратып</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береді</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Балалар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солардан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геометриялық</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фигураларды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жасап</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шығару</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керек</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0000"/>
                </a:solidFill>
                <a:latin typeface="Times New Roman" pitchFamily="18" charset="0"/>
                <a:ea typeface="Times New Roman"/>
                <a:cs typeface="Times New Roman" pitchFamily="18" charset="0"/>
              </a:rPr>
              <a:t>Төмендегідей</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тапсырмалар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беріледі</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0000"/>
                </a:solidFill>
                <a:latin typeface="Times New Roman" pitchFamily="18" charset="0"/>
                <a:ea typeface="Times New Roman"/>
                <a:cs typeface="Times New Roman" pitchFamily="18" charset="0"/>
              </a:rPr>
              <a:t>Төрт</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таяқшадан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шаршы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құрастыру</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0000"/>
                </a:solidFill>
                <a:latin typeface="Times New Roman" pitchFamily="18" charset="0"/>
                <a:ea typeface="Times New Roman"/>
                <a:cs typeface="Times New Roman" pitchFamily="18" charset="0"/>
              </a:rPr>
              <a:t>Үш</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таяқшадан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үшбұрыш</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құрастыру</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0000"/>
                </a:solidFill>
                <a:latin typeface="Times New Roman" pitchFamily="18" charset="0"/>
                <a:ea typeface="Times New Roman"/>
                <a:cs typeface="Times New Roman" pitchFamily="18" charset="0"/>
              </a:rPr>
              <a:t>Үй</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құрастыру</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0000"/>
                </a:solidFill>
                <a:latin typeface="Times New Roman" pitchFamily="18" charset="0"/>
                <a:ea typeface="Times New Roman"/>
                <a:cs typeface="Times New Roman" pitchFamily="18" charset="0"/>
              </a:rPr>
              <a:t>Жалауша</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құрастыру</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0000"/>
                </a:solidFill>
                <a:latin typeface="Times New Roman" pitchFamily="18" charset="0"/>
                <a:ea typeface="Times New Roman"/>
                <a:cs typeface="Times New Roman" pitchFamily="18" charset="0"/>
              </a:rPr>
              <a:t>Жұлдызша</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құрастыру</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1800" dirty="0">
                <a:solidFill>
                  <a:srgbClr val="000000"/>
                </a:solidFill>
                <a:latin typeface="Times New Roman" pitchFamily="18" charset="0"/>
                <a:ea typeface="Times New Roman"/>
                <a:cs typeface="Times New Roman" pitchFamily="18" charset="0"/>
              </a:rPr>
              <a:t/>
            </a:r>
            <a:br>
              <a:rPr lang="ru-RU" sz="1800" dirty="0">
                <a:solidFill>
                  <a:srgbClr val="000000"/>
                </a:solidFill>
                <a:latin typeface="Times New Roman" pitchFamily="18" charset="0"/>
                <a:ea typeface="Times New Roman"/>
                <a:cs typeface="Times New Roman" pitchFamily="18" charset="0"/>
              </a:rPr>
            </a:br>
            <a:r>
              <a:rPr lang="ru-RU" sz="5400" dirty="0">
                <a:latin typeface="Times New Roman"/>
                <a:ea typeface="Times New Roman"/>
              </a:rPr>
              <a:t/>
            </a:r>
            <a:br>
              <a:rPr lang="ru-RU" sz="5400" dirty="0">
                <a:latin typeface="Times New Roman"/>
                <a:ea typeface="Times New Roman"/>
              </a:rPr>
            </a:br>
            <a:endParaRPr lang="ru-RU" dirty="0"/>
          </a:p>
        </p:txBody>
      </p:sp>
      <p:pic>
        <p:nvPicPr>
          <p:cNvPr id="9218" name="Picture 2" descr="C:\Users\1\Desktop\img1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55" t="38460" r="28701" b="5327"/>
          <a:stretch/>
        </p:blipFill>
        <p:spPr bwMode="auto">
          <a:xfrm>
            <a:off x="2987824" y="3645024"/>
            <a:ext cx="3168352" cy="20349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11" descr="C:\Users\1\Desktop\1673604397_gas-kvas-com-p-ramochka-dlya-detskogo-risunka-14.jpg"/>
          <p:cNvPicPr>
            <a:picLocks noChangeAspect="1" noChangeArrowheads="1"/>
          </p:cNvPicPr>
          <p:nvPr/>
        </p:nvPicPr>
        <p:blipFill rotWithShape="1">
          <a:blip r:embed="rId3">
            <a:extLst>
              <a:ext uri="{28A0092B-C50C-407E-A947-70E740481C1C}">
                <a14:useLocalDpi xmlns:a14="http://schemas.microsoft.com/office/drawing/2010/main" val="0"/>
              </a:ext>
            </a:extLst>
          </a:blip>
          <a:srcRect r="76855"/>
          <a:stretch/>
        </p:blipFill>
        <p:spPr bwMode="auto">
          <a:xfrm>
            <a:off x="16073" y="4925"/>
            <a:ext cx="650335" cy="612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475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spcAft>
                <a:spcPts val="750"/>
              </a:spcAft>
            </a:pP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C00000"/>
                </a:solidFill>
                <a:latin typeface="Times New Roman" pitchFamily="18" charset="0"/>
                <a:ea typeface="Times New Roman"/>
                <a:cs typeface="Times New Roman" pitchFamily="18" charset="0"/>
              </a:rPr>
              <a:t>«</a:t>
            </a:r>
            <a:r>
              <a:rPr lang="ru-RU" sz="1800" b="1" dirty="0" err="1">
                <a:solidFill>
                  <a:srgbClr val="C00000"/>
                </a:solidFill>
                <a:latin typeface="Times New Roman" pitchFamily="18" charset="0"/>
                <a:ea typeface="Times New Roman"/>
                <a:cs typeface="Times New Roman" pitchFamily="18" charset="0"/>
              </a:rPr>
              <a:t>Санамақ</a:t>
            </a:r>
            <a:r>
              <a:rPr lang="ru-RU" sz="1800" b="1" dirty="0">
                <a:solidFill>
                  <a:srgbClr val="C00000"/>
                </a:solidFill>
                <a:latin typeface="Times New Roman" pitchFamily="18" charset="0"/>
                <a:ea typeface="Times New Roman"/>
                <a:cs typeface="Times New Roman" pitchFamily="18" charset="0"/>
              </a:rPr>
              <a:t>» </a:t>
            </a:r>
            <a:r>
              <a:rPr lang="ru-RU" sz="1800" b="1" dirty="0" err="1" smtClean="0">
                <a:solidFill>
                  <a:srgbClr val="C00000"/>
                </a:solidFill>
                <a:latin typeface="Times New Roman" pitchFamily="18" charset="0"/>
                <a:ea typeface="Times New Roman"/>
                <a:cs typeface="Times New Roman" pitchFamily="18" charset="0"/>
              </a:rPr>
              <a:t>ойыны</a:t>
            </a:r>
            <a:r>
              <a:rPr lang="ru-RU" sz="1800" dirty="0">
                <a:latin typeface="Times New Roman" pitchFamily="18" charset="0"/>
                <a:ea typeface="Times New Roman"/>
                <a:cs typeface="Times New Roman" pitchFamily="18" charset="0"/>
              </a:rPr>
              <a:t/>
            </a:r>
            <a:br>
              <a:rPr lang="ru-RU" sz="1800" dirty="0">
                <a:latin typeface="Times New Roman" pitchFamily="18" charset="0"/>
                <a:ea typeface="Times New Roman"/>
                <a:cs typeface="Times New Roman" pitchFamily="18" charset="0"/>
              </a:rPr>
            </a:br>
            <a:r>
              <a:rPr lang="ru-RU" sz="1800" dirty="0">
                <a:solidFill>
                  <a:srgbClr val="000000"/>
                </a:solidFill>
                <a:latin typeface="Times New Roman" pitchFamily="18" charset="0"/>
                <a:ea typeface="Times New Roman"/>
                <a:cs typeface="Times New Roman" pitchFamily="18" charset="0"/>
              </a:rPr>
              <a:t/>
            </a:r>
            <a:br>
              <a:rPr lang="ru-RU" sz="1800" dirty="0">
                <a:solidFill>
                  <a:srgbClr val="000000"/>
                </a:solidFill>
                <a:latin typeface="Times New Roman" pitchFamily="18" charset="0"/>
                <a:ea typeface="Times New Roman"/>
                <a:cs typeface="Times New Roman" pitchFamily="18" charset="0"/>
              </a:rPr>
            </a:br>
            <a:r>
              <a:rPr lang="ru-RU" sz="1800" dirty="0">
                <a:latin typeface="Times New Roman" pitchFamily="18" charset="0"/>
                <a:ea typeface="Times New Roman"/>
                <a:cs typeface="Times New Roman" pitchFamily="18" charset="0"/>
              </a:rPr>
              <a:t/>
            </a:r>
            <a:br>
              <a:rPr lang="ru-RU" sz="1800" dirty="0">
                <a:latin typeface="Times New Roman" pitchFamily="18" charset="0"/>
                <a:ea typeface="Times New Roman"/>
                <a:cs typeface="Times New Roman" pitchFamily="18" charset="0"/>
              </a:rPr>
            </a:br>
            <a:r>
              <a:rPr lang="ru-RU" sz="1800" b="1" dirty="0" err="1">
                <a:solidFill>
                  <a:srgbClr val="C00000"/>
                </a:solidFill>
                <a:latin typeface="Times New Roman" pitchFamily="18" charset="0"/>
                <a:ea typeface="Times New Roman"/>
                <a:cs typeface="Times New Roman" pitchFamily="18" charset="0"/>
              </a:rPr>
              <a:t>Мақсаты</a:t>
            </a:r>
            <a:r>
              <a:rPr lang="ru-RU" sz="1800" b="1" dirty="0">
                <a:solidFill>
                  <a:srgbClr val="C00000"/>
                </a:solidFill>
                <a:latin typeface="Times New Roman" pitchFamily="18" charset="0"/>
                <a:ea typeface="Times New Roman"/>
                <a:cs typeface="Times New Roman" pitchFamily="18" charset="0"/>
              </a:rPr>
              <a:t> :</a:t>
            </a:r>
            <a:r>
              <a:rPr lang="ru-RU" sz="1800" dirty="0">
                <a:solidFill>
                  <a:srgbClr val="00000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кіші</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моториканы</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және</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сөйлеу</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ырғағын</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дамыту</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Бір</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екі</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үш</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төрт</a:t>
            </a:r>
            <a:r>
              <a:rPr lang="ru-RU" sz="1800" dirty="0">
                <a:solidFill>
                  <a:srgbClr val="002060"/>
                </a:solidFill>
                <a:latin typeface="Times New Roman" pitchFamily="18" charset="0"/>
                <a:ea typeface="Times New Roman"/>
                <a:cs typeface="Times New Roman" pitchFamily="18" charset="0"/>
              </a:rPr>
              <a:t>, бес,</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Анаммен</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сурет</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саламын</a:t>
            </a:r>
            <a:r>
              <a:rPr lang="ru-RU" sz="1800" dirty="0">
                <a:solidFill>
                  <a:srgbClr val="002060"/>
                </a:solidFill>
                <a:latin typeface="Times New Roman" pitchFamily="18" charset="0"/>
                <a:ea typeface="Times New Roman"/>
                <a:cs typeface="Times New Roman" pitchFamily="18" charset="0"/>
              </a:rPr>
              <a:t> , ( </a:t>
            </a:r>
            <a:r>
              <a:rPr lang="ru-RU" sz="1800" dirty="0" err="1">
                <a:solidFill>
                  <a:srgbClr val="002060"/>
                </a:solidFill>
                <a:latin typeface="Times New Roman" pitchFamily="18" charset="0"/>
                <a:ea typeface="Times New Roman"/>
                <a:cs typeface="Times New Roman" pitchFamily="18" charset="0"/>
              </a:rPr>
              <a:t>алақанды</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жұмып</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ашады</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Міне</a:t>
            </a:r>
            <a:r>
              <a:rPr lang="ru-RU" sz="1800" dirty="0">
                <a:solidFill>
                  <a:srgbClr val="002060"/>
                </a:solidFill>
                <a:latin typeface="Times New Roman" pitchFamily="18" charset="0"/>
                <a:ea typeface="Times New Roman"/>
                <a:cs typeface="Times New Roman" pitchFamily="18" charset="0"/>
              </a:rPr>
              <a:t> басы, </a:t>
            </a:r>
            <a:r>
              <a:rPr lang="ru-RU" sz="1800" dirty="0" err="1">
                <a:solidFill>
                  <a:srgbClr val="002060"/>
                </a:solidFill>
                <a:latin typeface="Times New Roman" pitchFamily="18" charset="0"/>
                <a:ea typeface="Times New Roman"/>
                <a:cs typeface="Times New Roman" pitchFamily="18" charset="0"/>
              </a:rPr>
              <a:t>міне</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іші</a:t>
            </a:r>
            <a:r>
              <a:rPr lang="ru-RU" sz="1800" dirty="0">
                <a:solidFill>
                  <a:srgbClr val="002060"/>
                </a:solidFill>
                <a:latin typeface="Times New Roman" pitchFamily="18" charset="0"/>
                <a:ea typeface="Times New Roman"/>
                <a:cs typeface="Times New Roman" pitchFamily="18" charset="0"/>
              </a:rPr>
              <a:t> ( </a:t>
            </a:r>
            <a:r>
              <a:rPr lang="ru-RU" sz="1800" dirty="0" err="1">
                <a:solidFill>
                  <a:srgbClr val="002060"/>
                </a:solidFill>
                <a:latin typeface="Times New Roman" pitchFamily="18" charset="0"/>
                <a:ea typeface="Times New Roman"/>
                <a:cs typeface="Times New Roman" pitchFamily="18" charset="0"/>
              </a:rPr>
              <a:t>қолды</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шеңбер</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жасап</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айналдырады</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Аяқтары</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қолдары</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көздері</a:t>
            </a:r>
            <a:r>
              <a:rPr lang="ru-RU" sz="1800" dirty="0">
                <a:solidFill>
                  <a:srgbClr val="002060"/>
                </a:solidFill>
                <a:latin typeface="Times New Roman" pitchFamily="18" charset="0"/>
                <a:ea typeface="Times New Roman"/>
                <a:cs typeface="Times New Roman" pitchFamily="18" charset="0"/>
              </a:rPr>
              <a:t> ( </a:t>
            </a:r>
            <a:r>
              <a:rPr lang="ru-RU" sz="1800" dirty="0" err="1">
                <a:solidFill>
                  <a:srgbClr val="002060"/>
                </a:solidFill>
                <a:latin typeface="Times New Roman" pitchFamily="18" charset="0"/>
                <a:ea typeface="Times New Roman"/>
                <a:cs typeface="Times New Roman" pitchFamily="18" charset="0"/>
              </a:rPr>
              <a:t>қолымен</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кішкентай</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және</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үлкен</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шеңбер</a:t>
            </a:r>
            <a:r>
              <a:rPr lang="ru-RU" sz="1800" dirty="0">
                <a:solidFill>
                  <a:srgbClr val="002060"/>
                </a:solidFill>
                <a:latin typeface="Times New Roman" pitchFamily="18" charset="0"/>
                <a:ea typeface="Times New Roman"/>
                <a:cs typeface="Times New Roman" pitchFamily="18" charset="0"/>
              </a:rPr>
              <a:t> салу)</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Аузы</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сақинадан</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жасалған</a:t>
            </a:r>
            <a:r>
              <a:rPr lang="ru-RU" sz="1800" dirty="0">
                <a:solidFill>
                  <a:srgbClr val="002060"/>
                </a:solidFill>
                <a:latin typeface="Times New Roman" pitchFamily="18" charset="0"/>
                <a:ea typeface="Times New Roman"/>
                <a:cs typeface="Times New Roman" pitchFamily="18" charset="0"/>
              </a:rPr>
              <a:t> ( </a:t>
            </a:r>
            <a:r>
              <a:rPr lang="ru-RU" sz="1800" dirty="0" err="1">
                <a:solidFill>
                  <a:srgbClr val="002060"/>
                </a:solidFill>
                <a:latin typeface="Times New Roman" pitchFamily="18" charset="0"/>
                <a:ea typeface="Times New Roman"/>
                <a:cs typeface="Times New Roman" pitchFamily="18" charset="0"/>
              </a:rPr>
              <a:t>ауада</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сақинаны</a:t>
            </a:r>
            <a:r>
              <a:rPr lang="ru-RU" sz="1800" dirty="0">
                <a:solidFill>
                  <a:srgbClr val="002060"/>
                </a:solidFill>
                <a:latin typeface="Times New Roman" pitchFamily="18" charset="0"/>
                <a:ea typeface="Times New Roman"/>
                <a:cs typeface="Times New Roman" pitchFamily="18" charset="0"/>
              </a:rPr>
              <a:t> салу)</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Әдемі</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шашы</a:t>
            </a:r>
            <a:r>
              <a:rPr lang="ru-RU" sz="1800" dirty="0">
                <a:solidFill>
                  <a:srgbClr val="002060"/>
                </a:solidFill>
                <a:latin typeface="Times New Roman" pitchFamily="18" charset="0"/>
                <a:ea typeface="Times New Roman"/>
                <a:cs typeface="Times New Roman" pitchFamily="18" charset="0"/>
              </a:rPr>
              <a:t> да бар ( </a:t>
            </a:r>
            <a:r>
              <a:rPr lang="ru-RU" sz="1800" dirty="0" err="1">
                <a:solidFill>
                  <a:srgbClr val="002060"/>
                </a:solidFill>
                <a:latin typeface="Times New Roman" pitchFamily="18" charset="0"/>
                <a:ea typeface="Times New Roman"/>
                <a:cs typeface="Times New Roman" pitchFamily="18" charset="0"/>
              </a:rPr>
              <a:t>қолдарын</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екі</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жаққа</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ашады</a:t>
            </a:r>
            <a:r>
              <a:rPr lang="ru-RU" sz="1800" dirty="0">
                <a:solidFill>
                  <a:srgbClr val="002060"/>
                </a:solidFill>
                <a:latin typeface="Times New Roman" pitchFamily="18" charset="0"/>
                <a:ea typeface="Times New Roman"/>
                <a:cs typeface="Times New Roman" pitchFamily="18" charset="0"/>
              </a:rPr>
              <a:t>)</a:t>
            </a:r>
            <a:r>
              <a:rPr lang="ru-RU" sz="5400" dirty="0">
                <a:solidFill>
                  <a:srgbClr val="002060"/>
                </a:solidFill>
                <a:latin typeface="Times New Roman"/>
                <a:ea typeface="Times New Roman"/>
              </a:rPr>
              <a:t/>
            </a:r>
            <a:br>
              <a:rPr lang="ru-RU" sz="5400" dirty="0">
                <a:solidFill>
                  <a:srgbClr val="002060"/>
                </a:solidFill>
                <a:latin typeface="Times New Roman"/>
                <a:ea typeface="Times New Roman"/>
              </a:rPr>
            </a:br>
            <a:r>
              <a:rPr lang="ru-RU" dirty="0">
                <a:solidFill>
                  <a:srgbClr val="002060"/>
                </a:solidFill>
                <a:latin typeface="Arial"/>
                <a:ea typeface="Times New Roman"/>
              </a:rPr>
              <a:t/>
            </a:r>
            <a:br>
              <a:rPr lang="ru-RU" dirty="0">
                <a:solidFill>
                  <a:srgbClr val="002060"/>
                </a:solidFill>
                <a:latin typeface="Arial"/>
                <a:ea typeface="Times New Roman"/>
              </a:rPr>
            </a:br>
            <a:r>
              <a:rPr lang="ru-RU" sz="5400" dirty="0">
                <a:latin typeface="Times New Roman"/>
                <a:ea typeface="Times New Roman"/>
              </a:rPr>
              <a:t/>
            </a:r>
            <a:br>
              <a:rPr lang="ru-RU" sz="5400" dirty="0">
                <a:latin typeface="Times New Roman"/>
                <a:ea typeface="Times New Roman"/>
              </a:rPr>
            </a:br>
            <a:endParaRPr lang="ru-RU" dirty="0"/>
          </a:p>
        </p:txBody>
      </p:sp>
      <p:pic>
        <p:nvPicPr>
          <p:cNvPr id="10242" name="Picture 2" descr="C:\Users\1\Desktop\img9_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3959" y="2996952"/>
            <a:ext cx="3212217" cy="24091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1\Desktop\1673604397_gas-kvas-com-p-ramochka-dlya-detskogo-risunka-14.jpg"/>
          <p:cNvPicPr>
            <a:picLocks noChangeAspect="1" noChangeArrowheads="1"/>
          </p:cNvPicPr>
          <p:nvPr/>
        </p:nvPicPr>
        <p:blipFill rotWithShape="1">
          <a:blip r:embed="rId3">
            <a:extLst>
              <a:ext uri="{28A0092B-C50C-407E-A947-70E740481C1C}">
                <a14:useLocalDpi xmlns:a14="http://schemas.microsoft.com/office/drawing/2010/main" val="0"/>
              </a:ext>
            </a:extLst>
          </a:blip>
          <a:srcRect l="78119"/>
          <a:stretch/>
        </p:blipFill>
        <p:spPr bwMode="auto">
          <a:xfrm>
            <a:off x="8529175" y="116632"/>
            <a:ext cx="614825" cy="6690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505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spcAft>
                <a:spcPts val="750"/>
              </a:spcAft>
            </a:pP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800" b="1" dirty="0" err="1" smtClean="0">
                <a:solidFill>
                  <a:srgbClr val="C00000"/>
                </a:solidFill>
                <a:latin typeface="Times New Roman" pitchFamily="18" charset="0"/>
                <a:ea typeface="Times New Roman"/>
                <a:cs typeface="Times New Roman" pitchFamily="18" charset="0"/>
              </a:rPr>
              <a:t>Саусақ</a:t>
            </a:r>
            <a:r>
              <a:rPr lang="ru-RU" sz="1800" b="1" dirty="0">
                <a:solidFill>
                  <a:srgbClr val="C00000"/>
                </a:solidFill>
                <a:latin typeface="Times New Roman" pitchFamily="18" charset="0"/>
                <a:ea typeface="Times New Roman"/>
                <a:cs typeface="Times New Roman" pitchFamily="18" charset="0"/>
              </a:rPr>
              <a:t> </a:t>
            </a:r>
            <a:r>
              <a:rPr lang="ru-RU" sz="1800" b="1" dirty="0" err="1">
                <a:solidFill>
                  <a:srgbClr val="C00000"/>
                </a:solidFill>
                <a:latin typeface="Times New Roman" pitchFamily="18" charset="0"/>
                <a:ea typeface="Times New Roman"/>
                <a:cs typeface="Times New Roman" pitchFamily="18" charset="0"/>
              </a:rPr>
              <a:t>жаттығулары</a:t>
            </a:r>
            <a:r>
              <a:rPr lang="ru-RU" sz="1600" dirty="0">
                <a:latin typeface="Times New Roman" pitchFamily="18" charset="0"/>
                <a:ea typeface="Times New Roman"/>
                <a:cs typeface="Times New Roman" pitchFamily="18" charset="0"/>
              </a:rPr>
              <a:t/>
            </a:r>
            <a:br>
              <a:rPr lang="ru-RU" sz="1600" dirty="0">
                <a:latin typeface="Times New Roman" pitchFamily="18" charset="0"/>
                <a:ea typeface="Times New Roman"/>
                <a:cs typeface="Times New Roman" pitchFamily="18" charset="0"/>
              </a:rPr>
            </a:br>
            <a:r>
              <a:rPr lang="ru-RU" sz="1600" dirty="0">
                <a:solidFill>
                  <a:srgbClr val="000000"/>
                </a:solidFill>
                <a:latin typeface="Times New Roman" pitchFamily="18" charset="0"/>
                <a:ea typeface="Times New Roman"/>
                <a:cs typeface="Times New Roman" pitchFamily="18" charset="0"/>
              </a:rPr>
              <a:t/>
            </a:r>
            <a:br>
              <a:rPr lang="ru-RU" sz="1600" dirty="0">
                <a:solidFill>
                  <a:srgbClr val="000000"/>
                </a:solidFill>
                <a:latin typeface="Times New Roman" pitchFamily="18" charset="0"/>
                <a:ea typeface="Times New Roman"/>
                <a:cs typeface="Times New Roman" pitchFamily="18" charset="0"/>
              </a:rPr>
            </a:br>
            <a:r>
              <a:rPr lang="ru-RU" sz="1600" dirty="0">
                <a:latin typeface="Times New Roman" pitchFamily="18" charset="0"/>
                <a:ea typeface="Times New Roman"/>
                <a:cs typeface="Times New Roman" pitchFamily="18" charset="0"/>
              </a:rPr>
              <a:t/>
            </a:r>
            <a:br>
              <a:rPr lang="ru-RU" sz="1600" dirty="0">
                <a:latin typeface="Times New Roman" pitchFamily="18" charset="0"/>
                <a:ea typeface="Times New Roman"/>
                <a:cs typeface="Times New Roman" pitchFamily="18" charset="0"/>
              </a:rPr>
            </a:br>
            <a:r>
              <a:rPr lang="ru-RU" sz="2000" b="1" dirty="0" err="1">
                <a:solidFill>
                  <a:srgbClr val="C00000"/>
                </a:solidFill>
                <a:latin typeface="Times New Roman" pitchFamily="18" charset="0"/>
                <a:ea typeface="Times New Roman"/>
                <a:cs typeface="Times New Roman" pitchFamily="18" charset="0"/>
              </a:rPr>
              <a:t>Шынжыр</a:t>
            </a:r>
            <a:r>
              <a:rPr lang="ru-RU" sz="2000" b="1" dirty="0">
                <a:solidFill>
                  <a:srgbClr val="C00000"/>
                </a:solidFill>
                <a:latin typeface="Times New Roman" pitchFamily="18" charset="0"/>
                <a:ea typeface="Times New Roman"/>
                <a:cs typeface="Times New Roman" pitchFamily="18" charset="0"/>
              </a:rPr>
              <a:t>.</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Оң</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және</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сол</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қолдағы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басбармақпен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баланүйрек</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саусақтары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түйісіп</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жүзіктер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секілді</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айқасып</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шынжыр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жасайды</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b="1" dirty="0" err="1">
                <a:solidFill>
                  <a:srgbClr val="C00000"/>
                </a:solidFill>
                <a:latin typeface="Times New Roman" pitchFamily="18" charset="0"/>
                <a:ea typeface="Times New Roman"/>
                <a:cs typeface="Times New Roman" pitchFamily="18" charset="0"/>
              </a:rPr>
              <a:t>Піл</a:t>
            </a:r>
            <a:r>
              <a:rPr lang="ru-RU" sz="2000" b="1" dirty="0">
                <a:solidFill>
                  <a:srgbClr val="C00000"/>
                </a:solidFill>
                <a:latin typeface="Times New Roman" pitchFamily="18" charset="0"/>
                <a:ea typeface="Times New Roman"/>
                <a:cs typeface="Times New Roman" pitchFamily="18" charset="0"/>
              </a:rPr>
              <a:t> :</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оң</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қол</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алақаны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жайылып</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тұрады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Сол</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қол</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саусақтары</a:t>
            </a:r>
            <a:r>
              <a:rPr lang="ru-RU" sz="2000" dirty="0">
                <a:solidFill>
                  <a:srgbClr val="000000"/>
                </a:solidFill>
                <a:latin typeface="Times New Roman" pitchFamily="18" charset="0"/>
                <a:ea typeface="Times New Roman"/>
                <a:cs typeface="Times New Roman" pitchFamily="18" charset="0"/>
              </a:rPr>
              <a:t> бас </a:t>
            </a:r>
            <a:r>
              <a:rPr lang="ru-RU" sz="2000" dirty="0" err="1">
                <a:solidFill>
                  <a:srgbClr val="000000"/>
                </a:solidFill>
                <a:latin typeface="Times New Roman" pitchFamily="18" charset="0"/>
                <a:ea typeface="Times New Roman"/>
                <a:cs typeface="Times New Roman" pitchFamily="18" charset="0"/>
              </a:rPr>
              <a:t>бармақ</a:t>
            </a:r>
            <a:r>
              <a:rPr lang="ru-RU" sz="2000" dirty="0">
                <a:solidFill>
                  <a:srgbClr val="000000"/>
                </a:solidFill>
                <a:latin typeface="Times New Roman" pitchFamily="18" charset="0"/>
                <a:ea typeface="Times New Roman"/>
                <a:cs typeface="Times New Roman" pitchFamily="18" charset="0"/>
              </a:rPr>
              <a:t> пен </a:t>
            </a:r>
            <a:r>
              <a:rPr lang="ru-RU" sz="2000" dirty="0" err="1">
                <a:solidFill>
                  <a:srgbClr val="000000"/>
                </a:solidFill>
                <a:latin typeface="Times New Roman" pitchFamily="18" charset="0"/>
                <a:ea typeface="Times New Roman"/>
                <a:cs typeface="Times New Roman" pitchFamily="18" charset="0"/>
              </a:rPr>
              <a:t>кішкене</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бөбек</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артқы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аяғы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болса</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баланүйрек</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саусақ</a:t>
            </a:r>
            <a:r>
              <a:rPr lang="ru-RU" sz="2000" dirty="0">
                <a:solidFill>
                  <a:srgbClr val="000000"/>
                </a:solidFill>
                <a:latin typeface="Times New Roman" pitchFamily="18" charset="0"/>
                <a:ea typeface="Times New Roman"/>
                <a:cs typeface="Times New Roman" pitchFamily="18" charset="0"/>
              </a:rPr>
              <a:t> пен </a:t>
            </a:r>
            <a:r>
              <a:rPr lang="ru-RU" sz="2000" dirty="0" err="1">
                <a:solidFill>
                  <a:srgbClr val="000000"/>
                </a:solidFill>
                <a:latin typeface="Times New Roman" pitchFamily="18" charset="0"/>
                <a:ea typeface="Times New Roman"/>
                <a:cs typeface="Times New Roman" pitchFamily="18" charset="0"/>
              </a:rPr>
              <a:t>шылдыр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шүмек</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саусақ</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алдыңғы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аяқтар</a:t>
            </a:r>
            <a:r>
              <a:rPr lang="ru-RU" sz="2000" dirty="0">
                <a:solidFill>
                  <a:srgbClr val="000000"/>
                </a:solidFill>
                <a:latin typeface="Times New Roman" pitchFamily="18" charset="0"/>
                <a:ea typeface="Times New Roman"/>
                <a:cs typeface="Times New Roman" pitchFamily="18" charset="0"/>
              </a:rPr>
              <a:t>, ал </a:t>
            </a:r>
            <a:r>
              <a:rPr lang="ru-RU" sz="2000" dirty="0" err="1">
                <a:solidFill>
                  <a:srgbClr val="000000"/>
                </a:solidFill>
                <a:latin typeface="Times New Roman" pitchFamily="18" charset="0"/>
                <a:ea typeface="Times New Roman"/>
                <a:cs typeface="Times New Roman" pitchFamily="18" charset="0"/>
              </a:rPr>
              <a:t>ортаңғы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саусақ</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пілдің</a:t>
            </a:r>
            <a:r>
              <a:rPr lang="ru-RU" sz="2000" dirty="0">
                <a:solidFill>
                  <a:srgbClr val="000000"/>
                </a:solidFill>
                <a:latin typeface="Times New Roman" pitchFamily="18" charset="0"/>
                <a:ea typeface="Times New Roman"/>
                <a:cs typeface="Times New Roman" pitchFamily="18" charset="0"/>
              </a:rPr>
              <a:t> </a:t>
            </a:r>
            <a:r>
              <a:rPr lang="ru-RU" sz="2000" dirty="0" err="1" smtClean="0">
                <a:solidFill>
                  <a:srgbClr val="000000"/>
                </a:solidFill>
                <a:latin typeface="Times New Roman" pitchFamily="18" charset="0"/>
                <a:ea typeface="Times New Roman"/>
                <a:cs typeface="Times New Roman" pitchFamily="18" charset="0"/>
              </a:rPr>
              <a:t>тұмсығы</a:t>
            </a:r>
            <a:r>
              <a:rPr lang="ru-RU" sz="2000" dirty="0" smtClean="0">
                <a:solidFill>
                  <a:srgbClr val="000000"/>
                </a:solidFill>
                <a:latin typeface="Times New Roman" pitchFamily="18" charset="0"/>
                <a:ea typeface="Times New Roman"/>
                <a:cs typeface="Times New Roman" pitchFamily="18" charset="0"/>
              </a:rPr>
              <a:t>.</a:t>
            </a:r>
            <a:r>
              <a:rPr lang="ru-RU" sz="2000" dirty="0" smtClean="0">
                <a:latin typeface="Times New Roman" pitchFamily="18" charset="0"/>
                <a:ea typeface="Times New Roman"/>
                <a:cs typeface="Times New Roman" pitchFamily="18" charset="0"/>
              </a:rPr>
              <a:t/>
            </a:r>
            <a:br>
              <a:rPr lang="ru-RU" sz="2000" dirty="0" smtClean="0">
                <a:latin typeface="Times New Roman" pitchFamily="18" charset="0"/>
                <a:ea typeface="Times New Roman"/>
                <a:cs typeface="Times New Roman" pitchFamily="18" charset="0"/>
              </a:rPr>
            </a:br>
            <a:r>
              <a:rPr lang="ru-RU" sz="2000" b="1" dirty="0" err="1" smtClean="0">
                <a:solidFill>
                  <a:srgbClr val="C00000"/>
                </a:solidFill>
                <a:latin typeface="Times New Roman" pitchFamily="18" charset="0"/>
                <a:ea typeface="Times New Roman"/>
                <a:cs typeface="Times New Roman" pitchFamily="18" charset="0"/>
              </a:rPr>
              <a:t>Доп</a:t>
            </a:r>
            <a:r>
              <a:rPr lang="ru-RU" sz="2000" b="1" dirty="0">
                <a:solidFill>
                  <a:srgbClr val="C00000"/>
                </a:solidFill>
                <a:latin typeface="Times New Roman" pitchFamily="18" charset="0"/>
                <a:ea typeface="Times New Roman"/>
                <a:cs typeface="Times New Roman" pitchFamily="18" charset="0"/>
              </a:rPr>
              <a:t>:</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алақандар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бір-бірімен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жабысады</a:t>
            </a:r>
            <a:r>
              <a:rPr lang="ru-RU" sz="2000" dirty="0">
                <a:solidFill>
                  <a:srgbClr val="000000"/>
                </a:solidFill>
                <a:latin typeface="Times New Roman" pitchFamily="18" charset="0"/>
                <a:ea typeface="Times New Roman"/>
                <a:cs typeface="Times New Roman" pitchFamily="18" charset="0"/>
              </a:rPr>
              <a:t>. ( </a:t>
            </a:r>
            <a:r>
              <a:rPr lang="ru-RU" sz="2000" dirty="0" err="1">
                <a:solidFill>
                  <a:srgbClr val="000000"/>
                </a:solidFill>
                <a:latin typeface="Times New Roman" pitchFamily="18" charset="0"/>
                <a:ea typeface="Times New Roman"/>
                <a:cs typeface="Times New Roman" pitchFamily="18" charset="0"/>
              </a:rPr>
              <a:t>доп</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пішінін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жасайды</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b="1" dirty="0" err="1">
                <a:solidFill>
                  <a:srgbClr val="C00000"/>
                </a:solidFill>
                <a:latin typeface="Times New Roman" pitchFamily="18" charset="0"/>
                <a:ea typeface="Times New Roman"/>
                <a:cs typeface="Times New Roman" pitchFamily="18" charset="0"/>
              </a:rPr>
              <a:t>Гүл</a:t>
            </a:r>
            <a:r>
              <a:rPr lang="ru-RU" sz="2000" b="1" dirty="0">
                <a:solidFill>
                  <a:srgbClr val="C00000"/>
                </a:solidFill>
                <a:latin typeface="Times New Roman" pitchFamily="18" charset="0"/>
                <a:ea typeface="Times New Roman"/>
                <a:cs typeface="Times New Roman" pitchFamily="18" charset="0"/>
              </a:rPr>
              <a:t> :</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қолдар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саусақтар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жоғары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қарайды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Алақандар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айшанақпен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қосыла</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түптері</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өзара</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жанасады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Саусақтар</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ашылады</a:t>
            </a:r>
            <a:r>
              <a:rPr lang="ru-RU" sz="2000" dirty="0">
                <a:solidFill>
                  <a:srgbClr val="000000"/>
                </a:solidFill>
                <a:latin typeface="Times New Roman" pitchFamily="18" charset="0"/>
                <a:ea typeface="Times New Roman"/>
                <a:cs typeface="Times New Roman" pitchFamily="18" charset="0"/>
              </a:rPr>
              <a:t>. Осы </a:t>
            </a:r>
            <a:r>
              <a:rPr lang="ru-RU" sz="2000" dirty="0" err="1">
                <a:solidFill>
                  <a:srgbClr val="000000"/>
                </a:solidFill>
                <a:latin typeface="Times New Roman" pitchFamily="18" charset="0"/>
                <a:ea typeface="Times New Roman"/>
                <a:cs typeface="Times New Roman" pitchFamily="18" charset="0"/>
              </a:rPr>
              <a:t>жаттығуларды</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орындай</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отырып</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мына</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өлең</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жолдарын</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0000"/>
                </a:solidFill>
                <a:latin typeface="Times New Roman" pitchFamily="18" charset="0"/>
                <a:ea typeface="Times New Roman"/>
                <a:cs typeface="Times New Roman" pitchFamily="18" charset="0"/>
              </a:rPr>
              <a:t>айтады</a:t>
            </a:r>
            <a:r>
              <a:rPr lang="ru-RU" sz="2000" dirty="0">
                <a:solidFill>
                  <a:srgbClr val="000000"/>
                </a:solidFill>
                <a:latin typeface="Times New Roman" pitchFamily="18" charset="0"/>
                <a:ea typeface="Times New Roman"/>
                <a:cs typeface="Times New Roman" pitchFamily="18" charset="0"/>
              </a:rPr>
              <a:t>.</a:t>
            </a:r>
            <a:r>
              <a:rPr lang="ru-RU" sz="2000" dirty="0">
                <a:latin typeface="Times New Roman"/>
                <a:ea typeface="Times New Roman"/>
              </a:rPr>
              <a:t/>
            </a:r>
            <a:br>
              <a:rPr lang="ru-RU" sz="2000" dirty="0">
                <a:latin typeface="Times New Roman"/>
                <a:ea typeface="Times New Roman"/>
              </a:rPr>
            </a:br>
            <a:r>
              <a:rPr lang="ru-RU" sz="2000" dirty="0">
                <a:solidFill>
                  <a:srgbClr val="000000"/>
                </a:solidFill>
                <a:latin typeface="Arial"/>
                <a:ea typeface="Times New Roman"/>
              </a:rPr>
              <a:t/>
            </a:r>
            <a:br>
              <a:rPr lang="ru-RU" sz="2000" dirty="0">
                <a:solidFill>
                  <a:srgbClr val="000000"/>
                </a:solidFill>
                <a:latin typeface="Arial"/>
                <a:ea typeface="Times New Roman"/>
              </a:rPr>
            </a:br>
            <a:r>
              <a:rPr lang="ru-RU" sz="2000" dirty="0">
                <a:latin typeface="Times New Roman"/>
                <a:ea typeface="Times New Roman"/>
              </a:rPr>
              <a:t/>
            </a:r>
            <a:br>
              <a:rPr lang="ru-RU" sz="2000" dirty="0">
                <a:latin typeface="Times New Roman"/>
                <a:ea typeface="Times New Roman"/>
              </a:rPr>
            </a:br>
            <a:endParaRPr lang="ru-RU" sz="2000" dirty="0"/>
          </a:p>
        </p:txBody>
      </p:sp>
      <p:pic>
        <p:nvPicPr>
          <p:cNvPr id="11266" name="Picture 2" descr="C:\Users\1\Desktop\phpLegqua_municipalnoe-srednee-obcsheobrazovatelnoe-uchrezhdenie-Zaprudnenskaya-shkola_html_96269ae56eaf412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4005064"/>
            <a:ext cx="3111827" cy="19799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4" descr="C:\Users\1\Desktop\1673604397_gas-kvas-com-p-ramochka-dlya-detskogo-risunka-14.jpg"/>
          <p:cNvPicPr>
            <a:picLocks noChangeAspect="1" noChangeArrowheads="1"/>
          </p:cNvPicPr>
          <p:nvPr/>
        </p:nvPicPr>
        <p:blipFill rotWithShape="1">
          <a:blip r:embed="rId3">
            <a:extLst>
              <a:ext uri="{28A0092B-C50C-407E-A947-70E740481C1C}">
                <a14:useLocalDpi xmlns:a14="http://schemas.microsoft.com/office/drawing/2010/main" val="0"/>
              </a:ext>
            </a:extLst>
          </a:blip>
          <a:srcRect l="78119"/>
          <a:stretch/>
        </p:blipFill>
        <p:spPr bwMode="auto">
          <a:xfrm>
            <a:off x="8529175" y="116632"/>
            <a:ext cx="614825" cy="6690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701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1\Desktop\1673604397_gas-kvas-com-p-ramochka-dlya-detskogo-risunka-14.jpg"/>
          <p:cNvPicPr>
            <a:picLocks noChangeAspect="1" noChangeArrowheads="1"/>
          </p:cNvPicPr>
          <p:nvPr/>
        </p:nvPicPr>
        <p:blipFill rotWithShape="1">
          <a:blip r:embed="rId2">
            <a:extLst>
              <a:ext uri="{28A0092B-C50C-407E-A947-70E740481C1C}">
                <a14:useLocalDpi xmlns:a14="http://schemas.microsoft.com/office/drawing/2010/main" val="0"/>
              </a:ext>
            </a:extLst>
          </a:blip>
          <a:srcRect l="78119"/>
          <a:stretch/>
        </p:blipFill>
        <p:spPr bwMode="auto">
          <a:xfrm>
            <a:off x="8529175" y="116632"/>
            <a:ext cx="614825" cy="669047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11560" y="476672"/>
            <a:ext cx="7776864" cy="4739759"/>
          </a:xfrm>
          <a:prstGeom prst="rect">
            <a:avLst/>
          </a:prstGeom>
        </p:spPr>
        <p:txBody>
          <a:bodyPr wrap="square">
            <a:spAutoFit/>
          </a:bodyPr>
          <a:lstStyle/>
          <a:p>
            <a:pPr>
              <a:spcAft>
                <a:spcPts val="750"/>
              </a:spcAft>
            </a:pPr>
            <a:endParaRPr lang="ru-RU" sz="1400" dirty="0" smtClean="0">
              <a:solidFill>
                <a:srgbClr val="000000"/>
              </a:solidFill>
              <a:latin typeface="Times New Roman" pitchFamily="18" charset="0"/>
              <a:ea typeface="Times New Roman"/>
              <a:cs typeface="Times New Roman" pitchFamily="18" charset="0"/>
            </a:endParaRPr>
          </a:p>
          <a:p>
            <a:pPr>
              <a:spcAft>
                <a:spcPts val="750"/>
              </a:spcAft>
            </a:pPr>
            <a:endParaRPr lang="ru-RU" sz="1400" dirty="0" smtClean="0">
              <a:solidFill>
                <a:srgbClr val="002060"/>
              </a:solidFill>
              <a:latin typeface="Times New Roman" pitchFamily="18" charset="0"/>
              <a:ea typeface="Times New Roman"/>
              <a:cs typeface="Times New Roman" pitchFamily="18" charset="0"/>
            </a:endParaRPr>
          </a:p>
          <a:p>
            <a:pPr algn="just">
              <a:spcAft>
                <a:spcPts val="750"/>
              </a:spcAft>
            </a:pPr>
            <a:r>
              <a:rPr lang="ru-RU" sz="2000" dirty="0" err="1" smtClean="0">
                <a:solidFill>
                  <a:srgbClr val="002060"/>
                </a:solidFill>
                <a:latin typeface="Times New Roman" pitchFamily="18" charset="0"/>
                <a:ea typeface="Times New Roman"/>
                <a:cs typeface="Times New Roman" pitchFamily="18" charset="0"/>
              </a:rPr>
              <a:t>Саусақ</a:t>
            </a:r>
            <a:r>
              <a:rPr lang="ru-RU" sz="2000" dirty="0" smtClean="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ойыны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арқылы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сөйлеуге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деген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талпынысы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қабілеті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дамып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ынтасы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артады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Сөйлеу</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тілі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мүшелері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әрекетінің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қозғауларының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дамуы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нәзік</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қимылдарының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дамуымен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тығыз</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байланыста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болғандықтан</a:t>
            </a:r>
            <a:r>
              <a:rPr lang="ru-RU" sz="2000" dirty="0">
                <a:solidFill>
                  <a:srgbClr val="002060"/>
                </a:solidFill>
                <a:latin typeface="Times New Roman" pitchFamily="18" charset="0"/>
                <a:ea typeface="Times New Roman"/>
                <a:cs typeface="Times New Roman" pitchFamily="18" charset="0"/>
              </a:rPr>
              <a:t>, бала </a:t>
            </a:r>
            <a:r>
              <a:rPr lang="ru-RU" sz="2000" dirty="0" err="1">
                <a:solidFill>
                  <a:srgbClr val="002060"/>
                </a:solidFill>
                <a:latin typeface="Times New Roman" pitchFamily="18" charset="0"/>
                <a:ea typeface="Times New Roman"/>
                <a:cs typeface="Times New Roman" pitchFamily="18" charset="0"/>
              </a:rPr>
              <a:t>қолының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ептілігін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толық</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жетілдіру</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түзету-тәрбие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жұмысын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жүйелі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жүргізуді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қалайды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ойынын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балабақшада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және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үй</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жағдайында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әсерлі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көңілді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түрде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ұйымдастыруға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болады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тілі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негізінен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мектепке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дейінгі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кезеңде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қалыптасады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Бұл</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кезеңде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ағзаның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барлық</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бөліктері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және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жүйелері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қарқынды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дамып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дене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және</a:t>
            </a:r>
            <a:r>
              <a:rPr lang="ru-RU" sz="2000" dirty="0">
                <a:solidFill>
                  <a:srgbClr val="002060"/>
                </a:solidFill>
                <a:latin typeface="Times New Roman" pitchFamily="18" charset="0"/>
                <a:ea typeface="Times New Roman"/>
                <a:cs typeface="Times New Roman" pitchFamily="18" charset="0"/>
              </a:rPr>
              <a:t> ой </a:t>
            </a:r>
            <a:r>
              <a:rPr lang="ru-RU" sz="2000" dirty="0" err="1">
                <a:solidFill>
                  <a:srgbClr val="002060"/>
                </a:solidFill>
                <a:latin typeface="Times New Roman" pitchFamily="18" charset="0"/>
                <a:ea typeface="Times New Roman"/>
                <a:cs typeface="Times New Roman" pitchFamily="18" charset="0"/>
              </a:rPr>
              <a:t>дамуына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қажетті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қозғалыстағы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таным</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іскерлігі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қалыптасады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Мектепке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дейінгі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кезеңде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ұсақ</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моторикасы</a:t>
            </a:r>
            <a:r>
              <a:rPr lang="ru-RU" sz="2000" dirty="0">
                <a:solidFill>
                  <a:srgbClr val="002060"/>
                </a:solidFill>
                <a:latin typeface="Times New Roman" pitchFamily="18" charset="0"/>
                <a:ea typeface="Times New Roman"/>
                <a:cs typeface="Times New Roman" pitchFamily="18" charset="0"/>
              </a:rPr>
              <a:t> мен </a:t>
            </a:r>
            <a:r>
              <a:rPr lang="ru-RU" sz="2000" dirty="0" err="1">
                <a:solidFill>
                  <a:srgbClr val="002060"/>
                </a:solidFill>
                <a:latin typeface="Times New Roman" pitchFamily="18" charset="0"/>
                <a:ea typeface="Times New Roman"/>
                <a:cs typeface="Times New Roman" pitchFamily="18" charset="0"/>
              </a:rPr>
              <a:t>қимыл-қозғалыстарын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дамыту</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жұмыстары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маңызды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болып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табылады</a:t>
            </a:r>
            <a:r>
              <a:rPr lang="ru-RU" sz="2000" dirty="0">
                <a:solidFill>
                  <a:srgbClr val="002060"/>
                </a:solidFill>
                <a:latin typeface="Times New Roman" pitchFamily="18" charset="0"/>
                <a:ea typeface="Times New Roman"/>
                <a:cs typeface="Times New Roman" pitchFamily="18" charset="0"/>
              </a:rPr>
              <a:t>.</a:t>
            </a:r>
          </a:p>
          <a:p>
            <a:pPr algn="just">
              <a:spcAft>
                <a:spcPts val="750"/>
              </a:spcAft>
            </a:pPr>
            <a:r>
              <a:rPr lang="ru-RU" sz="1400" dirty="0">
                <a:solidFill>
                  <a:srgbClr val="002060"/>
                </a:solidFill>
                <a:latin typeface="Times New Roman" pitchFamily="18" charset="0"/>
                <a:ea typeface="Times New Roman"/>
                <a:cs typeface="Times New Roman" pitchFamily="18" charset="0"/>
              </a:rPr>
              <a:t>  </a:t>
            </a:r>
            <a:endParaRPr lang="ru-RU" sz="1400" dirty="0">
              <a:solidFill>
                <a:srgbClr val="002060"/>
              </a:solidFill>
              <a:effectLst/>
              <a:latin typeface="Times New Roman" pitchFamily="18" charset="0"/>
              <a:ea typeface="Times New Roman"/>
              <a:cs typeface="Times New Roman" pitchFamily="18" charset="0"/>
            </a:endParaRPr>
          </a:p>
        </p:txBody>
      </p:sp>
      <p:pic>
        <p:nvPicPr>
          <p:cNvPr id="3075" name="Picture 3" descr="C:\Users\1\Desktop\w0IoBShkHX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0603" y="5085184"/>
            <a:ext cx="3189589"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89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1\Desktop\1673604397_gas-kvas-com-p-ramochka-dlya-detskogo-risunka-14.jpg"/>
          <p:cNvPicPr>
            <a:picLocks noChangeAspect="1" noChangeArrowheads="1"/>
          </p:cNvPicPr>
          <p:nvPr/>
        </p:nvPicPr>
        <p:blipFill rotWithShape="1">
          <a:blip r:embed="rId2">
            <a:extLst>
              <a:ext uri="{28A0092B-C50C-407E-A947-70E740481C1C}">
                <a14:useLocalDpi xmlns:a14="http://schemas.microsoft.com/office/drawing/2010/main" val="0"/>
              </a:ext>
            </a:extLst>
          </a:blip>
          <a:srcRect l="78119"/>
          <a:stretch/>
        </p:blipFill>
        <p:spPr bwMode="auto">
          <a:xfrm>
            <a:off x="8529175" y="116632"/>
            <a:ext cx="614825" cy="669047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188640"/>
            <a:ext cx="7632848" cy="4729500"/>
          </a:xfrm>
          <a:prstGeom prst="rect">
            <a:avLst/>
          </a:prstGeom>
        </p:spPr>
        <p:txBody>
          <a:bodyPr wrap="square">
            <a:spAutoFit/>
          </a:bodyPr>
          <a:lstStyle/>
          <a:p>
            <a:pPr algn="just">
              <a:spcAft>
                <a:spcPts val="750"/>
              </a:spcAft>
            </a:pPr>
            <a:r>
              <a:rPr lang="ru-RU" dirty="0" err="1" smtClean="0">
                <a:solidFill>
                  <a:srgbClr val="002060"/>
                </a:solidFill>
                <a:latin typeface="Times New Roman" pitchFamily="18" charset="0"/>
                <a:ea typeface="Times New Roman"/>
                <a:cs typeface="Times New Roman" pitchFamily="18" charset="0"/>
              </a:rPr>
              <a:t>Қол</a:t>
            </a:r>
            <a:r>
              <a:rPr lang="ru-RU" dirty="0" smtClean="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саусақтар</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жаттығулары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есте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сақтау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және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назар</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аудару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қабілетін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дамытатындығын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психологтар</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айтып</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кеткен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Тақпақты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саусақтар</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жаттығулары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ырғаққа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ілесіп</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қимылдауына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және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баланың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сөйлеу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ырғағының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қалыптасуына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көмектеседі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Сондықтан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баланы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ерте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жастан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бастап</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шынықтырған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жөн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Саусақ</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ойындары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сөйлеу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лексикасының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сөздердің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өзара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байланысының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диалогты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дұрыс</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жүргізуге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түсінік</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айтуға,т.б</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шыңдалуына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себепші</a:t>
            </a:r>
            <a:r>
              <a:rPr lang="ru-RU" dirty="0">
                <a:solidFill>
                  <a:srgbClr val="002060"/>
                </a:solidFill>
                <a:latin typeface="Times New Roman" pitchFamily="18" charset="0"/>
                <a:ea typeface="Times New Roman"/>
                <a:cs typeface="Times New Roman" pitchFamily="18" charset="0"/>
              </a:rPr>
              <a:t>.</a:t>
            </a:r>
          </a:p>
          <a:p>
            <a:pPr algn="just">
              <a:spcAft>
                <a:spcPts val="750"/>
              </a:spcAft>
            </a:pP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Балалардың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сөйлеу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құзыреттілігі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дұрыс</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және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сөздік</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қоры</a:t>
            </a:r>
            <a:r>
              <a:rPr lang="ru-RU" dirty="0">
                <a:solidFill>
                  <a:srgbClr val="002060"/>
                </a:solidFill>
                <a:latin typeface="Times New Roman" pitchFamily="18" charset="0"/>
                <a:ea typeface="Times New Roman"/>
                <a:cs typeface="Times New Roman" pitchFamily="18" charset="0"/>
              </a:rPr>
              <a:t> бай </a:t>
            </a:r>
            <a:r>
              <a:rPr lang="ru-RU" dirty="0" err="1">
                <a:solidFill>
                  <a:srgbClr val="002060"/>
                </a:solidFill>
                <a:latin typeface="Times New Roman" pitchFamily="18" charset="0"/>
                <a:ea typeface="Times New Roman"/>
                <a:cs typeface="Times New Roman" pitchFamily="18" charset="0"/>
              </a:rPr>
              <a:t>болса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оларға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өз</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ойын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жеткізу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оңайға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түседі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қоршаған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ортаны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танудағы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мүмкіндіктері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кеңейеді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психологиялық</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дамуында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белсеніс</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күшейеді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Сондықтан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баланың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сөйлеу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құзыреттілігін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қалыптастыруды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уақытылы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қолға</a:t>
            </a:r>
            <a:r>
              <a:rPr lang="ru-RU" dirty="0">
                <a:solidFill>
                  <a:srgbClr val="002060"/>
                </a:solidFill>
                <a:latin typeface="Times New Roman" pitchFamily="18" charset="0"/>
                <a:ea typeface="Times New Roman"/>
                <a:cs typeface="Times New Roman" pitchFamily="18" charset="0"/>
              </a:rPr>
              <a:t> ала </a:t>
            </a:r>
            <a:r>
              <a:rPr lang="ru-RU" dirty="0" err="1">
                <a:solidFill>
                  <a:srgbClr val="002060"/>
                </a:solidFill>
                <a:latin typeface="Times New Roman" pitchFamily="18" charset="0"/>
                <a:ea typeface="Times New Roman"/>
                <a:cs typeface="Times New Roman" pitchFamily="18" charset="0"/>
              </a:rPr>
              <a:t>отырып</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анық</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әрі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дұрыс</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сөйлеуін</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қадағалау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керек</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Балалардың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сөйлеу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құзыреттілігінің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дұрыс</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өз</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деңгейінде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жетілуі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оның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ата-аналарын</a:t>
            </a:r>
            <a:r>
              <a:rPr lang="ru-RU" dirty="0">
                <a:solidFill>
                  <a:srgbClr val="002060"/>
                </a:solidFill>
                <a:latin typeface="Times New Roman" pitchFamily="18" charset="0"/>
                <a:ea typeface="Times New Roman"/>
                <a:cs typeface="Times New Roman" pitchFamily="18" charset="0"/>
              </a:rPr>
              <a:t> да, </a:t>
            </a:r>
            <a:r>
              <a:rPr lang="ru-RU" dirty="0" err="1">
                <a:solidFill>
                  <a:srgbClr val="002060"/>
                </a:solidFill>
                <a:latin typeface="Times New Roman" pitchFamily="18" charset="0"/>
                <a:ea typeface="Times New Roman"/>
                <a:cs typeface="Times New Roman" pitchFamily="18" charset="0"/>
              </a:rPr>
              <a:t>тәрбиешілерін</a:t>
            </a:r>
            <a:r>
              <a:rPr lang="ru-RU" dirty="0">
                <a:solidFill>
                  <a:srgbClr val="002060"/>
                </a:solidFill>
                <a:latin typeface="Times New Roman" pitchFamily="18" charset="0"/>
                <a:ea typeface="Times New Roman"/>
                <a:cs typeface="Times New Roman" pitchFamily="18" charset="0"/>
              </a:rPr>
              <a:t> де </a:t>
            </a:r>
            <a:r>
              <a:rPr lang="ru-RU" dirty="0" err="1">
                <a:solidFill>
                  <a:srgbClr val="002060"/>
                </a:solidFill>
                <a:latin typeface="Times New Roman" pitchFamily="18" charset="0"/>
                <a:ea typeface="Times New Roman"/>
                <a:cs typeface="Times New Roman" pitchFamily="18" charset="0"/>
              </a:rPr>
              <a:t>толғандыру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қажет</a:t>
            </a:r>
            <a:r>
              <a:rPr lang="ru-RU" dirty="0">
                <a:solidFill>
                  <a:srgbClr val="002060"/>
                </a:solidFill>
                <a:latin typeface="Times New Roman" pitchFamily="18" charset="0"/>
                <a:ea typeface="Times New Roman"/>
                <a:cs typeface="Times New Roman" pitchFamily="18" charset="0"/>
              </a:rPr>
              <a:t>.  </a:t>
            </a:r>
          </a:p>
          <a:p>
            <a:pPr algn="just">
              <a:spcAft>
                <a:spcPts val="750"/>
              </a:spcAft>
            </a:pP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Балалардың</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сөйлеу</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құзыреттілігі</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жоғары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деңгейде</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қалыптасуы</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ұсақ</a:t>
            </a:r>
            <a:r>
              <a:rPr lang="ru-RU" dirty="0">
                <a:solidFill>
                  <a:srgbClr val="002060"/>
                </a:solidFill>
                <a:latin typeface="Times New Roman" pitchFamily="18" charset="0"/>
                <a:ea typeface="Times New Roman"/>
                <a:cs typeface="Times New Roman" pitchFamily="18" charset="0"/>
              </a:rPr>
              <a:t> моторика </a:t>
            </a:r>
            <a:r>
              <a:rPr lang="ru-RU" dirty="0" err="1">
                <a:solidFill>
                  <a:srgbClr val="002060"/>
                </a:solidFill>
                <a:latin typeface="Times New Roman" pitchFamily="18" charset="0"/>
                <a:ea typeface="Times New Roman"/>
                <a:cs typeface="Times New Roman" pitchFamily="18" charset="0"/>
              </a:rPr>
              <a:t>тәсілдері</a:t>
            </a:r>
            <a:r>
              <a:rPr lang="ru-RU" dirty="0">
                <a:solidFill>
                  <a:srgbClr val="002060"/>
                </a:solidFill>
                <a:latin typeface="Times New Roman" pitchFamily="18" charset="0"/>
                <a:ea typeface="Times New Roman"/>
                <a:cs typeface="Times New Roman" pitchFamily="18" charset="0"/>
              </a:rPr>
              <a:t> мен </a:t>
            </a:r>
            <a:r>
              <a:rPr lang="ru-RU" dirty="0" err="1">
                <a:solidFill>
                  <a:srgbClr val="002060"/>
                </a:solidFill>
                <a:latin typeface="Times New Roman" pitchFamily="18" charset="0"/>
                <a:ea typeface="Times New Roman"/>
                <a:cs typeface="Times New Roman" pitchFamily="18" charset="0"/>
              </a:rPr>
              <a:t>құрылымына</a:t>
            </a:r>
            <a:r>
              <a:rPr lang="ru-RU" dirty="0">
                <a:solidFill>
                  <a:srgbClr val="002060"/>
                </a:solidFill>
                <a:latin typeface="Times New Roman" pitchFamily="18" charset="0"/>
                <a:ea typeface="Times New Roman"/>
                <a:cs typeface="Times New Roman" pitchFamily="18" charset="0"/>
              </a:rPr>
              <a:t> </a:t>
            </a:r>
            <a:r>
              <a:rPr lang="ru-RU" dirty="0" err="1">
                <a:solidFill>
                  <a:srgbClr val="002060"/>
                </a:solidFill>
                <a:latin typeface="Times New Roman" pitchFamily="18" charset="0"/>
                <a:ea typeface="Times New Roman"/>
                <a:cs typeface="Times New Roman" pitchFamily="18" charset="0"/>
              </a:rPr>
              <a:t>байланысты</a:t>
            </a:r>
            <a:r>
              <a:rPr lang="ru-RU" dirty="0">
                <a:solidFill>
                  <a:srgbClr val="002060"/>
                </a:solidFill>
                <a:latin typeface="Times New Roman" pitchFamily="18" charset="0"/>
                <a:ea typeface="Times New Roman"/>
                <a:cs typeface="Times New Roman" pitchFamily="18" charset="0"/>
              </a:rPr>
              <a:t>.</a:t>
            </a:r>
            <a:endParaRPr lang="ru-RU" dirty="0">
              <a:solidFill>
                <a:srgbClr val="002060"/>
              </a:solidFill>
              <a:effectLst/>
              <a:latin typeface="Times New Roman" pitchFamily="18" charset="0"/>
              <a:ea typeface="Times New Roman"/>
              <a:cs typeface="Times New Roman" pitchFamily="18" charset="0"/>
            </a:endParaRPr>
          </a:p>
        </p:txBody>
      </p:sp>
      <p:pic>
        <p:nvPicPr>
          <p:cNvPr id="3075" name="Picture 3" descr="C:\Users\1\Desktop\w0IoBShkHX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0603" y="5085184"/>
            <a:ext cx="3189589"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672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1\Desktop\03ada6f0a2a12e773867a213f8e2e5e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315416"/>
            <a:ext cx="9753600" cy="73152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fontScale="90000"/>
          </a:bodyPr>
          <a:lstStyle/>
          <a:p>
            <a:pPr algn="l">
              <a:spcAft>
                <a:spcPts val="750"/>
              </a:spcAft>
            </a:pP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t>
            </a:r>
            <a:r>
              <a:rPr lang="ru-RU" sz="2000" b="1" dirty="0" smtClean="0">
                <a:solidFill>
                  <a:srgbClr val="000000"/>
                </a:solidFill>
                <a:latin typeface="Times New Roman" pitchFamily="18" charset="0"/>
                <a:ea typeface="Times New Roman"/>
                <a:cs typeface="Times New Roman" pitchFamily="18" charset="0"/>
              </a:rPr>
              <a:t>                                           </a:t>
            </a:r>
            <a:r>
              <a:rPr lang="ru-RU" sz="2000" b="1" dirty="0" smtClean="0">
                <a:solidFill>
                  <a:srgbClr val="C00000"/>
                </a:solidFill>
                <a:latin typeface="Times New Roman" pitchFamily="18" charset="0"/>
                <a:ea typeface="Times New Roman"/>
                <a:cs typeface="Times New Roman" pitchFamily="18" charset="0"/>
              </a:rPr>
              <a:t>«</a:t>
            </a:r>
            <a:r>
              <a:rPr lang="ru-RU" sz="2000" b="1" dirty="0">
                <a:solidFill>
                  <a:srgbClr val="C00000"/>
                </a:solidFill>
                <a:latin typeface="Times New Roman" pitchFamily="18" charset="0"/>
                <a:ea typeface="Times New Roman"/>
                <a:cs typeface="Times New Roman" pitchFamily="18" charset="0"/>
              </a:rPr>
              <a:t>Салат» </a:t>
            </a:r>
            <a:r>
              <a:rPr lang="ru-RU" sz="2000" b="1" dirty="0" err="1">
                <a:solidFill>
                  <a:srgbClr val="C00000"/>
                </a:solidFill>
                <a:latin typeface="Times New Roman" pitchFamily="18" charset="0"/>
                <a:ea typeface="Times New Roman"/>
                <a:cs typeface="Times New Roman" pitchFamily="18" charset="0"/>
              </a:rPr>
              <a:t>саусақ</a:t>
            </a:r>
            <a:r>
              <a:rPr lang="ru-RU" sz="2000" b="1" dirty="0">
                <a:solidFill>
                  <a:srgbClr val="C00000"/>
                </a:solidFill>
                <a:latin typeface="Times New Roman" pitchFamily="18" charset="0"/>
                <a:ea typeface="Times New Roman"/>
                <a:cs typeface="Times New Roman" pitchFamily="18" charset="0"/>
              </a:rPr>
              <a:t> </a:t>
            </a:r>
            <a:r>
              <a:rPr lang="ru-RU" sz="2000" b="1" dirty="0" err="1" smtClean="0">
                <a:solidFill>
                  <a:srgbClr val="C00000"/>
                </a:solidFill>
                <a:latin typeface="Times New Roman" pitchFamily="18" charset="0"/>
                <a:ea typeface="Times New Roman"/>
                <a:cs typeface="Times New Roman" pitchFamily="18" charset="0"/>
              </a:rPr>
              <a:t>ойыны</a:t>
            </a:r>
            <a:r>
              <a:rPr lang="ru-RU" sz="2000" b="1" dirty="0" smtClean="0">
                <a:solidFill>
                  <a:srgbClr val="C00000"/>
                </a:solidFill>
                <a:latin typeface="Times New Roman" pitchFamily="18" charset="0"/>
                <a:ea typeface="Times New Roman"/>
                <a:cs typeface="Times New Roman" pitchFamily="18" charset="0"/>
              </a:rPr>
              <a:t/>
            </a:r>
            <a:br>
              <a:rPr lang="ru-RU" sz="2000" b="1" dirty="0" smtClean="0">
                <a:solidFill>
                  <a:srgbClr val="C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Сәбізді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алып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тазалаймыз</a:t>
            </a:r>
            <a:r>
              <a:rPr lang="ru-RU" sz="2000" dirty="0">
                <a:solidFill>
                  <a:srgbClr val="002060"/>
                </a:solidFill>
                <a:latin typeface="Times New Roman" pitchFamily="18" charset="0"/>
                <a:ea typeface="Times New Roman"/>
                <a:cs typeface="Times New Roman" pitchFamily="18" charset="0"/>
              </a:rPr>
              <a:t> ( </a:t>
            </a:r>
            <a:r>
              <a:rPr lang="ru-RU" sz="2000" dirty="0" err="1">
                <a:solidFill>
                  <a:srgbClr val="002060"/>
                </a:solidFill>
                <a:latin typeface="Times New Roman" pitchFamily="18" charset="0"/>
                <a:ea typeface="Times New Roman"/>
                <a:cs typeface="Times New Roman" pitchFamily="18" charset="0"/>
              </a:rPr>
              <a:t>оң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жұдырыққа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түйіп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сол</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алақанына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ысқылайды</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Үккішпен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үгіп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майдалаймыз</a:t>
            </a:r>
            <a:r>
              <a:rPr lang="ru-RU" sz="2000" dirty="0">
                <a:solidFill>
                  <a:srgbClr val="002060"/>
                </a:solidFill>
                <a:latin typeface="Times New Roman" pitchFamily="18" charset="0"/>
                <a:ea typeface="Times New Roman"/>
                <a:cs typeface="Times New Roman" pitchFamily="18" charset="0"/>
              </a:rPr>
              <a:t> ( </a:t>
            </a:r>
            <a:r>
              <a:rPr lang="ru-RU" sz="2000" dirty="0" err="1">
                <a:solidFill>
                  <a:srgbClr val="002060"/>
                </a:solidFill>
                <a:latin typeface="Times New Roman" pitchFamily="18" charset="0"/>
                <a:ea typeface="Times New Roman"/>
                <a:cs typeface="Times New Roman" pitchFamily="18" charset="0"/>
              </a:rPr>
              <a:t>екі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жұдырыққа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түйіп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кеудеге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ұстап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жоғары-төмен</a:t>
            </a:r>
            <a:r>
              <a:rPr lang="ru-RU" sz="2000" dirty="0">
                <a:solidFill>
                  <a:srgbClr val="002060"/>
                </a:solidFill>
                <a:latin typeface="Times New Roman" pitchFamily="18" charset="0"/>
                <a:ea typeface="Times New Roman"/>
                <a:cs typeface="Times New Roman" pitchFamily="18" charset="0"/>
              </a:rPr>
              <a:t> </a:t>
            </a:r>
            <a:r>
              <a:rPr lang="ru-RU" sz="2000" dirty="0" err="1" smtClean="0">
                <a:solidFill>
                  <a:srgbClr val="002060"/>
                </a:solidFill>
                <a:latin typeface="Times New Roman" pitchFamily="18" charset="0"/>
                <a:ea typeface="Times New Roman"/>
                <a:cs typeface="Times New Roman" pitchFamily="18" charset="0"/>
              </a:rPr>
              <a:t>қозғайды</a:t>
            </a:r>
            <a:r>
              <a:rPr lang="ru-RU" sz="2000" dirty="0" smtClean="0">
                <a:solidFill>
                  <a:srgbClr val="002060"/>
                </a:solidFill>
                <a:latin typeface="Times New Roman" pitchFamily="18" charset="0"/>
                <a:ea typeface="Times New Roman"/>
                <a:cs typeface="Times New Roman" pitchFamily="18" charset="0"/>
              </a:rPr>
              <a:t>)</a:t>
            </a:r>
            <a:br>
              <a:rPr lang="ru-RU" sz="2000" dirty="0" smtClean="0">
                <a:solidFill>
                  <a:srgbClr val="002060"/>
                </a:solidFill>
                <a:latin typeface="Times New Roman" pitchFamily="18" charset="0"/>
                <a:ea typeface="Times New Roman"/>
                <a:cs typeface="Times New Roman" pitchFamily="18" charset="0"/>
              </a:rPr>
            </a:br>
            <a:r>
              <a:rPr lang="ru-RU" sz="2000" dirty="0" err="1" smtClean="0">
                <a:solidFill>
                  <a:srgbClr val="002060"/>
                </a:solidFill>
                <a:latin typeface="Times New Roman" pitchFamily="18" charset="0"/>
                <a:ea typeface="Times New Roman"/>
                <a:cs typeface="Times New Roman" pitchFamily="18" charset="0"/>
              </a:rPr>
              <a:t>Қанттан</a:t>
            </a:r>
            <a:r>
              <a:rPr lang="ru-RU" sz="2000" dirty="0" smtClean="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сеуіп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дәмдейміз</a:t>
            </a:r>
            <a:r>
              <a:rPr lang="ru-RU" sz="2000" dirty="0">
                <a:solidFill>
                  <a:srgbClr val="002060"/>
                </a:solidFill>
                <a:latin typeface="Times New Roman" pitchFamily="18" charset="0"/>
                <a:ea typeface="Times New Roman"/>
                <a:cs typeface="Times New Roman" pitchFamily="18" charset="0"/>
              </a:rPr>
              <a:t> ( </a:t>
            </a:r>
            <a:r>
              <a:rPr lang="ru-RU" sz="2000" dirty="0" err="1">
                <a:solidFill>
                  <a:srgbClr val="002060"/>
                </a:solidFill>
                <a:latin typeface="Times New Roman" pitchFamily="18" charset="0"/>
                <a:ea typeface="Times New Roman"/>
                <a:cs typeface="Times New Roman" pitchFamily="18" charset="0"/>
              </a:rPr>
              <a:t>саусақтардың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ұшымен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қант</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себеді</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Міне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дайын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нәр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тағам</a:t>
            </a:r>
            <a:r>
              <a:rPr lang="ru-RU" sz="2000" dirty="0">
                <a:solidFill>
                  <a:srgbClr val="002060"/>
                </a:solidFill>
                <a:latin typeface="Times New Roman" pitchFamily="18" charset="0"/>
                <a:ea typeface="Times New Roman"/>
                <a:cs typeface="Times New Roman" pitchFamily="18" charset="0"/>
              </a:rPr>
              <a:t> ( </a:t>
            </a:r>
            <a:r>
              <a:rPr lang="ru-RU" sz="2000" dirty="0" err="1">
                <a:solidFill>
                  <a:srgbClr val="002060"/>
                </a:solidFill>
                <a:latin typeface="Times New Roman" pitchFamily="18" charset="0"/>
                <a:ea typeface="Times New Roman"/>
                <a:cs typeface="Times New Roman" pitchFamily="18" charset="0"/>
              </a:rPr>
              <a:t>екі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алдына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жайып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көрсетеді</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Дәруменге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байыған</a:t>
            </a:r>
            <a:r>
              <a:rPr lang="ru-RU" sz="2000" dirty="0">
                <a:solidFill>
                  <a:srgbClr val="002060"/>
                </a:solidFill>
                <a:latin typeface="Times New Roman" pitchFamily="18" charset="0"/>
                <a:ea typeface="Times New Roman"/>
                <a:cs typeface="Times New Roman" pitchFamily="18" charset="0"/>
              </a:rPr>
              <a:t> ( </a:t>
            </a:r>
            <a:r>
              <a:rPr lang="ru-RU" sz="2000" dirty="0" err="1">
                <a:solidFill>
                  <a:srgbClr val="002060"/>
                </a:solidFill>
                <a:latin typeface="Times New Roman" pitchFamily="18" charset="0"/>
                <a:ea typeface="Times New Roman"/>
                <a:cs typeface="Times New Roman" pitchFamily="18" charset="0"/>
              </a:rPr>
              <a:t>алақанымен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іштерін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сипалап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тойғандықтарын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көрсетеді</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209953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pPr>
              <a:spcAft>
                <a:spcPts val="750"/>
              </a:spcAft>
            </a:pPr>
            <a:r>
              <a:rPr lang="ru-RU" b="1" dirty="0" smtClean="0">
                <a:solidFill>
                  <a:srgbClr val="000000"/>
                </a:solidFill>
                <a:latin typeface="Arial"/>
                <a:ea typeface="Times New Roman"/>
              </a:rPr>
              <a:t/>
            </a:r>
            <a:br>
              <a:rPr lang="ru-RU" b="1" dirty="0" smtClean="0">
                <a:solidFill>
                  <a:srgbClr val="000000"/>
                </a:solidFill>
                <a:latin typeface="Arial"/>
                <a:ea typeface="Times New Roman"/>
              </a:rPr>
            </a:br>
            <a:r>
              <a:rPr lang="ru-RU" b="1" dirty="0">
                <a:solidFill>
                  <a:srgbClr val="000000"/>
                </a:solidFill>
                <a:latin typeface="Arial"/>
                <a:ea typeface="Times New Roman"/>
              </a:rPr>
              <a:t/>
            </a:r>
            <a:br>
              <a:rPr lang="ru-RU" b="1" dirty="0">
                <a:solidFill>
                  <a:srgbClr val="000000"/>
                </a:solidFill>
                <a:latin typeface="Arial"/>
                <a:ea typeface="Times New Roman"/>
              </a:rPr>
            </a:br>
            <a:r>
              <a:rPr lang="ru-RU" b="1" dirty="0" smtClean="0">
                <a:solidFill>
                  <a:srgbClr val="000000"/>
                </a:solidFill>
                <a:latin typeface="Arial"/>
                <a:ea typeface="Times New Roman"/>
              </a:rPr>
              <a:t/>
            </a:r>
            <a:br>
              <a:rPr lang="ru-RU" b="1" dirty="0" smtClean="0">
                <a:solidFill>
                  <a:srgbClr val="000000"/>
                </a:solidFill>
                <a:latin typeface="Arial"/>
                <a:ea typeface="Times New Roman"/>
              </a:rPr>
            </a:br>
            <a:r>
              <a:rPr lang="ru-RU" b="1" dirty="0" smtClean="0">
                <a:solidFill>
                  <a:srgbClr val="000000"/>
                </a:solidFill>
                <a:latin typeface="Arial"/>
                <a:ea typeface="Times New Roman"/>
              </a:rPr>
              <a:t/>
            </a:r>
            <a:br>
              <a:rPr lang="ru-RU" b="1" dirty="0" smtClean="0">
                <a:solidFill>
                  <a:srgbClr val="000000"/>
                </a:solidFill>
                <a:latin typeface="Arial"/>
                <a:ea typeface="Times New Roman"/>
              </a:rPr>
            </a:br>
            <a:r>
              <a:rPr lang="ru-RU" sz="2000" b="1" dirty="0">
                <a:solidFill>
                  <a:srgbClr val="C00000"/>
                </a:solidFill>
                <a:latin typeface="Times New Roman" pitchFamily="18" charset="0"/>
                <a:ea typeface="Times New Roman"/>
                <a:cs typeface="Times New Roman" pitchFamily="18" charset="0"/>
              </a:rPr>
              <a:t>«</a:t>
            </a:r>
            <a:r>
              <a:rPr lang="ru-RU" sz="2000" b="1" dirty="0" err="1">
                <a:solidFill>
                  <a:srgbClr val="C00000"/>
                </a:solidFill>
                <a:latin typeface="Times New Roman" pitchFamily="18" charset="0"/>
                <a:ea typeface="Times New Roman"/>
                <a:cs typeface="Times New Roman" pitchFamily="18" charset="0"/>
              </a:rPr>
              <a:t>Кірпі</a:t>
            </a:r>
            <a:r>
              <a:rPr lang="ru-RU" sz="2000" b="1" dirty="0">
                <a:solidFill>
                  <a:srgbClr val="C00000"/>
                </a:solidFill>
                <a:latin typeface="Times New Roman" pitchFamily="18" charset="0"/>
                <a:ea typeface="Times New Roman"/>
                <a:cs typeface="Times New Roman" pitchFamily="18" charset="0"/>
              </a:rPr>
              <a:t>» </a:t>
            </a:r>
            <a:r>
              <a:rPr lang="ru-RU" sz="2000" b="1" dirty="0" err="1">
                <a:solidFill>
                  <a:srgbClr val="C00000"/>
                </a:solidFill>
                <a:latin typeface="Times New Roman" pitchFamily="18" charset="0"/>
                <a:ea typeface="Times New Roman"/>
                <a:cs typeface="Times New Roman" pitchFamily="18" charset="0"/>
              </a:rPr>
              <a:t>жаттығуы</a:t>
            </a: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Момақанмын</a:t>
            </a:r>
            <a:r>
              <a:rPr lang="ru-RU" sz="2000" dirty="0">
                <a:solidFill>
                  <a:srgbClr val="002060"/>
                </a:solidFill>
                <a:latin typeface="Times New Roman" pitchFamily="18" charset="0"/>
                <a:ea typeface="Times New Roman"/>
                <a:cs typeface="Times New Roman" pitchFamily="18" charset="0"/>
              </a:rPr>
              <a:t> </a:t>
            </a:r>
            <a:r>
              <a:rPr lang="ru-RU" sz="2000" dirty="0" err="1" smtClean="0">
                <a:solidFill>
                  <a:srgbClr val="002060"/>
                </a:solidFill>
                <a:latin typeface="Times New Roman" pitchFamily="18" charset="0"/>
                <a:ea typeface="Times New Roman"/>
                <a:cs typeface="Times New Roman" pitchFamily="18" charset="0"/>
              </a:rPr>
              <a:t>алайда</a:t>
            </a:r>
            <a:r>
              <a:rPr lang="ru-RU" sz="2000" dirty="0" smtClean="0">
                <a:solidFill>
                  <a:srgbClr val="002060"/>
                </a:solidFill>
                <a:latin typeface="Times New Roman" pitchFamily="18" charset="0"/>
                <a:ea typeface="Times New Roman"/>
                <a:cs typeface="Times New Roman" pitchFamily="18" charset="0"/>
              </a:rPr>
              <a:t/>
            </a:r>
            <a:br>
              <a:rPr lang="ru-RU" sz="2000" dirty="0" smtClean="0">
                <a:solidFill>
                  <a:srgbClr val="002060"/>
                </a:solidFill>
                <a:latin typeface="Times New Roman" pitchFamily="18" charset="0"/>
                <a:ea typeface="Times New Roman"/>
                <a:cs typeface="Times New Roman" pitchFamily="18" charset="0"/>
              </a:rPr>
            </a:br>
            <a:r>
              <a:rPr lang="ru-RU" sz="2000" dirty="0" smtClean="0">
                <a:solidFill>
                  <a:srgbClr val="002060"/>
                </a:solidFill>
                <a:latin typeface="Times New Roman" pitchFamily="18" charset="0"/>
                <a:ea typeface="Times New Roman"/>
                <a:cs typeface="Times New Roman" pitchFamily="18" charset="0"/>
              </a:rPr>
              <a:t> </a:t>
            </a:r>
            <a:r>
              <a:rPr lang="ru-RU" sz="2000" dirty="0">
                <a:solidFill>
                  <a:srgbClr val="002060"/>
                </a:solidFill>
                <a:latin typeface="Times New Roman" pitchFamily="18" charset="0"/>
                <a:ea typeface="Times New Roman"/>
                <a:cs typeface="Times New Roman" pitchFamily="18" charset="0"/>
              </a:rPr>
              <a:t>(</a:t>
            </a:r>
            <a:r>
              <a:rPr lang="ru-RU" sz="2000" dirty="0" err="1">
                <a:solidFill>
                  <a:srgbClr val="002060"/>
                </a:solidFill>
                <a:latin typeface="Times New Roman" pitchFamily="18" charset="0"/>
                <a:ea typeface="Times New Roman"/>
                <a:cs typeface="Times New Roman" pitchFamily="18" charset="0"/>
              </a:rPr>
              <a:t>үш</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түйістіріп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кірпінің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жүрісін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салады</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Тікенім</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абайла</a:t>
            </a:r>
            <a:r>
              <a:rPr lang="ru-RU" sz="2000" dirty="0">
                <a:solidFill>
                  <a:srgbClr val="002060"/>
                </a:solidFill>
                <a:latin typeface="Times New Roman" pitchFamily="18" charset="0"/>
                <a:ea typeface="Times New Roman"/>
                <a:cs typeface="Times New Roman" pitchFamily="18" charset="0"/>
              </a:rPr>
              <a:t>, </a:t>
            </a:r>
            <a:r>
              <a:rPr lang="ru-RU" sz="2000" dirty="0" smtClean="0">
                <a:solidFill>
                  <a:srgbClr val="002060"/>
                </a:solidFill>
                <a:latin typeface="Times New Roman" pitchFamily="18" charset="0"/>
                <a:ea typeface="Times New Roman"/>
                <a:cs typeface="Times New Roman" pitchFamily="18" charset="0"/>
              </a:rPr>
              <a:t/>
            </a:r>
            <a:br>
              <a:rPr lang="ru-RU" sz="2000" dirty="0" smtClean="0">
                <a:solidFill>
                  <a:srgbClr val="002060"/>
                </a:solidFill>
                <a:latin typeface="Times New Roman" pitchFamily="18" charset="0"/>
                <a:ea typeface="Times New Roman"/>
                <a:cs typeface="Times New Roman" pitchFamily="18" charset="0"/>
              </a:rPr>
            </a:br>
            <a:r>
              <a:rPr lang="ru-RU" sz="2000" dirty="0" smtClean="0">
                <a:solidFill>
                  <a:srgbClr val="002060"/>
                </a:solidFill>
                <a:latin typeface="Times New Roman" pitchFamily="18" charset="0"/>
                <a:ea typeface="Times New Roman"/>
                <a:cs typeface="Times New Roman" pitchFamily="18" charset="0"/>
              </a:rPr>
              <a:t>(</a:t>
            </a:r>
            <a:r>
              <a:rPr lang="ru-RU" sz="2000" dirty="0" err="1">
                <a:solidFill>
                  <a:srgbClr val="002060"/>
                </a:solidFill>
                <a:latin typeface="Times New Roman" pitchFamily="18" charset="0"/>
                <a:ea typeface="Times New Roman"/>
                <a:cs typeface="Times New Roman" pitchFamily="18" charset="0"/>
              </a:rPr>
              <a:t>екі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қолының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айқастырып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кірпінің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тікенектері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жасайды</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Кіріп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кетсе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қолыңа</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Өкпелеме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жарайма</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endParaRPr lang="ru-RU" sz="2000" dirty="0">
              <a:solidFill>
                <a:srgbClr val="002060"/>
              </a:solidFill>
              <a:latin typeface="Times New Roman" pitchFamily="18" charset="0"/>
              <a:cs typeface="Times New Roman" pitchFamily="18" charset="0"/>
            </a:endParaRPr>
          </a:p>
        </p:txBody>
      </p:sp>
      <p:pic>
        <p:nvPicPr>
          <p:cNvPr id="4098" name="Picture 2" descr="C:\Users\1\Desktop\slide-15.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257" b="91004" l="0" r="100000"/>
                    </a14:imgEffect>
                  </a14:imgLayer>
                </a14:imgProps>
              </a:ext>
              <a:ext uri="{28A0092B-C50C-407E-A947-70E740481C1C}">
                <a14:useLocalDpi xmlns:a14="http://schemas.microsoft.com/office/drawing/2010/main" val="0"/>
              </a:ext>
            </a:extLst>
          </a:blip>
          <a:srcRect t="10818"/>
          <a:stretch/>
        </p:blipFill>
        <p:spPr bwMode="auto">
          <a:xfrm>
            <a:off x="4499992" y="3477376"/>
            <a:ext cx="4548318" cy="303806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C:\Users\1\Desktop\61RDtm0VE6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971600" y="3490846"/>
            <a:ext cx="3024336" cy="3024336"/>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C:\Users\1\Desktop\1673604397_gas-kvas-com-p-ramochka-dlya-detskogo-risunka-14.jpg"/>
          <p:cNvPicPr>
            <a:picLocks noChangeAspect="1" noChangeArrowheads="1"/>
          </p:cNvPicPr>
          <p:nvPr/>
        </p:nvPicPr>
        <p:blipFill rotWithShape="1">
          <a:blip r:embed="rId5">
            <a:extLst>
              <a:ext uri="{28A0092B-C50C-407E-A947-70E740481C1C}">
                <a14:useLocalDpi xmlns:a14="http://schemas.microsoft.com/office/drawing/2010/main" val="0"/>
              </a:ext>
            </a:extLst>
          </a:blip>
          <a:srcRect r="76855"/>
          <a:stretch/>
        </p:blipFill>
        <p:spPr bwMode="auto">
          <a:xfrm>
            <a:off x="0" y="44624"/>
            <a:ext cx="650335" cy="68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398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1\Desktop\1613645103_21-p-fon-dlya-prezentatsii-ruki-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204864"/>
            <a:ext cx="5544616" cy="417240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683568" y="274638"/>
            <a:ext cx="7776864" cy="2722314"/>
          </a:xfrm>
        </p:spPr>
        <p:txBody>
          <a:bodyPr>
            <a:normAutofit fontScale="90000"/>
          </a:bodyPr>
          <a:lstStyle/>
          <a:p>
            <a:pPr>
              <a:spcAft>
                <a:spcPts val="750"/>
              </a:spcAft>
            </a:pPr>
            <a:r>
              <a:rPr lang="ru-RU" sz="2000" b="1" dirty="0" smtClean="0">
                <a:solidFill>
                  <a:srgbClr val="C00000"/>
                </a:solidFill>
                <a:latin typeface="Times New Roman" pitchFamily="18" charset="0"/>
                <a:ea typeface="Times New Roman"/>
                <a:cs typeface="Times New Roman" pitchFamily="18" charset="0"/>
              </a:rPr>
              <a:t/>
            </a:r>
            <a:br>
              <a:rPr lang="ru-RU" sz="2000" b="1" dirty="0" smtClean="0">
                <a:solidFill>
                  <a:srgbClr val="C00000"/>
                </a:solidFill>
                <a:latin typeface="Times New Roman" pitchFamily="18" charset="0"/>
                <a:ea typeface="Times New Roman"/>
                <a:cs typeface="Times New Roman" pitchFamily="18" charset="0"/>
              </a:rPr>
            </a:br>
            <a:r>
              <a:rPr lang="ru-RU" sz="2000" b="1" dirty="0">
                <a:solidFill>
                  <a:srgbClr val="C00000"/>
                </a:solidFill>
                <a:latin typeface="Times New Roman" pitchFamily="18" charset="0"/>
                <a:ea typeface="Times New Roman"/>
                <a:cs typeface="Times New Roman" pitchFamily="18" charset="0"/>
              </a:rPr>
              <a:t/>
            </a:r>
            <a:br>
              <a:rPr lang="ru-RU" sz="2000" b="1" dirty="0">
                <a:solidFill>
                  <a:srgbClr val="C00000"/>
                </a:solidFill>
                <a:latin typeface="Times New Roman" pitchFamily="18" charset="0"/>
                <a:ea typeface="Times New Roman"/>
                <a:cs typeface="Times New Roman" pitchFamily="18" charset="0"/>
              </a:rPr>
            </a:br>
            <a:r>
              <a:rPr lang="ru-RU" sz="2000" b="1" dirty="0" smtClean="0">
                <a:solidFill>
                  <a:srgbClr val="C00000"/>
                </a:solidFill>
                <a:latin typeface="Times New Roman" pitchFamily="18" charset="0"/>
                <a:ea typeface="Times New Roman"/>
                <a:cs typeface="Times New Roman" pitchFamily="18" charset="0"/>
              </a:rPr>
              <a:t>«</a:t>
            </a:r>
            <a:r>
              <a:rPr lang="ru-RU" sz="2000" b="1" dirty="0" err="1">
                <a:solidFill>
                  <a:srgbClr val="C00000"/>
                </a:solidFill>
                <a:latin typeface="Times New Roman" pitchFamily="18" charset="0"/>
                <a:ea typeface="Times New Roman"/>
                <a:cs typeface="Times New Roman" pitchFamily="18" charset="0"/>
              </a:rPr>
              <a:t>Достық</a:t>
            </a:r>
            <a:r>
              <a:rPr lang="ru-RU" sz="2000" b="1" dirty="0">
                <a:solidFill>
                  <a:srgbClr val="C00000"/>
                </a:solidFill>
                <a:latin typeface="Times New Roman" pitchFamily="18" charset="0"/>
                <a:ea typeface="Times New Roman"/>
                <a:cs typeface="Times New Roman" pitchFamily="18" charset="0"/>
              </a:rPr>
              <a:t>» </a:t>
            </a:r>
            <a:r>
              <a:rPr lang="ru-RU" sz="2000" b="1" dirty="0" err="1" smtClean="0">
                <a:solidFill>
                  <a:srgbClr val="C00000"/>
                </a:solidFill>
                <a:latin typeface="Times New Roman" pitchFamily="18" charset="0"/>
                <a:ea typeface="Times New Roman"/>
                <a:cs typeface="Times New Roman" pitchFamily="18" charset="0"/>
              </a:rPr>
              <a:t>жаттығуы</a:t>
            </a:r>
            <a:r>
              <a:rPr lang="ru-RU" sz="2000" b="1" dirty="0" smtClean="0">
                <a:solidFill>
                  <a:srgbClr val="C00000"/>
                </a:solidFill>
                <a:latin typeface="Times New Roman" pitchFamily="18" charset="0"/>
                <a:ea typeface="Times New Roman"/>
                <a:cs typeface="Times New Roman" pitchFamily="18" charset="0"/>
              </a:rPr>
              <a:t/>
            </a:r>
            <a:br>
              <a:rPr lang="ru-RU" sz="2000" b="1" dirty="0" smtClean="0">
                <a:solidFill>
                  <a:srgbClr val="C00000"/>
                </a:solidFill>
                <a:latin typeface="Times New Roman" pitchFamily="18" charset="0"/>
                <a:ea typeface="Times New Roman"/>
                <a:cs typeface="Times New Roman" pitchFamily="18" charset="0"/>
              </a:rPr>
            </a:br>
            <a:r>
              <a:rPr lang="ru-RU" sz="2000" dirty="0">
                <a:solidFill>
                  <a:srgbClr val="C00000"/>
                </a:solidFill>
                <a:latin typeface="Times New Roman" pitchFamily="18" charset="0"/>
                <a:ea typeface="Times New Roman"/>
                <a:cs typeface="Times New Roman" pitchFamily="18" charset="0"/>
              </a:rPr>
              <a:t/>
            </a:r>
            <a:br>
              <a:rPr lang="ru-RU" sz="2000" dirty="0">
                <a:solidFill>
                  <a:srgbClr val="C0000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Біздің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топта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ұлдар</a:t>
            </a:r>
            <a:r>
              <a:rPr lang="ru-RU" sz="2000" dirty="0">
                <a:solidFill>
                  <a:srgbClr val="002060"/>
                </a:solidFill>
                <a:latin typeface="Times New Roman" pitchFamily="18" charset="0"/>
                <a:ea typeface="Times New Roman"/>
                <a:cs typeface="Times New Roman" pitchFamily="18" charset="0"/>
              </a:rPr>
              <a:t> мен </a:t>
            </a:r>
            <a:r>
              <a:rPr lang="ru-RU" sz="2000" dirty="0" err="1">
                <a:solidFill>
                  <a:srgbClr val="002060"/>
                </a:solidFill>
                <a:latin typeface="Times New Roman" pitchFamily="18" charset="0"/>
                <a:ea typeface="Times New Roman"/>
                <a:cs typeface="Times New Roman" pitchFamily="18" charset="0"/>
              </a:rPr>
              <a:t>қыздар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өзара</a:t>
            </a:r>
            <a:r>
              <a:rPr lang="ru-RU" sz="2000" dirty="0">
                <a:solidFill>
                  <a:srgbClr val="002060"/>
                </a:solidFill>
                <a:latin typeface="Times New Roman" pitchFamily="18" charset="0"/>
                <a:ea typeface="Times New Roman"/>
                <a:cs typeface="Times New Roman" pitchFamily="18" charset="0"/>
              </a:rPr>
              <a:t> </a:t>
            </a:r>
            <a:r>
              <a:rPr lang="ru-RU" sz="2000" dirty="0" err="1" smtClean="0">
                <a:solidFill>
                  <a:srgbClr val="002060"/>
                </a:solidFill>
                <a:latin typeface="Times New Roman" pitchFamily="18" charset="0"/>
                <a:ea typeface="Times New Roman"/>
                <a:cs typeface="Times New Roman" pitchFamily="18" charset="0"/>
              </a:rPr>
              <a:t>дос</a:t>
            </a:r>
            <a:r>
              <a:rPr lang="ru-RU" sz="2000" dirty="0" smtClean="0">
                <a:solidFill>
                  <a:srgbClr val="002060"/>
                </a:solidFill>
                <a:latin typeface="Times New Roman" pitchFamily="18" charset="0"/>
                <a:ea typeface="Times New Roman"/>
                <a:cs typeface="Times New Roman" pitchFamily="18" charset="0"/>
              </a:rPr>
              <a:t/>
            </a:r>
            <a:br>
              <a:rPr lang="ru-RU" sz="2000" dirty="0" smtClean="0">
                <a:solidFill>
                  <a:srgbClr val="002060"/>
                </a:solidFill>
                <a:latin typeface="Times New Roman" pitchFamily="18" charset="0"/>
                <a:ea typeface="Times New Roman"/>
                <a:cs typeface="Times New Roman" pitchFamily="18" charset="0"/>
              </a:rPr>
            </a:br>
            <a:r>
              <a:rPr lang="ru-RU" sz="2000" dirty="0" smtClean="0">
                <a:solidFill>
                  <a:srgbClr val="002060"/>
                </a:solidFill>
                <a:latin typeface="Times New Roman" pitchFamily="18" charset="0"/>
                <a:ea typeface="Times New Roman"/>
                <a:cs typeface="Times New Roman" pitchFamily="18" charset="0"/>
              </a:rPr>
              <a:t> </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өзара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бірігеді</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Кішкентай</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біз</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сенімен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достасамыз</a:t>
            </a:r>
            <a:r>
              <a:rPr lang="ru-RU" sz="2000" dirty="0">
                <a:solidFill>
                  <a:srgbClr val="002060"/>
                </a:solidFill>
                <a:latin typeface="Times New Roman" pitchFamily="18" charset="0"/>
                <a:ea typeface="Times New Roman"/>
                <a:cs typeface="Times New Roman" pitchFamily="18" charset="0"/>
              </a:rPr>
              <a:t> </a:t>
            </a:r>
            <a:r>
              <a:rPr lang="ru-RU" sz="2000" dirty="0" smtClean="0">
                <a:solidFill>
                  <a:srgbClr val="002060"/>
                </a:solidFill>
                <a:latin typeface="Times New Roman" pitchFamily="18" charset="0"/>
                <a:ea typeface="Times New Roman"/>
                <a:cs typeface="Times New Roman" pitchFamily="18" charset="0"/>
              </a:rPr>
              <a:t/>
            </a:r>
            <a:br>
              <a:rPr lang="ru-RU" sz="2000" dirty="0" smtClean="0">
                <a:solidFill>
                  <a:srgbClr val="002060"/>
                </a:solidFill>
                <a:latin typeface="Times New Roman" pitchFamily="18" charset="0"/>
                <a:ea typeface="Times New Roman"/>
                <a:cs typeface="Times New Roman" pitchFamily="18" charset="0"/>
              </a:rPr>
            </a:br>
            <a:r>
              <a:rPr lang="ru-RU" sz="2000" dirty="0" smtClean="0">
                <a:solidFill>
                  <a:srgbClr val="002060"/>
                </a:solidFill>
                <a:latin typeface="Times New Roman" pitchFamily="18" charset="0"/>
                <a:ea typeface="Times New Roman"/>
                <a:cs typeface="Times New Roman" pitchFamily="18" charset="0"/>
              </a:rPr>
              <a:t>(</a:t>
            </a:r>
            <a:r>
              <a:rPr lang="ru-RU" sz="2000" dirty="0" err="1" smtClean="0">
                <a:solidFill>
                  <a:srgbClr val="002060"/>
                </a:solidFill>
                <a:latin typeface="Times New Roman" pitchFamily="18" charset="0"/>
                <a:ea typeface="Times New Roman"/>
                <a:cs typeface="Times New Roman" pitchFamily="18" charset="0"/>
              </a:rPr>
              <a:t>екі</a:t>
            </a:r>
            <a:r>
              <a:rPr lang="ru-RU" sz="2000" dirty="0" smtClean="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бір-біріне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тигізу</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Бір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екі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үш</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төрт</a:t>
            </a:r>
            <a:r>
              <a:rPr lang="ru-RU" sz="2000" dirty="0">
                <a:solidFill>
                  <a:srgbClr val="002060"/>
                </a:solidFill>
                <a:latin typeface="Times New Roman" pitchFamily="18" charset="0"/>
                <a:ea typeface="Times New Roman"/>
                <a:cs typeface="Times New Roman" pitchFamily="18" charset="0"/>
              </a:rPr>
              <a:t>, бес </a:t>
            </a:r>
            <a:r>
              <a:rPr lang="ru-RU" sz="2000" dirty="0" smtClean="0">
                <a:solidFill>
                  <a:srgbClr val="002060"/>
                </a:solidFill>
                <a:latin typeface="Times New Roman" pitchFamily="18" charset="0"/>
                <a:ea typeface="Times New Roman"/>
                <a:cs typeface="Times New Roman" pitchFamily="18" charset="0"/>
              </a:rPr>
              <a:t/>
            </a:r>
            <a:br>
              <a:rPr lang="ru-RU" sz="2000" dirty="0" smtClean="0">
                <a:solidFill>
                  <a:srgbClr val="002060"/>
                </a:solidFill>
                <a:latin typeface="Times New Roman" pitchFamily="18" charset="0"/>
                <a:ea typeface="Times New Roman"/>
                <a:cs typeface="Times New Roman" pitchFamily="18" charset="0"/>
              </a:rPr>
            </a:br>
            <a:r>
              <a:rPr lang="ru-RU" sz="2000" dirty="0" smtClean="0">
                <a:solidFill>
                  <a:srgbClr val="002060"/>
                </a:solidFill>
                <a:latin typeface="Times New Roman" pitchFamily="18" charset="0"/>
                <a:ea typeface="Times New Roman"/>
                <a:cs typeface="Times New Roman" pitchFamily="18" charset="0"/>
              </a:rPr>
              <a:t>(</a:t>
            </a:r>
            <a:r>
              <a:rPr lang="ru-RU" sz="2000" dirty="0" err="1">
                <a:solidFill>
                  <a:srgbClr val="002060"/>
                </a:solidFill>
                <a:latin typeface="Times New Roman" pitchFamily="18" charset="0"/>
                <a:ea typeface="Times New Roman"/>
                <a:cs typeface="Times New Roman" pitchFamily="18" charset="0"/>
              </a:rPr>
              <a:t>шынашақтан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бастап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кезекпен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бір-біріне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тигізу</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Қайтадан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санауды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бастаймыз</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Бір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екі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үш</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төрт</a:t>
            </a:r>
            <a:r>
              <a:rPr lang="ru-RU" sz="2000" dirty="0">
                <a:solidFill>
                  <a:srgbClr val="002060"/>
                </a:solidFill>
                <a:latin typeface="Times New Roman" pitchFamily="18" charset="0"/>
                <a:ea typeface="Times New Roman"/>
                <a:cs typeface="Times New Roman" pitchFamily="18" charset="0"/>
              </a:rPr>
              <a:t>, бес</a:t>
            </a:r>
            <a:br>
              <a:rPr lang="ru-RU" sz="2000" dirty="0">
                <a:solidFill>
                  <a:srgbClr val="00206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Енді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санауды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аяқтадық</a:t>
            </a:r>
            <a:r>
              <a:rPr lang="ru-RU" sz="2000" dirty="0">
                <a:solidFill>
                  <a:srgbClr val="002060"/>
                </a:solidFill>
                <a:latin typeface="Times New Roman" pitchFamily="18" charset="0"/>
                <a:ea typeface="Times New Roman"/>
                <a:cs typeface="Times New Roman" pitchFamily="18" charset="0"/>
              </a:rPr>
              <a:t> ( </a:t>
            </a:r>
            <a:r>
              <a:rPr lang="ru-RU" sz="2000" dirty="0" err="1">
                <a:solidFill>
                  <a:srgbClr val="002060"/>
                </a:solidFill>
                <a:latin typeface="Times New Roman" pitchFamily="18" charset="0"/>
                <a:ea typeface="Times New Roman"/>
                <a:cs typeface="Times New Roman" pitchFamily="18" charset="0"/>
              </a:rPr>
              <a:t>қолды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төмен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түсіреміз</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демалтамыз</a:t>
            </a:r>
            <a:r>
              <a:rPr lang="ru-RU" sz="2000" dirty="0" smtClean="0">
                <a:solidFill>
                  <a:srgbClr val="002060"/>
                </a:solidFill>
                <a:latin typeface="Times New Roman" pitchFamily="18" charset="0"/>
                <a:ea typeface="Times New Roman"/>
                <a:cs typeface="Times New Roman" pitchFamily="18" charset="0"/>
              </a:rPr>
              <a:t>).</a:t>
            </a:r>
            <a:endParaRPr lang="ru-RU" sz="2000" dirty="0">
              <a:solidFill>
                <a:srgbClr val="002060"/>
              </a:solidFill>
            </a:endParaRPr>
          </a:p>
        </p:txBody>
      </p:sp>
    </p:spTree>
    <p:extLst>
      <p:ext uri="{BB962C8B-B14F-4D97-AF65-F5344CB8AC3E}">
        <p14:creationId xmlns:p14="http://schemas.microsoft.com/office/powerpoint/2010/main" val="178851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229600" cy="1143000"/>
          </a:xfrm>
        </p:spPr>
        <p:txBody>
          <a:bodyPr>
            <a:normAutofit fontScale="90000"/>
          </a:bodyPr>
          <a:lstStyle/>
          <a:p>
            <a:pPr>
              <a:spcAft>
                <a:spcPts val="750"/>
              </a:spcAft>
            </a:pP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a:solidFill>
                  <a:srgbClr val="000000"/>
                </a:solidFill>
                <a:latin typeface="Times New Roman" pitchFamily="18" charset="0"/>
                <a:ea typeface="Times New Roman"/>
                <a:cs typeface="Times New Roman" pitchFamily="18" charset="0"/>
              </a:rPr>
              <a:t/>
            </a:r>
            <a:br>
              <a:rPr lang="ru-RU" sz="1800" b="1" dirty="0">
                <a:solidFill>
                  <a:srgbClr val="000000"/>
                </a:solidFill>
                <a:latin typeface="Times New Roman" pitchFamily="18" charset="0"/>
                <a:ea typeface="Times New Roman"/>
                <a:cs typeface="Times New Roman" pitchFamily="18" charset="0"/>
              </a:rPr>
            </a:br>
            <a:r>
              <a:rPr lang="ru-RU" sz="1800" b="1" dirty="0" smtClean="0">
                <a:solidFill>
                  <a:srgbClr val="000000"/>
                </a:solidFill>
                <a:latin typeface="Times New Roman" pitchFamily="18" charset="0"/>
                <a:ea typeface="Times New Roman"/>
                <a:cs typeface="Times New Roman" pitchFamily="18" charset="0"/>
              </a:rPr>
              <a:t/>
            </a:r>
            <a:br>
              <a:rPr lang="ru-RU" sz="1800" b="1" dirty="0" smtClean="0">
                <a:solidFill>
                  <a:srgbClr val="000000"/>
                </a:solidFill>
                <a:latin typeface="Times New Roman" pitchFamily="18" charset="0"/>
                <a:ea typeface="Times New Roman"/>
                <a:cs typeface="Times New Roman" pitchFamily="18" charset="0"/>
              </a:rPr>
            </a:br>
            <a:r>
              <a:rPr lang="ru-RU" sz="1800" b="1" dirty="0" err="1" smtClean="0">
                <a:solidFill>
                  <a:srgbClr val="C00000"/>
                </a:solidFill>
                <a:latin typeface="Times New Roman" pitchFamily="18" charset="0"/>
                <a:ea typeface="Times New Roman"/>
                <a:cs typeface="Times New Roman" pitchFamily="18" charset="0"/>
              </a:rPr>
              <a:t>Санамақ</a:t>
            </a:r>
            <a:r>
              <a:rPr lang="ru-RU" sz="1800" b="1" dirty="0" smtClean="0">
                <a:solidFill>
                  <a:srgbClr val="C00000"/>
                </a:solidFill>
                <a:latin typeface="Times New Roman" pitchFamily="18" charset="0"/>
                <a:ea typeface="Times New Roman"/>
                <a:cs typeface="Times New Roman" pitchFamily="18" charset="0"/>
              </a:rPr>
              <a:t/>
            </a:r>
            <a:br>
              <a:rPr lang="ru-RU" sz="1800" b="1" dirty="0" smtClean="0">
                <a:solidFill>
                  <a:srgbClr val="C00000"/>
                </a:solidFill>
                <a:latin typeface="Times New Roman" pitchFamily="18" charset="0"/>
                <a:ea typeface="Times New Roman"/>
                <a:cs typeface="Times New Roman" pitchFamily="18" charset="0"/>
              </a:rPr>
            </a:br>
            <a:r>
              <a:rPr lang="ru-RU" sz="1800" dirty="0">
                <a:latin typeface="Times New Roman" pitchFamily="18" charset="0"/>
                <a:ea typeface="Times New Roman"/>
                <a:cs typeface="Times New Roman" pitchFamily="18" charset="0"/>
              </a:rPr>
              <a:t/>
            </a:r>
            <a:br>
              <a:rPr lang="ru-RU" sz="1800" dirty="0">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Санайық</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жаңаша</a:t>
            </a:r>
            <a:r>
              <a:rPr lang="ru-RU" sz="1800" dirty="0">
                <a:solidFill>
                  <a:srgbClr val="002060"/>
                </a:solidFill>
                <a:latin typeface="Times New Roman" pitchFamily="18" charset="0"/>
                <a:ea typeface="Times New Roman"/>
                <a:cs typeface="Times New Roman" pitchFamily="18" charset="0"/>
              </a:rPr>
              <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Бір</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екі</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үш</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Желбіре</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жалауша</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Достықта</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біздің</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күш</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Оң</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қолымда</a:t>
            </a:r>
            <a:r>
              <a:rPr lang="ru-RU" sz="1800" dirty="0">
                <a:solidFill>
                  <a:srgbClr val="002060"/>
                </a:solidFill>
                <a:latin typeface="Times New Roman" pitchFamily="18" charset="0"/>
                <a:ea typeface="Times New Roman"/>
                <a:cs typeface="Times New Roman" pitchFamily="18" charset="0"/>
              </a:rPr>
              <a:t> бес </a:t>
            </a:r>
            <a:r>
              <a:rPr lang="ru-RU" sz="1800" dirty="0" err="1">
                <a:solidFill>
                  <a:srgbClr val="002060"/>
                </a:solidFill>
                <a:latin typeface="Times New Roman" pitchFamily="18" charset="0"/>
                <a:ea typeface="Times New Roman"/>
                <a:cs typeface="Times New Roman" pitchFamily="18" charset="0"/>
              </a:rPr>
              <a:t>саусақ</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Сол</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қолымда</a:t>
            </a:r>
            <a:r>
              <a:rPr lang="ru-RU" sz="1800" dirty="0">
                <a:solidFill>
                  <a:srgbClr val="002060"/>
                </a:solidFill>
                <a:latin typeface="Times New Roman" pitchFamily="18" charset="0"/>
                <a:ea typeface="Times New Roman"/>
                <a:cs typeface="Times New Roman" pitchFamily="18" charset="0"/>
              </a:rPr>
              <a:t> бес </a:t>
            </a:r>
            <a:r>
              <a:rPr lang="ru-RU" sz="1800" dirty="0" err="1">
                <a:solidFill>
                  <a:srgbClr val="002060"/>
                </a:solidFill>
                <a:latin typeface="Times New Roman" pitchFamily="18" charset="0"/>
                <a:ea typeface="Times New Roman"/>
                <a:cs typeface="Times New Roman" pitchFamily="18" charset="0"/>
              </a:rPr>
              <a:t>саусақ</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Оларды</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атап</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шақырар</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Әрқайсысының</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аты</a:t>
            </a:r>
            <a:r>
              <a:rPr lang="ru-RU" sz="1800" dirty="0">
                <a:solidFill>
                  <a:srgbClr val="002060"/>
                </a:solidFill>
                <a:latin typeface="Times New Roman" pitchFamily="18" charset="0"/>
                <a:ea typeface="Times New Roman"/>
                <a:cs typeface="Times New Roman" pitchFamily="18" charset="0"/>
              </a:rPr>
              <a:t> бар.</a:t>
            </a:r>
            <a:br>
              <a:rPr lang="ru-RU" sz="1800" dirty="0">
                <a:solidFill>
                  <a:srgbClr val="002060"/>
                </a:solidFill>
                <a:latin typeface="Times New Roman" pitchFamily="18" charset="0"/>
                <a:ea typeface="Times New Roman"/>
                <a:cs typeface="Times New Roman" pitchFamily="18" charset="0"/>
              </a:rPr>
            </a:br>
            <a:r>
              <a:rPr lang="ru-RU" sz="1800" dirty="0">
                <a:solidFill>
                  <a:srgbClr val="002060"/>
                </a:solidFill>
                <a:latin typeface="Times New Roman" pitchFamily="18" charset="0"/>
                <a:ea typeface="Times New Roman"/>
                <a:cs typeface="Times New Roman" pitchFamily="18" charset="0"/>
              </a:rPr>
              <a:t>Бас </a:t>
            </a:r>
            <a:r>
              <a:rPr lang="ru-RU" sz="1800" dirty="0" err="1">
                <a:solidFill>
                  <a:srgbClr val="002060"/>
                </a:solidFill>
                <a:latin typeface="Times New Roman" pitchFamily="18" charset="0"/>
                <a:ea typeface="Times New Roman"/>
                <a:cs typeface="Times New Roman" pitchFamily="18" charset="0"/>
              </a:rPr>
              <a:t>бармақ</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Балаң</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үйрек</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Ортан</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терек</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Шылдыр</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шүмек</a:t>
            </a:r>
            <a:r>
              <a:rPr lang="ru-RU" sz="1800" dirty="0">
                <a:solidFill>
                  <a:srgbClr val="002060"/>
                </a:solidFill>
                <a:latin typeface="Times New Roman" pitchFamily="18" charset="0"/>
                <a:ea typeface="Times New Roman"/>
                <a:cs typeface="Times New Roman" pitchFamily="18" charset="0"/>
              </a:rPr>
              <a:t>,</a:t>
            </a:r>
            <a:br>
              <a:rPr lang="ru-RU" sz="1800" dirty="0">
                <a:solidFill>
                  <a:srgbClr val="002060"/>
                </a:solidFill>
                <a:latin typeface="Times New Roman" pitchFamily="18" charset="0"/>
                <a:ea typeface="Times New Roman"/>
                <a:cs typeface="Times New Roman" pitchFamily="18" charset="0"/>
              </a:rPr>
            </a:br>
            <a:r>
              <a:rPr lang="ru-RU" sz="1800" dirty="0" err="1">
                <a:solidFill>
                  <a:srgbClr val="002060"/>
                </a:solidFill>
                <a:latin typeface="Times New Roman" pitchFamily="18" charset="0"/>
                <a:ea typeface="Times New Roman"/>
                <a:cs typeface="Times New Roman" pitchFamily="18" charset="0"/>
              </a:rPr>
              <a:t>Кішкене</a:t>
            </a:r>
            <a:r>
              <a:rPr lang="ru-RU" sz="1800" dirty="0">
                <a:solidFill>
                  <a:srgbClr val="002060"/>
                </a:solidFill>
                <a:latin typeface="Times New Roman" pitchFamily="18" charset="0"/>
                <a:ea typeface="Times New Roman"/>
                <a:cs typeface="Times New Roman" pitchFamily="18" charset="0"/>
              </a:rPr>
              <a:t> </a:t>
            </a:r>
            <a:r>
              <a:rPr lang="ru-RU" sz="1800" dirty="0" err="1">
                <a:solidFill>
                  <a:srgbClr val="002060"/>
                </a:solidFill>
                <a:latin typeface="Times New Roman" pitchFamily="18" charset="0"/>
                <a:ea typeface="Times New Roman"/>
                <a:cs typeface="Times New Roman" pitchFamily="18" charset="0"/>
              </a:rPr>
              <a:t>бөбек</a:t>
            </a:r>
            <a:r>
              <a:rPr lang="ru-RU" sz="1800" dirty="0">
                <a:solidFill>
                  <a:srgbClr val="002060"/>
                </a:solidFill>
                <a:latin typeface="Times New Roman" pitchFamily="18" charset="0"/>
                <a:ea typeface="Times New Roman"/>
                <a:cs typeface="Times New Roman" pitchFamily="18" charset="0"/>
              </a:rPr>
              <a:t>.</a:t>
            </a:r>
            <a:r>
              <a:rPr lang="ru-RU" sz="5400" dirty="0">
                <a:latin typeface="Times New Roman"/>
                <a:ea typeface="Times New Roman"/>
              </a:rPr>
              <a:t/>
            </a:r>
            <a:br>
              <a:rPr lang="ru-RU" sz="5400" dirty="0">
                <a:latin typeface="Times New Roman"/>
                <a:ea typeface="Times New Roman"/>
              </a:rPr>
            </a:br>
            <a:endParaRPr lang="ru-RU" dirty="0"/>
          </a:p>
        </p:txBody>
      </p:sp>
      <p:pic>
        <p:nvPicPr>
          <p:cNvPr id="6147" name="Picture 3" descr="C:\Users\1\Desktop\img9.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0530403">
            <a:off x="721758" y="963740"/>
            <a:ext cx="2006784" cy="150508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1\Desktop\JIrgSj9IgjQ.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4581128"/>
            <a:ext cx="3528392" cy="18212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1" descr="C:\Users\1\Desktop\1673604397_gas-kvas-com-p-ramochka-dlya-detskogo-risunka-14.jpg"/>
          <p:cNvPicPr>
            <a:picLocks noChangeAspect="1" noChangeArrowheads="1"/>
          </p:cNvPicPr>
          <p:nvPr/>
        </p:nvPicPr>
        <p:blipFill rotWithShape="1">
          <a:blip r:embed="rId5">
            <a:extLst>
              <a:ext uri="{28A0092B-C50C-407E-A947-70E740481C1C}">
                <a14:useLocalDpi xmlns:a14="http://schemas.microsoft.com/office/drawing/2010/main" val="0"/>
              </a:ext>
            </a:extLst>
          </a:blip>
          <a:srcRect r="76855"/>
          <a:stretch/>
        </p:blipFill>
        <p:spPr bwMode="auto">
          <a:xfrm>
            <a:off x="35496" y="425763"/>
            <a:ext cx="650335" cy="597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68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spcAft>
                <a:spcPts val="750"/>
              </a:spcAft>
            </a:pP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000000"/>
                </a:solidFill>
                <a:latin typeface="Times New Roman" pitchFamily="18" charset="0"/>
                <a:ea typeface="Times New Roman"/>
                <a:cs typeface="Times New Roman" pitchFamily="18" charset="0"/>
              </a:rPr>
              <a:t/>
            </a:r>
            <a:br>
              <a:rPr lang="ru-RU" sz="2000" b="1" dirty="0" smtClean="0">
                <a:solidFill>
                  <a:srgbClr val="000000"/>
                </a:solidFill>
                <a:latin typeface="Times New Roman" pitchFamily="18" charset="0"/>
                <a:ea typeface="Times New Roman"/>
                <a:cs typeface="Times New Roman" pitchFamily="18" charset="0"/>
              </a:rPr>
            </a:br>
            <a:r>
              <a:rPr lang="ru-RU" sz="2000" b="1" dirty="0">
                <a:solidFill>
                  <a:srgbClr val="000000"/>
                </a:solidFill>
                <a:latin typeface="Times New Roman" pitchFamily="18" charset="0"/>
                <a:ea typeface="Times New Roman"/>
                <a:cs typeface="Times New Roman" pitchFamily="18" charset="0"/>
              </a:rPr>
              <a:t/>
            </a:r>
            <a:br>
              <a:rPr lang="ru-RU" sz="2000" b="1" dirty="0">
                <a:solidFill>
                  <a:srgbClr val="000000"/>
                </a:solidFill>
                <a:latin typeface="Times New Roman" pitchFamily="18" charset="0"/>
                <a:ea typeface="Times New Roman"/>
                <a:cs typeface="Times New Roman" pitchFamily="18" charset="0"/>
              </a:rPr>
            </a:br>
            <a:r>
              <a:rPr lang="ru-RU" sz="2000" b="1" dirty="0" smtClean="0">
                <a:solidFill>
                  <a:srgbClr val="C00000"/>
                </a:solidFill>
                <a:latin typeface="Times New Roman" pitchFamily="18" charset="0"/>
                <a:ea typeface="Times New Roman"/>
                <a:cs typeface="Times New Roman" pitchFamily="18" charset="0"/>
              </a:rPr>
              <a:t>«</a:t>
            </a:r>
            <a:r>
              <a:rPr lang="ru-RU" sz="2000" b="1" dirty="0" err="1">
                <a:solidFill>
                  <a:srgbClr val="C00000"/>
                </a:solidFill>
                <a:latin typeface="Times New Roman" pitchFamily="18" charset="0"/>
                <a:ea typeface="Times New Roman"/>
                <a:cs typeface="Times New Roman" pitchFamily="18" charset="0"/>
              </a:rPr>
              <a:t>Қимылды</a:t>
            </a:r>
            <a:r>
              <a:rPr lang="ru-RU" sz="2000" b="1" dirty="0">
                <a:solidFill>
                  <a:srgbClr val="C00000"/>
                </a:solidFill>
                <a:latin typeface="Times New Roman" pitchFamily="18" charset="0"/>
                <a:ea typeface="Times New Roman"/>
                <a:cs typeface="Times New Roman" pitchFamily="18" charset="0"/>
              </a:rPr>
              <a:t> </a:t>
            </a:r>
            <a:r>
              <a:rPr lang="ru-RU" sz="2000" b="1" dirty="0" err="1">
                <a:solidFill>
                  <a:srgbClr val="C00000"/>
                </a:solidFill>
                <a:latin typeface="Times New Roman" pitchFamily="18" charset="0"/>
                <a:ea typeface="Times New Roman"/>
                <a:cs typeface="Times New Roman" pitchFamily="18" charset="0"/>
              </a:rPr>
              <a:t>қайтала</a:t>
            </a:r>
            <a:r>
              <a:rPr lang="ru-RU" sz="2000" b="1" dirty="0">
                <a:solidFill>
                  <a:srgbClr val="C00000"/>
                </a:solidFill>
                <a:latin typeface="Times New Roman" pitchFamily="18" charset="0"/>
                <a:ea typeface="Times New Roman"/>
                <a:cs typeface="Times New Roman" pitchFamily="18" charset="0"/>
              </a:rPr>
              <a:t>» </a:t>
            </a:r>
            <a:r>
              <a:rPr lang="ru-RU" sz="2000" b="1" dirty="0" err="1">
                <a:solidFill>
                  <a:srgbClr val="C00000"/>
                </a:solidFill>
                <a:latin typeface="Times New Roman" pitchFamily="18" charset="0"/>
                <a:ea typeface="Times New Roman"/>
                <a:cs typeface="Times New Roman" pitchFamily="18" charset="0"/>
              </a:rPr>
              <a:t>жаттығуы</a:t>
            </a:r>
            <a:r>
              <a:rPr lang="ru-RU" sz="2000" dirty="0">
                <a:solidFill>
                  <a:srgbClr val="C00000"/>
                </a:solidFill>
                <a:latin typeface="Times New Roman" pitchFamily="18" charset="0"/>
                <a:ea typeface="Times New Roman"/>
                <a:cs typeface="Times New Roman" pitchFamily="18" charset="0"/>
              </a:rPr>
              <a:t/>
            </a:r>
            <a:br>
              <a:rPr lang="ru-RU" sz="2000" dirty="0">
                <a:solidFill>
                  <a:srgbClr val="C00000"/>
                </a:solidFill>
                <a:latin typeface="Times New Roman" pitchFamily="18" charset="0"/>
                <a:ea typeface="Times New Roman"/>
                <a:cs typeface="Times New Roman" pitchFamily="18" charset="0"/>
              </a:rPr>
            </a:br>
            <a:r>
              <a:rPr lang="ru-RU" sz="2000" dirty="0">
                <a:latin typeface="Times New Roman" pitchFamily="18" charset="0"/>
                <a:ea typeface="Times New Roman"/>
                <a:cs typeface="Times New Roman" pitchFamily="18" charset="0"/>
              </a:rPr>
              <a:t/>
            </a:r>
            <a:br>
              <a:rPr lang="ru-RU" sz="2000" dirty="0">
                <a:latin typeface="Times New Roman" pitchFamily="18" charset="0"/>
                <a:ea typeface="Times New Roman"/>
                <a:cs typeface="Times New Roman" pitchFamily="18" charset="0"/>
              </a:rPr>
            </a:br>
            <a:r>
              <a:rPr lang="ru-RU" sz="2000" b="1" dirty="0" err="1">
                <a:solidFill>
                  <a:srgbClr val="C00000"/>
                </a:solidFill>
                <a:latin typeface="Times New Roman" pitchFamily="18" charset="0"/>
                <a:ea typeface="Times New Roman"/>
                <a:cs typeface="Times New Roman" pitchFamily="18" charset="0"/>
              </a:rPr>
              <a:t>Мақсаты</a:t>
            </a:r>
            <a:r>
              <a:rPr lang="ru-RU" sz="2000" b="1" dirty="0">
                <a:solidFill>
                  <a:srgbClr val="C00000"/>
                </a:solidFill>
                <a:latin typeface="Times New Roman" pitchFamily="18" charset="0"/>
                <a:ea typeface="Times New Roman"/>
                <a:cs typeface="Times New Roman" pitchFamily="18" charset="0"/>
              </a:rPr>
              <a:t> :</a:t>
            </a:r>
            <a:r>
              <a:rPr lang="ru-RU" sz="2000" dirty="0">
                <a:solidFill>
                  <a:srgbClr val="00000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қимылдарының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үйлесімділігін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дамыту</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b="1" dirty="0" err="1">
                <a:solidFill>
                  <a:srgbClr val="C00000"/>
                </a:solidFill>
                <a:latin typeface="Times New Roman" pitchFamily="18" charset="0"/>
                <a:ea typeface="Times New Roman"/>
                <a:cs typeface="Times New Roman" pitchFamily="18" charset="0"/>
              </a:rPr>
              <a:t>Жаттығу</a:t>
            </a:r>
            <a:r>
              <a:rPr lang="ru-RU" sz="2000" b="1" dirty="0">
                <a:solidFill>
                  <a:srgbClr val="C00000"/>
                </a:solidFill>
                <a:latin typeface="Times New Roman" pitchFamily="18" charset="0"/>
                <a:ea typeface="Times New Roman"/>
                <a:cs typeface="Times New Roman" pitchFamily="18" charset="0"/>
              </a:rPr>
              <a:t> </a:t>
            </a:r>
            <a:r>
              <a:rPr lang="ru-RU" sz="2000" b="1" dirty="0" err="1">
                <a:solidFill>
                  <a:srgbClr val="C00000"/>
                </a:solidFill>
                <a:latin typeface="Times New Roman" pitchFamily="18" charset="0"/>
                <a:ea typeface="Times New Roman"/>
                <a:cs typeface="Times New Roman" pitchFamily="18" charset="0"/>
              </a:rPr>
              <a:t>барысы</a:t>
            </a:r>
            <a:r>
              <a:rPr lang="ru-RU" sz="2000" b="1" dirty="0">
                <a:solidFill>
                  <a:srgbClr val="C00000"/>
                </a:solidFill>
                <a:latin typeface="Times New Roman" pitchFamily="18" charset="0"/>
                <a:ea typeface="Times New Roman"/>
                <a:cs typeface="Times New Roman" pitchFamily="18" charset="0"/>
              </a:rPr>
              <a:t> :</a:t>
            </a:r>
            <a:r>
              <a:rPr lang="ru-RU" sz="2000" dirty="0">
                <a:solidFill>
                  <a:srgbClr val="C00000"/>
                </a:solidFill>
                <a:latin typeface="Times New Roman" pitchFamily="18" charset="0"/>
                <a:ea typeface="Times New Roman"/>
                <a:cs typeface="Times New Roman" pitchFamily="18" charset="0"/>
              </a:rPr>
              <a:t/>
            </a:r>
            <a:br>
              <a:rPr lang="ru-RU" sz="2000" dirty="0">
                <a:solidFill>
                  <a:srgbClr val="C00000"/>
                </a:solidFill>
                <a:latin typeface="Times New Roman" pitchFamily="18" charset="0"/>
                <a:ea typeface="Times New Roman"/>
                <a:cs typeface="Times New Roman" pitchFamily="18" charset="0"/>
              </a:rPr>
            </a:br>
            <a:r>
              <a:rPr lang="ru-RU" sz="2000" dirty="0" err="1">
                <a:solidFill>
                  <a:srgbClr val="002060"/>
                </a:solidFill>
                <a:latin typeface="Times New Roman" pitchFamily="18" charset="0"/>
                <a:ea typeface="Times New Roman"/>
                <a:cs typeface="Times New Roman" pitchFamily="18" charset="0"/>
              </a:rPr>
              <a:t>Жүргізуші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балаларға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қарама-қарсы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отырып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кез-келген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фигураны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көрсетеді</a:t>
            </a:r>
            <a:r>
              <a:rPr lang="ru-RU" sz="2000" dirty="0">
                <a:solidFill>
                  <a:srgbClr val="002060"/>
                </a:solidFill>
                <a:latin typeface="Times New Roman" pitchFamily="18" charset="0"/>
                <a:ea typeface="Times New Roman"/>
                <a:cs typeface="Times New Roman" pitchFamily="18" charset="0"/>
              </a:rPr>
              <a:t>. ( </a:t>
            </a:r>
            <a:r>
              <a:rPr lang="ru-RU" sz="2000" dirty="0" err="1">
                <a:solidFill>
                  <a:srgbClr val="002060"/>
                </a:solidFill>
                <a:latin typeface="Times New Roman" pitchFamily="18" charset="0"/>
                <a:ea typeface="Times New Roman"/>
                <a:cs typeface="Times New Roman" pitchFamily="18" charset="0"/>
              </a:rPr>
              <a:t>кейбір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бүгулі</a:t>
            </a:r>
            <a:r>
              <a:rPr lang="ru-RU" sz="2000" dirty="0">
                <a:solidFill>
                  <a:srgbClr val="002060"/>
                </a:solidFill>
                <a:latin typeface="Times New Roman" pitchFamily="18" charset="0"/>
                <a:ea typeface="Times New Roman"/>
                <a:cs typeface="Times New Roman" pitchFamily="18" charset="0"/>
              </a:rPr>
              <a:t>, ал </a:t>
            </a:r>
            <a:r>
              <a:rPr lang="ru-RU" sz="2000" dirty="0" err="1">
                <a:solidFill>
                  <a:srgbClr val="002060"/>
                </a:solidFill>
                <a:latin typeface="Times New Roman" pitchFamily="18" charset="0"/>
                <a:ea typeface="Times New Roman"/>
                <a:cs typeface="Times New Roman" pitchFamily="18" charset="0"/>
              </a:rPr>
              <a:t>кейбіреуі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түзу</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әртүрлі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қимылдар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Балалар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сол</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қимылды</a:t>
            </a:r>
            <a:r>
              <a:rPr lang="ru-RU" sz="2000" dirty="0">
                <a:solidFill>
                  <a:srgbClr val="002060"/>
                </a:solidFill>
                <a:latin typeface="Times New Roman" pitchFamily="18" charset="0"/>
                <a:ea typeface="Times New Roman"/>
                <a:cs typeface="Times New Roman" pitchFamily="18" charset="0"/>
              </a:rPr>
              <a:t> тура </a:t>
            </a:r>
            <a:r>
              <a:rPr lang="ru-RU" sz="2000" dirty="0" err="1">
                <a:solidFill>
                  <a:srgbClr val="002060"/>
                </a:solidFill>
                <a:latin typeface="Times New Roman" pitchFamily="18" charset="0"/>
                <a:ea typeface="Times New Roman"/>
                <a:cs typeface="Times New Roman" pitchFamily="18" charset="0"/>
              </a:rPr>
              <a:t>солай</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қайталау</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керек</a:t>
            </a:r>
            <a:r>
              <a:rPr lang="ru-RU" sz="2000" dirty="0">
                <a:solidFill>
                  <a:srgbClr val="002060"/>
                </a:solidFill>
                <a:latin typeface="Times New Roman" pitchFamily="18" charset="0"/>
                <a:ea typeface="Times New Roman"/>
                <a:cs typeface="Times New Roman" pitchFamily="18" charset="0"/>
              </a:rPr>
              <a:t>.</a:t>
            </a:r>
            <a:r>
              <a:rPr lang="ru-RU" sz="5400" dirty="0">
                <a:solidFill>
                  <a:srgbClr val="002060"/>
                </a:solidFill>
                <a:latin typeface="Times New Roman"/>
                <a:ea typeface="Times New Roman"/>
              </a:rPr>
              <a:t/>
            </a:r>
            <a:br>
              <a:rPr lang="ru-RU" sz="5400" dirty="0">
                <a:solidFill>
                  <a:srgbClr val="002060"/>
                </a:solidFill>
                <a:latin typeface="Times New Roman"/>
                <a:ea typeface="Times New Roman"/>
              </a:rPr>
            </a:br>
            <a:endParaRPr lang="ru-RU" dirty="0">
              <a:solidFill>
                <a:srgbClr val="002060"/>
              </a:solidFill>
            </a:endParaRPr>
          </a:p>
        </p:txBody>
      </p:sp>
      <p:pic>
        <p:nvPicPr>
          <p:cNvPr id="7170" name="Picture 2" descr="C:\Users\1\Desktop\1675291642_top-fon-com-p-fon-dlya-prezentatsii-palchikovie-igri-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212976"/>
            <a:ext cx="3021945" cy="263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868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fontScale="90000"/>
          </a:bodyPr>
          <a:lstStyle/>
          <a:p>
            <a:pPr>
              <a:spcAft>
                <a:spcPts val="750"/>
              </a:spcAft>
            </a:pP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1600" b="1" dirty="0">
                <a:solidFill>
                  <a:srgbClr val="000000"/>
                </a:solidFill>
                <a:latin typeface="Times New Roman" pitchFamily="18" charset="0"/>
                <a:ea typeface="Times New Roman"/>
                <a:cs typeface="Times New Roman" pitchFamily="18" charset="0"/>
              </a:rPr>
              <a:t/>
            </a:r>
            <a:br>
              <a:rPr lang="ru-RU" sz="1600" b="1" dirty="0">
                <a:solidFill>
                  <a:srgbClr val="000000"/>
                </a:solidFill>
                <a:latin typeface="Times New Roman" pitchFamily="18" charset="0"/>
                <a:ea typeface="Times New Roman"/>
                <a:cs typeface="Times New Roman" pitchFamily="18" charset="0"/>
              </a:rPr>
            </a:br>
            <a:r>
              <a:rPr lang="ru-RU" sz="1600" b="1" dirty="0" smtClean="0">
                <a:solidFill>
                  <a:srgbClr val="000000"/>
                </a:solidFill>
                <a:latin typeface="Times New Roman" pitchFamily="18" charset="0"/>
                <a:ea typeface="Times New Roman"/>
                <a:cs typeface="Times New Roman" pitchFamily="18" charset="0"/>
              </a:rPr>
              <a:t/>
            </a:r>
            <a:br>
              <a:rPr lang="ru-RU" sz="1600" b="1" dirty="0" smtClean="0">
                <a:solidFill>
                  <a:srgbClr val="000000"/>
                </a:solidFill>
                <a:latin typeface="Times New Roman" pitchFamily="18" charset="0"/>
                <a:ea typeface="Times New Roman"/>
                <a:cs typeface="Times New Roman" pitchFamily="18" charset="0"/>
              </a:rPr>
            </a:br>
            <a:r>
              <a:rPr lang="ru-RU" sz="2000" b="1" dirty="0">
                <a:solidFill>
                  <a:srgbClr val="C00000"/>
                </a:solidFill>
                <a:latin typeface="Times New Roman" pitchFamily="18" charset="0"/>
                <a:ea typeface="Times New Roman"/>
                <a:cs typeface="Times New Roman" pitchFamily="18" charset="0"/>
              </a:rPr>
              <a:t/>
            </a:r>
            <a:br>
              <a:rPr lang="ru-RU" sz="2000" b="1" dirty="0">
                <a:solidFill>
                  <a:srgbClr val="C00000"/>
                </a:solidFill>
                <a:latin typeface="Times New Roman" pitchFamily="18" charset="0"/>
                <a:ea typeface="Times New Roman"/>
                <a:cs typeface="Times New Roman" pitchFamily="18" charset="0"/>
              </a:rPr>
            </a:br>
            <a:r>
              <a:rPr lang="ru-RU" sz="2000" b="1" dirty="0" smtClean="0">
                <a:solidFill>
                  <a:srgbClr val="C00000"/>
                </a:solidFill>
                <a:latin typeface="Times New Roman" pitchFamily="18" charset="0"/>
                <a:ea typeface="Times New Roman"/>
                <a:cs typeface="Times New Roman" pitchFamily="18" charset="0"/>
              </a:rPr>
              <a:t/>
            </a:r>
            <a:br>
              <a:rPr lang="ru-RU" sz="2000" b="1" dirty="0" smtClean="0">
                <a:solidFill>
                  <a:srgbClr val="C00000"/>
                </a:solidFill>
                <a:latin typeface="Times New Roman" pitchFamily="18" charset="0"/>
                <a:ea typeface="Times New Roman"/>
                <a:cs typeface="Times New Roman" pitchFamily="18" charset="0"/>
              </a:rPr>
            </a:br>
            <a:r>
              <a:rPr lang="ru-RU" sz="2000" b="1" dirty="0" smtClean="0">
                <a:solidFill>
                  <a:srgbClr val="C00000"/>
                </a:solidFill>
                <a:latin typeface="Times New Roman" pitchFamily="18" charset="0"/>
                <a:ea typeface="Times New Roman"/>
                <a:cs typeface="Times New Roman" pitchFamily="18" charset="0"/>
              </a:rPr>
              <a:t/>
            </a:r>
            <a:br>
              <a:rPr lang="ru-RU" sz="2000" b="1" dirty="0" smtClean="0">
                <a:solidFill>
                  <a:srgbClr val="C00000"/>
                </a:solidFill>
                <a:latin typeface="Times New Roman" pitchFamily="18" charset="0"/>
                <a:ea typeface="Times New Roman"/>
                <a:cs typeface="Times New Roman" pitchFamily="18" charset="0"/>
              </a:rPr>
            </a:br>
            <a:r>
              <a:rPr lang="ru-RU" sz="2000" b="1" dirty="0">
                <a:solidFill>
                  <a:srgbClr val="C00000"/>
                </a:solidFill>
                <a:latin typeface="Times New Roman" pitchFamily="18" charset="0"/>
                <a:ea typeface="Times New Roman"/>
                <a:cs typeface="Times New Roman" pitchFamily="18" charset="0"/>
              </a:rPr>
              <a:t/>
            </a:r>
            <a:br>
              <a:rPr lang="ru-RU" sz="2000" b="1" dirty="0">
                <a:solidFill>
                  <a:srgbClr val="C00000"/>
                </a:solidFill>
                <a:latin typeface="Times New Roman" pitchFamily="18" charset="0"/>
                <a:ea typeface="Times New Roman"/>
                <a:cs typeface="Times New Roman" pitchFamily="18" charset="0"/>
              </a:rPr>
            </a:br>
            <a:r>
              <a:rPr lang="ru-RU" sz="2000" b="1" dirty="0" smtClean="0">
                <a:solidFill>
                  <a:srgbClr val="C00000"/>
                </a:solidFill>
                <a:latin typeface="Times New Roman" pitchFamily="18" charset="0"/>
                <a:ea typeface="Times New Roman"/>
                <a:cs typeface="Times New Roman" pitchFamily="18" charset="0"/>
              </a:rPr>
              <a:t/>
            </a:r>
            <a:br>
              <a:rPr lang="ru-RU" sz="2000" b="1" dirty="0" smtClean="0">
                <a:solidFill>
                  <a:srgbClr val="C00000"/>
                </a:solidFill>
                <a:latin typeface="Times New Roman" pitchFamily="18" charset="0"/>
                <a:ea typeface="Times New Roman"/>
                <a:cs typeface="Times New Roman" pitchFamily="18" charset="0"/>
              </a:rPr>
            </a:br>
            <a:r>
              <a:rPr lang="ru-RU" sz="2000" b="1" dirty="0" err="1" smtClean="0">
                <a:solidFill>
                  <a:srgbClr val="C00000"/>
                </a:solidFill>
                <a:latin typeface="Times New Roman" pitchFamily="18" charset="0"/>
                <a:ea typeface="Times New Roman"/>
                <a:cs typeface="Times New Roman" pitchFamily="18" charset="0"/>
              </a:rPr>
              <a:t>Қолдың</a:t>
            </a:r>
            <a:r>
              <a:rPr lang="ru-RU" sz="2000" b="1" dirty="0" smtClean="0">
                <a:solidFill>
                  <a:srgbClr val="C00000"/>
                </a:solidFill>
                <a:latin typeface="Times New Roman" pitchFamily="18" charset="0"/>
                <a:ea typeface="Times New Roman"/>
                <a:cs typeface="Times New Roman" pitchFamily="18" charset="0"/>
              </a:rPr>
              <a:t> </a:t>
            </a:r>
            <a:r>
              <a:rPr lang="ru-RU" sz="2000" b="1" dirty="0" err="1">
                <a:solidFill>
                  <a:srgbClr val="C00000"/>
                </a:solidFill>
                <a:latin typeface="Times New Roman" pitchFamily="18" charset="0"/>
                <a:ea typeface="Times New Roman"/>
                <a:cs typeface="Times New Roman" pitchFamily="18" charset="0"/>
              </a:rPr>
              <a:t>саусақтарын</a:t>
            </a:r>
            <a:r>
              <a:rPr lang="ru-RU" sz="2000" b="1" dirty="0">
                <a:solidFill>
                  <a:srgbClr val="C00000"/>
                </a:solidFill>
                <a:latin typeface="Times New Roman" pitchFamily="18" charset="0"/>
                <a:ea typeface="Times New Roman"/>
                <a:cs typeface="Times New Roman" pitchFamily="18" charset="0"/>
              </a:rPr>
              <a:t> </a:t>
            </a:r>
            <a:r>
              <a:rPr lang="ru-RU" sz="2000" b="1" dirty="0" err="1">
                <a:solidFill>
                  <a:srgbClr val="C00000"/>
                </a:solidFill>
                <a:latin typeface="Times New Roman" pitchFamily="18" charset="0"/>
                <a:ea typeface="Times New Roman"/>
                <a:cs typeface="Times New Roman" pitchFamily="18" charset="0"/>
              </a:rPr>
              <a:t>дамытуға</a:t>
            </a:r>
            <a:r>
              <a:rPr lang="ru-RU" sz="2000" b="1" dirty="0">
                <a:solidFill>
                  <a:srgbClr val="C00000"/>
                </a:solidFill>
                <a:latin typeface="Times New Roman" pitchFamily="18" charset="0"/>
                <a:ea typeface="Times New Roman"/>
                <a:cs typeface="Times New Roman" pitchFamily="18" charset="0"/>
              </a:rPr>
              <a:t> </a:t>
            </a:r>
            <a:r>
              <a:rPr lang="ru-RU" sz="2000" b="1" dirty="0" err="1">
                <a:solidFill>
                  <a:srgbClr val="C00000"/>
                </a:solidFill>
                <a:latin typeface="Times New Roman" pitchFamily="18" charset="0"/>
                <a:ea typeface="Times New Roman"/>
                <a:cs typeface="Times New Roman" pitchFamily="18" charset="0"/>
              </a:rPr>
              <a:t>арналған</a:t>
            </a:r>
            <a:r>
              <a:rPr lang="ru-RU" sz="2000" b="1" dirty="0">
                <a:solidFill>
                  <a:srgbClr val="C00000"/>
                </a:solidFill>
                <a:latin typeface="Times New Roman" pitchFamily="18" charset="0"/>
                <a:ea typeface="Times New Roman"/>
                <a:cs typeface="Times New Roman" pitchFamily="18" charset="0"/>
              </a:rPr>
              <a:t> </a:t>
            </a:r>
            <a:r>
              <a:rPr lang="ru-RU" sz="2000" b="1" dirty="0" err="1" smtClean="0">
                <a:solidFill>
                  <a:srgbClr val="C00000"/>
                </a:solidFill>
                <a:latin typeface="Times New Roman" pitchFamily="18" charset="0"/>
                <a:ea typeface="Times New Roman"/>
                <a:cs typeface="Times New Roman" pitchFamily="18" charset="0"/>
              </a:rPr>
              <a:t>жаттығу</a:t>
            </a:r>
            <a:r>
              <a:rPr lang="ru-RU" sz="1600" dirty="0">
                <a:latin typeface="Times New Roman" pitchFamily="18" charset="0"/>
                <a:ea typeface="Times New Roman"/>
                <a:cs typeface="Times New Roman" pitchFamily="18" charset="0"/>
              </a:rPr>
              <a:t/>
            </a:r>
            <a:br>
              <a:rPr lang="ru-RU" sz="1600" dirty="0">
                <a:latin typeface="Times New Roman" pitchFamily="18" charset="0"/>
                <a:ea typeface="Times New Roman"/>
                <a:cs typeface="Times New Roman" pitchFamily="18" charset="0"/>
              </a:rPr>
            </a:br>
            <a:r>
              <a:rPr lang="ru-RU" sz="1600" dirty="0">
                <a:solidFill>
                  <a:srgbClr val="000000"/>
                </a:solidFill>
                <a:latin typeface="Times New Roman" pitchFamily="18" charset="0"/>
                <a:ea typeface="Times New Roman"/>
                <a:cs typeface="Times New Roman" pitchFamily="18" charset="0"/>
              </a:rPr>
              <a:t/>
            </a:r>
            <a:br>
              <a:rPr lang="ru-RU" sz="1600" dirty="0">
                <a:solidFill>
                  <a:srgbClr val="000000"/>
                </a:solidFill>
                <a:latin typeface="Times New Roman" pitchFamily="18" charset="0"/>
                <a:ea typeface="Times New Roman"/>
                <a:cs typeface="Times New Roman" pitchFamily="18" charset="0"/>
              </a:rPr>
            </a:br>
            <a:r>
              <a:rPr lang="ru-RU" sz="1600" dirty="0">
                <a:latin typeface="Times New Roman" pitchFamily="18" charset="0"/>
                <a:ea typeface="Times New Roman"/>
                <a:cs typeface="Times New Roman" pitchFamily="18" charset="0"/>
              </a:rPr>
              <a:t/>
            </a:r>
            <a:br>
              <a:rPr lang="ru-RU" sz="1600" dirty="0">
                <a:latin typeface="Times New Roman" pitchFamily="18" charset="0"/>
                <a:ea typeface="Times New Roman"/>
                <a:cs typeface="Times New Roman" pitchFamily="18" charset="0"/>
              </a:rPr>
            </a:br>
            <a:r>
              <a:rPr lang="ru-RU" sz="2000" b="1" dirty="0" err="1">
                <a:solidFill>
                  <a:srgbClr val="002060"/>
                </a:solidFill>
                <a:latin typeface="Times New Roman" pitchFamily="18" charset="0"/>
                <a:ea typeface="Times New Roman"/>
                <a:cs typeface="Times New Roman" pitchFamily="18" charset="0"/>
              </a:rPr>
              <a:t>Мақсаты</a:t>
            </a:r>
            <a:r>
              <a:rPr lang="ru-RU" sz="2000" b="1" dirty="0">
                <a:solidFill>
                  <a:srgbClr val="002060"/>
                </a:solidFill>
                <a:latin typeface="Times New Roman" pitchFamily="18" charset="0"/>
                <a:ea typeface="Times New Roman"/>
                <a:cs typeface="Times New Roman" pitchFamily="18" charset="0"/>
              </a:rPr>
              <a:t> :</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саусақтарының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күрделі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үйлесімді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қимылдарын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дамыту</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a:solidFill>
                  <a:srgbClr val="002060"/>
                </a:solidFill>
                <a:latin typeface="Times New Roman" pitchFamily="18" charset="0"/>
                <a:ea typeface="Times New Roman"/>
                <a:cs typeface="Times New Roman" pitchFamily="18" charset="0"/>
              </a:rPr>
              <a:t>А) </a:t>
            </a:r>
            <a:r>
              <a:rPr lang="ru-RU" sz="2000" dirty="0" err="1">
                <a:solidFill>
                  <a:srgbClr val="002060"/>
                </a:solidFill>
                <a:latin typeface="Times New Roman" pitchFamily="18" charset="0"/>
                <a:ea typeface="Times New Roman"/>
                <a:cs typeface="Times New Roman" pitchFamily="18" charset="0"/>
              </a:rPr>
              <a:t>Алақанды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үстелдің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үстіне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қоямыз</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Балалар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бірінші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оң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содан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кейін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сол</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бір-бірден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көтереді</a:t>
            </a:r>
            <a:r>
              <a:rPr lang="ru-RU" sz="2000" dirty="0">
                <a:solidFill>
                  <a:srgbClr val="002060"/>
                </a:solidFill>
                <a:latin typeface="Times New Roman" pitchFamily="18" charset="0"/>
                <a:ea typeface="Times New Roman"/>
                <a:cs typeface="Times New Roman" pitchFamily="18" charset="0"/>
              </a:rPr>
              <a:t>. Осы </a:t>
            </a:r>
            <a:r>
              <a:rPr lang="ru-RU" sz="2000" dirty="0" err="1">
                <a:solidFill>
                  <a:srgbClr val="002060"/>
                </a:solidFill>
                <a:latin typeface="Times New Roman" pitchFamily="18" charset="0"/>
                <a:ea typeface="Times New Roman"/>
                <a:cs typeface="Times New Roman" pitchFamily="18" charset="0"/>
              </a:rPr>
              <a:t>жаттығуды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кері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жасап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қайталайды</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a:solidFill>
                  <a:srgbClr val="002060"/>
                </a:solidFill>
                <a:latin typeface="Times New Roman" pitchFamily="18" charset="0"/>
                <a:ea typeface="Times New Roman"/>
                <a:cs typeface="Times New Roman" pitchFamily="18" charset="0"/>
              </a:rPr>
              <a:t>Б) </a:t>
            </a:r>
            <a:r>
              <a:rPr lang="ru-RU" sz="2000" dirty="0" err="1">
                <a:solidFill>
                  <a:srgbClr val="002060"/>
                </a:solidFill>
                <a:latin typeface="Times New Roman" pitchFamily="18" charset="0"/>
                <a:ea typeface="Times New Roman"/>
                <a:cs typeface="Times New Roman" pitchFamily="18" charset="0"/>
              </a:rPr>
              <a:t>Алақандар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үстелдің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үстінде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балалар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кезекпен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екі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қолдың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шынашақтан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бастап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көтереді</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a:solidFill>
                  <a:srgbClr val="002060"/>
                </a:solidFill>
                <a:latin typeface="Times New Roman" pitchFamily="18" charset="0"/>
                <a:ea typeface="Times New Roman"/>
                <a:cs typeface="Times New Roman" pitchFamily="18" charset="0"/>
              </a:rPr>
              <a:t>В) </a:t>
            </a:r>
            <a:r>
              <a:rPr lang="ru-RU" sz="2000" dirty="0" err="1">
                <a:solidFill>
                  <a:srgbClr val="002060"/>
                </a:solidFill>
                <a:latin typeface="Times New Roman" pitchFamily="18" charset="0"/>
                <a:ea typeface="Times New Roman"/>
                <a:cs typeface="Times New Roman" pitchFamily="18" charset="0"/>
              </a:rPr>
              <a:t>Балалар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сұқ</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және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ортаңғы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саусақтарымен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қаламды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немесе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қарындашты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ұстайды</a:t>
            </a:r>
            <a:r>
              <a:rPr lang="ru-RU" sz="2000" dirty="0">
                <a:solidFill>
                  <a:srgbClr val="002060"/>
                </a:solidFill>
                <a:latin typeface="Times New Roman" pitchFamily="18" charset="0"/>
                <a:ea typeface="Times New Roman"/>
                <a:cs typeface="Times New Roman" pitchFamily="18" charset="0"/>
              </a:rPr>
              <a:t>. Осы </a:t>
            </a:r>
            <a:r>
              <a:rPr lang="ru-RU" sz="2000" dirty="0" err="1">
                <a:solidFill>
                  <a:srgbClr val="002060"/>
                </a:solidFill>
                <a:latin typeface="Times New Roman" pitchFamily="18" charset="0"/>
                <a:ea typeface="Times New Roman"/>
                <a:cs typeface="Times New Roman" pitchFamily="18" charset="0"/>
              </a:rPr>
              <a:t>саусақтарын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бүгіп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қайтадан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қалпына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келтіреді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бұл</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жерде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қаламды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үлкен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саусақтан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төмен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түсіп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кетпеуін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қадағалау</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керек</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a:solidFill>
                  <a:srgbClr val="002060"/>
                </a:solidFill>
                <a:latin typeface="Times New Roman" pitchFamily="18" charset="0"/>
                <a:ea typeface="Times New Roman"/>
                <a:cs typeface="Times New Roman" pitchFamily="18" charset="0"/>
              </a:rPr>
              <a:t>Г) </a:t>
            </a:r>
            <a:r>
              <a:rPr lang="ru-RU" sz="2000" dirty="0" err="1">
                <a:solidFill>
                  <a:srgbClr val="002060"/>
                </a:solidFill>
                <a:latin typeface="Times New Roman" pitchFamily="18" charset="0"/>
                <a:ea typeface="Times New Roman"/>
                <a:cs typeface="Times New Roman" pitchFamily="18" charset="0"/>
              </a:rPr>
              <a:t>Үстелдің</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үстінде</a:t>
            </a:r>
            <a:r>
              <a:rPr lang="ru-RU" sz="2000" dirty="0">
                <a:solidFill>
                  <a:srgbClr val="002060"/>
                </a:solidFill>
                <a:latin typeface="Times New Roman" pitchFamily="18" charset="0"/>
                <a:ea typeface="Times New Roman"/>
                <a:cs typeface="Times New Roman" pitchFamily="18" charset="0"/>
              </a:rPr>
              <a:t> 10-15 </a:t>
            </a:r>
            <a:r>
              <a:rPr lang="ru-RU" sz="2000" dirty="0" err="1">
                <a:solidFill>
                  <a:srgbClr val="002060"/>
                </a:solidFill>
                <a:latin typeface="Times New Roman" pitchFamily="18" charset="0"/>
                <a:ea typeface="Times New Roman"/>
                <a:cs typeface="Times New Roman" pitchFamily="18" charset="0"/>
              </a:rPr>
              <a:t>қарындаш</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немесе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есептік</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таяқшалар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жатыр</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Оларды</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бір-бірден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алып</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қолға</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жинау</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керек</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Содан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кейін</a:t>
            </a:r>
            <a:r>
              <a:rPr lang="ru-RU" sz="2000" dirty="0">
                <a:solidFill>
                  <a:srgbClr val="002060"/>
                </a:solidFill>
                <a:latin typeface="Times New Roman" pitchFamily="18" charset="0"/>
                <a:ea typeface="Times New Roman"/>
                <a:cs typeface="Times New Roman" pitchFamily="18" charset="0"/>
              </a:rPr>
              <a:t> тура </a:t>
            </a:r>
            <a:r>
              <a:rPr lang="ru-RU" sz="2000" dirty="0" err="1">
                <a:solidFill>
                  <a:srgbClr val="002060"/>
                </a:solidFill>
                <a:latin typeface="Times New Roman" pitchFamily="18" charset="0"/>
                <a:ea typeface="Times New Roman"/>
                <a:cs typeface="Times New Roman" pitchFamily="18" charset="0"/>
              </a:rPr>
              <a:t>солай</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қайтадан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үстелге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қою</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керек</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Екінші</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қолмен</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көмектесуге</a:t>
            </a:r>
            <a:r>
              <a:rPr lang="ru-RU" sz="2000" dirty="0">
                <a:solidFill>
                  <a:srgbClr val="002060"/>
                </a:solidFill>
                <a:latin typeface="Times New Roman" pitchFamily="18" charset="0"/>
                <a:ea typeface="Times New Roman"/>
                <a:cs typeface="Times New Roman" pitchFamily="18" charset="0"/>
              </a:rPr>
              <a:t> </a:t>
            </a:r>
            <a:r>
              <a:rPr lang="ru-RU" sz="2000" dirty="0" err="1">
                <a:solidFill>
                  <a:srgbClr val="002060"/>
                </a:solidFill>
                <a:latin typeface="Times New Roman" pitchFamily="18" charset="0"/>
                <a:ea typeface="Times New Roman"/>
                <a:cs typeface="Times New Roman" pitchFamily="18" charset="0"/>
              </a:rPr>
              <a:t>болмайды</a:t>
            </a:r>
            <a:r>
              <a:rPr lang="ru-RU" sz="2000" dirty="0">
                <a:solidFill>
                  <a:srgbClr val="002060"/>
                </a:solidFill>
                <a:latin typeface="Times New Roman" pitchFamily="18" charset="0"/>
                <a:ea typeface="Times New Roman"/>
                <a:cs typeface="Times New Roman" pitchFamily="18" charset="0"/>
              </a:rPr>
              <a:t>.</a:t>
            </a:r>
            <a:br>
              <a:rPr lang="ru-RU" sz="2000" dirty="0">
                <a:solidFill>
                  <a:srgbClr val="002060"/>
                </a:solidFill>
                <a:latin typeface="Times New Roman" pitchFamily="18" charset="0"/>
                <a:ea typeface="Times New Roman"/>
                <a:cs typeface="Times New Roman" pitchFamily="18" charset="0"/>
              </a:rPr>
            </a:br>
            <a:r>
              <a:rPr lang="ru-RU" sz="2000" dirty="0">
                <a:solidFill>
                  <a:srgbClr val="002060"/>
                </a:solidFill>
                <a:latin typeface="Times New Roman" pitchFamily="18" charset="0"/>
                <a:ea typeface="Times New Roman"/>
                <a:cs typeface="Times New Roman" pitchFamily="18" charset="0"/>
              </a:rPr>
              <a:t/>
            </a:r>
            <a:br>
              <a:rPr lang="ru-RU" sz="2000" dirty="0">
                <a:solidFill>
                  <a:srgbClr val="002060"/>
                </a:solidFill>
                <a:latin typeface="Times New Roman" pitchFamily="18" charset="0"/>
                <a:ea typeface="Times New Roman"/>
                <a:cs typeface="Times New Roman" pitchFamily="18" charset="0"/>
              </a:rPr>
            </a:br>
            <a:r>
              <a:rPr lang="ru-RU" sz="2000" dirty="0">
                <a:solidFill>
                  <a:srgbClr val="002060"/>
                </a:solidFill>
                <a:latin typeface="Times New Roman" pitchFamily="18" charset="0"/>
                <a:ea typeface="Times New Roman"/>
                <a:cs typeface="Times New Roman" pitchFamily="18" charset="0"/>
              </a:rPr>
              <a:t/>
            </a:r>
            <a:br>
              <a:rPr lang="ru-RU" sz="2000" dirty="0">
                <a:solidFill>
                  <a:srgbClr val="002060"/>
                </a:solidFill>
                <a:latin typeface="Times New Roman" pitchFamily="18" charset="0"/>
                <a:ea typeface="Times New Roman"/>
                <a:cs typeface="Times New Roman" pitchFamily="18" charset="0"/>
              </a:rPr>
            </a:br>
            <a:endParaRPr lang="ru-RU" sz="2000" dirty="0">
              <a:solidFill>
                <a:srgbClr val="002060"/>
              </a:solidFill>
              <a:latin typeface="Times New Roman" pitchFamily="18" charset="0"/>
              <a:cs typeface="Times New Roman" pitchFamily="18" charset="0"/>
            </a:endParaRPr>
          </a:p>
        </p:txBody>
      </p:sp>
      <p:pic>
        <p:nvPicPr>
          <p:cNvPr id="8194" name="Picture 2" descr="C:\Users\1\Desktop\грибы.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362" b="99910" l="5625" r="99438"/>
                    </a14:imgEffect>
                  </a14:imgLayer>
                </a14:imgProps>
              </a:ext>
              <a:ext uri="{28A0092B-C50C-407E-A947-70E740481C1C}">
                <a14:useLocalDpi xmlns:a14="http://schemas.microsoft.com/office/drawing/2010/main" val="0"/>
              </a:ext>
            </a:extLst>
          </a:blip>
          <a:srcRect/>
          <a:stretch>
            <a:fillRect/>
          </a:stretch>
        </p:blipFill>
        <p:spPr bwMode="auto">
          <a:xfrm>
            <a:off x="2987824" y="4638780"/>
            <a:ext cx="3168975" cy="21885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1" descr="C:\Users\1\Desktop\1673604397_gas-kvas-com-p-ramochka-dlya-detskogo-risunka-14.jpg"/>
          <p:cNvPicPr>
            <a:picLocks noChangeAspect="1" noChangeArrowheads="1"/>
          </p:cNvPicPr>
          <p:nvPr/>
        </p:nvPicPr>
        <p:blipFill rotWithShape="1">
          <a:blip r:embed="rId4">
            <a:extLst>
              <a:ext uri="{28A0092B-C50C-407E-A947-70E740481C1C}">
                <a14:useLocalDpi xmlns:a14="http://schemas.microsoft.com/office/drawing/2010/main" val="0"/>
              </a:ext>
            </a:extLst>
          </a:blip>
          <a:srcRect r="76855"/>
          <a:stretch/>
        </p:blipFill>
        <p:spPr bwMode="auto">
          <a:xfrm>
            <a:off x="-1" y="-10979"/>
            <a:ext cx="650335" cy="68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55920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165</Words>
  <Application>Microsoft Office PowerPoint</Application>
  <PresentationFormat>Экран (4:3)</PresentationFormat>
  <Paragraphs>28</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Ойын – тренинг  «Ұсақ моторика және сөйлеу»</vt:lpstr>
      <vt:lpstr>Презентация PowerPoint</vt:lpstr>
      <vt:lpstr>Презентация PowerPoint</vt:lpstr>
      <vt:lpstr>                                                                                                           «Салат» саусақ ойыны   Сәбізді алып тазалаймыз ( оң қолды жұдырыққа түйіп, сол қолдың алақанына ысқылайды) Үккішпен үгіп майдалаймыз ( екі қолды жұдырыққа түйіп кеудеге ұстап, жоғары-төмен қозғайды) Қанттан сеуіп дәмдейміз ( саусақтардың ұшымен қант себеді) Міне дайын нәр тағам ( екі қолын алдына жайып көрсетеді). Дәруменге байыған ( алақанымен іштерін сипалап, тойғандықтарын көрсетеді). </vt:lpstr>
      <vt:lpstr>    «Кірпі» жаттығуы   Момақанмын алайда  (үш саусақтарын түйістіріп, кірпінің жүрісін салады) Тікенім көп абайла,  (екі қолының саусақтарын айқастырып, кірпінің тікенектері жасайды). Кіріп кетсе қолыңа, Өкпелеме жарайма! </vt:lpstr>
      <vt:lpstr>  «Достық» жаттығуы  Біздің топта ұлдар мен қыздар өзара дос  ( қолдың саусақтары өзара бірігеді) Кішкентай саусақтар біз сенімен достасамыз  (екі қолдың саусақтарын бір-біріне тигізу) Бір, екі, үш, төрт, бес  (шынашақтан бастап, саусақтарды кезекпен бір-біріне тигізу) Қайтадан санауды бастаймыз. Бір, екі, үш, төрт, бес Енді санауды аяқтадық ( қолды төмен түсіреміз, демалтамыз).</vt:lpstr>
      <vt:lpstr>               Санамақ  Санайық жаңаша Бір, екі, үш! Желбіре жалауша, Достықта біздің күш. Оң қолымда бес саусақ, Сол қолымда бес саусақ. Оларды атап шақырар, Әрқайсысының аты бар. Бас бармақ, Балаң үйрек, Ортан терек, Шылдыр шүмек, Кішкене бөбек. </vt:lpstr>
      <vt:lpstr>        «Қимылды қайтала» жаттығуы  Мақсаты : қолдың, саусақтың қимылдарының үйлесімділігін дамыту. Жаттығу барысы : Жүргізуші балаларға қарама-қарсы отырып, саусақтарымен кез-келген «фигураны» көрсетеді. ( кейбір саусақтар бүгулі, ал кейбіреуі түзу, әртүрлі қимылдар). Балалар сол қимылды тура солай қайталау керек. </vt:lpstr>
      <vt:lpstr>                  Қолдың саусақтарын дамытуға арналған жаттығу   Мақсаты : қол саусақтарының күрделі үйлесімді қимылдарын дамыту. А) Алақанды үстелдің үстіне қоямыз. Балалар бірінші оң, содан кейін сол қолдың саусақтарын бір-бірден көтереді. Осы жаттығуды кері жасап, қайталайды. Б) Алақандар үстелдің үстінде, балалар кезекпен екі қолдың саусақтарын шынашақтан бастап көтереді. В) Балалар сұқ және ортаңғы саусақтарымен қаламды немесе қарындашты ұстайды. Осы саусақтарын бүгіп, қайтадан қалпына келтіреді., бұл жерде қаламды үлкен саусақтан төмен түсіп кетпеуін қадағалау керек. Г) Үстелдің үстінде 10-15 қарындаш немесе есептік таяқшалар жатыр. Оларды бір-бірден алып қолға жинау керек. Содан кейін тура солай қайтадан үстелге қою керек. Екінші қолмен көмектесуге болмайды.   </vt:lpstr>
      <vt:lpstr>                 «Фигураларды құрастыр» жаттығуы  Мақсаты : қол қимылдарының икемділігін, дәлдігін, көз мөлшерін дамыту. Жаттығу барысы: жүргізуші балаларға есептік таяқшаларды таратып береді. Балалар солардан геометриялық фигураларды жасап шығару керек. Төмендегідей тапсырмалар беріледі: Төрт таяқшадан шаршы құрастыру; Үш таяқшадан үшбұрыш құрастыру; Үй құрастыру; Жалауша құрастыру; Жұлдызша құрастыру;   </vt:lpstr>
      <vt:lpstr>              «Санамақ» ойыны   Мақсаты : кіші моториканы және сөйлеу ырғағын дамыту. Бір, екі, үш, төрт, бес, Анаммен сурет саламын , ( алақанды жұмып ашады) Міне басы, міне іші ( қолды шеңбер жасап айналдырады) Аяқтары, қолдары, көздері ( қолымен кішкентай және үлкен шеңбер салу) Аузы, сақинадан жасалған ( ауада сақинаны салу) Әдемі шашы да бар ( қолдарын екі жаққа ашады)   </vt:lpstr>
      <vt:lpstr>                Саусақ жаттығулары   Шынжыр. Оң және сол қолдағы басбармақпен баланүйрек саусақтары түйісіп, жүзіктер секілді айқасып, шынжыр жасайды. Піл : оң қол алақаны жайылып тұрады. Сол қол саусақтары бас бармақ пен кішкене бөбек артқы аяғы болса, баланүйрек саусақ пен шылдыр шүмек саусақ алдыңғы аяқтар, ал ортаңғы саусақ пілдің тұмсығы. Доп: алақандар бір-бірімен жабысады. ( доп пішінін жасайды). Гүл : қолдар, саусақтар жоғары қарайды. Алақандар айшанақпен қосыла түптері өзара жанасады. Саусақтар ашылады. Осы жаттығуларды орындай отырып, мына өлең жолдарын айтады.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«Салат» саусақ ойыны   Сәбізді алып тазалаймыз ( оң қолды жұдырыққа түйіп, сол қолдың алақанына ысқылайды) Үккішпен үгіп майдалаймыз ( екі қолды жұдырыққа түйіп кеудеге ұстап, жоғары-төмен қозғайды) Қанттан сеуіп дәмдейміз ( саусақтардың ұшымен қант себеді) Міне дайын нәр тағам ( екі қолын алдына жайып көрсетеді). Дәруменге байыған ( алақанымен іштерін сипалап, тойғандықтарын көрсетеді).</dc:title>
  <dc:creator>1</dc:creator>
  <cp:lastModifiedBy>1</cp:lastModifiedBy>
  <cp:revision>16</cp:revision>
  <cp:lastPrinted>2023-09-29T04:28:26Z</cp:lastPrinted>
  <dcterms:created xsi:type="dcterms:W3CDTF">2023-09-20T08:08:19Z</dcterms:created>
  <dcterms:modified xsi:type="dcterms:W3CDTF">2025-01-28T04:32:40Z</dcterms:modified>
</cp:coreProperties>
</file>