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0" r:id="rId2"/>
    <p:sldId id="258" r:id="rId3"/>
    <p:sldId id="259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kk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293992"/>
    <a:srgbClr val="7688A2"/>
    <a:srgbClr val="272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7B52D-A8FA-46B9-99ED-16A3B10D0898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CC087-186C-4E5A-8682-C828F1E681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0103E-DC4A-4C2C-9383-5D3C6E311F9C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766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B1A21B-D02D-BD3A-2682-427E03CE2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2798CFE-586D-2107-669F-A708E791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5990AE-72E1-6541-FD45-1F2D59AA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9AC0F-C57E-A7D4-BC67-D3C42803C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612AF7-6FE9-64FE-7C5A-9BC2EAEE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39729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C13518-6D62-A92A-5FF2-076AF426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D86BDB8-5E69-7B80-5D9B-9D416164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B60EDE-2139-E725-9CDA-3F2017AC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BDFB206-1647-A218-9CC6-BBB228B0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812F52-C48A-5A23-F3B9-F6F0776F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47974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ABE179C-D621-567F-6142-D6BBDFD7D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0E02AC2-629B-8238-DC98-914B70131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F2D571-83F5-398F-5ECC-68AEC339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7B4FCE-E253-DD8A-5F68-C42C4A57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F0E0B4-D92A-8780-F24E-C65CEA05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8481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8874E3-5DA4-3110-A456-8CA4CF1F2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BCA86E-F4BB-9617-A7D2-337532D1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CD111C-539D-048A-10CA-2770EDC2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9AD1CB-B5EA-3C0F-CFF7-C32D6370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71128-F0F4-4040-020F-9A1A3E1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58300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FE13A8-278F-4375-5938-13A0B32F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6BA8B56-2498-D550-1A68-E85044A72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08095FE-D503-D349-858B-DEB6FB6C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092FE7-BB4F-886E-1894-F9D1CE7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E1EB73-7E35-6CFE-A28C-C911CEC3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48295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B98C9C-4742-7DA1-12D5-5EDB21FB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73D187D-52EF-28DC-DEFB-A7BD6D4D7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D2D2709-9968-CDFC-1A58-8052435CB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0C0742-5AF8-473A-3830-A498FCB3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C77181-F2E9-B715-9856-71A2921B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E11C99-0014-EB00-F105-A81A5EA1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75005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E07408-6B16-D852-5A4A-AADDC0CF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F17192A-5E30-36FF-7C09-12490CE6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1848EA-AE63-DB66-F3E1-8D3E38C03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64E11CE-840F-E719-7D63-FCF1791D1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504BC222-ADEC-C770-D551-8A0CD2C41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E1CC916-E529-24B3-A347-D0FF2B7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F5255F7-99DF-8FA3-E136-3F25A45D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7A39457-8A4D-212D-CE2E-082B2A81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1483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CA861B-DA55-1986-4281-D7D10BA4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F2B669F-99E8-7DC4-7AAA-87880576E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1920B95-89A2-B48B-0F03-1E817547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31336B-B0FF-80B2-6F7F-43209149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126752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BB4059-9153-9EFB-E9E3-738FB7DC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8292A6E-C40E-66D1-EB21-8BF66DB5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3E7716-4DA8-722F-D156-CA85B71C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406805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18BD5E-66B5-37C1-607B-E80D68E3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0BA828-6217-C6B0-0525-E6D85F97B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0460ADA-F95A-3FE6-BC28-FB59B75CC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A86FB4-CAA6-8E70-CC93-FBCA3B1D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B73105-3CC6-63ED-F03B-8CAFCD3E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C46115-8F42-974A-264E-274E1EFD3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6795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E71F67-A799-5B3B-72CF-4D7A1D48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B404FB2-7C11-46F2-ABA8-CC2C9BA3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k-KZ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8F3C899-55BE-50AA-8501-9FF390922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7E69CA-97E1-E9F7-10A6-F0EDAA34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A96CBD9-835D-1C12-02F5-52B5B842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BB9368-D483-BB77-2D9E-9315B0EC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97055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6BB8BF-D959-C6F2-758E-83142EAF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kk-KZ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239299-F58C-B2DA-2B71-A616942D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kk-KZ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CD489E-92A6-24F6-EF83-BFA7CD2E1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F25E-05A8-4254-A3AD-F882FC430867}" type="datetimeFigureOut">
              <a:rPr lang="kk-KZ" smtClean="0"/>
              <a:t>20.11.2024</a:t>
            </a:fld>
            <a:endParaRPr lang="kk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E05388-2E9C-750A-3835-7A5E9FB4B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0B8AC33-F1EA-74C7-DEB1-5E46F49CE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CDA8-8D7B-46E7-B6B1-5F3612865B09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321210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k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microsoft.com/office/2007/relationships/hdphoto" Target="../media/hdphoto13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2.wdp"/><Relationship Id="rId5" Type="http://schemas.openxmlformats.org/officeDocument/2006/relationships/image" Target="../media/image4.svg"/><Relationship Id="rId15" Type="http://schemas.microsoft.com/office/2007/relationships/hdphoto" Target="../media/hdphoto14.wdp"/><Relationship Id="rId10" Type="http://schemas.openxmlformats.org/officeDocument/2006/relationships/image" Target="../media/image66.png"/><Relationship Id="rId4" Type="http://schemas.openxmlformats.org/officeDocument/2006/relationships/image" Target="../media/image7.png"/><Relationship Id="rId9" Type="http://schemas.microsoft.com/office/2007/relationships/hdphoto" Target="../media/hdphoto11.wdp"/><Relationship Id="rId1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14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11.wdp"/><Relationship Id="rId5" Type="http://schemas.openxmlformats.org/officeDocument/2006/relationships/image" Target="../media/image4.svg"/><Relationship Id="rId10" Type="http://schemas.openxmlformats.org/officeDocument/2006/relationships/image" Target="../media/image65.png"/><Relationship Id="rId4" Type="http://schemas.openxmlformats.org/officeDocument/2006/relationships/image" Target="../media/image7.png"/><Relationship Id="rId9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9.png"/><Relationship Id="rId18" Type="http://schemas.microsoft.com/office/2007/relationships/hdphoto" Target="../media/hdphoto19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microsoft.com/office/2007/relationships/hdphoto" Target="../media/hdphoto17.wdp"/><Relationship Id="rId17" Type="http://schemas.openxmlformats.org/officeDocument/2006/relationships/image" Target="../media/image74.png"/><Relationship Id="rId2" Type="http://schemas.openxmlformats.org/officeDocument/2006/relationships/image" Target="../media/image5.png"/><Relationship Id="rId16" Type="http://schemas.microsoft.com/office/2007/relationships/hdphoto" Target="../media/hdphoto1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2.png"/><Relationship Id="rId5" Type="http://schemas.openxmlformats.org/officeDocument/2006/relationships/image" Target="../media/image4.svg"/><Relationship Id="rId15" Type="http://schemas.openxmlformats.org/officeDocument/2006/relationships/image" Target="../media/image73.png"/><Relationship Id="rId10" Type="http://schemas.openxmlformats.org/officeDocument/2006/relationships/image" Target="../media/image71.png"/><Relationship Id="rId4" Type="http://schemas.openxmlformats.org/officeDocument/2006/relationships/image" Target="../media/image7.png"/><Relationship Id="rId9" Type="http://schemas.microsoft.com/office/2007/relationships/hdphoto" Target="../media/hdphoto16.wdp"/><Relationship Id="rId14" Type="http://schemas.microsoft.com/office/2007/relationships/hdphoto" Target="../media/hdphoto1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21.wdp"/><Relationship Id="rId5" Type="http://schemas.openxmlformats.org/officeDocument/2006/relationships/image" Target="../media/image4.svg"/><Relationship Id="rId10" Type="http://schemas.openxmlformats.org/officeDocument/2006/relationships/image" Target="../media/image76.png"/><Relationship Id="rId4" Type="http://schemas.openxmlformats.org/officeDocument/2006/relationships/image" Target="../media/image7.png"/><Relationship Id="rId9" Type="http://schemas.microsoft.com/office/2007/relationships/hdphoto" Target="../media/hdphoto2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79.png"/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12" Type="http://schemas.microsoft.com/office/2007/relationships/hdphoto" Target="../media/hdphoto23.wdp"/><Relationship Id="rId2" Type="http://schemas.openxmlformats.org/officeDocument/2006/relationships/image" Target="../media/image5.png"/><Relationship Id="rId16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78.png"/><Relationship Id="rId5" Type="http://schemas.openxmlformats.org/officeDocument/2006/relationships/image" Target="../media/image6.svg"/><Relationship Id="rId15" Type="http://schemas.openxmlformats.org/officeDocument/2006/relationships/image" Target="../media/image80.png"/><Relationship Id="rId10" Type="http://schemas.openxmlformats.org/officeDocument/2006/relationships/image" Target="../media/image51.png"/><Relationship Id="rId4" Type="http://schemas.openxmlformats.org/officeDocument/2006/relationships/image" Target="../media/image8.png"/><Relationship Id="rId9" Type="http://schemas.microsoft.com/office/2007/relationships/hdphoto" Target="../media/hdphoto22.wdp"/><Relationship Id="rId14" Type="http://schemas.microsoft.com/office/2007/relationships/hdphoto" Target="../media/hdphoto2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svg"/><Relationship Id="rId18" Type="http://schemas.openxmlformats.org/officeDocument/2006/relationships/image" Target="../media/image20.png"/><Relationship Id="rId26" Type="http://schemas.openxmlformats.org/officeDocument/2006/relationships/image" Target="../media/image37.sv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34" Type="http://schemas.openxmlformats.org/officeDocument/2006/relationships/image" Target="../media/image45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28.svg"/><Relationship Id="rId25" Type="http://schemas.openxmlformats.org/officeDocument/2006/relationships/image" Target="../media/image24.png"/><Relationship Id="rId33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24" Type="http://schemas.openxmlformats.org/officeDocument/2006/relationships/image" Target="../media/image35.svg"/><Relationship Id="rId32" Type="http://schemas.openxmlformats.org/officeDocument/2006/relationships/image" Target="../media/image43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23" Type="http://schemas.openxmlformats.org/officeDocument/2006/relationships/image" Target="../media/image23.png"/><Relationship Id="rId28" Type="http://schemas.openxmlformats.org/officeDocument/2006/relationships/image" Target="../media/image39.svg"/><Relationship Id="rId10" Type="http://schemas.openxmlformats.org/officeDocument/2006/relationships/image" Target="../media/image16.png"/><Relationship Id="rId19" Type="http://schemas.openxmlformats.org/officeDocument/2006/relationships/image" Target="../media/image30.svg"/><Relationship Id="rId31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0.svg"/><Relationship Id="rId14" Type="http://schemas.openxmlformats.org/officeDocument/2006/relationships/image" Target="../media/image18.png"/><Relationship Id="rId22" Type="http://schemas.openxmlformats.org/officeDocument/2006/relationships/image" Target="../media/image33.svg"/><Relationship Id="rId27" Type="http://schemas.openxmlformats.org/officeDocument/2006/relationships/image" Target="../media/image25.png"/><Relationship Id="rId30" Type="http://schemas.openxmlformats.org/officeDocument/2006/relationships/image" Target="../media/image41.svg"/><Relationship Id="rId8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1.svg"/><Relationship Id="rId1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31.png"/><Relationship Id="rId17" Type="http://schemas.openxmlformats.org/officeDocument/2006/relationships/image" Target="../media/image55.sv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49.svg"/><Relationship Id="rId5" Type="http://schemas.openxmlformats.org/officeDocument/2006/relationships/image" Target="../media/image4.svg"/><Relationship Id="rId15" Type="http://schemas.openxmlformats.org/officeDocument/2006/relationships/image" Target="../media/image53.svg"/><Relationship Id="rId10" Type="http://schemas.openxmlformats.org/officeDocument/2006/relationships/image" Target="../media/image30.png"/><Relationship Id="rId19" Type="http://schemas.openxmlformats.org/officeDocument/2006/relationships/image" Target="../media/image57.svg"/><Relationship Id="rId4" Type="http://schemas.openxmlformats.org/officeDocument/2006/relationships/image" Target="../media/image7.png"/><Relationship Id="rId9" Type="http://schemas.openxmlformats.org/officeDocument/2006/relationships/image" Target="../media/image47.sv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2.svg"/><Relationship Id="rId2" Type="http://schemas.openxmlformats.org/officeDocument/2006/relationships/image" Target="../media/image5.png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7.png"/><Relationship Id="rId5" Type="http://schemas.openxmlformats.org/officeDocument/2006/relationships/image" Target="../media/image4.svg"/><Relationship Id="rId15" Type="http://schemas.openxmlformats.org/officeDocument/2006/relationships/image" Target="../media/image39.png"/><Relationship Id="rId10" Type="http://schemas.openxmlformats.org/officeDocument/2006/relationships/image" Target="../media/image60.svg"/><Relationship Id="rId4" Type="http://schemas.openxmlformats.org/officeDocument/2006/relationships/image" Target="../media/image7.png"/><Relationship Id="rId9" Type="http://schemas.openxmlformats.org/officeDocument/2006/relationships/image" Target="../media/image36.png"/><Relationship Id="rId14" Type="http://schemas.openxmlformats.org/officeDocument/2006/relationships/image" Target="../media/image6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2.svg"/><Relationship Id="rId18" Type="http://schemas.openxmlformats.org/officeDocument/2006/relationships/image" Target="../media/image30.png"/><Relationship Id="rId3" Type="http://schemas.openxmlformats.org/officeDocument/2006/relationships/image" Target="../media/image6.png"/><Relationship Id="rId21" Type="http://schemas.openxmlformats.org/officeDocument/2006/relationships/image" Target="../media/image30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17" Type="http://schemas.openxmlformats.org/officeDocument/2006/relationships/image" Target="../media/image76.svg"/><Relationship Id="rId2" Type="http://schemas.openxmlformats.org/officeDocument/2006/relationships/image" Target="../media/image5.png"/><Relationship Id="rId16" Type="http://schemas.openxmlformats.org/officeDocument/2006/relationships/image" Target="../media/image44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0.svg"/><Relationship Id="rId5" Type="http://schemas.openxmlformats.org/officeDocument/2006/relationships/image" Target="../media/image4.svg"/><Relationship Id="rId15" Type="http://schemas.openxmlformats.org/officeDocument/2006/relationships/image" Target="../media/image74.svg"/><Relationship Id="rId10" Type="http://schemas.openxmlformats.org/officeDocument/2006/relationships/image" Target="../media/image41.png"/><Relationship Id="rId19" Type="http://schemas.openxmlformats.org/officeDocument/2006/relationships/image" Target="../media/image49.svg"/><Relationship Id="rId4" Type="http://schemas.openxmlformats.org/officeDocument/2006/relationships/image" Target="../media/image7.png"/><Relationship Id="rId9" Type="http://schemas.openxmlformats.org/officeDocument/2006/relationships/image" Target="../media/image68.sv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0.svg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image" Target="../media/image5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8.svg"/><Relationship Id="rId5" Type="http://schemas.openxmlformats.org/officeDocument/2006/relationships/image" Target="../media/image4.svg"/><Relationship Id="rId15" Type="http://schemas.openxmlformats.org/officeDocument/2006/relationships/image" Target="../media/image82.svg"/><Relationship Id="rId10" Type="http://schemas.openxmlformats.org/officeDocument/2006/relationships/image" Target="../media/image45.png"/><Relationship Id="rId4" Type="http://schemas.openxmlformats.org/officeDocument/2006/relationships/image" Target="../media/image7.png"/><Relationship Id="rId9" Type="http://schemas.openxmlformats.org/officeDocument/2006/relationships/image" Target="../media/image68.sv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18" Type="http://schemas.openxmlformats.org/officeDocument/2006/relationships/image" Target="../media/image55.png"/><Relationship Id="rId3" Type="http://schemas.openxmlformats.org/officeDocument/2006/relationships/image" Target="../media/image7.png"/><Relationship Id="rId21" Type="http://schemas.openxmlformats.org/officeDocument/2006/relationships/image" Target="../media/image57.png"/><Relationship Id="rId7" Type="http://schemas.openxmlformats.org/officeDocument/2006/relationships/image" Target="../media/image6.png"/><Relationship Id="rId12" Type="http://schemas.openxmlformats.org/officeDocument/2006/relationships/image" Target="../media/image52.png"/><Relationship Id="rId17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54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51.png"/><Relationship Id="rId24" Type="http://schemas.microsoft.com/office/2007/relationships/hdphoto" Target="../media/hdphoto6.wdp"/><Relationship Id="rId5" Type="http://schemas.openxmlformats.org/officeDocument/2006/relationships/image" Target="../media/image8.png"/><Relationship Id="rId15" Type="http://schemas.microsoft.com/office/2007/relationships/hdphoto" Target="../media/hdphoto2.wdp"/><Relationship Id="rId23" Type="http://schemas.openxmlformats.org/officeDocument/2006/relationships/image" Target="../media/image58.png"/><Relationship Id="rId10" Type="http://schemas.openxmlformats.org/officeDocument/2006/relationships/image" Target="../media/image50.png"/><Relationship Id="rId19" Type="http://schemas.openxmlformats.org/officeDocument/2006/relationships/image" Target="../media/image56.png"/><Relationship Id="rId4" Type="http://schemas.openxmlformats.org/officeDocument/2006/relationships/image" Target="../media/image4.svg"/><Relationship Id="rId9" Type="http://schemas.openxmlformats.org/officeDocument/2006/relationships/image" Target="../media/image30.svg"/><Relationship Id="rId14" Type="http://schemas.openxmlformats.org/officeDocument/2006/relationships/image" Target="../media/image53.png"/><Relationship Id="rId22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8.wdp"/><Relationship Id="rId18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6.svg"/><Relationship Id="rId12" Type="http://schemas.openxmlformats.org/officeDocument/2006/relationships/image" Target="../media/image61.png"/><Relationship Id="rId17" Type="http://schemas.openxmlformats.org/officeDocument/2006/relationships/image" Target="../media/image64.png"/><Relationship Id="rId2" Type="http://schemas.openxmlformats.org/officeDocument/2006/relationships/image" Target="../media/image5.png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7.wdp"/><Relationship Id="rId5" Type="http://schemas.openxmlformats.org/officeDocument/2006/relationships/image" Target="../media/image4.svg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microsoft.com/office/2007/relationships/hdphoto" Target="../media/hdphoto6.wdp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2074984" y="721792"/>
            <a:ext cx="3174025" cy="44043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74985" y="-897"/>
            <a:ext cx="3174024" cy="756000"/>
          </a:xfrm>
          <a:prstGeom prst="rect">
            <a:avLst/>
          </a:prstGeom>
          <a:solidFill>
            <a:srgbClr val="7688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49009" y="2566"/>
            <a:ext cx="6941110" cy="756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-1" y="0"/>
            <a:ext cx="2074985" cy="5169265"/>
          </a:xfrm>
          <a:prstGeom prst="rect">
            <a:avLst/>
          </a:prstGeom>
          <a:solidFill>
            <a:srgbClr val="0053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ptos" panose="020B00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0" y="1339802"/>
            <a:ext cx="520014" cy="395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0" y="3927082"/>
            <a:ext cx="520014" cy="4763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2997" y="1383050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Құрылымы</a:t>
            </a:r>
            <a:endParaRPr lang="kk-KZ" sz="1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997" y="4011358"/>
            <a:ext cx="169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Қолданысы</a:t>
            </a:r>
            <a:endParaRPr lang="kk-KZ" sz="1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7614" y="2239299"/>
            <a:ext cx="11594306" cy="793"/>
            <a:chOff x="216694" y="2112168"/>
            <a:chExt cx="11594306" cy="793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598929" y="122263"/>
            <a:ext cx="3988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ECECEC"/>
                </a:solidFill>
                <a:latin typeface="Aptos" panose="020B0004020202020204" pitchFamily="34" charset="0"/>
              </a:rPr>
              <a:t>Қолданыстағы Стандарт</a:t>
            </a:r>
            <a:endParaRPr lang="kk-KZ" sz="2000" b="1" dirty="0">
              <a:solidFill>
                <a:srgbClr val="ECECEC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0535" y="13905"/>
            <a:ext cx="4877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Стандарт жобасындағы өзгерістер мен толықтырулар</a:t>
            </a:r>
            <a:endParaRPr lang="en-US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79148" y="3634195"/>
            <a:ext cx="6380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Стандарттың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талаптарын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оқу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жоспарларын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оқу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бағдарламаларын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оқулықтар</a:t>
            </a:r>
            <a:r>
              <a:rPr lang="ru-RU" sz="1000" dirty="0">
                <a:solidFill>
                  <a:srgbClr val="002060"/>
                </a:solidFill>
              </a:rPr>
              <a:t> мен </a:t>
            </a:r>
            <a:r>
              <a:rPr lang="ru-RU" sz="1000" dirty="0" err="1">
                <a:solidFill>
                  <a:srgbClr val="002060"/>
                </a:solidFill>
              </a:rPr>
              <a:t>оқу-әдістемелік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кешендерін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педагогтердің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біліктілігін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арттыру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курстары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бағдарламаларының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мазмұнын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әзірлеуде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тәрбие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жұмысын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ұйымдастыруда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мектепішілік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бақылауда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педагогтерді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аттестаттауда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оқыту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нәтижелерін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бағалауда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білім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алушыларды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қорытынды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аттестаттау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және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білім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жетістіктеріне</a:t>
            </a:r>
            <a:r>
              <a:rPr lang="ru-RU" sz="1000" dirty="0">
                <a:solidFill>
                  <a:srgbClr val="002060"/>
                </a:solidFill>
              </a:rPr>
              <a:t> мониторинг </a:t>
            </a:r>
            <a:r>
              <a:rPr lang="ru-RU" sz="1000" dirty="0" err="1">
                <a:solidFill>
                  <a:srgbClr val="002060"/>
                </a:solidFill>
              </a:rPr>
              <a:t>жүргізуде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орындау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міндетті</a:t>
            </a:r>
            <a:r>
              <a:rPr lang="ru-RU" sz="1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08103" y="3495338"/>
            <a:ext cx="31569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Стандартты қолдану бағыттары: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оқыту мен тәрбиелеу сапасын арттыру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тілдерді оқу үшін жағдай жасау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денсаулықты қорғауды қамтамасыз ету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СО эквиваленттілігі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инновациялық тәжірибені дамыту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объективті бағалау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818" y="2672492"/>
            <a:ext cx="417046" cy="459308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750485" y="2765997"/>
            <a:ext cx="1771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Құндылықтар</a:t>
            </a:r>
            <a:endParaRPr lang="en-US" sz="1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47614" y="3478937"/>
            <a:ext cx="11594306" cy="793"/>
            <a:chOff x="216694" y="2112168"/>
            <a:chExt cx="11594306" cy="793"/>
          </a:xfrm>
        </p:grpSpPr>
        <p:cxnSp>
          <p:nvCxnSpPr>
            <p:cNvPr id="79" name="Прямая соединительная линия 78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Прямоугольник 80"/>
          <p:cNvSpPr/>
          <p:nvPr/>
        </p:nvSpPr>
        <p:spPr>
          <a:xfrm>
            <a:off x="2114854" y="2295009"/>
            <a:ext cx="31341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нәтижеге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бағытталған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үлгі</a:t>
            </a:r>
            <a:endParaRPr lang="ru-RU" sz="10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құндылықтар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кең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ауқымды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дағдылар</a:t>
            </a:r>
            <a:endParaRPr lang="ru-RU" sz="10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тәрбие</a:t>
            </a:r>
            <a:r>
              <a:rPr lang="ru-RU" sz="1000" dirty="0">
                <a:solidFill>
                  <a:srgbClr val="002060"/>
                </a:solidFill>
              </a:rPr>
              <a:t> мен </a:t>
            </a:r>
            <a:r>
              <a:rPr lang="ru-RU" sz="1000" dirty="0" err="1">
                <a:solidFill>
                  <a:srgbClr val="002060"/>
                </a:solidFill>
              </a:rPr>
              <a:t>оқытудың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бірлігі</a:t>
            </a:r>
            <a:endParaRPr lang="ru-RU" sz="10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орта </a:t>
            </a:r>
            <a:r>
              <a:rPr lang="ru-RU" sz="1000" dirty="0" err="1">
                <a:solidFill>
                  <a:srgbClr val="002060"/>
                </a:solidFill>
              </a:rPr>
              <a:t>білім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берудің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академиялық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және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практикалық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бағыттарының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үйлесімі</a:t>
            </a:r>
            <a:endParaRPr lang="ru-RU" sz="10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функционалдық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сауаттылық</a:t>
            </a:r>
            <a:endParaRPr lang="ru-RU" sz="100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>
                <a:solidFill>
                  <a:srgbClr val="002060"/>
                </a:solidFill>
              </a:rPr>
              <a:t>үш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тілді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білім</a:t>
            </a:r>
            <a:r>
              <a:rPr lang="ru-RU" sz="1000" dirty="0">
                <a:solidFill>
                  <a:srgbClr val="002060"/>
                </a:solidFill>
              </a:rPr>
              <a:t> беру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1546" y="871114"/>
            <a:ext cx="3043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ережелер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тарау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Оқыту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бағдарланған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мазмұнына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3-тарау.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алушылардың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жүктемесінің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4-тарау.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алушылардың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дайындық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5-тарау.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79148" y="2349183"/>
            <a:ext cx="617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білім мазмұнын құндылықтарға негіздеу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құзыреттілікке бағдарланған білім беру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оқу жүктемесін оңтайландыру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білім алушылардың кәсіптік бағдарлануы, бейіндік оқытуды күшейту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академиялық еркіндік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kk-KZ" sz="1000" dirty="0">
                <a:solidFill>
                  <a:srgbClr val="002060"/>
                </a:solidFill>
                <a:latin typeface="Aptos" panose="020B0004020202020204" pitchFamily="34" charset="0"/>
              </a:rPr>
              <a:t>академиялық адалдық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579148" y="807563"/>
            <a:ext cx="5095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1-тарау.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Жалпы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ережелер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2-тарау.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мазмұнына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3-тарау.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алушылардың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дайындық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000" dirty="0" smtClean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-тарау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алушылардың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жүктемесінің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ең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жоғары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5-тарау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мерзіміне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қойылатын</a:t>
            </a:r>
            <a:r>
              <a:rPr lang="en-US" sz="1000" dirty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 smtClean="0">
                <a:solidFill>
                  <a:srgbClr val="002060"/>
                </a:solidFill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талаптар</a:t>
            </a:r>
            <a:endParaRPr lang="en-US" sz="1000" dirty="0">
              <a:solidFill>
                <a:srgbClr val="002060"/>
              </a:solidFill>
              <a:latin typeface="Aptos" panose="020B00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10717" y="4634826"/>
            <a:ext cx="11594306" cy="793"/>
            <a:chOff x="216694" y="2112168"/>
            <a:chExt cx="11594306" cy="793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57" y="4653783"/>
            <a:ext cx="503292" cy="46418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40157" y="4676822"/>
            <a:ext cx="15175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300" b="1" dirty="0" smtClean="0">
                <a:solidFill>
                  <a:schemeClr val="bg1"/>
                </a:solidFill>
                <a:latin typeface="Aptos" panose="020B0004020202020204" pitchFamily="34" charset="0"/>
              </a:rPr>
              <a:t>Нормаларды нақтылау</a:t>
            </a:r>
            <a:endParaRPr lang="kk-KZ" sz="13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4854" y="4685821"/>
            <a:ext cx="330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2060"/>
                </a:solidFill>
              </a:rPr>
              <a:t>«</a:t>
            </a:r>
            <a:r>
              <a:rPr lang="ru-RU" sz="1000" dirty="0" err="1">
                <a:solidFill>
                  <a:srgbClr val="002060"/>
                </a:solidFill>
              </a:rPr>
              <a:t>Ерекше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білім</a:t>
            </a:r>
            <a:r>
              <a:rPr lang="ru-RU" sz="1000" dirty="0">
                <a:solidFill>
                  <a:srgbClr val="002060"/>
                </a:solidFill>
              </a:rPr>
              <a:t> беру </a:t>
            </a:r>
            <a:r>
              <a:rPr lang="ru-RU" sz="1000" dirty="0" err="1">
                <a:solidFill>
                  <a:srgbClr val="002060"/>
                </a:solidFill>
              </a:rPr>
              <a:t>қажеттіліктері</a:t>
            </a:r>
            <a:r>
              <a:rPr lang="ru-RU" sz="1000" dirty="0">
                <a:solidFill>
                  <a:srgbClr val="002060"/>
                </a:solidFill>
              </a:rPr>
              <a:t> бар </a:t>
            </a:r>
            <a:r>
              <a:rPr lang="ru-RU" sz="1000" dirty="0" err="1" smtClean="0">
                <a:solidFill>
                  <a:srgbClr val="002060"/>
                </a:solidFill>
              </a:rPr>
              <a:t>білім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алушылар</a:t>
            </a:r>
            <a:r>
              <a:rPr lang="ru-RU" sz="1000" dirty="0" smtClean="0">
                <a:solidFill>
                  <a:srgbClr val="002060"/>
                </a:solidFill>
              </a:rPr>
              <a:t>» </a:t>
            </a:r>
            <a:r>
              <a:rPr lang="ru-RU" sz="1000" dirty="0" err="1" smtClean="0">
                <a:solidFill>
                  <a:srgbClr val="002060"/>
                </a:solidFill>
              </a:rPr>
              <a:t>түсінігі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қолданылды</a:t>
            </a:r>
            <a:endParaRPr lang="kk-KZ" sz="10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87164" y="4672610"/>
            <a:ext cx="63429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</a:rPr>
              <a:t>Стандарттың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күші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таралатын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ерекше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білім</a:t>
            </a:r>
            <a:r>
              <a:rPr lang="ru-RU" sz="1000" dirty="0" smtClean="0">
                <a:solidFill>
                  <a:srgbClr val="002060"/>
                </a:solidFill>
              </a:rPr>
              <a:t> беру </a:t>
            </a:r>
            <a:r>
              <a:rPr lang="ru-RU" sz="1000" dirty="0" err="1" smtClean="0">
                <a:solidFill>
                  <a:srgbClr val="002060"/>
                </a:solidFill>
              </a:rPr>
              <a:t>қажеттіліктері</a:t>
            </a:r>
            <a:r>
              <a:rPr lang="ru-RU" sz="1000" dirty="0" smtClean="0">
                <a:solidFill>
                  <a:srgbClr val="002060"/>
                </a:solidFill>
              </a:rPr>
              <a:t> бар </a:t>
            </a:r>
            <a:r>
              <a:rPr lang="ru-RU" sz="1000" dirty="0" err="1" smtClean="0">
                <a:solidFill>
                  <a:srgbClr val="002060"/>
                </a:solidFill>
              </a:rPr>
              <a:t>адамдардың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нақты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санаттары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көрсетілген</a:t>
            </a:r>
            <a:endParaRPr lang="ru-RU" sz="1000" dirty="0" smtClean="0">
              <a:solidFill>
                <a:srgbClr val="00206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036638" y="-114157529"/>
            <a:ext cx="8964235" cy="0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114854" y="5820777"/>
            <a:ext cx="1011701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0" u="sng" dirty="0" err="1">
                <a:solidFill>
                  <a:srgbClr val="002060"/>
                </a:solidFill>
              </a:rPr>
              <a:t>Қазақ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тілін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оқытуды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күшейту</a:t>
            </a:r>
            <a:r>
              <a:rPr lang="ru-RU" sz="950" u="sng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950" dirty="0" err="1" smtClean="0">
                <a:solidFill>
                  <a:srgbClr val="002060"/>
                </a:solidFill>
              </a:rPr>
              <a:t>Бастауыш</a:t>
            </a:r>
            <a:r>
              <a:rPr lang="ru-RU" sz="950" dirty="0" smtClean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мектепте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қазақ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тілін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ерте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меңгеру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 smtClean="0">
                <a:solidFill>
                  <a:srgbClr val="002060"/>
                </a:solidFill>
              </a:rPr>
              <a:t>бағдарламасы</a:t>
            </a:r>
            <a:endParaRPr lang="ru-RU" sz="950" dirty="0" smtClean="0">
              <a:solidFill>
                <a:srgbClr val="002060"/>
              </a:solidFill>
            </a:endParaRPr>
          </a:p>
          <a:p>
            <a:r>
              <a:rPr lang="ru-RU" sz="950" dirty="0" err="1" smtClean="0">
                <a:solidFill>
                  <a:srgbClr val="002060"/>
                </a:solidFill>
              </a:rPr>
              <a:t>Білім</a:t>
            </a:r>
            <a:r>
              <a:rPr lang="ru-RU" sz="950" dirty="0" smtClean="0">
                <a:solidFill>
                  <a:srgbClr val="002060"/>
                </a:solidFill>
              </a:rPr>
              <a:t> </a:t>
            </a:r>
            <a:r>
              <a:rPr lang="ru-RU" sz="950" dirty="0">
                <a:solidFill>
                  <a:srgbClr val="002060"/>
                </a:solidFill>
              </a:rPr>
              <a:t>беру </a:t>
            </a:r>
            <a:r>
              <a:rPr lang="ru-RU" sz="950" dirty="0" err="1">
                <a:solidFill>
                  <a:srgbClr val="002060"/>
                </a:solidFill>
              </a:rPr>
              <a:t>ұйымының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қалауы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бойынша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 smtClean="0">
                <a:solidFill>
                  <a:srgbClr val="002060"/>
                </a:solidFill>
              </a:rPr>
              <a:t>негізгі</a:t>
            </a:r>
            <a:r>
              <a:rPr lang="ru-RU" sz="950" dirty="0" smtClean="0">
                <a:solidFill>
                  <a:srgbClr val="002060"/>
                </a:solidFill>
              </a:rPr>
              <a:t> орта </a:t>
            </a:r>
            <a:r>
              <a:rPr lang="ru-RU" sz="950" dirty="0" err="1">
                <a:solidFill>
                  <a:srgbClr val="002060"/>
                </a:solidFill>
              </a:rPr>
              <a:t>және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 smtClean="0">
                <a:solidFill>
                  <a:srgbClr val="002060"/>
                </a:solidFill>
              </a:rPr>
              <a:t>жалпы</a:t>
            </a:r>
            <a:r>
              <a:rPr lang="ru-RU" sz="950" dirty="0" smtClean="0">
                <a:solidFill>
                  <a:srgbClr val="002060"/>
                </a:solidFill>
              </a:rPr>
              <a:t> орта </a:t>
            </a:r>
            <a:r>
              <a:rPr lang="ru-RU" sz="950" dirty="0" err="1" smtClean="0">
                <a:solidFill>
                  <a:srgbClr val="002060"/>
                </a:solidFill>
              </a:rPr>
              <a:t>білім</a:t>
            </a:r>
            <a:r>
              <a:rPr lang="ru-RU" sz="950" dirty="0" smtClean="0">
                <a:solidFill>
                  <a:srgbClr val="002060"/>
                </a:solidFill>
              </a:rPr>
              <a:t> беру </a:t>
            </a:r>
            <a:r>
              <a:rPr lang="ru-RU" sz="950" dirty="0" err="1" smtClean="0">
                <a:solidFill>
                  <a:srgbClr val="002060"/>
                </a:solidFill>
              </a:rPr>
              <a:t>деңгейінде</a:t>
            </a:r>
            <a:r>
              <a:rPr lang="ru-RU" sz="950" dirty="0" smtClean="0">
                <a:solidFill>
                  <a:srgbClr val="002060"/>
                </a:solidFill>
              </a:rPr>
              <a:t> </a:t>
            </a:r>
            <a:r>
              <a:rPr lang="ru-RU" sz="950" dirty="0" err="1" smtClean="0">
                <a:solidFill>
                  <a:srgbClr val="002060"/>
                </a:solidFill>
              </a:rPr>
              <a:t>тілдік</a:t>
            </a:r>
            <a:r>
              <a:rPr lang="ru-RU" sz="950" dirty="0" smtClean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емес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пәндерді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қазақ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>
                <a:solidFill>
                  <a:srgbClr val="002060"/>
                </a:solidFill>
              </a:rPr>
              <a:t>тілінде</a:t>
            </a:r>
            <a:r>
              <a:rPr lang="ru-RU" sz="950" dirty="0">
                <a:solidFill>
                  <a:srgbClr val="002060"/>
                </a:solidFill>
              </a:rPr>
              <a:t> </a:t>
            </a:r>
            <a:r>
              <a:rPr lang="ru-RU" sz="950" dirty="0" err="1" smtClean="0">
                <a:solidFill>
                  <a:srgbClr val="002060"/>
                </a:solidFill>
              </a:rPr>
              <a:t>оқыту</a:t>
            </a:r>
            <a:endParaRPr lang="ru-RU" sz="950" dirty="0" smtClean="0">
              <a:solidFill>
                <a:srgbClr val="002060"/>
              </a:solidFill>
            </a:endParaRPr>
          </a:p>
          <a:p>
            <a:r>
              <a:rPr lang="ru-RU" sz="950" u="sng" dirty="0" smtClean="0">
                <a:solidFill>
                  <a:srgbClr val="002060"/>
                </a:solidFill>
              </a:rPr>
              <a:t>«</a:t>
            </a:r>
            <a:r>
              <a:rPr lang="ru-RU" sz="950" u="sng" dirty="0">
                <a:solidFill>
                  <a:srgbClr val="002060"/>
                </a:solidFill>
              </a:rPr>
              <a:t>Алгебра» </a:t>
            </a:r>
            <a:r>
              <a:rPr lang="ru-RU" sz="950" u="sng" dirty="0" err="1">
                <a:solidFill>
                  <a:srgbClr val="002060"/>
                </a:solidFill>
              </a:rPr>
              <a:t>орнына</a:t>
            </a:r>
            <a:r>
              <a:rPr lang="ru-RU" sz="950" u="sng" dirty="0">
                <a:solidFill>
                  <a:srgbClr val="002060"/>
                </a:solidFill>
              </a:rPr>
              <a:t> «Математика» </a:t>
            </a:r>
            <a:r>
              <a:rPr lang="ru-RU" sz="950" u="sng" dirty="0" err="1">
                <a:solidFill>
                  <a:srgbClr val="002060"/>
                </a:solidFill>
              </a:rPr>
              <a:t>және</a:t>
            </a:r>
            <a:r>
              <a:rPr lang="ru-RU" sz="950" u="sng" dirty="0">
                <a:solidFill>
                  <a:srgbClr val="002060"/>
                </a:solidFill>
              </a:rPr>
              <a:t> «Геометрия», «Физика» </a:t>
            </a:r>
            <a:r>
              <a:rPr lang="ru-RU" sz="950" u="sng" dirty="0" err="1">
                <a:solidFill>
                  <a:srgbClr val="002060"/>
                </a:solidFill>
              </a:rPr>
              <a:t>орнына</a:t>
            </a:r>
            <a:r>
              <a:rPr lang="ru-RU" sz="950" u="sng" dirty="0">
                <a:solidFill>
                  <a:srgbClr val="002060"/>
                </a:solidFill>
              </a:rPr>
              <a:t> «</a:t>
            </a:r>
            <a:r>
              <a:rPr lang="ru-RU" sz="950" u="sng" dirty="0" err="1">
                <a:solidFill>
                  <a:srgbClr val="002060"/>
                </a:solidFill>
              </a:rPr>
              <a:t>Жаратылыстану</a:t>
            </a:r>
            <a:r>
              <a:rPr lang="ru-RU" sz="950" u="sng" dirty="0">
                <a:solidFill>
                  <a:srgbClr val="002060"/>
                </a:solidFill>
              </a:rPr>
              <a:t>», «Химия», «Биология» </a:t>
            </a:r>
            <a:r>
              <a:rPr lang="ru-RU" sz="950" u="sng" dirty="0" err="1">
                <a:solidFill>
                  <a:srgbClr val="002060"/>
                </a:solidFill>
              </a:rPr>
              <a:t>біріктірілген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пәндер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арқылы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стандарттың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күтілетін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нәтижелеріне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қол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жеткізу</a:t>
            </a:r>
            <a:r>
              <a:rPr lang="ru-RU" sz="950" u="sng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950" u="sng" dirty="0" err="1" smtClean="0">
                <a:solidFill>
                  <a:srgbClr val="002060"/>
                </a:solidFill>
              </a:rPr>
              <a:t>Барлық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пәндер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бойынша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баға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қою</a:t>
            </a:r>
            <a:endParaRPr lang="ru-RU" sz="950" u="sng" dirty="0" smtClean="0">
              <a:solidFill>
                <a:srgbClr val="002060"/>
              </a:solidFill>
            </a:endParaRPr>
          </a:p>
          <a:p>
            <a:r>
              <a:rPr lang="ru-RU" sz="950" u="sng" dirty="0" err="1" smtClean="0">
                <a:solidFill>
                  <a:srgbClr val="002060"/>
                </a:solidFill>
              </a:rPr>
              <a:t>Мемлекеттік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білім</a:t>
            </a:r>
            <a:r>
              <a:rPr lang="ru-RU" sz="950" u="sng" dirty="0">
                <a:solidFill>
                  <a:srgbClr val="002060"/>
                </a:solidFill>
              </a:rPr>
              <a:t> беру </a:t>
            </a:r>
            <a:r>
              <a:rPr lang="ru-RU" sz="950" u="sng" dirty="0" err="1">
                <a:solidFill>
                  <a:srgbClr val="002060"/>
                </a:solidFill>
              </a:rPr>
              <a:t>стандарттарының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жүзеге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асуына</a:t>
            </a:r>
            <a:r>
              <a:rPr lang="ru-RU" sz="950" u="sng" dirty="0" smtClean="0">
                <a:solidFill>
                  <a:srgbClr val="002060"/>
                </a:solidFill>
              </a:rPr>
              <a:t> мониторинг </a:t>
            </a:r>
            <a:r>
              <a:rPr lang="ru-RU" sz="950" u="sng" dirty="0" err="1" smtClean="0">
                <a:solidFill>
                  <a:srgbClr val="002060"/>
                </a:solidFill>
              </a:rPr>
              <a:t>жүргізу</a:t>
            </a:r>
            <a:endParaRPr lang="ru-RU" sz="950" u="sng" dirty="0" smtClean="0">
              <a:solidFill>
                <a:srgbClr val="002060"/>
              </a:solidFill>
            </a:endParaRPr>
          </a:p>
          <a:p>
            <a:r>
              <a:rPr lang="ru-RU" sz="950" u="sng" dirty="0" smtClean="0">
                <a:solidFill>
                  <a:srgbClr val="002060"/>
                </a:solidFill>
              </a:rPr>
              <a:t>АИ</a:t>
            </a:r>
            <a:r>
              <a:rPr lang="ru-RU" sz="950" u="sng" dirty="0">
                <a:solidFill>
                  <a:srgbClr val="002060"/>
                </a:solidFill>
              </a:rPr>
              <a:t>, </a:t>
            </a:r>
            <a:r>
              <a:rPr lang="ru-RU" sz="950" u="sng" dirty="0" err="1">
                <a:solidFill>
                  <a:srgbClr val="002060"/>
                </a:solidFill>
              </a:rPr>
              <a:t>қаржылық</a:t>
            </a:r>
            <a:r>
              <a:rPr lang="ru-RU" sz="950" u="sng" dirty="0">
                <a:solidFill>
                  <a:srgbClr val="002060"/>
                </a:solidFill>
              </a:rPr>
              <a:t>, </a:t>
            </a:r>
            <a:r>
              <a:rPr lang="ru-RU" sz="950" u="sng" dirty="0" err="1">
                <a:solidFill>
                  <a:srgbClr val="002060"/>
                </a:solidFill>
              </a:rPr>
              <a:t>құқықтық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сауаттылық</a:t>
            </a:r>
            <a:r>
              <a:rPr lang="ru-RU" sz="950" u="sng" dirty="0">
                <a:solidFill>
                  <a:srgbClr val="002060"/>
                </a:solidFill>
              </a:rPr>
              <a:t>, </a:t>
            </a:r>
            <a:r>
              <a:rPr lang="ru-RU" sz="950" u="sng" dirty="0" err="1" smtClean="0">
                <a:solidFill>
                  <a:srgbClr val="002060"/>
                </a:solidFill>
              </a:rPr>
              <a:t>креативтілік</a:t>
            </a:r>
            <a:r>
              <a:rPr lang="ru-RU" sz="950" u="sng" dirty="0" smtClean="0">
                <a:solidFill>
                  <a:srgbClr val="002060"/>
                </a:solidFill>
              </a:rPr>
              <a:t>, </a:t>
            </a:r>
            <a:r>
              <a:rPr lang="en-US" sz="950" u="sng" dirty="0">
                <a:solidFill>
                  <a:srgbClr val="002060"/>
                </a:solidFill>
              </a:rPr>
              <a:t>STEM, STEAM, </a:t>
            </a:r>
            <a:r>
              <a:rPr lang="ru-RU" sz="950" u="sng" dirty="0" err="1">
                <a:solidFill>
                  <a:srgbClr val="002060"/>
                </a:solidFill>
              </a:rPr>
              <a:t>ерте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бейіндеу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бойынша</a:t>
            </a:r>
            <a:r>
              <a:rPr lang="ru-RU" sz="950" u="sng" dirty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пән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салаларының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 smtClean="0">
                <a:solidFill>
                  <a:srgbClr val="002060"/>
                </a:solidFill>
              </a:rPr>
              <a:t>мазмұнын</a:t>
            </a:r>
            <a:r>
              <a:rPr lang="ru-RU" sz="950" u="sng" dirty="0" smtClean="0">
                <a:solidFill>
                  <a:srgbClr val="002060"/>
                </a:solidFill>
              </a:rPr>
              <a:t> </a:t>
            </a:r>
            <a:r>
              <a:rPr lang="ru-RU" sz="950" u="sng" dirty="0" err="1">
                <a:solidFill>
                  <a:srgbClr val="002060"/>
                </a:solidFill>
              </a:rPr>
              <a:t>нығайту</a:t>
            </a:r>
            <a:r>
              <a:rPr lang="ru-RU" sz="950" u="sng" dirty="0">
                <a:solidFill>
                  <a:srgbClr val="002060"/>
                </a:solidFill>
              </a:rPr>
              <a:t>.</a:t>
            </a:r>
            <a:endParaRPr lang="kk-KZ" sz="950" u="sng" dirty="0">
              <a:solidFill>
                <a:srgbClr val="00206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65341" y="5126160"/>
            <a:ext cx="11594306" cy="793"/>
            <a:chOff x="216694" y="2112168"/>
            <a:chExt cx="11594306" cy="793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564445" y="5853196"/>
            <a:ext cx="11594306" cy="793"/>
            <a:chOff x="216694" y="2112168"/>
            <a:chExt cx="11594306" cy="793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>
              <a:off x="216694" y="2112168"/>
              <a:ext cx="2788444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3005138" y="2112961"/>
              <a:ext cx="8805862" cy="0"/>
            </a:xfrm>
            <a:prstGeom prst="line">
              <a:avLst/>
            </a:prstGeom>
            <a:ln w="95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2120421" y="5124948"/>
            <a:ext cx="978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err="1">
                <a:solidFill>
                  <a:srgbClr val="002060"/>
                </a:solidFill>
              </a:rPr>
              <a:t>Тәрбиені</a:t>
            </a:r>
            <a:r>
              <a:rPr lang="ru-RU" sz="1000" u="sng" dirty="0">
                <a:solidFill>
                  <a:srgbClr val="002060"/>
                </a:solidFill>
              </a:rPr>
              <a:t> </a:t>
            </a:r>
            <a:r>
              <a:rPr lang="ru-RU" sz="1000" u="sng" dirty="0" err="1">
                <a:solidFill>
                  <a:srgbClr val="002060"/>
                </a:solidFill>
              </a:rPr>
              <a:t>күшейту</a:t>
            </a:r>
            <a:r>
              <a:rPr lang="ru-RU" sz="1000" u="sng" dirty="0">
                <a:solidFill>
                  <a:srgbClr val="002060"/>
                </a:solidFill>
              </a:rPr>
              <a:t> </a:t>
            </a:r>
            <a:r>
              <a:rPr lang="ru-RU" sz="1000" u="sng" dirty="0" err="1">
                <a:solidFill>
                  <a:srgbClr val="002060"/>
                </a:solidFill>
              </a:rPr>
              <a:t>және</a:t>
            </a:r>
            <a:r>
              <a:rPr lang="ru-RU" sz="1000" u="sng" dirty="0">
                <a:solidFill>
                  <a:srgbClr val="002060"/>
                </a:solidFill>
              </a:rPr>
              <a:t> </a:t>
            </a:r>
            <a:r>
              <a:rPr lang="ru-RU" sz="1000" u="sng" dirty="0" err="1">
                <a:solidFill>
                  <a:srgbClr val="002060"/>
                </a:solidFill>
              </a:rPr>
              <a:t>оның</a:t>
            </a:r>
            <a:r>
              <a:rPr lang="ru-RU" sz="1000" u="sng" dirty="0">
                <a:solidFill>
                  <a:srgbClr val="002060"/>
                </a:solidFill>
              </a:rPr>
              <a:t> </a:t>
            </a:r>
            <a:r>
              <a:rPr lang="ru-RU" sz="1000" u="sng" dirty="0" err="1">
                <a:solidFill>
                  <a:srgbClr val="002060"/>
                </a:solidFill>
              </a:rPr>
              <a:t>нәтижелерін</a:t>
            </a:r>
            <a:r>
              <a:rPr lang="ru-RU" sz="1000" u="sng" dirty="0">
                <a:solidFill>
                  <a:srgbClr val="002060"/>
                </a:solidFill>
              </a:rPr>
              <a:t> </a:t>
            </a:r>
            <a:r>
              <a:rPr lang="ru-RU" sz="1000" u="sng" dirty="0" err="1" smtClean="0">
                <a:solidFill>
                  <a:srgbClr val="002060"/>
                </a:solidFill>
              </a:rPr>
              <a:t>бағалау</a:t>
            </a:r>
            <a:r>
              <a:rPr lang="ru-RU" sz="1000" u="sng" dirty="0" smtClean="0">
                <a:solidFill>
                  <a:srgbClr val="002060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</a:rPr>
              <a:t>Әлеуметтік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GPA (</a:t>
            </a:r>
            <a:r>
              <a:rPr lang="ru-RU" sz="1000" dirty="0" err="1">
                <a:solidFill>
                  <a:srgbClr val="002060"/>
                </a:solidFill>
              </a:rPr>
              <a:t>орташа</a:t>
            </a:r>
            <a:r>
              <a:rPr lang="ru-RU" sz="1000" dirty="0">
                <a:solidFill>
                  <a:srgbClr val="002060"/>
                </a:solidFill>
              </a:rPr>
              <a:t> балл) </a:t>
            </a:r>
            <a:r>
              <a:rPr lang="ru-RU" sz="1000" dirty="0" err="1">
                <a:solidFill>
                  <a:srgbClr val="002060"/>
                </a:solidFill>
              </a:rPr>
              <a:t>енгізіледі</a:t>
            </a:r>
            <a:r>
              <a:rPr lang="ru-RU" sz="1000" dirty="0">
                <a:solidFill>
                  <a:srgbClr val="002060"/>
                </a:solidFill>
              </a:rPr>
              <a:t> – </a:t>
            </a:r>
            <a:r>
              <a:rPr lang="ru-RU" sz="1000" dirty="0" err="1">
                <a:solidFill>
                  <a:srgbClr val="002060"/>
                </a:solidFill>
              </a:rPr>
              <a:t>әлеуметтік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жауапкершілікті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қоғамдық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өмірге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белсенді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қатысуды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білім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алушының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көшбасшылық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қасиеттерін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және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басқа</a:t>
            </a:r>
            <a:r>
              <a:rPr lang="ru-RU" sz="1000" dirty="0">
                <a:solidFill>
                  <a:srgbClr val="002060"/>
                </a:solidFill>
              </a:rPr>
              <a:t> да </a:t>
            </a:r>
            <a:r>
              <a:rPr lang="ru-RU" sz="1000" dirty="0" err="1">
                <a:solidFill>
                  <a:srgbClr val="002060"/>
                </a:solidFill>
              </a:rPr>
              <a:t>жетістіктерін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өлшеу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және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бағалау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</a:rPr>
              <a:t>тәсілі</a:t>
            </a:r>
            <a:r>
              <a:rPr lang="ru-RU" sz="1000" dirty="0" smtClean="0">
                <a:solidFill>
                  <a:srgbClr val="002060"/>
                </a:solidFill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err="1" smtClean="0">
                <a:solidFill>
                  <a:srgbClr val="002060"/>
                </a:solidFill>
              </a:rPr>
              <a:t>Қорытындысы</a:t>
            </a:r>
            <a:r>
              <a:rPr lang="ru-RU" sz="1000" dirty="0" smtClean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бойынша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бағалау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нәтижелерін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көрсете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отырып</a:t>
            </a:r>
            <a:r>
              <a:rPr lang="ru-RU" sz="1000" dirty="0">
                <a:solidFill>
                  <a:srgbClr val="002060"/>
                </a:solidFill>
              </a:rPr>
              <a:t>, </a:t>
            </a:r>
            <a:r>
              <a:rPr lang="ru-RU" sz="1000" dirty="0" err="1">
                <a:solidFill>
                  <a:srgbClr val="002060"/>
                </a:solidFill>
              </a:rPr>
              <a:t>тиісті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оқу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кезеңінде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GPA </a:t>
            </a:r>
            <a:r>
              <a:rPr lang="ru-RU" sz="1000" dirty="0">
                <a:solidFill>
                  <a:srgbClr val="002060"/>
                </a:solidFill>
              </a:rPr>
              <a:t>бар </a:t>
            </a:r>
            <a:r>
              <a:rPr lang="ru-RU" sz="1000" dirty="0" err="1">
                <a:solidFill>
                  <a:srgbClr val="002060"/>
                </a:solidFill>
              </a:rPr>
              <a:t>транскрипт</a:t>
            </a:r>
            <a:r>
              <a:rPr lang="ru-RU" sz="1000" dirty="0">
                <a:solidFill>
                  <a:srgbClr val="002060"/>
                </a:solidFill>
              </a:rPr>
              <a:t> – </a:t>
            </a:r>
            <a:r>
              <a:rPr lang="ru-RU" sz="1000" dirty="0" err="1">
                <a:solidFill>
                  <a:srgbClr val="002060"/>
                </a:solidFill>
              </a:rPr>
              <a:t>құжат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err="1">
                <a:solidFill>
                  <a:srgbClr val="002060"/>
                </a:solidFill>
              </a:rPr>
              <a:t>беріледі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00" y="5245112"/>
            <a:ext cx="206878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kk-KZ" sz="1600" b="1" dirty="0" smtClean="0">
                <a:solidFill>
                  <a:srgbClr val="002060"/>
                </a:solidFill>
              </a:rPr>
              <a:t>Толықтырулар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>
              <a:solidFill>
                <a:srgbClr val="002060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kk-KZ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E606D7-D418-FB63-2CA9-297AB65259B1}"/>
              </a:ext>
            </a:extLst>
          </p:cNvPr>
          <p:cNvSpPr/>
          <p:nvPr/>
        </p:nvSpPr>
        <p:spPr>
          <a:xfrm>
            <a:off x="7013737" y="684909"/>
            <a:ext cx="5178263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D6957B1-2CF6-1546-E6D6-DAF46CB1E8F5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CFA468D-936D-C93D-C531-32ECE1A6AC0A}"/>
              </a:ext>
            </a:extLst>
          </p:cNvPr>
          <p:cNvSpPr/>
          <p:nvPr/>
        </p:nvSpPr>
        <p:spPr>
          <a:xfrm>
            <a:off x="1007652" y="110337"/>
            <a:ext cx="322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ПӘНАРАЛЫҚ </a:t>
            </a:r>
            <a:r>
              <a:rPr lang="ru-RU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БІРІКТІРУ</a:t>
            </a:r>
            <a:endParaRPr lang="ru-RU" sz="2400" b="1" dirty="0">
              <a:solidFill>
                <a:schemeClr val="accent5">
                  <a:lumMod val="20000"/>
                  <a:lumOff val="80000"/>
                </a:schemeClr>
              </a:solidFill>
              <a:latin typeface="Aptos" panose="020B00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0FAB091-D28A-0602-AACF-6F17D4947C68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905ED0-B436-9F48-0351-8B34335DE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58F03A-0495-D616-050D-1B87A1E303A0}"/>
              </a:ext>
            </a:extLst>
          </p:cNvPr>
          <p:cNvSpPr txBox="1"/>
          <p:nvPr/>
        </p:nvSpPr>
        <p:spPr>
          <a:xfrm>
            <a:off x="1639896" y="2234180"/>
            <a:ext cx="16682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алушылардың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жүктемесін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төмендету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78E6C8-EBBC-9100-E2B5-0EEA200B5392}"/>
              </a:ext>
            </a:extLst>
          </p:cNvPr>
          <p:cNvSpPr txBox="1"/>
          <p:nvPr/>
        </p:nvSpPr>
        <p:spPr>
          <a:xfrm>
            <a:off x="1639896" y="3965817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Мектеп </a:t>
            </a:r>
            <a:r>
              <a:rPr lang="kk-KZ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бағдарламасының 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икемділігі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D4E49C-2C31-7363-5A83-73AA7F674E47}"/>
              </a:ext>
            </a:extLst>
          </p:cNvPr>
          <p:cNvSpPr txBox="1"/>
          <p:nvPr/>
        </p:nvSpPr>
        <p:spPr>
          <a:xfrm>
            <a:off x="4545439" y="2312002"/>
            <a:ext cx="2407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Халықаралық бағдарламалармен салыстыру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4E4F80-D917-F161-FCB4-1A908356ABB4}"/>
              </a:ext>
            </a:extLst>
          </p:cNvPr>
          <p:cNvSpPr txBox="1"/>
          <p:nvPr/>
        </p:nvSpPr>
        <p:spPr>
          <a:xfrm>
            <a:off x="4545439" y="3983527"/>
            <a:ext cx="19487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Құқықтық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негіздер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және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қазіргі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қолданыстағы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практика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F8830313-31FF-08D4-E352-01D3A4D929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4847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044580-3104-38F5-7135-4D982A2C84E8}"/>
              </a:ext>
            </a:extLst>
          </p:cNvPr>
          <p:cNvSpPr txBox="1"/>
          <p:nvPr/>
        </p:nvSpPr>
        <p:spPr>
          <a:xfrm>
            <a:off x="7740723" y="2800155"/>
            <a:ext cx="36756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ptos" panose="020B0004020202020204" pitchFamily="34" charset="0"/>
              </a:rPr>
              <a:t>т. 34</a:t>
            </a:r>
            <a:r>
              <a:rPr lang="ru-RU" sz="1600" dirty="0">
                <a:latin typeface="Aptos" panose="020B0004020202020204" pitchFamily="34" charset="0"/>
              </a:rPr>
              <a:t>. Орта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беру </a:t>
            </a:r>
            <a:r>
              <a:rPr lang="ru-RU" sz="1600" dirty="0" err="1">
                <a:latin typeface="Aptos" panose="020B0004020202020204" pitchFamily="34" charset="0"/>
              </a:rPr>
              <a:t>ұйымдары</a:t>
            </a:r>
            <a:r>
              <a:rPr lang="ru-RU" sz="1600" dirty="0">
                <a:latin typeface="Aptos" panose="020B0004020202020204" pitchFamily="34" charset="0"/>
              </a:rPr>
              <a:t> «Математика </a:t>
            </a:r>
            <a:r>
              <a:rPr lang="ru-RU" sz="1600" dirty="0" err="1">
                <a:latin typeface="Aptos" panose="020B0004020202020204" pitchFamily="34" charset="0"/>
              </a:rPr>
              <a:t>және</a:t>
            </a:r>
            <a:r>
              <a:rPr lang="ru-RU" sz="1600" dirty="0">
                <a:latin typeface="Aptos" panose="020B0004020202020204" pitchFamily="34" charset="0"/>
              </a:rPr>
              <a:t> информатика», «</a:t>
            </a:r>
            <a:r>
              <a:rPr lang="ru-RU" sz="1600" dirty="0" err="1">
                <a:latin typeface="Aptos" panose="020B0004020202020204" pitchFamily="34" charset="0"/>
              </a:rPr>
              <a:t>Жаратылыстану</a:t>
            </a:r>
            <a:r>
              <a:rPr lang="ru-RU" sz="1600" dirty="0">
                <a:latin typeface="Aptos" panose="020B0004020202020204" pitchFamily="34" charset="0"/>
              </a:rPr>
              <a:t>», «Адам </a:t>
            </a:r>
            <a:r>
              <a:rPr lang="ru-RU" sz="1600" dirty="0" err="1">
                <a:latin typeface="Aptos" panose="020B0004020202020204" pitchFamily="34" charset="0"/>
              </a:rPr>
              <a:t>және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қоғам</a:t>
            </a:r>
            <a:r>
              <a:rPr lang="ru-RU" sz="1600" dirty="0">
                <a:latin typeface="Aptos" panose="020B0004020202020204" pitchFamily="34" charset="0"/>
              </a:rPr>
              <a:t>»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беру </a:t>
            </a:r>
            <a:r>
              <a:rPr lang="ru-RU" sz="1600" dirty="0" err="1">
                <a:latin typeface="Aptos" panose="020B0004020202020204" pitchFamily="34" charset="0"/>
              </a:rPr>
              <a:t>салалары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бойынша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оқудан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күтілетін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нәтижелерге</a:t>
            </a:r>
            <a:r>
              <a:rPr lang="ru-RU" sz="1600" dirty="0">
                <a:latin typeface="Aptos" panose="020B0004020202020204" pitchFamily="34" charset="0"/>
              </a:rPr>
              <a:t> «Алгебра», «Геометрия» </a:t>
            </a:r>
            <a:r>
              <a:rPr lang="ru-RU" sz="1600" dirty="0" err="1">
                <a:latin typeface="Aptos" panose="020B0004020202020204" pitchFamily="34" charset="0"/>
              </a:rPr>
              <a:t>пәндерін</a:t>
            </a:r>
            <a:r>
              <a:rPr lang="ru-RU" sz="1600" dirty="0">
                <a:latin typeface="Aptos" panose="020B0004020202020204" pitchFamily="34" charset="0"/>
              </a:rPr>
              <a:t> «Математика» </a:t>
            </a:r>
            <a:r>
              <a:rPr lang="ru-RU" sz="1600" dirty="0" err="1">
                <a:latin typeface="Aptos" panose="020B0004020202020204" pitchFamily="34" charset="0"/>
              </a:rPr>
              <a:t>пәніне</a:t>
            </a:r>
            <a:r>
              <a:rPr lang="ru-RU" sz="1600" dirty="0">
                <a:latin typeface="Aptos" panose="020B0004020202020204" pitchFamily="34" charset="0"/>
              </a:rPr>
              <a:t>, «Физика», «Химия», «Биология» </a:t>
            </a:r>
            <a:r>
              <a:rPr lang="ru-RU" sz="1600" dirty="0" err="1">
                <a:latin typeface="Aptos" panose="020B0004020202020204" pitchFamily="34" charset="0"/>
              </a:rPr>
              <a:t>пәндерін</a:t>
            </a:r>
            <a:r>
              <a:rPr lang="ru-RU" sz="1600" dirty="0">
                <a:latin typeface="Aptos" panose="020B0004020202020204" pitchFamily="34" charset="0"/>
              </a:rPr>
              <a:t> «</a:t>
            </a:r>
            <a:r>
              <a:rPr lang="ru-RU" sz="1600" dirty="0" err="1">
                <a:latin typeface="Aptos" panose="020B0004020202020204" pitchFamily="34" charset="0"/>
              </a:rPr>
              <a:t>Жаратылыстану</a:t>
            </a:r>
            <a:r>
              <a:rPr lang="ru-RU" sz="1600" dirty="0">
                <a:latin typeface="Aptos" panose="020B0004020202020204" pitchFamily="34" charset="0"/>
              </a:rPr>
              <a:t>» </a:t>
            </a:r>
            <a:r>
              <a:rPr lang="ru-RU" sz="1600" dirty="0" err="1">
                <a:latin typeface="Aptos" panose="020B0004020202020204" pitchFamily="34" charset="0"/>
              </a:rPr>
              <a:t>пәніне</a:t>
            </a:r>
            <a:r>
              <a:rPr lang="ru-RU" sz="1600" dirty="0">
                <a:latin typeface="Aptos" panose="020B0004020202020204" pitchFamily="34" charset="0"/>
              </a:rPr>
              <a:t>, «</a:t>
            </a:r>
            <a:r>
              <a:rPr lang="ru-RU" sz="1600" dirty="0" err="1">
                <a:latin typeface="Aptos" panose="020B0004020202020204" pitchFamily="34" charset="0"/>
              </a:rPr>
              <a:t>Әлем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тарихы</a:t>
            </a:r>
            <a:r>
              <a:rPr lang="ru-RU" sz="1600" dirty="0">
                <a:latin typeface="Aptos" panose="020B0004020202020204" pitchFamily="34" charset="0"/>
              </a:rPr>
              <a:t>», «</a:t>
            </a:r>
            <a:r>
              <a:rPr lang="ru-RU" sz="1600" dirty="0" err="1">
                <a:latin typeface="Aptos" panose="020B0004020202020204" pitchFamily="34" charset="0"/>
              </a:rPr>
              <a:t>Құқық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негіздері</a:t>
            </a:r>
            <a:r>
              <a:rPr lang="ru-RU" sz="1600" dirty="0">
                <a:latin typeface="Aptos" panose="020B0004020202020204" pitchFamily="34" charset="0"/>
              </a:rPr>
              <a:t>» </a:t>
            </a:r>
            <a:r>
              <a:rPr lang="ru-RU" sz="1600" dirty="0" err="1">
                <a:latin typeface="Aptos" panose="020B0004020202020204" pitchFamily="34" charset="0"/>
              </a:rPr>
              <a:t>пәндерін</a:t>
            </a:r>
            <a:r>
              <a:rPr lang="ru-RU" sz="1600" dirty="0">
                <a:latin typeface="Aptos" panose="020B0004020202020204" pitchFamily="34" charset="0"/>
              </a:rPr>
              <a:t> «</a:t>
            </a:r>
            <a:r>
              <a:rPr lang="ru-RU" sz="1600" dirty="0" err="1">
                <a:latin typeface="Aptos" panose="020B0004020202020204" pitchFamily="34" charset="0"/>
              </a:rPr>
              <a:t>Әлеуметтік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ғылымдар</a:t>
            </a:r>
            <a:r>
              <a:rPr lang="ru-RU" sz="1600" dirty="0">
                <a:latin typeface="Aptos" panose="020B0004020202020204" pitchFamily="34" charset="0"/>
              </a:rPr>
              <a:t>» </a:t>
            </a:r>
            <a:r>
              <a:rPr lang="ru-RU" sz="1600" dirty="0" err="1">
                <a:latin typeface="Aptos" panose="020B0004020202020204" pitchFamily="34" charset="0"/>
              </a:rPr>
              <a:t>пәніне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кіріктіру</a:t>
            </a:r>
            <a:r>
              <a:rPr lang="ru-RU" sz="1600" dirty="0">
                <a:latin typeface="Aptos" panose="020B0004020202020204" pitchFamily="34" charset="0"/>
              </a:rPr>
              <a:t> (</a:t>
            </a:r>
            <a:r>
              <a:rPr lang="ru-RU" sz="1600" dirty="0" err="1">
                <a:latin typeface="Aptos" panose="020B0004020202020204" pitchFamily="34" charset="0"/>
              </a:rPr>
              <a:t>интеграциялау</a:t>
            </a:r>
            <a:r>
              <a:rPr lang="ru-RU" sz="1600" dirty="0">
                <a:latin typeface="Aptos" panose="020B0004020202020204" pitchFamily="34" charset="0"/>
              </a:rPr>
              <a:t>) </a:t>
            </a:r>
            <a:r>
              <a:rPr lang="ru-RU" sz="1600" dirty="0" err="1">
                <a:latin typeface="Aptos" panose="020B0004020202020204" pitchFamily="34" charset="0"/>
              </a:rPr>
              <a:t>арқылы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қол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жеткізе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алады</a:t>
            </a:r>
            <a:r>
              <a:rPr lang="ru-RU" sz="1600" dirty="0">
                <a:latin typeface="Aptos" panose="020B0004020202020204" pitchFamily="34" charset="0"/>
              </a:rPr>
              <a:t>.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A81D15F-ED19-A16C-A006-C996E21D0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9066" y="2800155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379D2F6D-D5D9-D092-C49D-083628014597}"/>
              </a:ext>
            </a:extLst>
          </p:cNvPr>
          <p:cNvGrpSpPr/>
          <p:nvPr/>
        </p:nvGrpSpPr>
        <p:grpSpPr>
          <a:xfrm>
            <a:off x="7505936" y="880841"/>
            <a:ext cx="4485393" cy="830997"/>
            <a:chOff x="8070446" y="880841"/>
            <a:chExt cx="4485393" cy="830997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9649F807-08E6-E6A4-717C-BB51CA8D0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A6B3F6D-6FCF-3AD5-2379-61EE06E8A4C6}"/>
                </a:ext>
              </a:extLst>
            </p:cNvPr>
            <p:cNvSpPr txBox="1"/>
            <p:nvPr/>
          </p:nvSpPr>
          <p:spPr>
            <a:xfrm>
              <a:off x="8997073" y="880841"/>
              <a:ext cx="355876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БАСТАУЫШ / НЕГІЗГІ ОРТА БІЛІМ БЕРУ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0D4BA46A-8623-0428-DAB2-10492A17366E}"/>
              </a:ext>
            </a:extLst>
          </p:cNvPr>
          <p:cNvSpPr/>
          <p:nvPr/>
        </p:nvSpPr>
        <p:spPr>
          <a:xfrm>
            <a:off x="600759" y="220428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4501569-3095-BB0F-1F5F-E4083BEA2BD1}"/>
              </a:ext>
            </a:extLst>
          </p:cNvPr>
          <p:cNvSpPr/>
          <p:nvPr/>
        </p:nvSpPr>
        <p:spPr>
          <a:xfrm>
            <a:off x="600759" y="3923431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99001237-10C5-CFA6-087D-70CF2C65833A}"/>
              </a:ext>
            </a:extLst>
          </p:cNvPr>
          <p:cNvSpPr/>
          <p:nvPr/>
        </p:nvSpPr>
        <p:spPr>
          <a:xfrm>
            <a:off x="3547474" y="220428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BD46F08C-8068-A15E-34E8-262E4727EDD4}"/>
              </a:ext>
            </a:extLst>
          </p:cNvPr>
          <p:cNvSpPr/>
          <p:nvPr/>
        </p:nvSpPr>
        <p:spPr>
          <a:xfrm>
            <a:off x="3547474" y="3923431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D863AB0-1696-532A-7CA3-D276AE23D162}"/>
              </a:ext>
            </a:extLst>
          </p:cNvPr>
          <p:cNvSpPr txBox="1"/>
          <p:nvPr/>
        </p:nvSpPr>
        <p:spPr>
          <a:xfrm>
            <a:off x="7740722" y="2072608"/>
            <a:ext cx="43395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3-тарау.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алушылардың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дайындық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деңгейіне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6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01" y="4043327"/>
            <a:ext cx="583644" cy="58364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817" y="2330103"/>
            <a:ext cx="611793" cy="61179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5" y="2380371"/>
            <a:ext cx="521211" cy="5212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99" y="4075268"/>
            <a:ext cx="519761" cy="5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3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26FBB6E-E6A5-EE22-24F0-4E7EF3944F43}"/>
              </a:ext>
            </a:extLst>
          </p:cNvPr>
          <p:cNvSpPr/>
          <p:nvPr/>
        </p:nvSpPr>
        <p:spPr>
          <a:xfrm>
            <a:off x="4270288" y="684909"/>
            <a:ext cx="7921713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000FCF1-BAA5-7F15-6E74-42258AD00835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0515444-5651-4404-EF9E-DE31B6580D80}"/>
              </a:ext>
            </a:extLst>
          </p:cNvPr>
          <p:cNvSpPr/>
          <p:nvPr/>
        </p:nvSpPr>
        <p:spPr>
          <a:xfrm>
            <a:off x="1007652" y="110337"/>
            <a:ext cx="8485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БІЛІМ СТАНДАРТТАРЫНЫҢ «БАҒАЛАУ» БӨЛІМІНЕ КІРІСПЕ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8C44393D-76A0-B7B9-87DF-B6E1D716259D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BE7B66-9747-7D10-F0FB-2D4FD7C72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9B9770-0B39-4017-A709-05A82F960A7F}"/>
              </a:ext>
            </a:extLst>
          </p:cNvPr>
          <p:cNvSpPr txBox="1"/>
          <p:nvPr/>
        </p:nvSpPr>
        <p:spPr>
          <a:xfrm>
            <a:off x="1836244" y="1771188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Критериалды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бағалау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жүйесі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45A6B0-5010-2972-2D9E-F9AF94831FA6}"/>
              </a:ext>
            </a:extLst>
          </p:cNvPr>
          <p:cNvSpPr txBox="1"/>
          <p:nvPr/>
        </p:nvSpPr>
        <p:spPr>
          <a:xfrm>
            <a:off x="1836244" y="3369753"/>
            <a:ext cx="14864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Формативті және жиынтық бағалау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3DCC6F6-1BCA-D7F6-3063-77B24C4BA175}"/>
              </a:ext>
            </a:extLst>
          </p:cNvPr>
          <p:cNvSpPr txBox="1"/>
          <p:nvPr/>
        </p:nvSpPr>
        <p:spPr>
          <a:xfrm>
            <a:off x="1795072" y="5114705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Академиялық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адалдық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C8C55DA-2B31-A3CC-12EF-121BF22EE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40431" y="1132114"/>
            <a:ext cx="546045" cy="5000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953F72-27C6-C61A-37F3-D4B86AA40610}"/>
              </a:ext>
            </a:extLst>
          </p:cNvPr>
          <p:cNvSpPr txBox="1"/>
          <p:nvPr/>
        </p:nvSpPr>
        <p:spPr>
          <a:xfrm>
            <a:off x="5051121" y="2399315"/>
            <a:ext cx="36756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ptos" panose="020B0004020202020204" pitchFamily="34" charset="0"/>
              </a:rPr>
              <a:t>Білім</a:t>
            </a:r>
            <a:r>
              <a:rPr lang="ru-RU" sz="1600" dirty="0" smtClean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алушылардың</a:t>
            </a:r>
            <a:r>
              <a:rPr lang="ru-RU" sz="1600" dirty="0">
                <a:latin typeface="Aptos" panose="020B0004020202020204" pitchFamily="34" charset="0"/>
              </a:rPr>
              <a:t>, </a:t>
            </a:r>
            <a:r>
              <a:rPr lang="ru-RU" sz="1600" dirty="0" err="1">
                <a:latin typeface="Aptos" panose="020B0004020202020204" pitchFamily="34" charset="0"/>
              </a:rPr>
              <a:t>олардың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ішінде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ерекше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беру </a:t>
            </a:r>
            <a:r>
              <a:rPr lang="ru-RU" sz="1600" dirty="0" err="1">
                <a:latin typeface="Aptos" panose="020B0004020202020204" pitchFamily="34" charset="0"/>
              </a:rPr>
              <a:t>қажеттіліктері</a:t>
            </a:r>
            <a:r>
              <a:rPr lang="ru-RU" sz="1600" dirty="0">
                <a:latin typeface="Aptos" panose="020B0004020202020204" pitchFamily="34" charset="0"/>
              </a:rPr>
              <a:t> бар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алушылардың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оқу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жетістіктерін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бағалау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критериалды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бағалау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жүйесі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пайдалану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арқылы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жүзеге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асырылады</a:t>
            </a:r>
            <a:r>
              <a:rPr lang="ru-RU" sz="1600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ptos" panose="020B0004020202020204" pitchFamily="34" charset="0"/>
              </a:rPr>
              <a:t>Негізгі</a:t>
            </a:r>
            <a:r>
              <a:rPr lang="ru-RU" sz="1600" dirty="0" smtClean="0">
                <a:latin typeface="Aptos" panose="020B0004020202020204" pitchFamily="34" charset="0"/>
              </a:rPr>
              <a:t> </a:t>
            </a:r>
            <a:r>
              <a:rPr lang="ru-RU" sz="1600" dirty="0">
                <a:latin typeface="Aptos" panose="020B0004020202020204" pitchFamily="34" charset="0"/>
              </a:rPr>
              <a:t>орта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беру </a:t>
            </a:r>
            <a:r>
              <a:rPr lang="ru-RU" sz="1600" dirty="0" err="1">
                <a:latin typeface="Aptos" panose="020B0004020202020204" pitchFamily="34" charset="0"/>
              </a:rPr>
              <a:t>деңгейінде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алушылардың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оқу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жетістіктерін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бағалау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формативті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және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жиынтық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бағалау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түрінде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жүзеге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асырылады</a:t>
            </a:r>
            <a:r>
              <a:rPr lang="ru-RU" sz="1600" dirty="0">
                <a:latin typeface="Aptos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ptos" panose="020B0004020202020204" pitchFamily="34" charset="0"/>
              </a:rPr>
              <a:t>Бағалау</a:t>
            </a:r>
            <a:r>
              <a:rPr lang="ru-RU" sz="1600" dirty="0" smtClean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инварианттық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және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вариативтік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компоненттерінің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пәндері</a:t>
            </a:r>
            <a:r>
              <a:rPr lang="ru-RU" sz="1600" dirty="0">
                <a:latin typeface="Aptos" panose="020B0004020202020204" pitchFamily="34" charset="0"/>
              </a:rPr>
              <a:t> мен </a:t>
            </a:r>
            <a:r>
              <a:rPr lang="ru-RU" sz="1600" dirty="0" err="1">
                <a:latin typeface="Aptos" panose="020B0004020202020204" pitchFamily="34" charset="0"/>
              </a:rPr>
              <a:t>курстары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бойынша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жүргізіледі</a:t>
            </a:r>
            <a:r>
              <a:rPr lang="ru-RU" sz="1600" dirty="0">
                <a:latin typeface="Aptos" panose="020B0004020202020204" pitchFamily="34" charset="0"/>
              </a:rPr>
              <a:t>.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C6FD409-CF1D-8439-38C0-35815A7F1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9464" y="2399315"/>
            <a:ext cx="303280" cy="303280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7AAF8CD4-0195-AE42-55F2-C252EE0E8ACC}"/>
              </a:ext>
            </a:extLst>
          </p:cNvPr>
          <p:cNvGrpSpPr/>
          <p:nvPr/>
        </p:nvGrpSpPr>
        <p:grpSpPr>
          <a:xfrm>
            <a:off x="4816334" y="880841"/>
            <a:ext cx="5907521" cy="757275"/>
            <a:chOff x="8070446" y="880841"/>
            <a:chExt cx="5907521" cy="757275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90E3F0A9-ED95-E48F-7BB5-C825B8B2B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89D80F8-8848-8801-1E33-8D44BA95247E}"/>
                </a:ext>
              </a:extLst>
            </p:cNvPr>
            <p:cNvSpPr txBox="1"/>
            <p:nvPr/>
          </p:nvSpPr>
          <p:spPr>
            <a:xfrm>
              <a:off x="8997073" y="1023441"/>
              <a:ext cx="49808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БАСТАУЫШ / НЕГІЗГІ ОРТА БІЛІМ БЕРУ</a:t>
              </a:r>
            </a:p>
          </p:txBody>
        </p:sp>
      </p:grp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1530D34D-3C82-966C-436C-1D743848DCA5}"/>
              </a:ext>
            </a:extLst>
          </p:cNvPr>
          <p:cNvSpPr/>
          <p:nvPr/>
        </p:nvSpPr>
        <p:spPr>
          <a:xfrm>
            <a:off x="797107" y="1608216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775F6764-1434-5540-EF48-9FDEEDAEBCF0}"/>
              </a:ext>
            </a:extLst>
          </p:cNvPr>
          <p:cNvSpPr/>
          <p:nvPr/>
        </p:nvSpPr>
        <p:spPr>
          <a:xfrm>
            <a:off x="797107" y="332736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703DF53-B02B-B596-4E7C-372AE4DAB5A4}"/>
              </a:ext>
            </a:extLst>
          </p:cNvPr>
          <p:cNvSpPr/>
          <p:nvPr/>
        </p:nvSpPr>
        <p:spPr>
          <a:xfrm>
            <a:off x="797107" y="4957646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9AE1A1-7E7B-CED6-7570-10347EDEC5A9}"/>
              </a:ext>
            </a:extLst>
          </p:cNvPr>
          <p:cNvSpPr txBox="1"/>
          <p:nvPr/>
        </p:nvSpPr>
        <p:spPr>
          <a:xfrm>
            <a:off x="8886053" y="2399315"/>
            <a:ext cx="30882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Aptos" panose="020B0004020202020204" pitchFamily="34" charset="0"/>
              </a:rPr>
              <a:t>Білім</a:t>
            </a:r>
            <a:r>
              <a:rPr lang="ru-RU" sz="1600" dirty="0" smtClean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алушылардың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жауапты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мінез-құлқын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қалыптастыру</a:t>
            </a:r>
            <a:r>
              <a:rPr lang="ru-RU" sz="1600" dirty="0">
                <a:latin typeface="Aptos" panose="020B0004020202020204" pitchFamily="34" charset="0"/>
              </a:rPr>
              <a:t>, </a:t>
            </a:r>
            <a:r>
              <a:rPr lang="ru-RU" sz="1600" dirty="0" err="1">
                <a:latin typeface="Aptos" panose="020B0004020202020204" pitchFamily="34" charset="0"/>
              </a:rPr>
              <a:t>ашықтық</a:t>
            </a:r>
            <a:r>
              <a:rPr lang="ru-RU" sz="1600" dirty="0">
                <a:latin typeface="Aptos" panose="020B0004020202020204" pitchFamily="34" charset="0"/>
              </a:rPr>
              <a:t> пен </a:t>
            </a:r>
            <a:r>
              <a:rPr lang="ru-RU" sz="1600" dirty="0" err="1">
                <a:latin typeface="Aptos" panose="020B0004020202020204" pitchFamily="34" charset="0"/>
              </a:rPr>
              <a:t>адалдықты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қамтамасыз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ету</a:t>
            </a:r>
            <a:r>
              <a:rPr lang="ru-RU" sz="1600" dirty="0">
                <a:latin typeface="Aptos" panose="020B0004020202020204" pitchFamily="34" charset="0"/>
              </a:rPr>
              <a:t>, </a:t>
            </a:r>
            <a:r>
              <a:rPr lang="ru-RU" sz="1600" dirty="0" err="1">
                <a:latin typeface="Aptos" panose="020B0004020202020204" pitchFamily="34" charset="0"/>
              </a:rPr>
              <a:t>сондай-ақ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әділ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беру </a:t>
            </a:r>
            <a:r>
              <a:rPr lang="ru-RU" sz="1600" dirty="0" err="1">
                <a:latin typeface="Aptos" panose="020B0004020202020204" pitchFamily="34" charset="0"/>
              </a:rPr>
              <a:t>ортасын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құру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және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беру </a:t>
            </a:r>
            <a:r>
              <a:rPr lang="ru-RU" sz="1600" dirty="0" err="1">
                <a:latin typeface="Aptos" panose="020B0004020202020204" pitchFamily="34" charset="0"/>
              </a:rPr>
              <a:t>сапасын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арттыру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мақсатында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академиялық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адалдық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қағидаттары</a:t>
            </a:r>
            <a:r>
              <a:rPr lang="ru-RU" sz="1600" dirty="0">
                <a:latin typeface="Aptos" panose="020B0004020202020204" pitchFamily="34" charset="0"/>
              </a:rPr>
              <a:t> мен </a:t>
            </a:r>
            <a:r>
              <a:rPr lang="ru-RU" sz="1600" dirty="0" err="1">
                <a:latin typeface="Aptos" panose="020B0004020202020204" pitchFamily="34" charset="0"/>
              </a:rPr>
              <a:t>қағидалары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енгізіледі</a:t>
            </a:r>
            <a:r>
              <a:rPr lang="ru-RU" sz="1600" dirty="0">
                <a:latin typeface="Aptos" panose="020B0004020202020204" pitchFamily="34" charset="0"/>
              </a:rPr>
              <a:t>.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14" y="1776615"/>
            <a:ext cx="512366" cy="5123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74" y="5054281"/>
            <a:ext cx="583644" cy="58364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5" y="3479204"/>
            <a:ext cx="519761" cy="51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A6AC801-013F-8D98-FC83-95EF4936F144}"/>
              </a:ext>
            </a:extLst>
          </p:cNvPr>
          <p:cNvSpPr/>
          <p:nvPr/>
        </p:nvSpPr>
        <p:spPr>
          <a:xfrm>
            <a:off x="6937829" y="684909"/>
            <a:ext cx="5254171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B981C65-753F-DC28-E120-AEE19F40D9A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A726F01-D2AF-985D-75A9-E41F107311DE}"/>
              </a:ext>
            </a:extLst>
          </p:cNvPr>
          <p:cNvSpPr/>
          <p:nvPr/>
        </p:nvSpPr>
        <p:spPr>
          <a:xfrm>
            <a:off x="1007652" y="110337"/>
            <a:ext cx="10416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БІЛІМ БЕРУ САЛАЛАРЫ БОЙЫНША ОҚЫТУДАН КҮТІЛЕТІН НӘТИЖЕЛЕР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5718C142-21CF-DBA3-28F6-737AC1B1B1F8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2C06A05-A66B-D3C4-F4BF-A2D73880E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6891BD-E26D-4151-63EB-200A44B57DA3}"/>
              </a:ext>
            </a:extLst>
          </p:cNvPr>
          <p:cNvSpPr txBox="1"/>
          <p:nvPr/>
        </p:nvSpPr>
        <p:spPr>
          <a:xfrm>
            <a:off x="1639896" y="1162014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Тіршілік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қауіпсіздігі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негіздері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(ТҚН) 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56CFB0-324B-8625-01A6-DF2B23F4B7A0}"/>
              </a:ext>
            </a:extLst>
          </p:cNvPr>
          <p:cNvSpPr txBox="1"/>
          <p:nvPr/>
        </p:nvSpPr>
        <p:spPr>
          <a:xfrm>
            <a:off x="1639896" y="2857847"/>
            <a:ext cx="17253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Цифрлық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құралдар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мен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жасанды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интеллектіні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(ЖИ)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қолдана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білу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дағдылары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9A684A-04EC-244C-FB7A-D034E2A70AF3}"/>
              </a:ext>
            </a:extLst>
          </p:cNvPr>
          <p:cNvSpPr txBox="1"/>
          <p:nvPr/>
        </p:nvSpPr>
        <p:spPr>
          <a:xfrm>
            <a:off x="1639896" y="478312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Ц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ифрлық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гигиена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69B422F-736B-4C93-BCB6-1DFB0D50ACBB}"/>
              </a:ext>
            </a:extLst>
          </p:cNvPr>
          <p:cNvSpPr txBox="1"/>
          <p:nvPr/>
        </p:nvSpPr>
        <p:spPr>
          <a:xfrm>
            <a:off x="4659013" y="1239836"/>
            <a:ext cx="2407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Оқу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сауаттылығы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A3FAE9-0FBF-7263-EAF6-55148835AFEA}"/>
              </a:ext>
            </a:extLst>
          </p:cNvPr>
          <p:cNvSpPr txBox="1"/>
          <p:nvPr/>
        </p:nvSpPr>
        <p:spPr>
          <a:xfrm>
            <a:off x="4659013" y="298662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Функционалдық сауаттылық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CDA6E5-7B55-6693-E042-68E2302CC24E}"/>
              </a:ext>
            </a:extLst>
          </p:cNvPr>
          <p:cNvSpPr txBox="1"/>
          <p:nvPr/>
        </p:nvSpPr>
        <p:spPr>
          <a:xfrm>
            <a:off x="4659013" y="4814722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Қаржылық сауаттылық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4848C46-DE1A-D64B-507A-0EEBC20C4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80727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B4607EE-9D31-3CD1-C7F0-D8A54BBC338C}"/>
              </a:ext>
            </a:extLst>
          </p:cNvPr>
          <p:cNvSpPr txBox="1"/>
          <p:nvPr/>
        </p:nvSpPr>
        <p:spPr>
          <a:xfrm>
            <a:off x="7736175" y="3042218"/>
            <a:ext cx="39117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ptos" panose="020B0004020202020204" pitchFamily="34" charset="0"/>
              </a:rPr>
              <a:t>т. 33</a:t>
            </a:r>
            <a:r>
              <a:rPr lang="ru-RU" sz="1600" dirty="0">
                <a:latin typeface="Aptos" panose="020B0004020202020204" pitchFamily="34" charset="0"/>
              </a:rPr>
              <a:t>.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салалары</a:t>
            </a:r>
            <a:r>
              <a:rPr lang="ru-RU" sz="1600" dirty="0">
                <a:latin typeface="Aptos" panose="020B0004020202020204" pitchFamily="34" charset="0"/>
              </a:rPr>
              <a:t> (</a:t>
            </a:r>
            <a:r>
              <a:rPr lang="ru-RU" sz="1600" dirty="0" err="1">
                <a:latin typeface="Aptos" panose="020B0004020202020204" pitchFamily="34" charset="0"/>
              </a:rPr>
              <a:t>және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оқу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пәндері</a:t>
            </a:r>
            <a:r>
              <a:rPr lang="ru-RU" sz="1600" dirty="0">
                <a:latin typeface="Aptos" panose="020B0004020202020204" pitchFamily="34" charset="0"/>
              </a:rPr>
              <a:t>) </a:t>
            </a:r>
            <a:r>
              <a:rPr lang="ru-RU" sz="1600" dirty="0" err="1">
                <a:latin typeface="Aptos" panose="020B0004020202020204" pitchFamily="34" charset="0"/>
              </a:rPr>
              <a:t>бойынша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оқытудан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күтілетін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нәтижелер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негізгі</a:t>
            </a:r>
            <a:r>
              <a:rPr lang="ru-RU" sz="1600" dirty="0">
                <a:latin typeface="Aptos" panose="020B0004020202020204" pitchFamily="34" charset="0"/>
              </a:rPr>
              <a:t> орта </a:t>
            </a:r>
            <a:r>
              <a:rPr lang="ru-RU" sz="1600" dirty="0" err="1">
                <a:latin typeface="Aptos" panose="020B0004020202020204" pitchFamily="34" charset="0"/>
              </a:rPr>
              <a:t>білім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берудің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базалық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мазмұнын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айқындау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үшін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негіз</a:t>
            </a:r>
            <a:r>
              <a:rPr lang="ru-RU" sz="1600" dirty="0">
                <a:latin typeface="Aptos" panose="020B0004020202020204" pitchFamily="34" charset="0"/>
              </a:rPr>
              <a:t> </a:t>
            </a:r>
            <a:r>
              <a:rPr lang="ru-RU" sz="1600" dirty="0" err="1">
                <a:latin typeface="Aptos" panose="020B0004020202020204" pitchFamily="34" charset="0"/>
              </a:rPr>
              <a:t>болады</a:t>
            </a:r>
            <a:r>
              <a:rPr lang="ru-RU" sz="1600" dirty="0">
                <a:latin typeface="Aptos" panose="020B0004020202020204" pitchFamily="34" charset="0"/>
              </a:rPr>
              <a:t>.</a:t>
            </a:r>
          </a:p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kk-KZ" sz="1600" b="1" dirty="0">
                <a:latin typeface="Aptos" panose="020B0004020202020204" pitchFamily="34" charset="0"/>
              </a:rPr>
              <a:t>т. 36</a:t>
            </a:r>
            <a:r>
              <a:rPr lang="kk-KZ" sz="1600" dirty="0">
                <a:latin typeface="Aptos" panose="020B0004020202020204" pitchFamily="34" charset="0"/>
              </a:rPr>
              <a:t>. Негізгі орта білім берудің Үлгілік оқу бағдарламаларында білім салалары (және оқу пәндері) бойынша оқытудан күтілетін нәтижелер әрбір оқу пәнінің бөлімдері бойынша оқыту мақсатында нақтыланады.</a:t>
            </a:r>
          </a:p>
          <a:p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07F1242-6E00-A366-EA9B-986548D73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4299" y="3091545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EA3D687-AFEB-DDD7-095C-76D592C1B755}"/>
              </a:ext>
            </a:extLst>
          </p:cNvPr>
          <p:cNvGrpSpPr/>
          <p:nvPr/>
        </p:nvGrpSpPr>
        <p:grpSpPr>
          <a:xfrm>
            <a:off x="7441169" y="1134635"/>
            <a:ext cx="4446207" cy="830997"/>
            <a:chOff x="8070446" y="880841"/>
            <a:chExt cx="4446207" cy="830997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E6BBBC7F-86D0-F33B-940B-89D582C33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4CAEAB3-1480-D09D-9B6D-104355AC0317}"/>
                </a:ext>
              </a:extLst>
            </p:cNvPr>
            <p:cNvSpPr txBox="1"/>
            <p:nvPr/>
          </p:nvSpPr>
          <p:spPr>
            <a:xfrm>
              <a:off x="8997072" y="880841"/>
              <a:ext cx="351958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БАСТАУЫШ / НЕГІЗГІ ОРТА БІЛІМ БЕРУ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977FC630-5149-0BA4-84C0-471449BE003B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93B0522F-B1E1-0E84-6BEC-6F27E1D216DE}"/>
              </a:ext>
            </a:extLst>
          </p:cNvPr>
          <p:cNvSpPr/>
          <p:nvPr/>
        </p:nvSpPr>
        <p:spPr>
          <a:xfrm>
            <a:off x="600759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BE49B9EC-9C32-097B-36F7-B0D07B1F7BA0}"/>
              </a:ext>
            </a:extLst>
          </p:cNvPr>
          <p:cNvSpPr/>
          <p:nvPr/>
        </p:nvSpPr>
        <p:spPr>
          <a:xfrm>
            <a:off x="600759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2841D638-5351-1F60-512D-4ABA9132637A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C4D35C6E-ADB8-09A3-8644-A9A1DF25AD7B}"/>
              </a:ext>
            </a:extLst>
          </p:cNvPr>
          <p:cNvSpPr/>
          <p:nvPr/>
        </p:nvSpPr>
        <p:spPr>
          <a:xfrm>
            <a:off x="3661048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0219F0F8-83F0-67DA-48E9-CD099282B4A6}"/>
              </a:ext>
            </a:extLst>
          </p:cNvPr>
          <p:cNvSpPr/>
          <p:nvPr/>
        </p:nvSpPr>
        <p:spPr>
          <a:xfrm>
            <a:off x="3661048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02D942A-4A10-016B-4DB4-750AFA3193BC}"/>
              </a:ext>
            </a:extLst>
          </p:cNvPr>
          <p:cNvSpPr txBox="1"/>
          <p:nvPr/>
        </p:nvSpPr>
        <p:spPr>
          <a:xfrm>
            <a:off x="7736175" y="2442038"/>
            <a:ext cx="4266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3-тарау.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алушылардың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дайындық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деңгейіне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6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6" y="1233230"/>
            <a:ext cx="641466" cy="6414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83" y="2927471"/>
            <a:ext cx="722868" cy="7228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3" y="4783124"/>
            <a:ext cx="587129" cy="58712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93" y="1233230"/>
            <a:ext cx="512366" cy="5123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03" y="4847033"/>
            <a:ext cx="523220" cy="5232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23" y="3011040"/>
            <a:ext cx="539305" cy="5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7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8A12883-E223-09D7-3A1E-3C41974FCA5D}"/>
              </a:ext>
            </a:extLst>
          </p:cNvPr>
          <p:cNvSpPr/>
          <p:nvPr/>
        </p:nvSpPr>
        <p:spPr>
          <a:xfrm>
            <a:off x="3048126" y="684909"/>
            <a:ext cx="9143875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BD216AE9-AAE0-0CE8-E650-4DDB6F07124E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1683275-92A6-5085-647C-DFDD0DEC6629}"/>
              </a:ext>
            </a:extLst>
          </p:cNvPr>
          <p:cNvSpPr/>
          <p:nvPr/>
        </p:nvSpPr>
        <p:spPr>
          <a:xfrm>
            <a:off x="1007652" y="110337"/>
            <a:ext cx="8386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КӘСІПТІК БАҒДАР БЕРУ ЖӘНЕ ӘЛЕУМЕТТІК </a:t>
            </a:r>
            <a:r>
              <a:rPr lang="en-A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GPA </a:t>
            </a:r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БАҒАЛАУ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A2E71606-D3E2-DEA1-28E4-E9ECC1498B9C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3DFDF0-8BB9-3726-0BD8-373E33183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B724DA-7268-17C6-1346-602508E104C5}"/>
              </a:ext>
            </a:extLst>
          </p:cNvPr>
          <p:cNvSpPr txBox="1"/>
          <p:nvPr/>
        </p:nvSpPr>
        <p:spPr>
          <a:xfrm>
            <a:off x="1291164" y="2140020"/>
            <a:ext cx="17253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Қызығушылық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-тар,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қабілеттер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мен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бейімділік-терді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зерттеу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FBF2EAA-CE2F-12E1-E2B7-2E9D91A66665}"/>
              </a:ext>
            </a:extLst>
          </p:cNvPr>
          <p:cNvSpPr txBox="1"/>
          <p:nvPr/>
        </p:nvSpPr>
        <p:spPr>
          <a:xfrm>
            <a:off x="1291164" y="4002730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Әлеуметтік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en-A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GPA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жеке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бағалау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EF87EAA-CEC9-AFFB-7849-A3E82FE6D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9596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C251ED9-8C13-7BE7-04D6-7DF681D75597}"/>
              </a:ext>
            </a:extLst>
          </p:cNvPr>
          <p:cNvSpPr txBox="1"/>
          <p:nvPr/>
        </p:nvSpPr>
        <p:spPr>
          <a:xfrm>
            <a:off x="3863387" y="2208570"/>
            <a:ext cx="4125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 6</a:t>
            </a:r>
            <a:r>
              <a:rPr lang="ru-RU" sz="1400" dirty="0">
                <a:latin typeface="Aptos" panose="020B0004020202020204" pitchFamily="34" charset="0"/>
              </a:rPr>
              <a:t>. НЕГІЗГІ ОРТА БІЛІМ БЕРУ МІНДЕТТЕРІ:</a:t>
            </a:r>
          </a:p>
          <a:p>
            <a:r>
              <a:rPr lang="ru-RU" sz="1400" dirty="0">
                <a:latin typeface="Aptos" panose="020B0004020202020204" pitchFamily="34" charset="0"/>
              </a:rPr>
              <a:t>4) </a:t>
            </a:r>
            <a:r>
              <a:rPr lang="ru-RU" sz="1400" dirty="0" err="1">
                <a:latin typeface="Aptos" panose="020B0004020202020204" pitchFamily="34" charset="0"/>
              </a:rPr>
              <a:t>болашақ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мамандықты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саналы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түрде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таңдауға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бағдарлау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үнемі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ұмтылысты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дамыту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6A58DD7-75D9-0650-93A0-7D1A648FB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1511" y="2257897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C620BA5-DD2E-F45A-06A9-117142EE5162}"/>
              </a:ext>
            </a:extLst>
          </p:cNvPr>
          <p:cNvGrpSpPr/>
          <p:nvPr/>
        </p:nvGrpSpPr>
        <p:grpSpPr>
          <a:xfrm>
            <a:off x="3484751" y="791068"/>
            <a:ext cx="7221234" cy="757275"/>
            <a:chOff x="8070446" y="680282"/>
            <a:chExt cx="7221234" cy="757275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D4E6874E-4EA5-57A9-BB9B-E9F8D19C5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680282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8FC5395-C81B-FED6-EA74-EEDA0D547824}"/>
                </a:ext>
              </a:extLst>
            </p:cNvPr>
            <p:cNvSpPr txBox="1"/>
            <p:nvPr/>
          </p:nvSpPr>
          <p:spPr>
            <a:xfrm>
              <a:off x="8997072" y="880841"/>
              <a:ext cx="6294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</a:t>
              </a:r>
            </a:p>
            <a:p>
              <a:r>
                <a:rPr lang="ru-RU" sz="1400" b="1" dirty="0" err="1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</a:t>
              </a:r>
              <a: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 / НЕГІЗГІ ОРТА БІЛІМ БЕРУ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4570E7E4-B5E0-BCE3-CB9C-F383C23E0597}"/>
              </a:ext>
            </a:extLst>
          </p:cNvPr>
          <p:cNvSpPr/>
          <p:nvPr/>
        </p:nvSpPr>
        <p:spPr>
          <a:xfrm>
            <a:off x="400730" y="218447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84BCBED5-5233-CF9B-9A00-51C4728DBC6B}"/>
              </a:ext>
            </a:extLst>
          </p:cNvPr>
          <p:cNvSpPr/>
          <p:nvPr/>
        </p:nvSpPr>
        <p:spPr>
          <a:xfrm>
            <a:off x="400730" y="3903621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2B0CFB-C154-F93C-4778-6A58861F2AB4}"/>
              </a:ext>
            </a:extLst>
          </p:cNvPr>
          <p:cNvSpPr txBox="1"/>
          <p:nvPr/>
        </p:nvSpPr>
        <p:spPr>
          <a:xfrm>
            <a:off x="3863388" y="1701769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беру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мазмұнына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2D6E848-316F-DBEC-FC23-BB86D2BB7857}"/>
              </a:ext>
            </a:extLst>
          </p:cNvPr>
          <p:cNvSpPr txBox="1"/>
          <p:nvPr/>
        </p:nvSpPr>
        <p:spPr>
          <a:xfrm>
            <a:off x="3863386" y="3689359"/>
            <a:ext cx="4061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 31</a:t>
            </a:r>
            <a:r>
              <a:rPr lang="ru-RU" sz="1400" dirty="0">
                <a:latin typeface="Aptos" panose="020B0004020202020204" pitchFamily="34" charset="0"/>
              </a:rPr>
              <a:t>. </a:t>
            </a:r>
            <a:r>
              <a:rPr lang="ru-RU" sz="1400" dirty="0" err="1">
                <a:latin typeface="Aptos" panose="020B0004020202020204" pitchFamily="34" charset="0"/>
              </a:rPr>
              <a:t>Базалық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құндылықтар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орта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мазмұнын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игерудің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күтілетін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нәтижелері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 smtClean="0">
                <a:latin typeface="Aptos" panose="020B0004020202020204" pitchFamily="34" charset="0"/>
              </a:rPr>
              <a:t>құзыреттіліктер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түрінде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көрсетіледі</a:t>
            </a:r>
            <a:r>
              <a:rPr lang="ru-RU" sz="1400" dirty="0">
                <a:latin typeface="Aptos" panose="020B0004020202020204" pitchFamily="34" charset="0"/>
              </a:rPr>
              <a:t>:</a:t>
            </a:r>
          </a:p>
          <a:p>
            <a:r>
              <a:rPr lang="ru-RU" sz="1400" dirty="0">
                <a:latin typeface="Aptos" panose="020B0004020202020204" pitchFamily="34" charset="0"/>
              </a:rPr>
              <a:t> - </a:t>
            </a:r>
            <a:r>
              <a:rPr lang="ru-RU" sz="1400" dirty="0" err="1">
                <a:latin typeface="Aptos" panose="020B0004020202020204" pitchFamily="34" charset="0"/>
              </a:rPr>
              <a:t>табандылық</a:t>
            </a:r>
            <a:r>
              <a:rPr lang="ru-RU" sz="1400" dirty="0">
                <a:latin typeface="Aptos" panose="020B0004020202020204" pitchFamily="34" charset="0"/>
              </a:rPr>
              <a:t> пен </a:t>
            </a:r>
            <a:r>
              <a:rPr lang="ru-RU" sz="1400" dirty="0" err="1">
                <a:latin typeface="Aptos" panose="020B0004020202020204" pitchFamily="34" charset="0"/>
              </a:rPr>
              <a:t>тәртіпті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көрсетеді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мамандықты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саналы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түрде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таңдауға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тырысады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CDDAECC1-FC55-723D-D338-D1212650B2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61510" y="3738686"/>
            <a:ext cx="303280" cy="3032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03D1258-5D26-E7D5-BA93-DCB31E97358A}"/>
              </a:ext>
            </a:extLst>
          </p:cNvPr>
          <p:cNvSpPr txBox="1"/>
          <p:nvPr/>
        </p:nvSpPr>
        <p:spPr>
          <a:xfrm>
            <a:off x="3863387" y="3177823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3-тарау.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алушылардың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дайындық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деңгейіне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13CEFF9-3A02-C073-88E2-8C9190883E27}"/>
              </a:ext>
            </a:extLst>
          </p:cNvPr>
          <p:cNvSpPr txBox="1"/>
          <p:nvPr/>
        </p:nvSpPr>
        <p:spPr>
          <a:xfrm>
            <a:off x="3886627" y="5362668"/>
            <a:ext cx="426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ptos" panose="020B0004020202020204" pitchFamily="34" charset="0"/>
              </a:rPr>
              <a:t>Негізгі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ru-RU" sz="1400" dirty="0">
                <a:latin typeface="Aptos" panose="020B0004020202020204" pitchFamily="34" charset="0"/>
              </a:rPr>
              <a:t>орта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деңгейінде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кәсіптік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анықтау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диагностикасы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арқылы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мамандық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таңдау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қызығушылықтарын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қабілеттері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бейімділігін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зерттеу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жүргізіледі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0E0F62C9-23B5-D2E6-39B9-4B40CB521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4751" y="5411995"/>
            <a:ext cx="303280" cy="30328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EF86E17-F249-8FA5-E374-2524B822F910}"/>
              </a:ext>
            </a:extLst>
          </p:cNvPr>
          <p:cNvSpPr txBox="1"/>
          <p:nvPr/>
        </p:nvSpPr>
        <p:spPr>
          <a:xfrm>
            <a:off x="3886627" y="5104218"/>
            <a:ext cx="41256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нәтижелерін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бағалау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988AB09-7325-75BA-5BC6-4B4788130F40}"/>
              </a:ext>
            </a:extLst>
          </p:cNvPr>
          <p:cNvSpPr txBox="1"/>
          <p:nvPr/>
        </p:nvSpPr>
        <p:spPr>
          <a:xfrm>
            <a:off x="8383949" y="1992664"/>
            <a:ext cx="3504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ptos" panose="020B0004020202020204" pitchFamily="34" charset="0"/>
              </a:rPr>
              <a:t>19) </a:t>
            </a:r>
            <a:r>
              <a:rPr lang="ru-RU" sz="1400" dirty="0" err="1">
                <a:latin typeface="Aptos" panose="020B0004020202020204" pitchFamily="34" charset="0"/>
              </a:rPr>
              <a:t>әлеуметтік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en-AU" sz="1400" dirty="0">
                <a:latin typeface="Aptos" panose="020B0004020202020204" pitchFamily="34" charset="0"/>
              </a:rPr>
              <a:t>GPA (Grade Point Average) –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оқудан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тыс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әрекетке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қоғам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өміріне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қатысуы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жетістіктерін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сондай-ақ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қосымша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нәтижелерін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бағалау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636906E-33D8-F74C-61B2-684F01B1D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2072" y="2041991"/>
            <a:ext cx="303280" cy="3032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CB648D7-FA4F-096F-E83C-7BB37A9229F4}"/>
              </a:ext>
            </a:extLst>
          </p:cNvPr>
          <p:cNvSpPr txBox="1"/>
          <p:nvPr/>
        </p:nvSpPr>
        <p:spPr>
          <a:xfrm>
            <a:off x="8383949" y="1701769"/>
            <a:ext cx="381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1-тарау.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Жалпы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ережелер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6060EEB-9ADE-B512-608B-34519BBC0897}"/>
              </a:ext>
            </a:extLst>
          </p:cNvPr>
          <p:cNvSpPr txBox="1"/>
          <p:nvPr/>
        </p:nvSpPr>
        <p:spPr>
          <a:xfrm>
            <a:off x="8383947" y="3939285"/>
            <a:ext cx="3504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ptos" panose="020B0004020202020204" pitchFamily="34" charset="0"/>
              </a:rPr>
              <a:t>Білім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алушыларды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жан-жақты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дамыту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оларда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берудің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базалық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құндылықтары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қажетті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құзыреттіліктерді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қалыптастыру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мақсатында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әлеуметтік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en-AU" sz="1400" dirty="0">
                <a:latin typeface="Aptos" panose="020B0004020202020204" pitchFamily="34" charset="0"/>
              </a:rPr>
              <a:t>GPA (Grade Point Average) </a:t>
            </a:r>
            <a:r>
              <a:rPr lang="ru-RU" sz="1400" dirty="0" err="1">
                <a:latin typeface="Aptos" panose="020B0004020202020204" pitchFamily="34" charset="0"/>
              </a:rPr>
              <a:t>бағалау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енгізіледі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en-US" sz="1400" dirty="0">
              <a:latin typeface="Aptos" panose="020B0004020202020204" pitchFamily="34" charset="0"/>
            </a:endParaRPr>
          </a:p>
          <a:p>
            <a:endParaRPr lang="en-US" sz="1400" dirty="0">
              <a:latin typeface="Aptos" panose="020B0004020202020204" pitchFamily="34" charset="0"/>
            </a:endParaRPr>
          </a:p>
          <a:p>
            <a:r>
              <a:rPr lang="ru-RU" sz="1400" dirty="0" err="1" smtClean="0">
                <a:latin typeface="Aptos" panose="020B0004020202020204" pitchFamily="34" charset="0"/>
              </a:rPr>
              <a:t>Әлеуметтік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en-AU" sz="1400" dirty="0">
                <a:latin typeface="Aptos" panose="020B0004020202020204" pitchFamily="34" charset="0"/>
              </a:rPr>
              <a:t>GPA </a:t>
            </a:r>
            <a:r>
              <a:rPr lang="ru-RU" sz="1400" dirty="0" err="1">
                <a:latin typeface="Aptos" panose="020B0004020202020204" pitchFamily="34" charset="0"/>
              </a:rPr>
              <a:t>бағалау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академиялық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үлгерімнен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бөлек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жүзеге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асырылады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туралы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аттестатқа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қосымшасында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тіркеледі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A52AC5D1-556E-76A7-50A4-08E37BAE4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82071" y="3988612"/>
            <a:ext cx="303280" cy="30328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E9434F0-C527-668E-5FBD-28A826AA4F79}"/>
              </a:ext>
            </a:extLst>
          </p:cNvPr>
          <p:cNvSpPr txBox="1"/>
          <p:nvPr/>
        </p:nvSpPr>
        <p:spPr>
          <a:xfrm>
            <a:off x="8383948" y="3582549"/>
            <a:ext cx="381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нәтижелерін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бағалау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8" y="2282622"/>
            <a:ext cx="691828" cy="691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1" y="4041966"/>
            <a:ext cx="595087" cy="5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7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C6EAA98-43D6-7FAB-1B60-17F009F05899}"/>
              </a:ext>
            </a:extLst>
          </p:cNvPr>
          <p:cNvSpPr/>
          <p:nvPr/>
        </p:nvSpPr>
        <p:spPr>
          <a:xfrm>
            <a:off x="3038476" y="684909"/>
            <a:ext cx="9153526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06D3C3-5C01-FBD6-8760-A565944FDFB2}"/>
              </a:ext>
            </a:extLst>
          </p:cNvPr>
          <p:cNvSpPr/>
          <p:nvPr/>
        </p:nvSpPr>
        <p:spPr>
          <a:xfrm>
            <a:off x="491218" y="-2568"/>
            <a:ext cx="11700782" cy="844043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10AD48C-2D70-34C9-81FB-00C62DA74DD5}"/>
              </a:ext>
            </a:extLst>
          </p:cNvPr>
          <p:cNvSpPr/>
          <p:nvPr/>
        </p:nvSpPr>
        <p:spPr>
          <a:xfrm>
            <a:off x="1007652" y="110336"/>
            <a:ext cx="10452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БАСТАУЫШ / НЕГІЗГІ ОРТА БІЛІМ БЕРУДІҢ МЕМЛЕКЕТТІК </a:t>
            </a:r>
          </a:p>
          <a:p>
            <a:r>
              <a:rPr lang="ru-RU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ЖАЛПЫҒА МІНДЕТТІ СТАНДАРТЫН ЖҮЗЕГЕ АСЫРУ МОНИТОРИНГІ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DCC359D0-FF9E-6328-6103-9489A6267B8F}"/>
              </a:ext>
            </a:extLst>
          </p:cNvPr>
          <p:cNvSpPr/>
          <p:nvPr/>
        </p:nvSpPr>
        <p:spPr>
          <a:xfrm>
            <a:off x="65996" y="-21990"/>
            <a:ext cx="891164" cy="8588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B3C738-E5C5-710F-EBF9-00BD011E6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" y="179389"/>
            <a:ext cx="432106" cy="4552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0E11E97-AA67-F752-2591-244AD81DC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59596" y="1084489"/>
            <a:ext cx="546045" cy="5000402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188A700-F6A8-F3F5-2722-71183A6DBE5C}"/>
              </a:ext>
            </a:extLst>
          </p:cNvPr>
          <p:cNvGrpSpPr/>
          <p:nvPr/>
        </p:nvGrpSpPr>
        <p:grpSpPr>
          <a:xfrm>
            <a:off x="3484751" y="993885"/>
            <a:ext cx="7221234" cy="757275"/>
            <a:chOff x="8070446" y="708341"/>
            <a:chExt cx="7221234" cy="757275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378B418-4F32-864C-493E-6F88A0623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70446" y="708341"/>
              <a:ext cx="757275" cy="7572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D5A9252-AA28-C3F5-FB79-76E618288EEF}"/>
                </a:ext>
              </a:extLst>
            </p:cNvPr>
            <p:cNvSpPr txBox="1"/>
            <p:nvPr/>
          </p:nvSpPr>
          <p:spPr>
            <a:xfrm>
              <a:off x="8997072" y="880841"/>
              <a:ext cx="6294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 / НЕГІЗГІ ОРТА БІЛІМ БЕРУ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568468-C14D-4CC6-2848-865B1DEDD7E7}"/>
              </a:ext>
            </a:extLst>
          </p:cNvPr>
          <p:cNvSpPr txBox="1"/>
          <p:nvPr/>
        </p:nvSpPr>
        <p:spPr>
          <a:xfrm>
            <a:off x="3935829" y="2589662"/>
            <a:ext cx="35127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ptos" panose="020B0004020202020204" pitchFamily="34" charset="0"/>
              </a:rPr>
              <a:t>Бастауыш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берудің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мемлекеттік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жалпыға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міндетті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стандартын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жоспарларын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пәндері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бағдарламаларын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жүзеге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асыру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мониторингі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сапасын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қамтамасыз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ету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мақсатында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жүргізіледі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үздіксіз</a:t>
            </a:r>
            <a:r>
              <a:rPr lang="ru-RU" sz="1400" dirty="0">
                <a:latin typeface="Aptos" panose="020B0004020202020204" pitchFamily="34" charset="0"/>
              </a:rPr>
              <a:t> процесс </a:t>
            </a:r>
            <a:r>
              <a:rPr lang="ru-RU" sz="1400" dirty="0" err="1">
                <a:latin typeface="Aptos" panose="020B0004020202020204" pitchFamily="34" charset="0"/>
              </a:rPr>
              <a:t>болып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табылады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355F1580-3049-58B2-2768-9E05E26893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94172" y="2589662"/>
            <a:ext cx="303280" cy="3032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2BAD5AB-ED33-0345-D36F-679B72A448B5}"/>
              </a:ext>
            </a:extLst>
          </p:cNvPr>
          <p:cNvSpPr txBox="1"/>
          <p:nvPr/>
        </p:nvSpPr>
        <p:spPr>
          <a:xfrm>
            <a:off x="3787560" y="1880536"/>
            <a:ext cx="6918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Бастауыш</a:t>
            </a:r>
            <a:r>
              <a:rPr lang="ru-RU" sz="16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берудің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мемлекеттік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жалпыға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міндетті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стандартын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жүзеге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асыру</a:t>
            </a:r>
            <a:r>
              <a:rPr lang="ru-RU" sz="16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6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мониторингі</a:t>
            </a:r>
            <a:endParaRPr lang="ru-RU" sz="16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EC3CE33-05F4-C45C-389A-A26E45283DBA}"/>
              </a:ext>
            </a:extLst>
          </p:cNvPr>
          <p:cNvSpPr txBox="1"/>
          <p:nvPr/>
        </p:nvSpPr>
        <p:spPr>
          <a:xfrm>
            <a:off x="7937949" y="2589662"/>
            <a:ext cx="37968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Aptos" panose="020B0004020202020204" pitchFamily="34" charset="0"/>
              </a:rPr>
              <a:t>Бастауыш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берудің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мемлекеттік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жалпыға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міндетті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стандартын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жоспарлары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пәндер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бағдарламаларын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жүзеге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асыру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мониторингінің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алушылардың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жетістіктерінің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халықаралық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салыстырмалы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зерттеулердің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ғылым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технологиялардың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жетістіктерінің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мониторингінің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нәтижелері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сондай-ақ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мемлекеттік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саясаттың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басымдықтары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Бастауыш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берудің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мемлекеттік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жалпыға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міндетті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стандартына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жоспарлары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пәндер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бағдарламаларына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өзгерістер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енгізу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үшін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болып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табылады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91456C39-8223-07E3-D0E3-2D2804521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1433" y="2589662"/>
            <a:ext cx="303280" cy="3032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DAD9E2D-76F3-2D6D-B469-FB232C9BB4F8}"/>
              </a:ext>
            </a:extLst>
          </p:cNvPr>
          <p:cNvSpPr txBox="1"/>
          <p:nvPr/>
        </p:nvSpPr>
        <p:spPr>
          <a:xfrm>
            <a:off x="1191028" y="1322093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сапасын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қамтамасыз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ету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48B8593-B8E9-9FF1-1AB0-C37528834567}"/>
              </a:ext>
            </a:extLst>
          </p:cNvPr>
          <p:cNvSpPr txBox="1"/>
          <p:nvPr/>
        </p:nvSpPr>
        <p:spPr>
          <a:xfrm>
            <a:off x="1191028" y="2281447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Дамудың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үздіксіз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процесі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15617D9-53EA-00FE-6E09-94A3F1CDCCCB}"/>
              </a:ext>
            </a:extLst>
          </p:cNvPr>
          <p:cNvSpPr txBox="1"/>
          <p:nvPr/>
        </p:nvSpPr>
        <p:spPr>
          <a:xfrm>
            <a:off x="1191028" y="3208879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Өзгерістерге бейімделу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E405E352-62B7-53AB-946F-6E33A8C00733}"/>
              </a:ext>
            </a:extLst>
          </p:cNvPr>
          <p:cNvSpPr/>
          <p:nvPr/>
        </p:nvSpPr>
        <p:spPr>
          <a:xfrm flipV="1">
            <a:off x="600760" y="133090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26F9797A-119D-51A2-3174-F6986D512B67}"/>
              </a:ext>
            </a:extLst>
          </p:cNvPr>
          <p:cNvSpPr/>
          <p:nvPr/>
        </p:nvSpPr>
        <p:spPr>
          <a:xfrm flipV="1">
            <a:off x="600760" y="231536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16B941BA-DA17-001F-6DB0-390B5B1500DB}"/>
              </a:ext>
            </a:extLst>
          </p:cNvPr>
          <p:cNvSpPr/>
          <p:nvPr/>
        </p:nvSpPr>
        <p:spPr>
          <a:xfrm flipV="1">
            <a:off x="600760" y="319496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B883462-E6D0-2258-8396-01821766E318}"/>
              </a:ext>
            </a:extLst>
          </p:cNvPr>
          <p:cNvSpPr txBox="1"/>
          <p:nvPr/>
        </p:nvSpPr>
        <p:spPr>
          <a:xfrm>
            <a:off x="1191028" y="4053080"/>
            <a:ext cx="15685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Мемлекеттік саясатты есепке алу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BEAEB524-D1EE-8EC7-CD25-65F436B1089C}"/>
              </a:ext>
            </a:extLst>
          </p:cNvPr>
          <p:cNvSpPr/>
          <p:nvPr/>
        </p:nvSpPr>
        <p:spPr>
          <a:xfrm flipV="1">
            <a:off x="600760" y="4062469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F3DD7837-47AB-FE99-0DD6-3108A57EC7A7}"/>
              </a:ext>
            </a:extLst>
          </p:cNvPr>
          <p:cNvSpPr txBox="1"/>
          <p:nvPr/>
        </p:nvSpPr>
        <p:spPr>
          <a:xfrm>
            <a:off x="1191029" y="5166575"/>
            <a:ext cx="1209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Ашықтық пен сенімді арттыру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3D3A5AEA-D2C0-6934-3A9B-A7DB50AC7A53}"/>
              </a:ext>
            </a:extLst>
          </p:cNvPr>
          <p:cNvSpPr/>
          <p:nvPr/>
        </p:nvSpPr>
        <p:spPr>
          <a:xfrm flipV="1">
            <a:off x="600760" y="5173601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70" y="1410867"/>
            <a:ext cx="357691" cy="3576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9" y="3284458"/>
            <a:ext cx="372359" cy="32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24" y="4143982"/>
            <a:ext cx="324234" cy="3242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DA9D6EA-2673-3BC4-96AB-5129FFA35DF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6" y="2385937"/>
            <a:ext cx="355365" cy="35536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300A46-AC92-809E-C720-9E71C60974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9" y="5245659"/>
            <a:ext cx="393016" cy="3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8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D82ED43-D35F-5508-2E86-EA890FCC1D78}"/>
              </a:ext>
            </a:extLst>
          </p:cNvPr>
          <p:cNvSpPr/>
          <p:nvPr/>
        </p:nvSpPr>
        <p:spPr>
          <a:xfrm>
            <a:off x="7427742" y="684909"/>
            <a:ext cx="476425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5A21A87-5A7E-EAF4-187A-2473BAB1E9E7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C53329D-73C6-1BEE-3ED8-C7AB443347D4}"/>
              </a:ext>
            </a:extLst>
          </p:cNvPr>
          <p:cNvSpPr/>
          <p:nvPr/>
        </p:nvSpPr>
        <p:spPr>
          <a:xfrm>
            <a:off x="1007652" y="110337"/>
            <a:ext cx="6670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СТАНДАРТТАРДЫҢ ҚОЛДАНЫЛУ САЛАЛАРЫ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EF4B97BA-FC8A-EFA1-F4AE-80CF6752D68D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F7069F-BD7B-4FAE-EF2E-8D157A44F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5F3B0A-0C59-EA9A-3E45-28575B0E1C07}"/>
              </a:ext>
            </a:extLst>
          </p:cNvPr>
          <p:cNvSpPr txBox="1"/>
          <p:nvPr/>
        </p:nvSpPr>
        <p:spPr>
          <a:xfrm>
            <a:off x="1639896" y="1162014"/>
            <a:ext cx="20075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процесі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барлық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құрамдас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бөліктерінің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байланысы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BCB65E-D714-A123-006B-05154A3CD0C5}"/>
              </a:ext>
            </a:extLst>
          </p:cNvPr>
          <p:cNvSpPr txBox="1"/>
          <p:nvPr/>
        </p:nvSpPr>
        <p:spPr>
          <a:xfrm>
            <a:off x="1639896" y="298662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Бағалау мен оқыту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A0001E-8EC9-E44F-DCBE-39772EB2D962}"/>
              </a:ext>
            </a:extLst>
          </p:cNvPr>
          <p:cNvSpPr txBox="1"/>
          <p:nvPr/>
        </p:nvSpPr>
        <p:spPr>
          <a:xfrm>
            <a:off x="1639896" y="4725613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Педагогтер біліктілігін арттыру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EA83D1E-2E43-A8D6-D1FE-8EA8FEF864E6}"/>
              </a:ext>
            </a:extLst>
          </p:cNvPr>
          <p:cNvSpPr txBox="1"/>
          <p:nvPr/>
        </p:nvSpPr>
        <p:spPr>
          <a:xfrm>
            <a:off x="4659013" y="1239836"/>
            <a:ext cx="2407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Педагогтерді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аттестаттау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EF171B5-88A1-890C-E824-1A3BCD04E14E}"/>
              </a:ext>
            </a:extLst>
          </p:cNvPr>
          <p:cNvSpPr txBox="1"/>
          <p:nvPr/>
        </p:nvSpPr>
        <p:spPr>
          <a:xfrm>
            <a:off x="4659013" y="3094345"/>
            <a:ext cx="172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Тәрбие жұмысы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4F698D3-50E4-31F2-E638-62E13E33B79A}"/>
              </a:ext>
            </a:extLst>
          </p:cNvPr>
          <p:cNvSpPr txBox="1"/>
          <p:nvPr/>
        </p:nvSpPr>
        <p:spPr>
          <a:xfrm>
            <a:off x="4659013" y="4814722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Мониторинг пен кері байланыс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7A9CCD5-6DFA-0E5B-83DD-D07C14EAD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5871" y="1132114"/>
            <a:ext cx="546045" cy="50004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C6D28AA-0674-ABBE-742A-AE83429F142F}"/>
              </a:ext>
            </a:extLst>
          </p:cNvPr>
          <p:cNvSpPr txBox="1"/>
          <p:nvPr/>
        </p:nvSpPr>
        <p:spPr>
          <a:xfrm>
            <a:off x="8055048" y="2542834"/>
            <a:ext cx="36756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б. 2. </a:t>
            </a:r>
            <a:r>
              <a:rPr lang="ru-RU" sz="1400" dirty="0">
                <a:latin typeface="Aptos" panose="020B0004020202020204" pitchFamily="34" charset="0"/>
              </a:rPr>
              <a:t>Осы </a:t>
            </a:r>
            <a:r>
              <a:rPr lang="ru-RU" sz="1400" dirty="0" err="1">
                <a:latin typeface="Aptos" panose="020B0004020202020204" pitchFamily="34" charset="0"/>
              </a:rPr>
              <a:t>Стандарттың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талаптарын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жоспарларын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бағдарламаларын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оқулықтар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оқу-әдістемелік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кешендерін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педагогтердің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біліктілігін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арттыру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курстары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бағдарламаларының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мазмұнын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әзірлеуде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тәрбие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жұмысын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ұйымдастыруда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мектепішілік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бақылауда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педагогтерді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аттестаттауда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оқыту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нәтижелерін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бағалауда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алушыларды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қорытынды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аттестаттау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жетістіктеріне</a:t>
            </a:r>
            <a:r>
              <a:rPr lang="ru-RU" sz="1400" dirty="0">
                <a:latin typeface="Aptos" panose="020B0004020202020204" pitchFamily="34" charset="0"/>
              </a:rPr>
              <a:t> мониторинг </a:t>
            </a:r>
            <a:r>
              <a:rPr lang="ru-RU" sz="1400" dirty="0" err="1">
                <a:latin typeface="Aptos" panose="020B0004020202020204" pitchFamily="34" charset="0"/>
              </a:rPr>
              <a:t>жүргізуде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орындау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міндетті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35B36E4-3789-B9BE-1FEA-0C011FD76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91" y="2800155"/>
            <a:ext cx="303280" cy="303280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D3133501-AF73-9DCF-CEC6-6121EE45C93B}"/>
              </a:ext>
            </a:extLst>
          </p:cNvPr>
          <p:cNvGrpSpPr/>
          <p:nvPr/>
        </p:nvGrpSpPr>
        <p:grpSpPr>
          <a:xfrm>
            <a:off x="7820261" y="880841"/>
            <a:ext cx="4206713" cy="1077218"/>
            <a:chOff x="8070446" y="880841"/>
            <a:chExt cx="4206713" cy="1077218"/>
          </a:xfrm>
        </p:grpSpPr>
        <p:pic>
          <p:nvPicPr>
            <p:cNvPr id="32" name="Рисунок 31">
              <a:extLst>
                <a:ext uri="{FF2B5EF4-FFF2-40B4-BE49-F238E27FC236}">
                  <a16:creationId xmlns="" xmlns:a16="http://schemas.microsoft.com/office/drawing/2014/main" id="{DFE06439-8080-AB8F-F8D1-6DC48484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1DB6096F-DE74-73E9-6399-3CADC418B2E4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 / НЕГІЗГІ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ОРТА БІЛІМ БЕРУ</a:t>
              </a:r>
            </a:p>
          </p:txBody>
        </p:sp>
      </p:grpSp>
      <p:sp>
        <p:nvSpPr>
          <p:cNvPr id="35" name="Прямоугольник: скругленные углы 34">
            <a:extLst>
              <a:ext uri="{FF2B5EF4-FFF2-40B4-BE49-F238E27FC236}">
                <a16:creationId xmlns="" xmlns:a16="http://schemas.microsoft.com/office/drawing/2014/main" id="{003753F4-F470-23C7-F4FA-18FA85F10737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="" xmlns:a16="http://schemas.microsoft.com/office/drawing/2014/main" id="{C8A387E0-66CE-F797-0933-3AA2371FDC85}"/>
              </a:ext>
            </a:extLst>
          </p:cNvPr>
          <p:cNvSpPr/>
          <p:nvPr/>
        </p:nvSpPr>
        <p:spPr>
          <a:xfrm>
            <a:off x="600759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8838FF05-FDAA-81AA-7D2E-BC533ACFD11A}"/>
              </a:ext>
            </a:extLst>
          </p:cNvPr>
          <p:cNvSpPr/>
          <p:nvPr/>
        </p:nvSpPr>
        <p:spPr>
          <a:xfrm>
            <a:off x="600759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="" xmlns:a16="http://schemas.microsoft.com/office/drawing/2014/main" id="{70C0F1E5-C86F-5DEA-8A88-124373E3B110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F14FE5E6-2E1E-8D9C-00AA-1059B8B2793F}"/>
              </a:ext>
            </a:extLst>
          </p:cNvPr>
          <p:cNvSpPr/>
          <p:nvPr/>
        </p:nvSpPr>
        <p:spPr>
          <a:xfrm>
            <a:off x="3661048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="" xmlns:a16="http://schemas.microsoft.com/office/drawing/2014/main" id="{99FB3617-B626-5F70-2CFD-94294C94330A}"/>
              </a:ext>
            </a:extLst>
          </p:cNvPr>
          <p:cNvSpPr/>
          <p:nvPr/>
        </p:nvSpPr>
        <p:spPr>
          <a:xfrm>
            <a:off x="3661048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54D575AD-50F7-6F5B-A6DB-945F520D6E97}"/>
              </a:ext>
            </a:extLst>
          </p:cNvPr>
          <p:cNvSpPr txBox="1"/>
          <p:nvPr/>
        </p:nvSpPr>
        <p:spPr>
          <a:xfrm>
            <a:off x="8055048" y="2442038"/>
            <a:ext cx="3815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1-ТАРАУ. ЖАЛПЫ ЕРЕЖЕЛЕР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C12DDB9A-0B6C-EEF3-2F38-9D9379B432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7616" y="1298400"/>
            <a:ext cx="493605" cy="493605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100AC81E-E132-10D4-6FA0-8C7EEEF216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9152" y="3007771"/>
            <a:ext cx="522069" cy="52206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C6FB72D8-85EA-698A-9876-46603F0D28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2808" y="4833335"/>
            <a:ext cx="523220" cy="52322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999F6067-306D-06FE-DD49-C3A4C8BE09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36270" y="1299932"/>
            <a:ext cx="523220" cy="52322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904EB4CA-DB34-9E0F-C870-1725F941CEC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15902" y="3015964"/>
            <a:ext cx="529458" cy="52945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D832BA03-9EA4-5A16-3B00-FAA9F48DC4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36270" y="4853864"/>
            <a:ext cx="546046" cy="5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E2465C3-1BFB-B870-818A-602880ECC698}"/>
              </a:ext>
            </a:extLst>
          </p:cNvPr>
          <p:cNvSpPr/>
          <p:nvPr/>
        </p:nvSpPr>
        <p:spPr>
          <a:xfrm>
            <a:off x="3100523" y="684909"/>
            <a:ext cx="4001215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7CD0E9FB-9434-D99D-E454-495BC21C8D1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5F7E4919-D8E6-727D-56BD-D41B8B4048C3}"/>
              </a:ext>
            </a:extLst>
          </p:cNvPr>
          <p:cNvSpPr/>
          <p:nvPr/>
        </p:nvSpPr>
        <p:spPr>
          <a:xfrm>
            <a:off x="1007652" y="110337"/>
            <a:ext cx="6706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БІЛІМ МАЗМҰНЫНА ҚОЙЫЛАТЫН ТАЛАПТАР 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1F383EBC-9A92-0B00-05F9-FE394365D0DB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FE9AA0AF-CB85-B1CB-306C-84DD4605EA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8BC2357-BBB4-AC83-2197-5EA31D08F906}"/>
              </a:ext>
            </a:extLst>
          </p:cNvPr>
          <p:cNvSpPr txBox="1"/>
          <p:nvPr/>
        </p:nvSpPr>
        <p:spPr>
          <a:xfrm>
            <a:off x="1191028" y="1735783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өзектілігі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7867E45-250D-96A4-8A50-47F9978AEF29}"/>
              </a:ext>
            </a:extLst>
          </p:cNvPr>
          <p:cNvSpPr txBox="1"/>
          <p:nvPr/>
        </p:nvSpPr>
        <p:spPr>
          <a:xfrm>
            <a:off x="1191028" y="2410037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Сыни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және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шығармашылық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ойлауды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дамыту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559F9BF5-723E-427C-1405-7B3C277D0BCD}"/>
              </a:ext>
            </a:extLst>
          </p:cNvPr>
          <p:cNvSpPr txBox="1"/>
          <p:nvPr/>
        </p:nvSpPr>
        <p:spPr>
          <a:xfrm>
            <a:off x="1191028" y="3466315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Пәндерді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кіріктіру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4F0536E5-4766-B01F-9BD5-CC44A379AE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06409" y="1132114"/>
            <a:ext cx="546045" cy="500040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B1CD1ED-6523-2750-E29F-0A641CDB3065}"/>
              </a:ext>
            </a:extLst>
          </p:cNvPr>
          <p:cNvSpPr txBox="1"/>
          <p:nvPr/>
        </p:nvSpPr>
        <p:spPr>
          <a:xfrm>
            <a:off x="3727828" y="2612788"/>
            <a:ext cx="318351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200" b="1" dirty="0">
                <a:solidFill>
                  <a:srgbClr val="272165"/>
                </a:solidFill>
                <a:latin typeface="Aptos" panose="020B0004020202020204" pitchFamily="34" charset="0"/>
              </a:rPr>
              <a:t>б. </a:t>
            </a:r>
            <a:r>
              <a:rPr lang="en-US" sz="1200" b="1" dirty="0">
                <a:solidFill>
                  <a:srgbClr val="272165"/>
                </a:solidFill>
                <a:latin typeface="Aptos" panose="020B0004020202020204" pitchFamily="34" charset="0"/>
              </a:rPr>
              <a:t>4</a:t>
            </a:r>
            <a:r>
              <a:rPr lang="ru-RU" sz="1200" b="1" dirty="0">
                <a:solidFill>
                  <a:srgbClr val="272165"/>
                </a:solidFill>
                <a:latin typeface="Aptos" panose="020B0004020202020204" pitchFamily="34" charset="0"/>
              </a:rPr>
              <a:t>. </a:t>
            </a:r>
            <a:r>
              <a:rPr lang="ru-RU" sz="1200" dirty="0" err="1">
                <a:latin typeface="Aptos" panose="020B0004020202020204" pitchFamily="34" charset="0"/>
              </a:rPr>
              <a:t>Негізгі</a:t>
            </a:r>
            <a:r>
              <a:rPr lang="ru-RU" sz="1200" dirty="0">
                <a:latin typeface="Aptos" panose="020B0004020202020204" pitchFamily="34" charset="0"/>
              </a:rPr>
              <a:t> орта </a:t>
            </a:r>
            <a:r>
              <a:rPr lang="ru-RU" sz="1200" dirty="0" err="1">
                <a:latin typeface="Aptos" panose="020B0004020202020204" pitchFamily="34" charset="0"/>
              </a:rPr>
              <a:t>білім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берудің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мазмұны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мынадай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бағдарларды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ескере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отырып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айқындалады</a:t>
            </a:r>
            <a:r>
              <a:rPr lang="ru-RU" sz="1200" dirty="0">
                <a:latin typeface="Aptos" panose="020B0004020202020204" pitchFamily="34" charset="0"/>
              </a:rPr>
              <a:t>:</a:t>
            </a:r>
            <a:br>
              <a:rPr lang="ru-RU" sz="1200" dirty="0">
                <a:latin typeface="Aptos" panose="020B0004020202020204" pitchFamily="34" charset="0"/>
              </a:rPr>
            </a:br>
            <a:endParaRPr lang="ru-RU" sz="1200" dirty="0">
              <a:latin typeface="Aptos" panose="020B00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>
                <a:latin typeface="Aptos" panose="020B0004020202020204" pitchFamily="34" charset="0"/>
              </a:rPr>
              <a:t>қазіргі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қоғамның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талаптары</a:t>
            </a:r>
            <a:r>
              <a:rPr lang="ru-RU" sz="1200" dirty="0">
                <a:latin typeface="Aptos" panose="020B0004020202020204" pitchFamily="34" charset="0"/>
              </a:rPr>
              <a:t>, </a:t>
            </a:r>
            <a:r>
              <a:rPr lang="ru-RU" sz="1200" dirty="0" err="1">
                <a:latin typeface="Aptos" panose="020B0004020202020204" pitchFamily="34" charset="0"/>
              </a:rPr>
              <a:t>ғылым</a:t>
            </a:r>
            <a:r>
              <a:rPr lang="ru-RU" sz="1200" dirty="0">
                <a:latin typeface="Aptos" panose="020B0004020202020204" pitchFamily="34" charset="0"/>
              </a:rPr>
              <a:t> мен </a:t>
            </a:r>
            <a:r>
              <a:rPr lang="ru-RU" sz="1200" dirty="0" err="1">
                <a:latin typeface="Aptos" panose="020B0004020202020204" pitchFamily="34" charset="0"/>
              </a:rPr>
              <a:t>техниканың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жетістіктері</a:t>
            </a:r>
            <a:r>
              <a:rPr lang="ru-RU" sz="1200" dirty="0">
                <a:latin typeface="Aptos" panose="020B00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>
                <a:latin typeface="Aptos" panose="020B0004020202020204" pitchFamily="34" charset="0"/>
              </a:rPr>
              <a:t>сыни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және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шығармашылық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ойлауды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дамыту</a:t>
            </a:r>
            <a:r>
              <a:rPr lang="ru-RU" sz="1200" dirty="0">
                <a:latin typeface="Aptos" panose="020B00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оқу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пәндерінің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мазмұнын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интеграциялау</a:t>
            </a:r>
            <a:r>
              <a:rPr lang="ru-RU" sz="1200" dirty="0">
                <a:latin typeface="Aptos" panose="020B00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білім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деңгейлері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арасындағы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пәнаралық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байланыстарды</a:t>
            </a:r>
            <a:r>
              <a:rPr lang="ru-RU" sz="1200" dirty="0">
                <a:latin typeface="Aptos" panose="020B0004020202020204" pitchFamily="34" charset="0"/>
              </a:rPr>
              <a:t>, </a:t>
            </a:r>
            <a:r>
              <a:rPr lang="ru-RU" sz="1200" dirty="0" err="1">
                <a:latin typeface="Aptos" panose="020B0004020202020204" pitchFamily="34" charset="0"/>
              </a:rPr>
              <a:t>сабақтастықты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және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сабақтастықты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қамтамасыз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ету</a:t>
            </a:r>
            <a:r>
              <a:rPr lang="ru-RU" sz="1200" dirty="0">
                <a:latin typeface="Aptos" panose="020B00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білім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мазмұнының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академиялық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және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практикалық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бағыттылығы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арасындағы</a:t>
            </a:r>
            <a:r>
              <a:rPr lang="ru-RU" sz="1200" dirty="0">
                <a:latin typeface="Aptos" panose="020B0004020202020204" pitchFamily="34" charset="0"/>
              </a:rPr>
              <a:t> тепе-</a:t>
            </a:r>
            <a:r>
              <a:rPr lang="ru-RU" sz="1200" dirty="0" err="1">
                <a:latin typeface="Aptos" panose="020B0004020202020204" pitchFamily="34" charset="0"/>
              </a:rPr>
              <a:t>теңдікті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сақтау</a:t>
            </a:r>
            <a:r>
              <a:rPr lang="ru-RU" sz="1200" dirty="0">
                <a:latin typeface="Aptos" panose="020B00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тәрбие</a:t>
            </a:r>
            <a:r>
              <a:rPr lang="ru-RU" sz="1200" dirty="0">
                <a:latin typeface="Aptos" panose="020B0004020202020204" pitchFamily="34" charset="0"/>
              </a:rPr>
              <a:t> мен </a:t>
            </a:r>
            <a:r>
              <a:rPr lang="ru-RU" sz="1200" dirty="0" err="1">
                <a:latin typeface="Aptos" panose="020B0004020202020204" pitchFamily="34" charset="0"/>
              </a:rPr>
              <a:t>оқытудың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бірлігін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қамтамасыз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ету</a:t>
            </a:r>
            <a:r>
              <a:rPr lang="ru-RU" sz="1200" dirty="0">
                <a:latin typeface="Aptos" panose="020B0004020202020204" pitchFamily="34" charset="0"/>
              </a:rPr>
              <a:t>;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білім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берудегі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инклюзивті</a:t>
            </a:r>
            <a:r>
              <a:rPr lang="ru-RU" sz="1200" dirty="0">
                <a:latin typeface="Aptos" panose="020B0004020202020204" pitchFamily="34" charset="0"/>
              </a:rPr>
              <a:t> </a:t>
            </a:r>
            <a:r>
              <a:rPr lang="ru-RU" sz="1200" dirty="0" err="1">
                <a:latin typeface="Aptos" panose="020B0004020202020204" pitchFamily="34" charset="0"/>
              </a:rPr>
              <a:t>тәсіл</a:t>
            </a:r>
            <a:r>
              <a:rPr lang="ru-RU" sz="12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96A2377F-695B-432B-5D00-1F9948DD9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6172" y="2870109"/>
            <a:ext cx="303280" cy="303280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025806C2-D3AD-B847-5A13-FF6E761EA583}"/>
              </a:ext>
            </a:extLst>
          </p:cNvPr>
          <p:cNvGrpSpPr/>
          <p:nvPr/>
        </p:nvGrpSpPr>
        <p:grpSpPr>
          <a:xfrm>
            <a:off x="3447343" y="839807"/>
            <a:ext cx="3159102" cy="995141"/>
            <a:chOff x="8024747" y="839807"/>
            <a:chExt cx="3159102" cy="995141"/>
          </a:xfrm>
        </p:grpSpPr>
        <p:pic>
          <p:nvPicPr>
            <p:cNvPr id="55" name="Рисунок 54">
              <a:extLst>
                <a:ext uri="{FF2B5EF4-FFF2-40B4-BE49-F238E27FC236}">
                  <a16:creationId xmlns="" xmlns:a16="http://schemas.microsoft.com/office/drawing/2014/main" id="{A140A010-92FF-EDAE-4C12-9E516BA41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4747" y="839807"/>
              <a:ext cx="613932" cy="613932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DAEE391D-DE37-BC47-CE1F-5A29F580AEE0}"/>
                </a:ext>
              </a:extLst>
            </p:cNvPr>
            <p:cNvSpPr txBox="1"/>
            <p:nvPr/>
          </p:nvSpPr>
          <p:spPr>
            <a:xfrm>
              <a:off x="8704115" y="880841"/>
              <a:ext cx="247973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БАСТАУЫШ / НЕГІЗГІ ОРТА БІЛІМ БЕРУ</a:t>
              </a:r>
            </a:p>
          </p:txBody>
        </p:sp>
      </p:grpSp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D0AE3118-C80F-A8C1-7979-B240B584701C}"/>
              </a:ext>
            </a:extLst>
          </p:cNvPr>
          <p:cNvSpPr/>
          <p:nvPr/>
        </p:nvSpPr>
        <p:spPr>
          <a:xfrm flipV="1">
            <a:off x="600760" y="174459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BDAFDAD5-0919-E63A-68E8-F3D0EC8E8B93}"/>
              </a:ext>
            </a:extLst>
          </p:cNvPr>
          <p:cNvSpPr/>
          <p:nvPr/>
        </p:nvSpPr>
        <p:spPr>
          <a:xfrm flipV="1">
            <a:off x="600760" y="244395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="" xmlns:a16="http://schemas.microsoft.com/office/drawing/2014/main" id="{331AEDA7-B5DE-53DC-6578-F644314E7BA8}"/>
              </a:ext>
            </a:extLst>
          </p:cNvPr>
          <p:cNvSpPr/>
          <p:nvPr/>
        </p:nvSpPr>
        <p:spPr>
          <a:xfrm flipV="1">
            <a:off x="600760" y="34524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F8D06D4B-32F4-3319-0C8D-0C2A83F6905F}"/>
              </a:ext>
            </a:extLst>
          </p:cNvPr>
          <p:cNvSpPr txBox="1"/>
          <p:nvPr/>
        </p:nvSpPr>
        <p:spPr>
          <a:xfrm>
            <a:off x="3748368" y="2178035"/>
            <a:ext cx="30539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БІЛІМ БЕРУ МАЗМҰНЫНА ҚОЙЫЛАТЫН ТАЛАПТАР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6B558B2-550C-67DA-846C-511094796B66}"/>
              </a:ext>
            </a:extLst>
          </p:cNvPr>
          <p:cNvSpPr txBox="1"/>
          <p:nvPr/>
        </p:nvSpPr>
        <p:spPr>
          <a:xfrm>
            <a:off x="1191028" y="4263227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Үздіксіз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білім беру</a:t>
            </a: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="" xmlns:a16="http://schemas.microsoft.com/office/drawing/2014/main" id="{6CF314BE-C605-1127-9A35-B3E4C29029C5}"/>
              </a:ext>
            </a:extLst>
          </p:cNvPr>
          <p:cNvSpPr/>
          <p:nvPr/>
        </p:nvSpPr>
        <p:spPr>
          <a:xfrm flipV="1">
            <a:off x="600760" y="4272616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71E3FD03-0146-A752-5648-776528AC2126}"/>
              </a:ext>
            </a:extLst>
          </p:cNvPr>
          <p:cNvSpPr txBox="1"/>
          <p:nvPr/>
        </p:nvSpPr>
        <p:spPr>
          <a:xfrm>
            <a:off x="1191028" y="4981685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Теория мен практика теңгерімі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="" xmlns:a16="http://schemas.microsoft.com/office/drawing/2014/main" id="{AB43232C-3BB2-910A-DE04-7911F5CFEA89}"/>
              </a:ext>
            </a:extLst>
          </p:cNvPr>
          <p:cNvSpPr/>
          <p:nvPr/>
        </p:nvSpPr>
        <p:spPr>
          <a:xfrm flipV="1">
            <a:off x="600760" y="4988711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62811B21-6D94-FA2A-EBDB-2D0A9A2E72BC}"/>
              </a:ext>
            </a:extLst>
          </p:cNvPr>
          <p:cNvSpPr txBox="1"/>
          <p:nvPr/>
        </p:nvSpPr>
        <p:spPr>
          <a:xfrm>
            <a:off x="1191028" y="573155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Инклюзивті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тұғыр </a:t>
            </a: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="" xmlns:a16="http://schemas.microsoft.com/office/drawing/2014/main" id="{344F3505-4778-1554-ABB9-00227C529960}"/>
              </a:ext>
            </a:extLst>
          </p:cNvPr>
          <p:cNvSpPr/>
          <p:nvPr/>
        </p:nvSpPr>
        <p:spPr>
          <a:xfrm flipV="1">
            <a:off x="600760" y="574457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9387ED16-848D-C947-5DFF-60E4A48ABFAB}"/>
              </a:ext>
            </a:extLst>
          </p:cNvPr>
          <p:cNvSpPr txBox="1"/>
          <p:nvPr/>
        </p:nvSpPr>
        <p:spPr>
          <a:xfrm>
            <a:off x="8144734" y="1744598"/>
            <a:ext cx="14225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Базалық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дағдыларды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дамыту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="" xmlns:a16="http://schemas.microsoft.com/office/drawing/2014/main" id="{EB8E4CDD-F00C-55AB-DA22-75FDC883143A}"/>
              </a:ext>
            </a:extLst>
          </p:cNvPr>
          <p:cNvSpPr/>
          <p:nvPr/>
        </p:nvSpPr>
        <p:spPr>
          <a:xfrm flipV="1">
            <a:off x="7515955" y="176958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7B134DC-CEE0-C096-0316-A0F6ADA47E98}"/>
              </a:ext>
            </a:extLst>
          </p:cNvPr>
          <p:cNvSpPr txBox="1"/>
          <p:nvPr/>
        </p:nvSpPr>
        <p:spPr>
          <a:xfrm>
            <a:off x="8144734" y="2719228"/>
            <a:ext cx="155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Функционалдық</a:t>
            </a:r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сауаттылық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4" name="Прямоугольник: скругленные углы 73">
            <a:extLst>
              <a:ext uri="{FF2B5EF4-FFF2-40B4-BE49-F238E27FC236}">
                <a16:creationId xmlns="" xmlns:a16="http://schemas.microsoft.com/office/drawing/2014/main" id="{41954DD4-DDD8-7676-B953-1618F5FAEC64}"/>
              </a:ext>
            </a:extLst>
          </p:cNvPr>
          <p:cNvSpPr/>
          <p:nvPr/>
        </p:nvSpPr>
        <p:spPr>
          <a:xfrm flipV="1">
            <a:off x="7515955" y="274247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FD1118C-7190-48F9-5A32-2564B44FB4B7}"/>
              </a:ext>
            </a:extLst>
          </p:cNvPr>
          <p:cNvSpPr txBox="1"/>
          <p:nvPr/>
        </p:nvSpPr>
        <p:spPr>
          <a:xfrm>
            <a:off x="8144734" y="3656575"/>
            <a:ext cx="155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Әлеуметтік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нормалар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мен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құндылықтар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="" xmlns:a16="http://schemas.microsoft.com/office/drawing/2014/main" id="{94ACC12E-8C23-CB46-9FEF-E49A5EAED8DD}"/>
              </a:ext>
            </a:extLst>
          </p:cNvPr>
          <p:cNvSpPr/>
          <p:nvPr/>
        </p:nvSpPr>
        <p:spPr>
          <a:xfrm flipV="1">
            <a:off x="7515955" y="3681562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030C5B8-7AA8-A8E7-715E-0AF4BF194214}"/>
              </a:ext>
            </a:extLst>
          </p:cNvPr>
          <p:cNvSpPr txBox="1"/>
          <p:nvPr/>
        </p:nvSpPr>
        <p:spPr>
          <a:xfrm>
            <a:off x="8144734" y="4545416"/>
            <a:ext cx="155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Салауатты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өмір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салты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="" xmlns:a16="http://schemas.microsoft.com/office/drawing/2014/main" id="{3F28CE5F-E0F0-1494-67A5-AEDEC76C8FC3}"/>
              </a:ext>
            </a:extLst>
          </p:cNvPr>
          <p:cNvSpPr/>
          <p:nvPr/>
        </p:nvSpPr>
        <p:spPr>
          <a:xfrm flipV="1">
            <a:off x="7515955" y="45704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D6F6B30-C0CF-0760-D42D-C19C457D8397}"/>
              </a:ext>
            </a:extLst>
          </p:cNvPr>
          <p:cNvSpPr txBox="1"/>
          <p:nvPr/>
        </p:nvSpPr>
        <p:spPr>
          <a:xfrm>
            <a:off x="10347560" y="1761331"/>
            <a:ext cx="1216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Білімді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тереңдету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="" xmlns:a16="http://schemas.microsoft.com/office/drawing/2014/main" id="{FBE93B9B-32A6-62B2-BC22-38066D5E7648}"/>
              </a:ext>
            </a:extLst>
          </p:cNvPr>
          <p:cNvSpPr/>
          <p:nvPr/>
        </p:nvSpPr>
        <p:spPr>
          <a:xfrm flipV="1">
            <a:off x="9801588" y="1786318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3EA02988-DB77-7F5C-52E8-ABA83A413631}"/>
              </a:ext>
            </a:extLst>
          </p:cNvPr>
          <p:cNvSpPr txBox="1"/>
          <p:nvPr/>
        </p:nvSpPr>
        <p:spPr>
          <a:xfrm>
            <a:off x="10347560" y="2734220"/>
            <a:ext cx="1603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Құзыреттіліктерді</a:t>
            </a:r>
            <a:r>
              <a:rPr lang="ru-RU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дамыту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2" name="Прямоугольник: скругленные углы 81">
            <a:extLst>
              <a:ext uri="{FF2B5EF4-FFF2-40B4-BE49-F238E27FC236}">
                <a16:creationId xmlns="" xmlns:a16="http://schemas.microsoft.com/office/drawing/2014/main" id="{2B1B8A20-C926-D778-F997-D0CF33D1B1CB}"/>
              </a:ext>
            </a:extLst>
          </p:cNvPr>
          <p:cNvSpPr/>
          <p:nvPr/>
        </p:nvSpPr>
        <p:spPr>
          <a:xfrm flipV="1">
            <a:off x="9801588" y="275920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1FA241CD-2168-37BE-C869-9C748B192F73}"/>
              </a:ext>
            </a:extLst>
          </p:cNvPr>
          <p:cNvSpPr txBox="1"/>
          <p:nvPr/>
        </p:nvSpPr>
        <p:spPr>
          <a:xfrm>
            <a:off x="10347560" y="3673308"/>
            <a:ext cx="15580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Жеке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тұлға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қасиеттерін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қалыптастыру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="" xmlns:a16="http://schemas.microsoft.com/office/drawing/2014/main" id="{81A1F569-9664-B514-99A4-4793A274BD7B}"/>
              </a:ext>
            </a:extLst>
          </p:cNvPr>
          <p:cNvSpPr/>
          <p:nvPr/>
        </p:nvSpPr>
        <p:spPr>
          <a:xfrm flipV="1">
            <a:off x="9801588" y="369829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B010C7D-38BA-662D-7805-0C98286767BF}"/>
              </a:ext>
            </a:extLst>
          </p:cNvPr>
          <p:cNvSpPr txBox="1"/>
          <p:nvPr/>
        </p:nvSpPr>
        <p:spPr>
          <a:xfrm>
            <a:off x="10347560" y="4562149"/>
            <a:ext cx="155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Мамандыққа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дайындау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="" xmlns:a16="http://schemas.microsoft.com/office/drawing/2014/main" id="{4EA37B61-B01D-F365-AE10-C508235027CA}"/>
              </a:ext>
            </a:extLst>
          </p:cNvPr>
          <p:cNvSpPr/>
          <p:nvPr/>
        </p:nvSpPr>
        <p:spPr>
          <a:xfrm flipV="1">
            <a:off x="9801588" y="4587136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A06B410-F407-1ADE-8A4D-B93BC354B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716" y="1146773"/>
            <a:ext cx="546045" cy="500040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3F3A486-65A8-587B-C3C1-D35DC189E171}"/>
              </a:ext>
            </a:extLst>
          </p:cNvPr>
          <p:cNvSpPr txBox="1"/>
          <p:nvPr/>
        </p:nvSpPr>
        <p:spPr>
          <a:xfrm>
            <a:off x="891353" y="928164"/>
            <a:ext cx="17170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Өзгерістердің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негізгі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бағыттары</a:t>
            </a:r>
            <a:endParaRPr lang="ru-RU" sz="1400" b="1" dirty="0">
              <a:solidFill>
                <a:srgbClr val="272165"/>
              </a:solidFill>
              <a:latin typeface="Aptos" panose="020B00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29319315-1502-9DE7-5661-7C57742EA419}"/>
              </a:ext>
            </a:extLst>
          </p:cNvPr>
          <p:cNvSpPr txBox="1"/>
          <p:nvPr/>
        </p:nvSpPr>
        <p:spPr>
          <a:xfrm>
            <a:off x="7714898" y="823324"/>
            <a:ext cx="13747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Бастауыш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берудің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мақсаттары</a:t>
            </a:r>
            <a:endParaRPr lang="ru-RU" sz="1400" b="1" dirty="0">
              <a:solidFill>
                <a:srgbClr val="272165"/>
              </a:solidFill>
              <a:latin typeface="Aptos" panose="020B00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F1F69FA4-DE7D-5D80-8AC0-B3AAC1EFADA0}"/>
              </a:ext>
            </a:extLst>
          </p:cNvPr>
          <p:cNvSpPr txBox="1"/>
          <p:nvPr/>
        </p:nvSpPr>
        <p:spPr>
          <a:xfrm>
            <a:off x="9747848" y="835086"/>
            <a:ext cx="2202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Негізгі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орта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берудің</a:t>
            </a:r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rgbClr val="272165"/>
                </a:solidFill>
                <a:latin typeface="Aptos" panose="020B0004020202020204" pitchFamily="34" charset="0"/>
              </a:rPr>
              <a:t>мақсаттары</a:t>
            </a:r>
            <a:endParaRPr lang="ru-RU" sz="1400" b="1" dirty="0">
              <a:solidFill>
                <a:srgbClr val="272165"/>
              </a:solidFill>
              <a:latin typeface="Aptos" panose="020B0004020202020204" pitchFamily="34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84EF5FD-8AF5-C14D-C831-6C673588EC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1811" y="1860537"/>
            <a:ext cx="322159" cy="32215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09A99B88-0758-8FC0-E2BD-2313A0AA41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7162" y="2516850"/>
            <a:ext cx="371457" cy="37145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59031081-707B-7771-315D-5F71E6761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8592" y="3550913"/>
            <a:ext cx="340112" cy="34011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B04C1C90-5660-6BD5-19AC-F3D581DE4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6341" y="4338866"/>
            <a:ext cx="413100" cy="4131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EF7A00B1-D71B-F56E-0E48-53B021BDB0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8953" y="5062444"/>
            <a:ext cx="389666" cy="389666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B57FA48C-7982-5EE6-D8D4-78EE0DCFB94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783" y="5827218"/>
            <a:ext cx="403675" cy="403675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5E60E8FF-D5ED-20C6-12FA-0679F97CFE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32" y="1860537"/>
            <a:ext cx="323956" cy="323805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E09E0B15-F9A4-7702-1EE8-3FD5279FEEF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586994" y="2801184"/>
            <a:ext cx="406343" cy="40634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53E14044-6DCA-B70B-4FE6-1099AF4D28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10849" y="3805781"/>
            <a:ext cx="322159" cy="322159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E9A55A93-D89C-6D90-9326-447B164B56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7593848" y="4656679"/>
            <a:ext cx="379665" cy="379665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89731E65-099A-513F-B120-9A2B246839B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889237" y="1851535"/>
            <a:ext cx="373231" cy="37323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92E818A8-59C6-5C7A-8B49-7810E1C7CC6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894769" y="2827190"/>
            <a:ext cx="367699" cy="367699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C2557E50-20C9-03F3-45AC-2105BC90565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=""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905210" y="3790161"/>
            <a:ext cx="353398" cy="35339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048DB742-5ADC-5F6B-0599-183C1327355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=""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902128" y="4678485"/>
            <a:ext cx="336051" cy="33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5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425B7EE4-09C5-1F19-8BB4-DB7CC31373FB}"/>
              </a:ext>
            </a:extLst>
          </p:cNvPr>
          <p:cNvSpPr/>
          <p:nvPr/>
        </p:nvSpPr>
        <p:spPr>
          <a:xfrm>
            <a:off x="7427742" y="684909"/>
            <a:ext cx="476425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79C6DD8-38B1-8FB5-3CE6-55F9AEACB105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7D08850-95D9-A1A2-29E6-1D076A14C60C}"/>
              </a:ext>
            </a:extLst>
          </p:cNvPr>
          <p:cNvSpPr/>
          <p:nvPr/>
        </p:nvSpPr>
        <p:spPr>
          <a:xfrm>
            <a:off x="1007652" y="110337"/>
            <a:ext cx="8411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БАСТАУЫШ БІЛІМ БЕРУДІҢ БАЗАЛЫҚ ҚҰНДЫЛЫҚТАРЫ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DA05BA09-C607-BBF4-4810-D34FB678CE1F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1F731CE-3059-646F-F52F-E4ABBD4A2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grpSp>
        <p:nvGrpSpPr>
          <p:cNvPr id="68" name="Группа 67">
            <a:extLst>
              <a:ext uri="{FF2B5EF4-FFF2-40B4-BE49-F238E27FC236}">
                <a16:creationId xmlns="" xmlns:a16="http://schemas.microsoft.com/office/drawing/2014/main" id="{2C79D886-0D9B-B3FE-4672-90FFA7341726}"/>
              </a:ext>
            </a:extLst>
          </p:cNvPr>
          <p:cNvGrpSpPr/>
          <p:nvPr/>
        </p:nvGrpSpPr>
        <p:grpSpPr>
          <a:xfrm>
            <a:off x="1639896" y="1132114"/>
            <a:ext cx="1778000" cy="1436190"/>
            <a:chOff x="1873250" y="1132114"/>
            <a:chExt cx="1778000" cy="1436190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062081E-2CA8-402C-D530-13C3EA3B4C04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Жеке тұлға</a:t>
              </a:r>
            </a:p>
            <a:p>
              <a:r>
                <a:rPr lang="kk-KZ" sz="1400" b="1" dirty="0" smtClean="0">
                  <a:solidFill>
                    <a:schemeClr val="accent1"/>
                  </a:solidFill>
                  <a:latin typeface="Aptos" panose="020B0004020202020204" pitchFamily="34" charset="0"/>
                </a:rPr>
                <a:t>құзыреттілігі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1EF3D7A6-A0FC-4A4C-6C6C-7663D12A91B8}"/>
                </a:ext>
              </a:extLst>
            </p:cNvPr>
            <p:cNvSpPr txBox="1"/>
            <p:nvPr/>
          </p:nvSpPr>
          <p:spPr>
            <a:xfrm>
              <a:off x="1873250" y="1668058"/>
              <a:ext cx="1778000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050" dirty="0">
                  <a:latin typeface="Aptos" panose="020B0004020202020204" pitchFamily="34" charset="0"/>
                </a:rPr>
                <a:t>оқушылардың өз эмоцияларын білу, өзін-өзі реттеу және өзін-өзі ұйымдастыру дағдыларын дамыту қабілеті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="" xmlns:a16="http://schemas.microsoft.com/office/drawing/2014/main" id="{89A1B07B-47F2-6353-9CC9-9448EC97CD8A}"/>
              </a:ext>
            </a:extLst>
          </p:cNvPr>
          <p:cNvGrpSpPr/>
          <p:nvPr/>
        </p:nvGrpSpPr>
        <p:grpSpPr>
          <a:xfrm>
            <a:off x="1639896" y="2853507"/>
            <a:ext cx="1778000" cy="1113025"/>
            <a:chOff x="1873250" y="1132114"/>
            <a:chExt cx="1778000" cy="1113025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6CF8C290-907A-A32E-55D7-A413305C87FE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Коммуникативтік құзыреттілігі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7768A4E5-5C19-5C88-6C81-DDC762913A26}"/>
                </a:ext>
              </a:extLst>
            </p:cNvPr>
            <p:cNvSpPr txBox="1"/>
            <p:nvPr/>
          </p:nvSpPr>
          <p:spPr>
            <a:xfrm>
              <a:off x="1873250" y="1668058"/>
              <a:ext cx="1778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айналадағы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ортамен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тиімді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қарым-қатынас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жасау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дағдылары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="" xmlns:a16="http://schemas.microsoft.com/office/drawing/2014/main" id="{F7E274A5-ABE1-E4FC-805A-CFD699FAA23A}"/>
              </a:ext>
            </a:extLst>
          </p:cNvPr>
          <p:cNvGrpSpPr/>
          <p:nvPr/>
        </p:nvGrpSpPr>
        <p:grpSpPr>
          <a:xfrm>
            <a:off x="1639896" y="4655188"/>
            <a:ext cx="1778000" cy="1315745"/>
            <a:chOff x="1873250" y="1132114"/>
            <a:chExt cx="1778000" cy="1315745"/>
          </a:xfrm>
        </p:grpSpPr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516E6AA3-51C6-17F4-734D-54D38F065E14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Әлеуметтік және азаматтық құзыреттілігі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9EF76794-8C73-8225-8E72-F8E564BEA206}"/>
                </a:ext>
              </a:extLst>
            </p:cNvPr>
            <p:cNvSpPr txBox="1"/>
            <p:nvPr/>
          </p:nvSpPr>
          <p:spPr>
            <a:xfrm>
              <a:off x="1873250" y="1870778"/>
              <a:ext cx="1778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қоғамдағы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рөлі</a:t>
              </a:r>
              <a:r>
                <a:rPr lang="ru-RU" sz="1050" dirty="0">
                  <a:latin typeface="Aptos" panose="020B0004020202020204" pitchFamily="34" charset="0"/>
                </a:rPr>
                <a:t> мен </a:t>
              </a:r>
              <a:r>
                <a:rPr lang="ru-RU" sz="1050" dirty="0" err="1">
                  <a:latin typeface="Aptos" panose="020B0004020202020204" pitchFamily="34" charset="0"/>
                </a:rPr>
                <a:t>әлеуметтік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өмірге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қатысу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маңыздылығын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түсіну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AD9FBFBF-F4A4-A92F-DCB0-0615DC7C52A0}"/>
              </a:ext>
            </a:extLst>
          </p:cNvPr>
          <p:cNvGrpSpPr/>
          <p:nvPr/>
        </p:nvGrpSpPr>
        <p:grpSpPr>
          <a:xfrm>
            <a:off x="4659012" y="1132114"/>
            <a:ext cx="2291081" cy="1274608"/>
            <a:chOff x="1873249" y="1132114"/>
            <a:chExt cx="2291081" cy="1274608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1D91DDDB-3AFB-1DF7-00B7-AF599AC76B79}"/>
                </a:ext>
              </a:extLst>
            </p:cNvPr>
            <p:cNvSpPr txBox="1"/>
            <p:nvPr/>
          </p:nvSpPr>
          <p:spPr>
            <a:xfrm>
              <a:off x="1873250" y="1132114"/>
              <a:ext cx="22910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Моральдық және </a:t>
              </a:r>
              <a:r>
                <a:rPr lang="kk-KZ" sz="1400" b="1" dirty="0" smtClean="0">
                  <a:solidFill>
                    <a:schemeClr val="accent1"/>
                  </a:solidFill>
                  <a:latin typeface="Aptos" panose="020B0004020202020204" pitchFamily="34" charset="0"/>
                </a:rPr>
                <a:t>этикалық </a:t>
              </a:r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құзыреттілігі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42D11F32-E10B-5601-5482-CECFF525022E}"/>
                </a:ext>
              </a:extLst>
            </p:cNvPr>
            <p:cNvSpPr txBox="1"/>
            <p:nvPr/>
          </p:nvSpPr>
          <p:spPr>
            <a:xfrm>
              <a:off x="1873249" y="1668058"/>
              <a:ext cx="190337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дұрыс</a:t>
              </a:r>
              <a:r>
                <a:rPr lang="ru-RU" sz="1050" dirty="0">
                  <a:latin typeface="Aptos" panose="020B0004020202020204" pitchFamily="34" charset="0"/>
                </a:rPr>
                <a:t> пен </a:t>
              </a:r>
              <a:r>
                <a:rPr lang="ru-RU" sz="1050" dirty="0" err="1">
                  <a:latin typeface="Aptos" panose="020B0004020202020204" pitchFamily="34" charset="0"/>
                </a:rPr>
                <a:t>бұрыстың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айырмашылығын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түсіну</a:t>
              </a:r>
              <a:r>
                <a:rPr lang="ru-RU" sz="1050" dirty="0">
                  <a:latin typeface="Aptos" panose="020B0004020202020204" pitchFamily="34" charset="0"/>
                </a:rPr>
                <a:t>, </a:t>
              </a:r>
              <a:r>
                <a:rPr lang="ru-RU" sz="1050" dirty="0" err="1">
                  <a:latin typeface="Aptos" panose="020B0004020202020204" pitchFamily="34" charset="0"/>
                </a:rPr>
                <a:t>өзіндік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құндылықтарды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қалыптастыру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E38E4C1F-DFD8-10DA-5913-605E58C48D0D}"/>
              </a:ext>
            </a:extLst>
          </p:cNvPr>
          <p:cNvGrpSpPr/>
          <p:nvPr/>
        </p:nvGrpSpPr>
        <p:grpSpPr>
          <a:xfrm>
            <a:off x="4659012" y="2853507"/>
            <a:ext cx="2291081" cy="1274608"/>
            <a:chOff x="1873249" y="1132114"/>
            <a:chExt cx="2291081" cy="1274608"/>
          </a:xfrm>
        </p:grpSpPr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C1A09993-8421-1171-5A53-5E885E0ABBCE}"/>
                </a:ext>
              </a:extLst>
            </p:cNvPr>
            <p:cNvSpPr txBox="1"/>
            <p:nvPr/>
          </p:nvSpPr>
          <p:spPr>
            <a:xfrm>
              <a:off x="1873249" y="1132114"/>
              <a:ext cx="22910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Еңбек </a:t>
              </a:r>
              <a:r>
                <a:rPr lang="kk-KZ" sz="1400" b="1" dirty="0" smtClean="0">
                  <a:solidFill>
                    <a:schemeClr val="accent1"/>
                  </a:solidFill>
                  <a:latin typeface="Aptos" panose="020B0004020202020204" pitchFamily="34" charset="0"/>
                </a:rPr>
                <a:t>құзыреттілігі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EA37E1A7-5894-8111-9FFB-231A35BB0B3D}"/>
                </a:ext>
              </a:extLst>
            </p:cNvPr>
            <p:cNvSpPr txBox="1"/>
            <p:nvPr/>
          </p:nvSpPr>
          <p:spPr>
            <a:xfrm>
              <a:off x="1873250" y="1668058"/>
              <a:ext cx="229108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табысты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кәсіби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қызмет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үшін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қажетті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дағдылар</a:t>
              </a:r>
              <a:r>
                <a:rPr lang="ru-RU" sz="1050" dirty="0">
                  <a:latin typeface="Aptos" panose="020B0004020202020204" pitchFamily="34" charset="0"/>
                </a:rPr>
                <a:t>, </a:t>
              </a:r>
              <a:r>
                <a:rPr lang="ru-RU" sz="1050" dirty="0" err="1">
                  <a:latin typeface="Aptos" panose="020B0004020202020204" pitchFamily="34" charset="0"/>
                </a:rPr>
                <a:t>өз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жұмысын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жоспарлау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және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ұйымдастыру</a:t>
              </a:r>
              <a:r>
                <a:rPr lang="ru-RU" sz="1050" dirty="0">
                  <a:latin typeface="Aptos" panose="020B0004020202020204" pitchFamily="34" charset="0"/>
                </a:rPr>
                <a:t>, </a:t>
              </a:r>
              <a:r>
                <a:rPr lang="ru-RU" sz="1050" dirty="0" err="1">
                  <a:latin typeface="Aptos" panose="020B0004020202020204" pitchFamily="34" charset="0"/>
                </a:rPr>
                <a:t>командада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жұмыс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істеу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қабілеті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0C76EFEF-E673-87BD-FA95-F94923327EAA}"/>
              </a:ext>
            </a:extLst>
          </p:cNvPr>
          <p:cNvGrpSpPr/>
          <p:nvPr/>
        </p:nvGrpSpPr>
        <p:grpSpPr>
          <a:xfrm>
            <a:off x="4659013" y="4655188"/>
            <a:ext cx="1903375" cy="1477328"/>
            <a:chOff x="1873250" y="1132114"/>
            <a:chExt cx="1903375" cy="1477328"/>
          </a:xfrm>
        </p:grpSpPr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B817FA1D-5958-39DF-5D31-B7402585B131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Танымдық-зерттеу құзыреттілігі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64C44D3F-B311-3CBF-B585-8C35CAA83113}"/>
                </a:ext>
              </a:extLst>
            </p:cNvPr>
            <p:cNvSpPr txBox="1"/>
            <p:nvPr/>
          </p:nvSpPr>
          <p:spPr>
            <a:xfrm>
              <a:off x="1873251" y="1870778"/>
              <a:ext cx="190337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сыни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тұрғыдан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ойлау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дағдылары</a:t>
              </a:r>
              <a:r>
                <a:rPr lang="ru-RU" sz="1050" dirty="0">
                  <a:latin typeface="Aptos" panose="020B0004020202020204" pitchFamily="34" charset="0"/>
                </a:rPr>
                <a:t>, </a:t>
              </a:r>
              <a:r>
                <a:rPr lang="ru-RU" sz="1050" dirty="0" err="1">
                  <a:latin typeface="Aptos" panose="020B0004020202020204" pitchFamily="34" charset="0"/>
                </a:rPr>
                <a:t>ақпаратты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талдау</a:t>
              </a:r>
              <a:r>
                <a:rPr lang="ru-RU" sz="1050" dirty="0">
                  <a:latin typeface="Aptos" panose="020B0004020202020204" pitchFamily="34" charset="0"/>
                </a:rPr>
                <a:t>, </a:t>
              </a:r>
              <a:r>
                <a:rPr lang="ru-RU" sz="1050" dirty="0" err="1">
                  <a:latin typeface="Aptos" panose="020B0004020202020204" pitchFamily="34" charset="0"/>
                </a:rPr>
                <a:t>сұрақ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қою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және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жауап</a:t>
              </a:r>
              <a:r>
                <a:rPr lang="ru-RU" sz="1050" dirty="0">
                  <a:latin typeface="Aptos" panose="020B0004020202020204" pitchFamily="34" charset="0"/>
                </a:rPr>
                <a:t> табу </a:t>
              </a:r>
              <a:r>
                <a:rPr lang="ru-RU" sz="1050" dirty="0" err="1">
                  <a:latin typeface="Aptos" panose="020B0004020202020204" pitchFamily="34" charset="0"/>
                </a:rPr>
                <a:t>қабілеті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EA8C4DA-CB41-6CF6-9B4E-BF201D7CBD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5871" y="1132114"/>
            <a:ext cx="546045" cy="5000402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72C78C3A-842E-5A7F-9FD9-D8E7AFE8273E}"/>
              </a:ext>
            </a:extLst>
          </p:cNvPr>
          <p:cNvSpPr txBox="1"/>
          <p:nvPr/>
        </p:nvSpPr>
        <p:spPr>
          <a:xfrm>
            <a:off x="8055048" y="2290664"/>
            <a:ext cx="3927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 7.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мазмұны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келесі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құндылықтарға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бағытталған</a:t>
            </a:r>
            <a:r>
              <a:rPr lang="ru-RU" sz="1400" dirty="0">
                <a:latin typeface="Aptos" panose="020B0004020202020204" pitchFamily="34" charset="0"/>
              </a:rPr>
              <a:t>: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dirty="0">
                <a:latin typeface="Aptos" panose="020B0004020202020204" pitchFamily="34" charset="0"/>
              </a:rPr>
              <a:t> 1) </a:t>
            </a:r>
            <a:r>
              <a:rPr lang="ru-RU" sz="1400" dirty="0" err="1">
                <a:latin typeface="Aptos" panose="020B0004020202020204" pitchFamily="34" charset="0"/>
              </a:rPr>
              <a:t>тәуелсіздік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патриотизм;</a:t>
            </a:r>
          </a:p>
          <a:p>
            <a:r>
              <a:rPr lang="ru-RU" sz="1400" dirty="0">
                <a:latin typeface="Aptos" panose="020B0004020202020204" pitchFamily="34" charset="0"/>
              </a:rPr>
              <a:t> 2) </a:t>
            </a:r>
            <a:r>
              <a:rPr lang="ru-RU" sz="1400" dirty="0" err="1">
                <a:latin typeface="Aptos" panose="020B0004020202020204" pitchFamily="34" charset="0"/>
              </a:rPr>
              <a:t>бірлік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ынтымақ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 3) </a:t>
            </a:r>
            <a:r>
              <a:rPr lang="ru-RU" sz="1400" dirty="0" err="1">
                <a:latin typeface="Aptos" panose="020B0004020202020204" pitchFamily="34" charset="0"/>
              </a:rPr>
              <a:t>әділдік</a:t>
            </a:r>
            <a:r>
              <a:rPr lang="ru-RU" sz="1400" dirty="0">
                <a:latin typeface="Aptos" panose="020B0004020202020204" pitchFamily="34" charset="0"/>
              </a:rPr>
              <a:t> пен </a:t>
            </a:r>
            <a:r>
              <a:rPr lang="ru-RU" sz="1400" dirty="0" err="1">
                <a:latin typeface="Aptos" panose="020B0004020202020204" pitchFamily="34" charset="0"/>
              </a:rPr>
              <a:t>жауапкершілік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 4) </a:t>
            </a:r>
            <a:r>
              <a:rPr lang="ru-RU" sz="1400" dirty="0" err="1">
                <a:latin typeface="Aptos" panose="020B0004020202020204" pitchFamily="34" charset="0"/>
              </a:rPr>
              <a:t>заң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тәртіп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 5) </a:t>
            </a:r>
            <a:r>
              <a:rPr lang="ru-RU" sz="1400" dirty="0" err="1">
                <a:latin typeface="Aptos" panose="020B0004020202020204" pitchFamily="34" charset="0"/>
              </a:rPr>
              <a:t>еңбекқорлық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кәсіби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біліктілік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 6) </a:t>
            </a:r>
            <a:r>
              <a:rPr lang="ru-RU" sz="1400" dirty="0" err="1">
                <a:latin typeface="Aptos" panose="020B0004020202020204" pitchFamily="34" charset="0"/>
              </a:rPr>
              <a:t>жасампаздық</a:t>
            </a:r>
            <a:r>
              <a:rPr lang="ru-RU" sz="1400" dirty="0">
                <a:latin typeface="Aptos" panose="020B0004020202020204" pitchFamily="34" charset="0"/>
              </a:rPr>
              <a:t> пен </a:t>
            </a:r>
            <a:r>
              <a:rPr lang="ru-RU" sz="1400" dirty="0" err="1">
                <a:latin typeface="Aptos" panose="020B0004020202020204" pitchFamily="34" charset="0"/>
              </a:rPr>
              <a:t>жаңашылдық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 8.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мазмұны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бастауыш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беруді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аяқтау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тұлғалық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коммуникативтік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әлеуметтік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азаматтық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моральдық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этикалық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еңбек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танымдық-зерттеу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 smtClean="0">
                <a:latin typeface="Aptos" panose="020B0004020202020204" pitchFamily="34" charset="0"/>
              </a:rPr>
              <a:t>құзыреттіліктерін</a:t>
            </a:r>
            <a:r>
              <a:rPr lang="ru-RU" sz="1400" dirty="0" smtClean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қалыптастыруға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бағдарланады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</a:p>
          <a:p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2A79E88-0848-BD59-E843-9AE1DED768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91" y="2547985"/>
            <a:ext cx="303280" cy="30328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9B14B0DF-9E12-4683-CD07-D15D1E70A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13391" y="4596560"/>
            <a:ext cx="303280" cy="303280"/>
          </a:xfrm>
          <a:prstGeom prst="rect">
            <a:avLst/>
          </a:prstGeom>
        </p:spPr>
      </p:pic>
      <p:grpSp>
        <p:nvGrpSpPr>
          <p:cNvPr id="117" name="Группа 116">
            <a:extLst>
              <a:ext uri="{FF2B5EF4-FFF2-40B4-BE49-F238E27FC236}">
                <a16:creationId xmlns="" xmlns:a16="http://schemas.microsoft.com/office/drawing/2014/main" id="{AA7369B2-4637-FC8D-937B-3C63EE7E78C0}"/>
              </a:ext>
            </a:extLst>
          </p:cNvPr>
          <p:cNvGrpSpPr/>
          <p:nvPr/>
        </p:nvGrpSpPr>
        <p:grpSpPr>
          <a:xfrm>
            <a:off x="7820261" y="880841"/>
            <a:ext cx="4206713" cy="830997"/>
            <a:chOff x="8070446" y="880841"/>
            <a:chExt cx="4206713" cy="830997"/>
          </a:xfrm>
        </p:grpSpPr>
        <p:pic>
          <p:nvPicPr>
            <p:cNvPr id="93" name="Рисунок 92">
              <a:extLst>
                <a:ext uri="{FF2B5EF4-FFF2-40B4-BE49-F238E27FC236}">
                  <a16:creationId xmlns="" xmlns:a16="http://schemas.microsoft.com/office/drawing/2014/main" id="{5D58C6C7-7E89-22CA-3844-C95E97F3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AE15BCC0-8364-1AC7-ADCC-B24BB602AF3D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 БІЛІМ БЕРУ</a:t>
              </a:r>
            </a:p>
          </p:txBody>
        </p:sp>
      </p:grpSp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C2B3E806-DB76-B5AA-D544-7B319519F232}"/>
              </a:ext>
            </a:extLst>
          </p:cNvPr>
          <p:cNvGrpSpPr/>
          <p:nvPr/>
        </p:nvGrpSpPr>
        <p:grpSpPr>
          <a:xfrm>
            <a:off x="600759" y="1132114"/>
            <a:ext cx="858857" cy="858857"/>
            <a:chOff x="600759" y="1132114"/>
            <a:chExt cx="1155470" cy="1155470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="" xmlns:a16="http://schemas.microsoft.com/office/drawing/2014/main" id="{F5105D8D-C331-04A1-8A17-13DC84D2E606}"/>
                </a:ext>
              </a:extLst>
            </p:cNvPr>
            <p:cNvSpPr/>
            <p:nvPr/>
          </p:nvSpPr>
          <p:spPr>
            <a:xfrm>
              <a:off x="600759" y="1132114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="" xmlns:a16="http://schemas.microsoft.com/office/drawing/2014/main" id="{06F749F6-84AF-C056-696F-EC27A79A3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4088" y="1351381"/>
              <a:ext cx="668812" cy="668812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="" xmlns:a16="http://schemas.microsoft.com/office/drawing/2014/main" id="{AE05D7AF-B28F-5F6B-F813-833A14683396}"/>
              </a:ext>
            </a:extLst>
          </p:cNvPr>
          <p:cNvGrpSpPr/>
          <p:nvPr/>
        </p:nvGrpSpPr>
        <p:grpSpPr>
          <a:xfrm>
            <a:off x="600759" y="2851265"/>
            <a:ext cx="858857" cy="858857"/>
            <a:chOff x="600759" y="2851265"/>
            <a:chExt cx="1155470" cy="1155470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="" xmlns:a16="http://schemas.microsoft.com/office/drawing/2014/main" id="{F7111478-19A2-A432-B0FC-1833A0A94FB6}"/>
                </a:ext>
              </a:extLst>
            </p:cNvPr>
            <p:cNvSpPr/>
            <p:nvPr/>
          </p:nvSpPr>
          <p:spPr>
            <a:xfrm>
              <a:off x="600759" y="2851265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0" name="Рисунок 99">
              <a:extLst>
                <a:ext uri="{FF2B5EF4-FFF2-40B4-BE49-F238E27FC236}">
                  <a16:creationId xmlns="" xmlns:a16="http://schemas.microsoft.com/office/drawing/2014/main" id="{E1813D79-67E1-7C57-FD44-C2376ED2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31613" y="3047999"/>
              <a:ext cx="737975" cy="73797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="" xmlns:a16="http://schemas.microsoft.com/office/drawing/2014/main" id="{C05A3A39-2A48-B897-8299-C1362B735733}"/>
              </a:ext>
            </a:extLst>
          </p:cNvPr>
          <p:cNvGrpSpPr/>
          <p:nvPr/>
        </p:nvGrpSpPr>
        <p:grpSpPr>
          <a:xfrm>
            <a:off x="600759" y="4666297"/>
            <a:ext cx="858857" cy="858857"/>
            <a:chOff x="600759" y="4666297"/>
            <a:chExt cx="1155470" cy="1155470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="" xmlns:a16="http://schemas.microsoft.com/office/drawing/2014/main" id="{B36D8C37-B92B-4EA2-DE4D-850547FDB41A}"/>
                </a:ext>
              </a:extLst>
            </p:cNvPr>
            <p:cNvSpPr/>
            <p:nvPr/>
          </p:nvSpPr>
          <p:spPr>
            <a:xfrm>
              <a:off x="600759" y="4666297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="" xmlns:a16="http://schemas.microsoft.com/office/drawing/2014/main" id="{36FCF878-EE72-D675-D320-F535EE3B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28291" y="4803954"/>
              <a:ext cx="882764" cy="882764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="" xmlns:a16="http://schemas.microsoft.com/office/drawing/2014/main" id="{78AF16B5-5F68-98C6-7D98-30BA9DAC4B7A}"/>
              </a:ext>
            </a:extLst>
          </p:cNvPr>
          <p:cNvGrpSpPr/>
          <p:nvPr/>
        </p:nvGrpSpPr>
        <p:grpSpPr>
          <a:xfrm>
            <a:off x="3661048" y="1132114"/>
            <a:ext cx="858857" cy="858857"/>
            <a:chOff x="3926157" y="1132114"/>
            <a:chExt cx="1155470" cy="1155470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EE8BFB5C-496A-B43C-9DF7-F942ADFAE852}"/>
                </a:ext>
              </a:extLst>
            </p:cNvPr>
            <p:cNvSpPr/>
            <p:nvPr/>
          </p:nvSpPr>
          <p:spPr>
            <a:xfrm>
              <a:off x="3926157" y="1132114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AC637C67-F0EE-1C2B-B8D6-3D8DF97B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135689" y="1307149"/>
              <a:ext cx="757275" cy="757275"/>
            </a:xfrm>
            <a:prstGeom prst="rect">
              <a:avLst/>
            </a:prstGeom>
          </p:spPr>
        </p:pic>
      </p:grp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8F87ADB5-0EED-8401-1EEE-762C27039B1A}"/>
              </a:ext>
            </a:extLst>
          </p:cNvPr>
          <p:cNvGrpSpPr/>
          <p:nvPr/>
        </p:nvGrpSpPr>
        <p:grpSpPr>
          <a:xfrm>
            <a:off x="3661048" y="2851265"/>
            <a:ext cx="858857" cy="858857"/>
            <a:chOff x="3926157" y="2851265"/>
            <a:chExt cx="1155470" cy="1155470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="" xmlns:a16="http://schemas.microsoft.com/office/drawing/2014/main" id="{82D6FD22-3904-AAA5-E42E-4C61E058138E}"/>
                </a:ext>
              </a:extLst>
            </p:cNvPr>
            <p:cNvSpPr/>
            <p:nvPr/>
          </p:nvSpPr>
          <p:spPr>
            <a:xfrm>
              <a:off x="3926157" y="2851265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06" name="Рисунок 105">
              <a:extLst>
                <a:ext uri="{FF2B5EF4-FFF2-40B4-BE49-F238E27FC236}">
                  <a16:creationId xmlns="" xmlns:a16="http://schemas.microsoft.com/office/drawing/2014/main" id="{282AAC2A-624E-F7F9-F08F-79FC3C2E0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22076" y="2996362"/>
              <a:ext cx="832033" cy="83203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="" xmlns:a16="http://schemas.microsoft.com/office/drawing/2014/main" id="{05E8D6AE-AF8B-832C-98AE-1E5AC773C54A}"/>
              </a:ext>
            </a:extLst>
          </p:cNvPr>
          <p:cNvGrpSpPr/>
          <p:nvPr/>
        </p:nvGrpSpPr>
        <p:grpSpPr>
          <a:xfrm>
            <a:off x="3661048" y="4666297"/>
            <a:ext cx="858857" cy="858857"/>
            <a:chOff x="3926157" y="4666297"/>
            <a:chExt cx="1155470" cy="1155470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="" xmlns:a16="http://schemas.microsoft.com/office/drawing/2014/main" id="{BB55B76F-BA77-2BFA-567D-32652483B619}"/>
                </a:ext>
              </a:extLst>
            </p:cNvPr>
            <p:cNvSpPr/>
            <p:nvPr/>
          </p:nvSpPr>
          <p:spPr>
            <a:xfrm>
              <a:off x="3926157" y="4666297"/>
              <a:ext cx="1155470" cy="115547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/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="" xmlns:a16="http://schemas.microsoft.com/office/drawing/2014/main" id="{18045B26-D620-6EDF-D5BB-0457F4C9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42138" y="4846394"/>
              <a:ext cx="723507" cy="723507"/>
            </a:xfrm>
            <a:prstGeom prst="rect">
              <a:avLst/>
            </a:prstGeom>
          </p:spPr>
        </p:pic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FB2D85FB-D706-A223-F276-4D755295BF3E}"/>
              </a:ext>
            </a:extLst>
          </p:cNvPr>
          <p:cNvSpPr txBox="1"/>
          <p:nvPr/>
        </p:nvSpPr>
        <p:spPr>
          <a:xfrm>
            <a:off x="8055048" y="1965655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беру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мазмұнына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1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67065037-6C55-151F-4263-0312BB0C5A06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C239F5BC-7625-CE4C-FE5E-F0841B84F419}"/>
              </a:ext>
            </a:extLst>
          </p:cNvPr>
          <p:cNvSpPr/>
          <p:nvPr/>
        </p:nvSpPr>
        <p:spPr>
          <a:xfrm>
            <a:off x="1007652" y="110337"/>
            <a:ext cx="838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НЕГІЗГІ ОРТА БІЛІМ БЕРУДІҢ БАЗАЛЫҚ ҚҰНДЫЛЫҚТАРЫ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60578B72-0057-4328-8447-697A7CD5B250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4AEC9E8-3737-F9DA-0B2B-721FED6DD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57E0724D-C981-D797-8A61-038245DDE483}"/>
              </a:ext>
            </a:extLst>
          </p:cNvPr>
          <p:cNvGrpSpPr/>
          <p:nvPr/>
        </p:nvGrpSpPr>
        <p:grpSpPr>
          <a:xfrm>
            <a:off x="1639895" y="1132114"/>
            <a:ext cx="1903376" cy="1340057"/>
            <a:chOff x="1873249" y="1132114"/>
            <a:chExt cx="1903376" cy="1340057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14AC5D3D-E119-8CBB-B57A-ED2589CEDD46}"/>
                </a:ext>
              </a:extLst>
            </p:cNvPr>
            <p:cNvSpPr txBox="1"/>
            <p:nvPr/>
          </p:nvSpPr>
          <p:spPr>
            <a:xfrm>
              <a:off x="1873250" y="1132114"/>
              <a:ext cx="190337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Мәдени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және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азаматтық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бірегейлікті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түсіну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80A0419-76D9-DAA4-B6F2-3BAB4F006816}"/>
                </a:ext>
              </a:extLst>
            </p:cNvPr>
            <p:cNvSpPr txBox="1"/>
            <p:nvPr/>
          </p:nvSpPr>
          <p:spPr>
            <a:xfrm>
              <a:off x="1873249" y="1895090"/>
              <a:ext cx="1882045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Білім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алушылар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мәдени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және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азаматтық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бірегейлікті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түсінеді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42BF4672-A68F-B138-60B7-154CC39EFE50}"/>
              </a:ext>
            </a:extLst>
          </p:cNvPr>
          <p:cNvGrpSpPr/>
          <p:nvPr/>
        </p:nvGrpSpPr>
        <p:grpSpPr>
          <a:xfrm>
            <a:off x="1639896" y="2853507"/>
            <a:ext cx="2140243" cy="1697990"/>
            <a:chOff x="1873250" y="1132114"/>
            <a:chExt cx="2140243" cy="1697990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C798B419-FC35-2E3F-8563-EDE43753BE5C}"/>
                </a:ext>
              </a:extLst>
            </p:cNvPr>
            <p:cNvSpPr txBox="1"/>
            <p:nvPr/>
          </p:nvSpPr>
          <p:spPr>
            <a:xfrm>
              <a:off x="1873250" y="1132114"/>
              <a:ext cx="214024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Ынтымақтастық және өзара әрекеттесу дағдылары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DE7ADD83-8E20-0808-3E6F-BB92DD1AF97F}"/>
                </a:ext>
              </a:extLst>
            </p:cNvPr>
            <p:cNvSpPr txBox="1"/>
            <p:nvPr/>
          </p:nvSpPr>
          <p:spPr>
            <a:xfrm>
              <a:off x="1873250" y="1929858"/>
              <a:ext cx="2021152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Оқушылар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командада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жұмыс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істеу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дағдыларын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дамытады</a:t>
              </a:r>
              <a:r>
                <a:rPr lang="ru-RU" sz="1050" dirty="0">
                  <a:latin typeface="Aptos" panose="020B0004020202020204" pitchFamily="34" charset="0"/>
                </a:rPr>
                <a:t>, </a:t>
              </a:r>
              <a:r>
                <a:rPr lang="ru-RU" sz="1050" dirty="0" err="1">
                  <a:latin typeface="Aptos" panose="020B0004020202020204" pitchFamily="34" charset="0"/>
                </a:rPr>
                <a:t>басқа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адамдардың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пікірлері</a:t>
              </a:r>
              <a:r>
                <a:rPr lang="ru-RU" sz="1050" dirty="0">
                  <a:latin typeface="Aptos" panose="020B0004020202020204" pitchFamily="34" charset="0"/>
                </a:rPr>
                <a:t> мен </a:t>
              </a:r>
              <a:r>
                <a:rPr lang="ru-RU" sz="1050" dirty="0" err="1">
                  <a:latin typeface="Aptos" panose="020B0004020202020204" pitchFamily="34" charset="0"/>
                </a:rPr>
                <a:t>мәдениетін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құрметтеуге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үйренеді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="" xmlns:a16="http://schemas.microsoft.com/office/drawing/2014/main" id="{D8FA17EB-7254-6DB9-EF91-CB8E51E9DD24}"/>
              </a:ext>
            </a:extLst>
          </p:cNvPr>
          <p:cNvGrpSpPr/>
          <p:nvPr/>
        </p:nvGrpSpPr>
        <p:grpSpPr>
          <a:xfrm>
            <a:off x="1639896" y="4655188"/>
            <a:ext cx="1778000" cy="1315745"/>
            <a:chOff x="1873250" y="1132114"/>
            <a:chExt cx="1778000" cy="1315745"/>
          </a:xfrm>
        </p:grpSpPr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96E00333-C9AB-BA4C-AAFB-74C4EFCDEC60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Әлеуметтік жобаларға қатысу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291A9D82-DF5A-E066-EC2E-FF1EAADF1964}"/>
                </a:ext>
              </a:extLst>
            </p:cNvPr>
            <p:cNvSpPr txBox="1"/>
            <p:nvPr/>
          </p:nvSpPr>
          <p:spPr>
            <a:xfrm>
              <a:off x="1873250" y="1870778"/>
              <a:ext cx="1778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Білім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алушылар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әлеуметтік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бастамаларға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белсенді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қатысады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="" xmlns:a16="http://schemas.microsoft.com/office/drawing/2014/main" id="{186E44F8-738D-E7E5-FA99-81CAF834364B}"/>
              </a:ext>
            </a:extLst>
          </p:cNvPr>
          <p:cNvGrpSpPr/>
          <p:nvPr/>
        </p:nvGrpSpPr>
        <p:grpSpPr>
          <a:xfrm>
            <a:off x="4659012" y="1132114"/>
            <a:ext cx="2407255" cy="1296405"/>
            <a:chOff x="1873249" y="1132114"/>
            <a:chExt cx="2407255" cy="1296405"/>
          </a:xfrm>
        </p:grpSpPr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6B20539F-528C-F4F0-8B1E-9C1FA9ABFABD}"/>
                </a:ext>
              </a:extLst>
            </p:cNvPr>
            <p:cNvSpPr txBox="1"/>
            <p:nvPr/>
          </p:nvSpPr>
          <p:spPr>
            <a:xfrm>
              <a:off x="1873250" y="1132114"/>
              <a:ext cx="240725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Құқықтық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норма </a:t>
              </a:r>
            </a:p>
            <a:p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мен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қоғамдық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</a:p>
            <a:p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тәртіпті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сақтау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F8B9A1A8-342B-1957-D021-EEAC8831C94E}"/>
                </a:ext>
              </a:extLst>
            </p:cNvPr>
            <p:cNvSpPr txBox="1"/>
            <p:nvPr/>
          </p:nvSpPr>
          <p:spPr>
            <a:xfrm>
              <a:off x="1873249" y="1851438"/>
              <a:ext cx="1903375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Оқушылар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өз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құқықтары</a:t>
              </a:r>
              <a:r>
                <a:rPr lang="ru-RU" sz="1050" dirty="0">
                  <a:latin typeface="Aptos" panose="020B0004020202020204" pitchFamily="34" charset="0"/>
                </a:rPr>
                <a:t> мен </a:t>
              </a:r>
              <a:r>
                <a:rPr lang="ru-RU" sz="1050" dirty="0" err="1">
                  <a:latin typeface="Aptos" panose="020B0004020202020204" pitchFamily="34" charset="0"/>
                </a:rPr>
                <a:t>міндеттері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туралы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хабардар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болады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="" xmlns:a16="http://schemas.microsoft.com/office/drawing/2014/main" id="{6FBF19BA-F387-9B3D-0718-034C3632356D}"/>
              </a:ext>
            </a:extLst>
          </p:cNvPr>
          <p:cNvGrpSpPr/>
          <p:nvPr/>
        </p:nvGrpSpPr>
        <p:grpSpPr>
          <a:xfrm>
            <a:off x="4659013" y="2853507"/>
            <a:ext cx="2291080" cy="1113025"/>
            <a:chOff x="1873250" y="1132114"/>
            <a:chExt cx="2291080" cy="1113025"/>
          </a:xfrm>
        </p:grpSpPr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967B67F4-A622-9CB2-6971-B0400F7D1C24}"/>
                </a:ext>
              </a:extLst>
            </p:cNvPr>
            <p:cNvSpPr txBox="1"/>
            <p:nvPr/>
          </p:nvSpPr>
          <p:spPr>
            <a:xfrm>
              <a:off x="1873250" y="1132114"/>
              <a:ext cx="17253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Табандылық </a:t>
              </a:r>
            </a:p>
            <a:p>
              <a:r>
                <a:rPr lang="kk-KZ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пен тәртіп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9B7BADE0-2707-C93F-5898-ECBE03E1ED1E}"/>
                </a:ext>
              </a:extLst>
            </p:cNvPr>
            <p:cNvSpPr txBox="1"/>
            <p:nvPr/>
          </p:nvSpPr>
          <p:spPr>
            <a:xfrm>
              <a:off x="1873250" y="1668058"/>
              <a:ext cx="229108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Мамандықты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саналы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түрде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таңдауға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және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мақсатқа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</a:p>
            <a:p>
              <a:r>
                <a:rPr lang="ru-RU" sz="1050" dirty="0" err="1">
                  <a:latin typeface="Aptos" panose="020B0004020202020204" pitchFamily="34" charset="0"/>
                </a:rPr>
                <a:t>жетуге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талпыну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="" xmlns:a16="http://schemas.microsoft.com/office/drawing/2014/main" id="{3630998B-D867-5ACE-4D92-2ED235EDC246}"/>
              </a:ext>
            </a:extLst>
          </p:cNvPr>
          <p:cNvGrpSpPr/>
          <p:nvPr/>
        </p:nvGrpSpPr>
        <p:grpSpPr>
          <a:xfrm>
            <a:off x="4659013" y="4655188"/>
            <a:ext cx="2237740" cy="1804345"/>
            <a:chOff x="1873250" y="1132114"/>
            <a:chExt cx="2237740" cy="1804345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DA8DEF16-7607-63E8-15AE-22E2828C2D71}"/>
                </a:ext>
              </a:extLst>
            </p:cNvPr>
            <p:cNvSpPr txBox="1"/>
            <p:nvPr/>
          </p:nvSpPr>
          <p:spPr>
            <a:xfrm>
              <a:off x="1873250" y="1132114"/>
              <a:ext cx="223774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Стандартты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емес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шешімдер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және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шығармашылық</a:t>
              </a:r>
              <a:r>
                <a:rPr lang="ru-RU" sz="1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Aptos" panose="020B0004020202020204" pitchFamily="34" charset="0"/>
                </a:rPr>
                <a:t>белсенділік</a:t>
              </a:r>
              <a:endParaRPr lang="kk-KZ" sz="1400" b="1" dirty="0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4336F3E0-D109-451E-03D8-000DEBE86235}"/>
                </a:ext>
              </a:extLst>
            </p:cNvPr>
            <p:cNvSpPr txBox="1"/>
            <p:nvPr/>
          </p:nvSpPr>
          <p:spPr>
            <a:xfrm>
              <a:off x="1873250" y="2036213"/>
              <a:ext cx="1903374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050" dirty="0" err="1">
                  <a:latin typeface="Aptos" panose="020B0004020202020204" pitchFamily="34" charset="0"/>
                </a:rPr>
                <a:t>Оқушылар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сыни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тұрғыдан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ойлауды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және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проблемалардың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инновациялық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шешімдерін</a:t>
              </a:r>
              <a:r>
                <a:rPr lang="ru-RU" sz="1050" dirty="0">
                  <a:latin typeface="Aptos" panose="020B0004020202020204" pitchFamily="34" charset="0"/>
                </a:rPr>
                <a:t> табу </a:t>
              </a:r>
              <a:r>
                <a:rPr lang="ru-RU" sz="1050" dirty="0" err="1">
                  <a:latin typeface="Aptos" panose="020B0004020202020204" pitchFamily="34" charset="0"/>
                </a:rPr>
                <a:t>қабілетін</a:t>
              </a:r>
              <a:r>
                <a:rPr lang="ru-RU" sz="1050" dirty="0">
                  <a:latin typeface="Aptos" panose="020B0004020202020204" pitchFamily="34" charset="0"/>
                </a:rPr>
                <a:t> </a:t>
              </a:r>
              <a:r>
                <a:rPr lang="ru-RU" sz="1050" dirty="0" err="1">
                  <a:latin typeface="Aptos" panose="020B0004020202020204" pitchFamily="34" charset="0"/>
                </a:rPr>
                <a:t>дамытады</a:t>
              </a:r>
              <a:endParaRPr lang="kk-KZ" sz="1050" dirty="0">
                <a:latin typeface="Aptos" panose="020B0004020202020204" pitchFamily="34" charset="0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0F362FD-0631-1776-DFDD-6DF3FC2FA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84019" y="1132114"/>
            <a:ext cx="546045" cy="5000402"/>
          </a:xfrm>
          <a:prstGeom prst="rect">
            <a:avLst/>
          </a:prstGeom>
        </p:spPr>
      </p:pic>
      <p:sp>
        <p:nvSpPr>
          <p:cNvPr id="85" name="Прямоугольник: скругленные углы 84">
            <a:extLst>
              <a:ext uri="{FF2B5EF4-FFF2-40B4-BE49-F238E27FC236}">
                <a16:creationId xmlns="" xmlns:a16="http://schemas.microsoft.com/office/drawing/2014/main" id="{B6BAAF75-7665-B7F8-3C9B-BC978E72DC75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="" xmlns:a16="http://schemas.microsoft.com/office/drawing/2014/main" id="{726AA19D-05DC-830E-ACD3-40D4324B1513}"/>
              </a:ext>
            </a:extLst>
          </p:cNvPr>
          <p:cNvSpPr/>
          <p:nvPr/>
        </p:nvSpPr>
        <p:spPr>
          <a:xfrm>
            <a:off x="600759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="" xmlns:a16="http://schemas.microsoft.com/office/drawing/2014/main" id="{1615DB92-11E2-03ED-381C-9E8DBDB9A809}"/>
              </a:ext>
            </a:extLst>
          </p:cNvPr>
          <p:cNvSpPr/>
          <p:nvPr/>
        </p:nvSpPr>
        <p:spPr>
          <a:xfrm>
            <a:off x="600759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4" name="Прямоугольник: скругленные углы 93">
            <a:extLst>
              <a:ext uri="{FF2B5EF4-FFF2-40B4-BE49-F238E27FC236}">
                <a16:creationId xmlns="" xmlns:a16="http://schemas.microsoft.com/office/drawing/2014/main" id="{233BFFC5-449D-6499-4F98-358638C0E060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="" xmlns:a16="http://schemas.microsoft.com/office/drawing/2014/main" id="{F05FED26-CC35-70F9-6661-9696D2C74C3F}"/>
              </a:ext>
            </a:extLst>
          </p:cNvPr>
          <p:cNvSpPr/>
          <p:nvPr/>
        </p:nvSpPr>
        <p:spPr>
          <a:xfrm>
            <a:off x="3661048" y="2851265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0" name="Прямоугольник: скругленные углы 99">
            <a:extLst>
              <a:ext uri="{FF2B5EF4-FFF2-40B4-BE49-F238E27FC236}">
                <a16:creationId xmlns="" xmlns:a16="http://schemas.microsoft.com/office/drawing/2014/main" id="{CF619528-3DE0-3DE7-0B10-462867B875DB}"/>
              </a:ext>
            </a:extLst>
          </p:cNvPr>
          <p:cNvSpPr/>
          <p:nvPr/>
        </p:nvSpPr>
        <p:spPr>
          <a:xfrm>
            <a:off x="3661048" y="466629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="" xmlns:a16="http://schemas.microsoft.com/office/drawing/2014/main" id="{DB0E6BC1-D7C9-AC47-8E1A-61B8368C2FE1}"/>
              </a:ext>
            </a:extLst>
          </p:cNvPr>
          <p:cNvSpPr/>
          <p:nvPr/>
        </p:nvSpPr>
        <p:spPr>
          <a:xfrm>
            <a:off x="7427742" y="684909"/>
            <a:ext cx="476425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BB51D33-4ADF-BBC0-6786-EC140D380B8D}"/>
              </a:ext>
            </a:extLst>
          </p:cNvPr>
          <p:cNvSpPr txBox="1"/>
          <p:nvPr/>
        </p:nvSpPr>
        <p:spPr>
          <a:xfrm>
            <a:off x="7950429" y="2496471"/>
            <a:ext cx="39278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93992"/>
                </a:solidFill>
                <a:latin typeface="Aptos" panose="020B0004020202020204" pitchFamily="34" charset="0"/>
              </a:rPr>
              <a:t>т. 7.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мазмұны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келесі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базалық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құндылықтарға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бағытталған</a:t>
            </a:r>
            <a:r>
              <a:rPr lang="ru-RU" sz="1400" dirty="0">
                <a:latin typeface="Aptos" panose="020B0004020202020204" pitchFamily="34" charset="0"/>
              </a:rPr>
              <a:t>: :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dirty="0">
                <a:latin typeface="Aptos" panose="020B0004020202020204" pitchFamily="34" charset="0"/>
              </a:rPr>
              <a:t>1) </a:t>
            </a:r>
            <a:r>
              <a:rPr lang="ru-RU" sz="1400" dirty="0" err="1">
                <a:latin typeface="Aptos" panose="020B0004020202020204" pitchFamily="34" charset="0"/>
              </a:rPr>
              <a:t>тәуелсіздік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патриотизм;</a:t>
            </a:r>
          </a:p>
          <a:p>
            <a:r>
              <a:rPr lang="ru-RU" sz="1400" dirty="0">
                <a:latin typeface="Aptos" panose="020B0004020202020204" pitchFamily="34" charset="0"/>
              </a:rPr>
              <a:t>2) </a:t>
            </a:r>
            <a:r>
              <a:rPr lang="ru-RU" sz="1400" dirty="0" err="1">
                <a:latin typeface="Aptos" panose="020B0004020202020204" pitchFamily="34" charset="0"/>
              </a:rPr>
              <a:t>бірлік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ынтымақ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3) </a:t>
            </a:r>
            <a:r>
              <a:rPr lang="ru-RU" sz="1400" dirty="0" err="1">
                <a:latin typeface="Aptos" panose="020B0004020202020204" pitchFamily="34" charset="0"/>
              </a:rPr>
              <a:t>әділдік</a:t>
            </a:r>
            <a:r>
              <a:rPr lang="ru-RU" sz="1400" dirty="0">
                <a:latin typeface="Aptos" panose="020B0004020202020204" pitchFamily="34" charset="0"/>
              </a:rPr>
              <a:t> пен </a:t>
            </a:r>
            <a:r>
              <a:rPr lang="ru-RU" sz="1400" dirty="0" err="1">
                <a:latin typeface="Aptos" panose="020B0004020202020204" pitchFamily="34" charset="0"/>
              </a:rPr>
              <a:t>жауапкершілік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4) </a:t>
            </a:r>
            <a:r>
              <a:rPr lang="ru-RU" sz="1400" dirty="0" err="1">
                <a:latin typeface="Aptos" panose="020B0004020202020204" pitchFamily="34" charset="0"/>
              </a:rPr>
              <a:t>заң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тәртіп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5) </a:t>
            </a:r>
            <a:r>
              <a:rPr lang="ru-RU" sz="1400" dirty="0" err="1">
                <a:latin typeface="Aptos" panose="020B0004020202020204" pitchFamily="34" charset="0"/>
              </a:rPr>
              <a:t>еңбекқорлық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кәсіби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біліктілік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r>
              <a:rPr lang="ru-RU" sz="1400" dirty="0">
                <a:latin typeface="Aptos" panose="020B0004020202020204" pitchFamily="34" charset="0"/>
              </a:rPr>
              <a:t>6) </a:t>
            </a:r>
            <a:r>
              <a:rPr lang="ru-RU" sz="1400" dirty="0" err="1">
                <a:latin typeface="Aptos" panose="020B0004020202020204" pitchFamily="34" charset="0"/>
              </a:rPr>
              <a:t>жасампаздық</a:t>
            </a:r>
            <a:r>
              <a:rPr lang="ru-RU" sz="1400" dirty="0">
                <a:latin typeface="Aptos" panose="020B0004020202020204" pitchFamily="34" charset="0"/>
              </a:rPr>
              <a:t> пен </a:t>
            </a:r>
            <a:r>
              <a:rPr lang="ru-RU" sz="1400" dirty="0" err="1">
                <a:latin typeface="Aptos" panose="020B0004020202020204" pitchFamily="34" charset="0"/>
              </a:rPr>
              <a:t>жаңашылдық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</a:p>
          <a:p>
            <a:endParaRPr lang="ru-RU" sz="14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93992"/>
                </a:solidFill>
                <a:latin typeface="Aptos" panose="020B0004020202020204" pitchFamily="34" charset="0"/>
              </a:rPr>
              <a:t>т. 8.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мазмұны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негізгі</a:t>
            </a:r>
            <a:r>
              <a:rPr lang="ru-RU" sz="1400" dirty="0">
                <a:latin typeface="Aptos" panose="020B0004020202020204" pitchFamily="34" charset="0"/>
              </a:rPr>
              <a:t> орта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бағдарламасын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аяқтаған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алушының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бойында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жеке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коммуникативті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әлеуметтік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азаматтық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әдеп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моральдық</a:t>
            </a:r>
            <a:r>
              <a:rPr lang="ru-RU" sz="1400" dirty="0">
                <a:latin typeface="Aptos" panose="020B0004020202020204" pitchFamily="34" charset="0"/>
              </a:rPr>
              <a:t>,, </a:t>
            </a:r>
            <a:r>
              <a:rPr lang="ru-RU" sz="1400" dirty="0" err="1">
                <a:latin typeface="Aptos" panose="020B0004020202020204" pitchFamily="34" charset="0"/>
              </a:rPr>
              <a:t>еңбек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кәсіби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зерттеу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түйінді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құзыреттіліктерін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қалыптастыруға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бағытталған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C1D238D8-04FD-1158-EA4D-3111C06F0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6144" y="2547985"/>
            <a:ext cx="303280" cy="303280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75AFC1F9-16D4-F2EE-4E66-54ECE6D0E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6144" y="4653710"/>
            <a:ext cx="303280" cy="303280"/>
          </a:xfrm>
          <a:prstGeom prst="rect">
            <a:avLst/>
          </a:prstGeom>
        </p:spPr>
      </p:pic>
      <p:grpSp>
        <p:nvGrpSpPr>
          <p:cNvPr id="106" name="Группа 105">
            <a:extLst>
              <a:ext uri="{FF2B5EF4-FFF2-40B4-BE49-F238E27FC236}">
                <a16:creationId xmlns="" xmlns:a16="http://schemas.microsoft.com/office/drawing/2014/main" id="{5EC71F11-E3A0-BAB0-249B-1CA1A867D3E7}"/>
              </a:ext>
            </a:extLst>
          </p:cNvPr>
          <p:cNvGrpSpPr/>
          <p:nvPr/>
        </p:nvGrpSpPr>
        <p:grpSpPr>
          <a:xfrm>
            <a:off x="7811014" y="880841"/>
            <a:ext cx="4206713" cy="830997"/>
            <a:chOff x="8070446" y="880841"/>
            <a:chExt cx="4206713" cy="830997"/>
          </a:xfrm>
        </p:grpSpPr>
        <p:pic>
          <p:nvPicPr>
            <p:cNvPr id="107" name="Рисунок 106">
              <a:extLst>
                <a:ext uri="{FF2B5EF4-FFF2-40B4-BE49-F238E27FC236}">
                  <a16:creationId xmlns="" xmlns:a16="http://schemas.microsoft.com/office/drawing/2014/main" id="{2E49C1BC-195B-6544-64F7-765996CA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A5B73402-14E6-E18A-C135-DB6214C92FD2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</a:t>
              </a:r>
            </a:p>
            <a:p>
              <a:r>
                <a:rPr lang="ru-RU" sz="1600" b="1" dirty="0" err="1">
                  <a:solidFill>
                    <a:srgbClr val="272165"/>
                  </a:solidFill>
                  <a:latin typeface="Aptos" panose="020B0004020202020204" pitchFamily="34" charset="0"/>
                </a:rPr>
                <a:t>негізгі</a:t>
              </a:r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 орта БІЛІМ БЕРУ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40BF3358-8E1A-85AB-B62C-653E976294CC}"/>
              </a:ext>
            </a:extLst>
          </p:cNvPr>
          <p:cNvSpPr txBox="1"/>
          <p:nvPr/>
        </p:nvSpPr>
        <p:spPr>
          <a:xfrm>
            <a:off x="7950429" y="1965655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беру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мазмұнына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grpSp>
        <p:nvGrpSpPr>
          <p:cNvPr id="120" name="Группа 119">
            <a:extLst>
              <a:ext uri="{FF2B5EF4-FFF2-40B4-BE49-F238E27FC236}">
                <a16:creationId xmlns="" xmlns:a16="http://schemas.microsoft.com/office/drawing/2014/main" id="{F3D89B15-7643-DDCB-E41F-8FFF924B932D}"/>
              </a:ext>
            </a:extLst>
          </p:cNvPr>
          <p:cNvGrpSpPr/>
          <p:nvPr/>
        </p:nvGrpSpPr>
        <p:grpSpPr>
          <a:xfrm>
            <a:off x="768887" y="1285220"/>
            <a:ext cx="572434" cy="572434"/>
            <a:chOff x="768887" y="1285220"/>
            <a:chExt cx="572434" cy="572434"/>
          </a:xfrm>
          <a:solidFill>
            <a:schemeClr val="bg1">
              <a:lumMod val="95000"/>
            </a:schemeClr>
          </a:solidFill>
        </p:grpSpPr>
        <p:sp>
          <p:nvSpPr>
            <p:cNvPr id="113" name="Полилиния: фигура 112">
              <a:extLst>
                <a:ext uri="{FF2B5EF4-FFF2-40B4-BE49-F238E27FC236}">
                  <a16:creationId xmlns="" xmlns:a16="http://schemas.microsoft.com/office/drawing/2014/main" id="{3E5F121E-3A28-4211-5AAA-022A6606930D}"/>
                </a:ext>
              </a:extLst>
            </p:cNvPr>
            <p:cNvSpPr/>
            <p:nvPr/>
          </p:nvSpPr>
          <p:spPr>
            <a:xfrm>
              <a:off x="840441" y="1619140"/>
              <a:ext cx="166960" cy="23851"/>
            </a:xfrm>
            <a:custGeom>
              <a:avLst/>
              <a:gdLst>
                <a:gd name="connsiteX0" fmla="*/ 155034 w 166960"/>
                <a:gd name="connsiteY0" fmla="*/ 23851 h 23851"/>
                <a:gd name="connsiteX1" fmla="*/ 11926 w 166960"/>
                <a:gd name="connsiteY1" fmla="*/ 23851 h 23851"/>
                <a:gd name="connsiteX2" fmla="*/ 0 w 166960"/>
                <a:gd name="connsiteY2" fmla="*/ 11926 h 23851"/>
                <a:gd name="connsiteX3" fmla="*/ 11926 w 166960"/>
                <a:gd name="connsiteY3" fmla="*/ 0 h 23851"/>
                <a:gd name="connsiteX4" fmla="*/ 155034 w 166960"/>
                <a:gd name="connsiteY4" fmla="*/ 0 h 23851"/>
                <a:gd name="connsiteX5" fmla="*/ 166960 w 166960"/>
                <a:gd name="connsiteY5" fmla="*/ 11926 h 23851"/>
                <a:gd name="connsiteX6" fmla="*/ 155034 w 166960"/>
                <a:gd name="connsiteY6" fmla="*/ 23851 h 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960" h="23851">
                  <a:moveTo>
                    <a:pt x="155034" y="23851"/>
                  </a:moveTo>
                  <a:lnTo>
                    <a:pt x="11926" y="23851"/>
                  </a:lnTo>
                  <a:cubicBezTo>
                    <a:pt x="5343" y="23851"/>
                    <a:pt x="0" y="18509"/>
                    <a:pt x="0" y="11926"/>
                  </a:cubicBezTo>
                  <a:cubicBezTo>
                    <a:pt x="0" y="5343"/>
                    <a:pt x="5343" y="0"/>
                    <a:pt x="11926" y="0"/>
                  </a:cubicBezTo>
                  <a:lnTo>
                    <a:pt x="155034" y="0"/>
                  </a:lnTo>
                  <a:cubicBezTo>
                    <a:pt x="161617" y="0"/>
                    <a:pt x="166960" y="5343"/>
                    <a:pt x="166960" y="11926"/>
                  </a:cubicBezTo>
                  <a:cubicBezTo>
                    <a:pt x="166960" y="18509"/>
                    <a:pt x="161617" y="23851"/>
                    <a:pt x="155034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="" xmlns:a16="http://schemas.microsoft.com/office/drawing/2014/main" id="{CF1F2D06-DB11-4BAE-6C45-C6604023F9DD}"/>
                </a:ext>
              </a:extLst>
            </p:cNvPr>
            <p:cNvSpPr/>
            <p:nvPr/>
          </p:nvSpPr>
          <p:spPr>
            <a:xfrm>
              <a:off x="840441" y="1690694"/>
              <a:ext cx="143108" cy="23851"/>
            </a:xfrm>
            <a:custGeom>
              <a:avLst/>
              <a:gdLst>
                <a:gd name="connsiteX0" fmla="*/ 131183 w 143108"/>
                <a:gd name="connsiteY0" fmla="*/ 23851 h 23851"/>
                <a:gd name="connsiteX1" fmla="*/ 11926 w 143108"/>
                <a:gd name="connsiteY1" fmla="*/ 23851 h 23851"/>
                <a:gd name="connsiteX2" fmla="*/ 0 w 143108"/>
                <a:gd name="connsiteY2" fmla="*/ 11926 h 23851"/>
                <a:gd name="connsiteX3" fmla="*/ 11926 w 143108"/>
                <a:gd name="connsiteY3" fmla="*/ 0 h 23851"/>
                <a:gd name="connsiteX4" fmla="*/ 131183 w 143108"/>
                <a:gd name="connsiteY4" fmla="*/ 0 h 23851"/>
                <a:gd name="connsiteX5" fmla="*/ 143109 w 143108"/>
                <a:gd name="connsiteY5" fmla="*/ 11926 h 23851"/>
                <a:gd name="connsiteX6" fmla="*/ 131183 w 143108"/>
                <a:gd name="connsiteY6" fmla="*/ 23851 h 2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08" h="23851">
                  <a:moveTo>
                    <a:pt x="131183" y="23851"/>
                  </a:moveTo>
                  <a:lnTo>
                    <a:pt x="11926" y="23851"/>
                  </a:lnTo>
                  <a:cubicBezTo>
                    <a:pt x="5343" y="23851"/>
                    <a:pt x="0" y="18509"/>
                    <a:pt x="0" y="11926"/>
                  </a:cubicBezTo>
                  <a:cubicBezTo>
                    <a:pt x="0" y="5343"/>
                    <a:pt x="5343" y="0"/>
                    <a:pt x="11926" y="0"/>
                  </a:cubicBezTo>
                  <a:lnTo>
                    <a:pt x="131183" y="0"/>
                  </a:lnTo>
                  <a:cubicBezTo>
                    <a:pt x="137766" y="0"/>
                    <a:pt x="143109" y="5343"/>
                    <a:pt x="143109" y="11926"/>
                  </a:cubicBezTo>
                  <a:cubicBezTo>
                    <a:pt x="143109" y="18509"/>
                    <a:pt x="137766" y="23851"/>
                    <a:pt x="131183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="" xmlns:a16="http://schemas.microsoft.com/office/drawing/2014/main" id="{BF421F5A-EEF7-FD11-F946-1CB47F2BB7D7}"/>
                </a:ext>
              </a:extLst>
            </p:cNvPr>
            <p:cNvSpPr/>
            <p:nvPr/>
          </p:nvSpPr>
          <p:spPr>
            <a:xfrm>
              <a:off x="923921" y="1356774"/>
              <a:ext cx="95405" cy="95405"/>
            </a:xfrm>
            <a:custGeom>
              <a:avLst/>
              <a:gdLst>
                <a:gd name="connsiteX0" fmla="*/ 47703 w 95405"/>
                <a:gd name="connsiteY0" fmla="*/ 95406 h 95405"/>
                <a:gd name="connsiteX1" fmla="*/ 0 w 95405"/>
                <a:gd name="connsiteY1" fmla="*/ 47703 h 95405"/>
                <a:gd name="connsiteX2" fmla="*/ 47703 w 95405"/>
                <a:gd name="connsiteY2" fmla="*/ 0 h 95405"/>
                <a:gd name="connsiteX3" fmla="*/ 95406 w 95405"/>
                <a:gd name="connsiteY3" fmla="*/ 47703 h 95405"/>
                <a:gd name="connsiteX4" fmla="*/ 47703 w 95405"/>
                <a:gd name="connsiteY4" fmla="*/ 95406 h 95405"/>
                <a:gd name="connsiteX5" fmla="*/ 47703 w 95405"/>
                <a:gd name="connsiteY5" fmla="*/ 23851 h 95405"/>
                <a:gd name="connsiteX6" fmla="*/ 23851 w 95405"/>
                <a:gd name="connsiteY6" fmla="*/ 47703 h 95405"/>
                <a:gd name="connsiteX7" fmla="*/ 47703 w 95405"/>
                <a:gd name="connsiteY7" fmla="*/ 71554 h 95405"/>
                <a:gd name="connsiteX8" fmla="*/ 71554 w 95405"/>
                <a:gd name="connsiteY8" fmla="*/ 47703 h 95405"/>
                <a:gd name="connsiteX9" fmla="*/ 47703 w 95405"/>
                <a:gd name="connsiteY9" fmla="*/ 23851 h 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405" h="95405">
                  <a:moveTo>
                    <a:pt x="47703" y="95406"/>
                  </a:moveTo>
                  <a:cubicBezTo>
                    <a:pt x="21395" y="95406"/>
                    <a:pt x="0" y="74011"/>
                    <a:pt x="0" y="47703"/>
                  </a:cubicBezTo>
                  <a:cubicBezTo>
                    <a:pt x="0" y="21395"/>
                    <a:pt x="21395" y="0"/>
                    <a:pt x="47703" y="0"/>
                  </a:cubicBezTo>
                  <a:cubicBezTo>
                    <a:pt x="74011" y="0"/>
                    <a:pt x="95406" y="21395"/>
                    <a:pt x="95406" y="47703"/>
                  </a:cubicBezTo>
                  <a:cubicBezTo>
                    <a:pt x="95406" y="74011"/>
                    <a:pt x="74011" y="95406"/>
                    <a:pt x="47703" y="95406"/>
                  </a:cubicBezTo>
                  <a:close/>
                  <a:moveTo>
                    <a:pt x="47703" y="23851"/>
                  </a:moveTo>
                  <a:cubicBezTo>
                    <a:pt x="34561" y="23851"/>
                    <a:pt x="23851" y="34561"/>
                    <a:pt x="23851" y="47703"/>
                  </a:cubicBezTo>
                  <a:cubicBezTo>
                    <a:pt x="23851" y="60845"/>
                    <a:pt x="34561" y="71554"/>
                    <a:pt x="47703" y="71554"/>
                  </a:cubicBezTo>
                  <a:cubicBezTo>
                    <a:pt x="60845" y="71554"/>
                    <a:pt x="71554" y="60845"/>
                    <a:pt x="71554" y="47703"/>
                  </a:cubicBezTo>
                  <a:cubicBezTo>
                    <a:pt x="71554" y="34561"/>
                    <a:pt x="60845" y="23851"/>
                    <a:pt x="47703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="" xmlns:a16="http://schemas.microsoft.com/office/drawing/2014/main" id="{A0C3D8AB-342E-9A45-E4FB-140109A6D751}"/>
                </a:ext>
              </a:extLst>
            </p:cNvPr>
            <p:cNvSpPr/>
            <p:nvPr/>
          </p:nvSpPr>
          <p:spPr>
            <a:xfrm>
              <a:off x="876218" y="1476031"/>
              <a:ext cx="190811" cy="95405"/>
            </a:xfrm>
            <a:custGeom>
              <a:avLst/>
              <a:gdLst>
                <a:gd name="connsiteX0" fmla="*/ 178886 w 190811"/>
                <a:gd name="connsiteY0" fmla="*/ 95406 h 95405"/>
                <a:gd name="connsiteX1" fmla="*/ 166960 w 190811"/>
                <a:gd name="connsiteY1" fmla="*/ 83480 h 95405"/>
                <a:gd name="connsiteX2" fmla="*/ 166960 w 190811"/>
                <a:gd name="connsiteY2" fmla="*/ 59629 h 95405"/>
                <a:gd name="connsiteX3" fmla="*/ 131183 w 190811"/>
                <a:gd name="connsiteY3" fmla="*/ 23851 h 95405"/>
                <a:gd name="connsiteX4" fmla="*/ 59629 w 190811"/>
                <a:gd name="connsiteY4" fmla="*/ 23851 h 95405"/>
                <a:gd name="connsiteX5" fmla="*/ 23851 w 190811"/>
                <a:gd name="connsiteY5" fmla="*/ 59629 h 95405"/>
                <a:gd name="connsiteX6" fmla="*/ 23851 w 190811"/>
                <a:gd name="connsiteY6" fmla="*/ 83480 h 95405"/>
                <a:gd name="connsiteX7" fmla="*/ 11926 w 190811"/>
                <a:gd name="connsiteY7" fmla="*/ 95406 h 95405"/>
                <a:gd name="connsiteX8" fmla="*/ 0 w 190811"/>
                <a:gd name="connsiteY8" fmla="*/ 83480 h 95405"/>
                <a:gd name="connsiteX9" fmla="*/ 0 w 190811"/>
                <a:gd name="connsiteY9" fmla="*/ 59629 h 95405"/>
                <a:gd name="connsiteX10" fmla="*/ 59629 w 190811"/>
                <a:gd name="connsiteY10" fmla="*/ 0 h 95405"/>
                <a:gd name="connsiteX11" fmla="*/ 131183 w 190811"/>
                <a:gd name="connsiteY11" fmla="*/ 0 h 95405"/>
                <a:gd name="connsiteX12" fmla="*/ 190812 w 190811"/>
                <a:gd name="connsiteY12" fmla="*/ 59629 h 95405"/>
                <a:gd name="connsiteX13" fmla="*/ 190812 w 190811"/>
                <a:gd name="connsiteY13" fmla="*/ 83480 h 95405"/>
                <a:gd name="connsiteX14" fmla="*/ 178886 w 190811"/>
                <a:gd name="connsiteY14" fmla="*/ 95406 h 9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811" h="95405">
                  <a:moveTo>
                    <a:pt x="178886" y="95406"/>
                  </a:moveTo>
                  <a:cubicBezTo>
                    <a:pt x="172303" y="95406"/>
                    <a:pt x="166960" y="90063"/>
                    <a:pt x="166960" y="83480"/>
                  </a:cubicBezTo>
                  <a:lnTo>
                    <a:pt x="166960" y="59629"/>
                  </a:lnTo>
                  <a:cubicBezTo>
                    <a:pt x="166960" y="39903"/>
                    <a:pt x="150908" y="23851"/>
                    <a:pt x="131183" y="23851"/>
                  </a:cubicBezTo>
                  <a:lnTo>
                    <a:pt x="59629" y="23851"/>
                  </a:lnTo>
                  <a:cubicBezTo>
                    <a:pt x="39903" y="23851"/>
                    <a:pt x="23851" y="39903"/>
                    <a:pt x="23851" y="59629"/>
                  </a:cubicBezTo>
                  <a:lnTo>
                    <a:pt x="23851" y="83480"/>
                  </a:lnTo>
                  <a:cubicBezTo>
                    <a:pt x="23851" y="90063"/>
                    <a:pt x="18509" y="95406"/>
                    <a:pt x="11926" y="95406"/>
                  </a:cubicBezTo>
                  <a:cubicBezTo>
                    <a:pt x="5343" y="95406"/>
                    <a:pt x="0" y="90063"/>
                    <a:pt x="0" y="83480"/>
                  </a:cubicBezTo>
                  <a:lnTo>
                    <a:pt x="0" y="59629"/>
                  </a:lnTo>
                  <a:cubicBezTo>
                    <a:pt x="0" y="26761"/>
                    <a:pt x="26761" y="0"/>
                    <a:pt x="59629" y="0"/>
                  </a:cubicBezTo>
                  <a:lnTo>
                    <a:pt x="131183" y="0"/>
                  </a:lnTo>
                  <a:cubicBezTo>
                    <a:pt x="164050" y="0"/>
                    <a:pt x="190812" y="26761"/>
                    <a:pt x="190812" y="59629"/>
                  </a:cubicBezTo>
                  <a:lnTo>
                    <a:pt x="190812" y="83480"/>
                  </a:lnTo>
                  <a:cubicBezTo>
                    <a:pt x="190812" y="90063"/>
                    <a:pt x="185469" y="95406"/>
                    <a:pt x="178886" y="95406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="" xmlns:a16="http://schemas.microsoft.com/office/drawing/2014/main" id="{7E0D55FE-2E82-2BEF-D807-1EBDC7814E79}"/>
                </a:ext>
              </a:extLst>
            </p:cNvPr>
            <p:cNvSpPr/>
            <p:nvPr/>
          </p:nvSpPr>
          <p:spPr>
            <a:xfrm>
              <a:off x="768887" y="1285220"/>
              <a:ext cx="405474" cy="500880"/>
            </a:xfrm>
            <a:custGeom>
              <a:avLst/>
              <a:gdLst>
                <a:gd name="connsiteX0" fmla="*/ 226589 w 405474"/>
                <a:gd name="connsiteY0" fmla="*/ 500881 h 500880"/>
                <a:gd name="connsiteX1" fmla="*/ 59629 w 405474"/>
                <a:gd name="connsiteY1" fmla="*/ 500881 h 500880"/>
                <a:gd name="connsiteX2" fmla="*/ 0 w 405474"/>
                <a:gd name="connsiteY2" fmla="*/ 441252 h 500880"/>
                <a:gd name="connsiteX3" fmla="*/ 0 w 405474"/>
                <a:gd name="connsiteY3" fmla="*/ 59629 h 500880"/>
                <a:gd name="connsiteX4" fmla="*/ 59629 w 405474"/>
                <a:gd name="connsiteY4" fmla="*/ 0 h 500880"/>
                <a:gd name="connsiteX5" fmla="*/ 345846 w 405474"/>
                <a:gd name="connsiteY5" fmla="*/ 0 h 500880"/>
                <a:gd name="connsiteX6" fmla="*/ 405475 w 405474"/>
                <a:gd name="connsiteY6" fmla="*/ 59629 h 500880"/>
                <a:gd name="connsiteX7" fmla="*/ 405475 w 405474"/>
                <a:gd name="connsiteY7" fmla="*/ 204169 h 500880"/>
                <a:gd name="connsiteX8" fmla="*/ 393549 w 405474"/>
                <a:gd name="connsiteY8" fmla="*/ 216094 h 500880"/>
                <a:gd name="connsiteX9" fmla="*/ 381623 w 405474"/>
                <a:gd name="connsiteY9" fmla="*/ 204169 h 500880"/>
                <a:gd name="connsiteX10" fmla="*/ 381623 w 405474"/>
                <a:gd name="connsiteY10" fmla="*/ 59629 h 500880"/>
                <a:gd name="connsiteX11" fmla="*/ 345846 w 405474"/>
                <a:gd name="connsiteY11" fmla="*/ 23851 h 500880"/>
                <a:gd name="connsiteX12" fmla="*/ 59629 w 405474"/>
                <a:gd name="connsiteY12" fmla="*/ 23851 h 500880"/>
                <a:gd name="connsiteX13" fmla="*/ 23851 w 405474"/>
                <a:gd name="connsiteY13" fmla="*/ 59629 h 500880"/>
                <a:gd name="connsiteX14" fmla="*/ 23851 w 405474"/>
                <a:gd name="connsiteY14" fmla="*/ 441252 h 500880"/>
                <a:gd name="connsiteX15" fmla="*/ 59629 w 405474"/>
                <a:gd name="connsiteY15" fmla="*/ 477029 h 500880"/>
                <a:gd name="connsiteX16" fmla="*/ 226589 w 405474"/>
                <a:gd name="connsiteY16" fmla="*/ 477029 h 500880"/>
                <a:gd name="connsiteX17" fmla="*/ 238515 w 405474"/>
                <a:gd name="connsiteY17" fmla="*/ 488955 h 500880"/>
                <a:gd name="connsiteX18" fmla="*/ 226589 w 405474"/>
                <a:gd name="connsiteY18" fmla="*/ 500881 h 50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5474" h="500880">
                  <a:moveTo>
                    <a:pt x="226589" y="500881"/>
                  </a:moveTo>
                  <a:lnTo>
                    <a:pt x="59629" y="500881"/>
                  </a:lnTo>
                  <a:cubicBezTo>
                    <a:pt x="26761" y="500881"/>
                    <a:pt x="0" y="474119"/>
                    <a:pt x="0" y="441252"/>
                  </a:cubicBezTo>
                  <a:lnTo>
                    <a:pt x="0" y="59629"/>
                  </a:lnTo>
                  <a:cubicBezTo>
                    <a:pt x="0" y="26761"/>
                    <a:pt x="26761" y="0"/>
                    <a:pt x="59629" y="0"/>
                  </a:cubicBezTo>
                  <a:lnTo>
                    <a:pt x="345846" y="0"/>
                  </a:lnTo>
                  <a:cubicBezTo>
                    <a:pt x="378713" y="0"/>
                    <a:pt x="405475" y="26761"/>
                    <a:pt x="405475" y="59629"/>
                  </a:cubicBezTo>
                  <a:lnTo>
                    <a:pt x="405475" y="204169"/>
                  </a:lnTo>
                  <a:cubicBezTo>
                    <a:pt x="405475" y="210752"/>
                    <a:pt x="400132" y="216094"/>
                    <a:pt x="393549" y="216094"/>
                  </a:cubicBezTo>
                  <a:cubicBezTo>
                    <a:pt x="386966" y="216094"/>
                    <a:pt x="381623" y="210752"/>
                    <a:pt x="381623" y="204169"/>
                  </a:cubicBezTo>
                  <a:lnTo>
                    <a:pt x="381623" y="59629"/>
                  </a:lnTo>
                  <a:cubicBezTo>
                    <a:pt x="381623" y="39903"/>
                    <a:pt x="365571" y="23851"/>
                    <a:pt x="345846" y="23851"/>
                  </a:cubicBezTo>
                  <a:lnTo>
                    <a:pt x="59629" y="23851"/>
                  </a:lnTo>
                  <a:cubicBezTo>
                    <a:pt x="39903" y="23851"/>
                    <a:pt x="23851" y="39903"/>
                    <a:pt x="23851" y="59629"/>
                  </a:cubicBezTo>
                  <a:lnTo>
                    <a:pt x="23851" y="441252"/>
                  </a:lnTo>
                  <a:cubicBezTo>
                    <a:pt x="23851" y="460977"/>
                    <a:pt x="39903" y="477029"/>
                    <a:pt x="59629" y="477029"/>
                  </a:cubicBezTo>
                  <a:lnTo>
                    <a:pt x="226589" y="477029"/>
                  </a:lnTo>
                  <a:cubicBezTo>
                    <a:pt x="233172" y="477029"/>
                    <a:pt x="238515" y="482372"/>
                    <a:pt x="238515" y="488955"/>
                  </a:cubicBezTo>
                  <a:cubicBezTo>
                    <a:pt x="238515" y="495538"/>
                    <a:pt x="233172" y="500881"/>
                    <a:pt x="226589" y="50088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="" xmlns:a16="http://schemas.microsoft.com/office/drawing/2014/main" id="{E1130BD9-A623-C35E-7752-72F16280EEA3}"/>
                </a:ext>
              </a:extLst>
            </p:cNvPr>
            <p:cNvSpPr/>
            <p:nvPr/>
          </p:nvSpPr>
          <p:spPr>
            <a:xfrm>
              <a:off x="1031253" y="1547586"/>
              <a:ext cx="310068" cy="310068"/>
            </a:xfrm>
            <a:custGeom>
              <a:avLst/>
              <a:gdLst>
                <a:gd name="connsiteX0" fmla="*/ 155034 w 310068"/>
                <a:gd name="connsiteY0" fmla="*/ 310069 h 310068"/>
                <a:gd name="connsiteX1" fmla="*/ 0 w 310068"/>
                <a:gd name="connsiteY1" fmla="*/ 155034 h 310068"/>
                <a:gd name="connsiteX2" fmla="*/ 155034 w 310068"/>
                <a:gd name="connsiteY2" fmla="*/ 0 h 310068"/>
                <a:gd name="connsiteX3" fmla="*/ 310069 w 310068"/>
                <a:gd name="connsiteY3" fmla="*/ 155034 h 310068"/>
                <a:gd name="connsiteX4" fmla="*/ 155034 w 310068"/>
                <a:gd name="connsiteY4" fmla="*/ 310069 h 310068"/>
                <a:gd name="connsiteX5" fmla="*/ 155034 w 310068"/>
                <a:gd name="connsiteY5" fmla="*/ 23851 h 310068"/>
                <a:gd name="connsiteX6" fmla="*/ 23851 w 310068"/>
                <a:gd name="connsiteY6" fmla="*/ 155034 h 310068"/>
                <a:gd name="connsiteX7" fmla="*/ 155034 w 310068"/>
                <a:gd name="connsiteY7" fmla="*/ 286218 h 310068"/>
                <a:gd name="connsiteX8" fmla="*/ 286218 w 310068"/>
                <a:gd name="connsiteY8" fmla="*/ 155034 h 310068"/>
                <a:gd name="connsiteX9" fmla="*/ 155034 w 310068"/>
                <a:gd name="connsiteY9" fmla="*/ 23851 h 3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68" h="310068">
                  <a:moveTo>
                    <a:pt x="155034" y="310069"/>
                  </a:moveTo>
                  <a:cubicBezTo>
                    <a:pt x="69551" y="310069"/>
                    <a:pt x="0" y="240518"/>
                    <a:pt x="0" y="155034"/>
                  </a:cubicBezTo>
                  <a:cubicBezTo>
                    <a:pt x="0" y="69551"/>
                    <a:pt x="69551" y="0"/>
                    <a:pt x="155034" y="0"/>
                  </a:cubicBezTo>
                  <a:cubicBezTo>
                    <a:pt x="240518" y="0"/>
                    <a:pt x="310069" y="69551"/>
                    <a:pt x="310069" y="155034"/>
                  </a:cubicBezTo>
                  <a:cubicBezTo>
                    <a:pt x="310069" y="240518"/>
                    <a:pt x="240518" y="310069"/>
                    <a:pt x="155034" y="310069"/>
                  </a:cubicBezTo>
                  <a:close/>
                  <a:moveTo>
                    <a:pt x="155034" y="23851"/>
                  </a:moveTo>
                  <a:cubicBezTo>
                    <a:pt x="82693" y="23851"/>
                    <a:pt x="23851" y="82693"/>
                    <a:pt x="23851" y="155034"/>
                  </a:cubicBezTo>
                  <a:cubicBezTo>
                    <a:pt x="23851" y="227376"/>
                    <a:pt x="82693" y="286218"/>
                    <a:pt x="155034" y="286218"/>
                  </a:cubicBezTo>
                  <a:cubicBezTo>
                    <a:pt x="227376" y="286218"/>
                    <a:pt x="286218" y="227376"/>
                    <a:pt x="286218" y="155034"/>
                  </a:cubicBezTo>
                  <a:cubicBezTo>
                    <a:pt x="286218" y="82693"/>
                    <a:pt x="227376" y="23851"/>
                    <a:pt x="155034" y="23851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="" xmlns:a16="http://schemas.microsoft.com/office/drawing/2014/main" id="{37C8B19F-FDAA-9433-9678-FB8A603ED39E}"/>
                </a:ext>
              </a:extLst>
            </p:cNvPr>
            <p:cNvSpPr/>
            <p:nvPr/>
          </p:nvSpPr>
          <p:spPr>
            <a:xfrm>
              <a:off x="1102801" y="1642977"/>
              <a:ext cx="155037" cy="119271"/>
            </a:xfrm>
            <a:custGeom>
              <a:avLst/>
              <a:gdLst>
                <a:gd name="connsiteX0" fmla="*/ 59635 w 155037"/>
                <a:gd name="connsiteY0" fmla="*/ 119272 h 119271"/>
                <a:gd name="connsiteX1" fmla="*/ 51191 w 155037"/>
                <a:gd name="connsiteY1" fmla="*/ 115789 h 119271"/>
                <a:gd name="connsiteX2" fmla="*/ 3488 w 155037"/>
                <a:gd name="connsiteY2" fmla="*/ 68086 h 119271"/>
                <a:gd name="connsiteX3" fmla="*/ 3488 w 155037"/>
                <a:gd name="connsiteY3" fmla="*/ 51223 h 119271"/>
                <a:gd name="connsiteX4" fmla="*/ 20351 w 155037"/>
                <a:gd name="connsiteY4" fmla="*/ 51223 h 119271"/>
                <a:gd name="connsiteX5" fmla="*/ 59038 w 155037"/>
                <a:gd name="connsiteY5" fmla="*/ 89911 h 119271"/>
                <a:gd name="connsiteX6" fmla="*/ 134123 w 155037"/>
                <a:gd name="connsiteY6" fmla="*/ 4093 h 119271"/>
                <a:gd name="connsiteX7" fmla="*/ 150962 w 155037"/>
                <a:gd name="connsiteY7" fmla="*/ 2972 h 119271"/>
                <a:gd name="connsiteX8" fmla="*/ 152083 w 155037"/>
                <a:gd name="connsiteY8" fmla="*/ 19811 h 119271"/>
                <a:gd name="connsiteX9" fmla="*/ 68603 w 155037"/>
                <a:gd name="connsiteY9" fmla="*/ 115217 h 119271"/>
                <a:gd name="connsiteX10" fmla="*/ 60016 w 155037"/>
                <a:gd name="connsiteY10" fmla="*/ 119272 h 119271"/>
                <a:gd name="connsiteX11" fmla="*/ 59635 w 155037"/>
                <a:gd name="connsiteY11" fmla="*/ 119272 h 1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037" h="119271">
                  <a:moveTo>
                    <a:pt x="59635" y="119272"/>
                  </a:moveTo>
                  <a:cubicBezTo>
                    <a:pt x="56486" y="119272"/>
                    <a:pt x="53433" y="118008"/>
                    <a:pt x="51191" y="115789"/>
                  </a:cubicBezTo>
                  <a:lnTo>
                    <a:pt x="3488" y="68086"/>
                  </a:lnTo>
                  <a:cubicBezTo>
                    <a:pt x="-1163" y="63435"/>
                    <a:pt x="-1163" y="55875"/>
                    <a:pt x="3488" y="51223"/>
                  </a:cubicBezTo>
                  <a:cubicBezTo>
                    <a:pt x="8139" y="46572"/>
                    <a:pt x="15700" y="46572"/>
                    <a:pt x="20351" y="51223"/>
                  </a:cubicBezTo>
                  <a:lnTo>
                    <a:pt x="59038" y="89911"/>
                  </a:lnTo>
                  <a:lnTo>
                    <a:pt x="134123" y="4093"/>
                  </a:lnTo>
                  <a:cubicBezTo>
                    <a:pt x="138464" y="-892"/>
                    <a:pt x="146001" y="-1393"/>
                    <a:pt x="150962" y="2972"/>
                  </a:cubicBezTo>
                  <a:cubicBezTo>
                    <a:pt x="155923" y="7313"/>
                    <a:pt x="156424" y="14850"/>
                    <a:pt x="152083" y="19811"/>
                  </a:cubicBezTo>
                  <a:lnTo>
                    <a:pt x="68603" y="115217"/>
                  </a:lnTo>
                  <a:cubicBezTo>
                    <a:pt x="66432" y="117698"/>
                    <a:pt x="63308" y="119176"/>
                    <a:pt x="60016" y="119272"/>
                  </a:cubicBezTo>
                  <a:cubicBezTo>
                    <a:pt x="59897" y="119272"/>
                    <a:pt x="59754" y="119272"/>
                    <a:pt x="59635" y="119272"/>
                  </a:cubicBezTo>
                  <a:close/>
                </a:path>
              </a:pathLst>
            </a:custGeom>
            <a:grpFill/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k-KZ"/>
            </a:p>
          </p:txBody>
        </p:sp>
      </p:grpSp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CADAFAEB-8487-F8D8-0D79-82C6252EE1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26" y="3007150"/>
            <a:ext cx="548032" cy="547776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7750924D-3F12-566D-25DB-D1320011B7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0252" y="4820717"/>
            <a:ext cx="561251" cy="56125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="" xmlns:a16="http://schemas.microsoft.com/office/drawing/2014/main" id="{72FEBCA0-8D0B-457C-5290-C78B3A970A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3657" y="1209018"/>
            <a:ext cx="577082" cy="57708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3EC016A1-5C76-A62C-A080-9BF0523AA6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11144" y="2994450"/>
            <a:ext cx="560476" cy="560476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7D2AF3D5-E73C-B2DA-376B-B58063A645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7239" y="4729797"/>
            <a:ext cx="612601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7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4C70E23-A55D-2325-ABF5-09FE0B228E79}"/>
              </a:ext>
            </a:extLst>
          </p:cNvPr>
          <p:cNvSpPr/>
          <p:nvPr/>
        </p:nvSpPr>
        <p:spPr>
          <a:xfrm>
            <a:off x="7205375" y="684909"/>
            <a:ext cx="4986625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6501324-66D0-AC3A-D10B-796B17697F0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53FFA48-472A-05BE-45CB-9E56A06AD37F}"/>
              </a:ext>
            </a:extLst>
          </p:cNvPr>
          <p:cNvSpPr/>
          <p:nvPr/>
        </p:nvSpPr>
        <p:spPr>
          <a:xfrm>
            <a:off x="1007652" y="110337"/>
            <a:ext cx="460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ПЕДАГОГИКАЛЫҚ ТӘСІЛДЕМЕ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36DD496-432C-C9D3-4172-F2484D072204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C265BE4-6FEB-A824-4261-983993FA0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399EA0-9814-9777-5710-092B160DB51D}"/>
              </a:ext>
            </a:extLst>
          </p:cNvPr>
          <p:cNvSpPr txBox="1"/>
          <p:nvPr/>
        </p:nvSpPr>
        <p:spPr>
          <a:xfrm>
            <a:off x="1639896" y="1162014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Мәдени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бірегейлікті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сақтау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C80A1C1-4C13-CE1E-15EF-260E3B288A67}"/>
              </a:ext>
            </a:extLst>
          </p:cNvPr>
          <p:cNvSpPr txBox="1"/>
          <p:nvPr/>
        </p:nvSpPr>
        <p:spPr>
          <a:xfrm>
            <a:off x="1639896" y="2364008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Тұлғаға бағытталған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тәсіл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24BA2F-F9EE-278B-383E-05000A267319}"/>
              </a:ext>
            </a:extLst>
          </p:cNvPr>
          <p:cNvSpPr txBox="1"/>
          <p:nvPr/>
        </p:nvSpPr>
        <p:spPr>
          <a:xfrm>
            <a:off x="1639896" y="4961725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Конструктивистік 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тәсіл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EE4310-BC12-CA5B-EA49-01C6B53EB815}"/>
              </a:ext>
            </a:extLst>
          </p:cNvPr>
          <p:cNvSpPr txBox="1"/>
          <p:nvPr/>
        </p:nvSpPr>
        <p:spPr>
          <a:xfrm>
            <a:off x="4659013" y="1269166"/>
            <a:ext cx="2407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Б</a:t>
            </a:r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елсенділік </a:t>
            </a:r>
            <a:endParaRPr lang="en-US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тәсіл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E31ED86-645C-BF47-6302-4C10173F2B27}"/>
              </a:ext>
            </a:extLst>
          </p:cNvPr>
          <p:cNvSpPr txBox="1"/>
          <p:nvPr/>
        </p:nvSpPr>
        <p:spPr>
          <a:xfrm>
            <a:off x="4659013" y="3033759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Коммуникативтік тәсіл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D68CB7-19E9-6690-EFDC-32C7D103BDF4}"/>
              </a:ext>
            </a:extLst>
          </p:cNvPr>
          <p:cNvSpPr txBox="1"/>
          <p:nvPr/>
        </p:nvSpPr>
        <p:spPr>
          <a:xfrm>
            <a:off x="4659013" y="4965554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Инклюзивті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тәсіл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02491AD-F958-43A7-F1EA-BAEB67B70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65659" y="1132114"/>
            <a:ext cx="546045" cy="50004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4FB611-EAED-753A-37C9-6B09F2887D8A}"/>
              </a:ext>
            </a:extLst>
          </p:cNvPr>
          <p:cNvSpPr txBox="1"/>
          <p:nvPr/>
        </p:nvSpPr>
        <p:spPr>
          <a:xfrm>
            <a:off x="7900022" y="2930412"/>
            <a:ext cx="36756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ptos" panose="020B0004020202020204" pitchFamily="34" charset="0"/>
            </a:endParaRPr>
          </a:p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 10.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процесі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құндылыққа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тұлғаға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бағытталған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құзыреттілік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конструктивистік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белсенділік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коммуникативті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инклюзивті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тәсілдер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негізінде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жүзеге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асырылады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600" dirty="0">
              <a:latin typeface="Aptos" panose="020B00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96291616-F7B2-7774-2539-CD5556DE2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8365" y="3192578"/>
            <a:ext cx="303280" cy="30328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A667EA5-251C-62B3-C57E-38D940B6FADA}"/>
              </a:ext>
            </a:extLst>
          </p:cNvPr>
          <p:cNvGrpSpPr/>
          <p:nvPr/>
        </p:nvGrpSpPr>
        <p:grpSpPr>
          <a:xfrm>
            <a:off x="7665235" y="1081848"/>
            <a:ext cx="4206713" cy="1077218"/>
            <a:chOff x="8070446" y="880841"/>
            <a:chExt cx="4206713" cy="1077218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297973EA-6489-1992-FC4C-625BE381F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70446" y="880841"/>
              <a:ext cx="757275" cy="7572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811D21E-7B54-A75A-F2AB-97D60859AF30}"/>
                </a:ext>
              </a:extLst>
            </p:cNvPr>
            <p:cNvSpPr txBox="1"/>
            <p:nvPr/>
          </p:nvSpPr>
          <p:spPr>
            <a:xfrm>
              <a:off x="8997073" y="880841"/>
              <a:ext cx="328008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 / НЕГІЗГІ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ОРТА БІЛІМ БЕРУ</a:t>
              </a:r>
            </a:p>
          </p:txBody>
        </p:sp>
      </p:grp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36B17D92-27A4-ACD3-784D-BCFBE42BAE71}"/>
              </a:ext>
            </a:extLst>
          </p:cNvPr>
          <p:cNvSpPr/>
          <p:nvPr/>
        </p:nvSpPr>
        <p:spPr>
          <a:xfrm>
            <a:off x="600759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05C720AA-120C-74A4-7CCF-067CF6EC7BD7}"/>
              </a:ext>
            </a:extLst>
          </p:cNvPr>
          <p:cNvSpPr/>
          <p:nvPr/>
        </p:nvSpPr>
        <p:spPr>
          <a:xfrm>
            <a:off x="600759" y="2309667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6BA157BB-A495-BAD0-8B1F-1CD2A5D40392}"/>
              </a:ext>
            </a:extLst>
          </p:cNvPr>
          <p:cNvSpPr/>
          <p:nvPr/>
        </p:nvSpPr>
        <p:spPr>
          <a:xfrm>
            <a:off x="600759" y="4817129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BF65C343-4E91-5EA9-E16C-4CCCF51F250B}"/>
              </a:ext>
            </a:extLst>
          </p:cNvPr>
          <p:cNvSpPr/>
          <p:nvPr/>
        </p:nvSpPr>
        <p:spPr>
          <a:xfrm>
            <a:off x="3661048" y="1132114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07B475F7-EFE6-F782-577B-4317635011A7}"/>
              </a:ext>
            </a:extLst>
          </p:cNvPr>
          <p:cNvSpPr/>
          <p:nvPr/>
        </p:nvSpPr>
        <p:spPr>
          <a:xfrm>
            <a:off x="3661048" y="2898400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BF3C69AA-2F13-E5EA-0728-046E991ED3AA}"/>
              </a:ext>
            </a:extLst>
          </p:cNvPr>
          <p:cNvSpPr/>
          <p:nvPr/>
        </p:nvSpPr>
        <p:spPr>
          <a:xfrm>
            <a:off x="3661048" y="4817129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526F7BE-1395-E5DC-8059-5A4B31DF2253}"/>
              </a:ext>
            </a:extLst>
          </p:cNvPr>
          <p:cNvSpPr txBox="1"/>
          <p:nvPr/>
        </p:nvSpPr>
        <p:spPr>
          <a:xfrm>
            <a:off x="7900022" y="2643045"/>
            <a:ext cx="3815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беру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мазмұнына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4C13C7F-CBCD-DB31-3272-7E8E5BDFB19F}"/>
              </a:ext>
            </a:extLst>
          </p:cNvPr>
          <p:cNvSpPr txBox="1"/>
          <p:nvPr/>
        </p:nvSpPr>
        <p:spPr>
          <a:xfrm>
            <a:off x="1634939" y="3674451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Құзыреттілік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тәсілі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26C5D411-6092-6B6F-95E8-DBC19B40E43D}"/>
              </a:ext>
            </a:extLst>
          </p:cNvPr>
          <p:cNvSpPr/>
          <p:nvPr/>
        </p:nvSpPr>
        <p:spPr>
          <a:xfrm>
            <a:off x="595802" y="3544798"/>
            <a:ext cx="858857" cy="85885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C71535F-F47C-0065-83B1-CCAF737EA6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939" y="1209356"/>
            <a:ext cx="650096" cy="6500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1FE387B8-B801-FF33-4A25-6B72370885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929" y="2405287"/>
            <a:ext cx="607106" cy="60710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5D8DBBF-3A42-ADAE-BAF4-653F980841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12" y="3652163"/>
            <a:ext cx="628038" cy="62803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CCC35D34-9FD6-4DB2-2D0A-1438AB40DA6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8906" y="4965554"/>
            <a:ext cx="519391" cy="5193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3A6AD48-D0B1-3439-6BBF-634527E78D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99439" y="1276823"/>
            <a:ext cx="524258" cy="5242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4C9DA9C6-7618-EE3B-B9ED-D3B66DA3D8C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36211" y="3069493"/>
            <a:ext cx="487486" cy="487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2D20A724-88AA-7D0B-4F77-31F6137863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95064" y="4972754"/>
            <a:ext cx="546046" cy="5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1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54CCBE6-8B03-55D7-A15F-63DC9E719D6A}"/>
              </a:ext>
            </a:extLst>
          </p:cNvPr>
          <p:cNvSpPr/>
          <p:nvPr/>
        </p:nvSpPr>
        <p:spPr>
          <a:xfrm>
            <a:off x="3843256" y="684909"/>
            <a:ext cx="8348744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9A4C6C9-6F99-CC94-128C-6E787FD4DFDD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203844A-5E13-0A10-E6DF-FA1030AE9205}"/>
              </a:ext>
            </a:extLst>
          </p:cNvPr>
          <p:cNvSpPr/>
          <p:nvPr/>
        </p:nvSpPr>
        <p:spPr>
          <a:xfrm>
            <a:off x="1007652" y="110337"/>
            <a:ext cx="3302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КӨПТІЛДІ БІЛІМ БЕРУ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BAFBB6B-93D8-7493-4FE7-8C7CEDC799D1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04FE1C-D25C-70CC-25AF-9A16E06D1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0B7F71-1732-8737-4B80-77C44DD77947}"/>
              </a:ext>
            </a:extLst>
          </p:cNvPr>
          <p:cNvSpPr txBox="1"/>
          <p:nvPr/>
        </p:nvSpPr>
        <p:spPr>
          <a:xfrm>
            <a:off x="1191028" y="1192129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Мәдени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бірегейлікті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сақтау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E8A94D-21D1-2AD4-9E93-A0F6DC85FC79}"/>
              </a:ext>
            </a:extLst>
          </p:cNvPr>
          <p:cNvSpPr txBox="1"/>
          <p:nvPr/>
        </p:nvSpPr>
        <p:spPr>
          <a:xfrm>
            <a:off x="1191028" y="2005616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Тілдік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дағдыларды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дамыту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19C26AB-8E23-7E11-5916-FB02A3D903DB}"/>
              </a:ext>
            </a:extLst>
          </p:cNvPr>
          <p:cNvSpPr txBox="1"/>
          <p:nvPr/>
        </p:nvSpPr>
        <p:spPr>
          <a:xfrm>
            <a:off x="1191028" y="2962996"/>
            <a:ext cx="172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Қоғамға кіріктіру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B483547-3FBB-3B4B-0597-6EDB1434A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61098" y="1132114"/>
            <a:ext cx="546045" cy="5000402"/>
          </a:xfrm>
          <a:prstGeom prst="rect">
            <a:avLst/>
          </a:prstGeom>
        </p:spPr>
      </p:pic>
      <p:grpSp>
        <p:nvGrpSpPr>
          <p:cNvPr id="99" name="Группа 98">
            <a:extLst>
              <a:ext uri="{FF2B5EF4-FFF2-40B4-BE49-F238E27FC236}">
                <a16:creationId xmlns="" xmlns:a16="http://schemas.microsoft.com/office/drawing/2014/main" id="{43603F4C-F570-9EDB-5672-BFA31D54F5E0}"/>
              </a:ext>
            </a:extLst>
          </p:cNvPr>
          <p:cNvGrpSpPr/>
          <p:nvPr/>
        </p:nvGrpSpPr>
        <p:grpSpPr>
          <a:xfrm>
            <a:off x="4182840" y="2101065"/>
            <a:ext cx="3766894" cy="954107"/>
            <a:chOff x="4381041" y="2612788"/>
            <a:chExt cx="3766894" cy="95410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F063E24-AE81-A4F1-9C6A-2B3271BA647F}"/>
                </a:ext>
              </a:extLst>
            </p:cNvPr>
            <p:cNvSpPr txBox="1"/>
            <p:nvPr/>
          </p:nvSpPr>
          <p:spPr>
            <a:xfrm>
              <a:off x="4722697" y="2612788"/>
              <a:ext cx="3425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Aptos" panose="020B0004020202020204" pitchFamily="34" charset="0"/>
                </a:rPr>
                <a:t>10) </a:t>
              </a:r>
              <a:r>
                <a:rPr lang="ru-RU" sz="1400" dirty="0" err="1">
                  <a:latin typeface="Aptos" panose="020B0004020202020204" pitchFamily="34" charset="0"/>
                </a:rPr>
                <a:t>көптілді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білім</a:t>
              </a:r>
              <a:r>
                <a:rPr lang="ru-RU" sz="1400" dirty="0">
                  <a:latin typeface="Aptos" panose="020B0004020202020204" pitchFamily="34" charset="0"/>
                </a:rPr>
                <a:t> беру – </a:t>
              </a:r>
              <a:r>
                <a:rPr lang="ru-RU" sz="1400" dirty="0" err="1">
                  <a:latin typeface="Aptos" panose="020B0004020202020204" pitchFamily="34" charset="0"/>
                </a:rPr>
                <a:t>ерте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жастан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бастап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кезең-кезеңімен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немесе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қатарынан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бірнеше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тілді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үйренуді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көздейтін</a:t>
              </a:r>
              <a:r>
                <a:rPr lang="ru-RU" sz="1400" dirty="0">
                  <a:latin typeface="Aptos" panose="020B0004020202020204" pitchFamily="34" charset="0"/>
                </a:rPr>
                <a:t> </a:t>
              </a:r>
              <a:r>
                <a:rPr lang="ru-RU" sz="1400" dirty="0" err="1">
                  <a:latin typeface="Aptos" panose="020B0004020202020204" pitchFamily="34" charset="0"/>
                </a:rPr>
                <a:t>білім</a:t>
              </a:r>
              <a:r>
                <a:rPr lang="ru-RU" sz="1400" dirty="0">
                  <a:latin typeface="Aptos" panose="020B0004020202020204" pitchFamily="34" charset="0"/>
                </a:rPr>
                <a:t> беру </a:t>
              </a:r>
              <a:r>
                <a:rPr lang="ru-RU" sz="1400" dirty="0" err="1">
                  <a:latin typeface="Aptos" panose="020B0004020202020204" pitchFamily="34" charset="0"/>
                </a:rPr>
                <a:t>моделі</a:t>
              </a:r>
              <a:endParaRPr lang="kk-KZ" sz="1400" dirty="0">
                <a:latin typeface="Aptos" panose="020B0004020202020204" pitchFamily="34" charset="0"/>
              </a:endParaRP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8029115-7014-693E-1941-73D9932C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81041" y="2612788"/>
              <a:ext cx="303280" cy="30328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2582FAC6-8AFA-4DA4-DB4D-6C4D8A6930E6}"/>
              </a:ext>
            </a:extLst>
          </p:cNvPr>
          <p:cNvGrpSpPr/>
          <p:nvPr/>
        </p:nvGrpSpPr>
        <p:grpSpPr>
          <a:xfrm>
            <a:off x="4244011" y="839807"/>
            <a:ext cx="6573502" cy="625809"/>
            <a:chOff x="8024747" y="839807"/>
            <a:chExt cx="6573502" cy="625809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989D9B66-A55B-691D-1FB7-6C6E58967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4747" y="839807"/>
              <a:ext cx="613932" cy="61393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26BD9AF-E2C8-377D-A7E3-091A83BE17F5}"/>
                </a:ext>
              </a:extLst>
            </p:cNvPr>
            <p:cNvSpPr txBox="1"/>
            <p:nvPr/>
          </p:nvSpPr>
          <p:spPr>
            <a:xfrm>
              <a:off x="8704114" y="880841"/>
              <a:ext cx="589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БАСТАУЫШ/НЕГІЗГІ ОРТА БІЛІМ БЕРУ</a:t>
              </a:r>
            </a:p>
          </p:txBody>
        </p:sp>
      </p:grp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7753C775-F2A4-5805-A280-9B717F054709}"/>
              </a:ext>
            </a:extLst>
          </p:cNvPr>
          <p:cNvSpPr/>
          <p:nvPr/>
        </p:nvSpPr>
        <p:spPr>
          <a:xfrm flipV="1">
            <a:off x="600760" y="120094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50FBD5D8-37D6-F4A0-106E-DED6ED131213}"/>
              </a:ext>
            </a:extLst>
          </p:cNvPr>
          <p:cNvSpPr/>
          <p:nvPr/>
        </p:nvSpPr>
        <p:spPr>
          <a:xfrm flipV="1">
            <a:off x="600760" y="203953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0EE6F32F-9C42-0116-B441-6816ED783054}"/>
              </a:ext>
            </a:extLst>
          </p:cNvPr>
          <p:cNvSpPr/>
          <p:nvPr/>
        </p:nvSpPr>
        <p:spPr>
          <a:xfrm flipV="1">
            <a:off x="600760" y="28815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EB495C1-002B-FB8E-D972-3B41932B60F9}"/>
              </a:ext>
            </a:extLst>
          </p:cNvPr>
          <p:cNvSpPr txBox="1"/>
          <p:nvPr/>
        </p:nvSpPr>
        <p:spPr>
          <a:xfrm>
            <a:off x="4545037" y="1738076"/>
            <a:ext cx="29741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1-ТАРАУ.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Жалпы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ережелер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14FB29-638B-980C-B1BB-62CF3154D1A0}"/>
              </a:ext>
            </a:extLst>
          </p:cNvPr>
          <p:cNvSpPr txBox="1"/>
          <p:nvPr/>
        </p:nvSpPr>
        <p:spPr>
          <a:xfrm>
            <a:off x="1191028" y="3663416"/>
            <a:ext cx="25153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Халықаралық бәсекеге қабілеттілікті дамыту 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5C5AFC3F-1C93-D6D7-98C7-896721596B2F}"/>
              </a:ext>
            </a:extLst>
          </p:cNvPr>
          <p:cNvSpPr/>
          <p:nvPr/>
        </p:nvSpPr>
        <p:spPr>
          <a:xfrm flipV="1">
            <a:off x="600760" y="367280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3BF790B-3D6D-FC99-2009-044D19C26584}"/>
              </a:ext>
            </a:extLst>
          </p:cNvPr>
          <p:cNvSpPr txBox="1"/>
          <p:nvPr/>
        </p:nvSpPr>
        <p:spPr>
          <a:xfrm>
            <a:off x="1191028" y="4438031"/>
            <a:ext cx="1725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>
                <a:solidFill>
                  <a:schemeClr val="accent1"/>
                </a:solidFill>
                <a:latin typeface="Aptos" panose="020B0004020202020204" pitchFamily="34" charset="0"/>
              </a:rPr>
              <a:t>Өрені (көзқарасты) кеңейту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B396E057-F811-93BA-3E3C-F7568B38D3CE}"/>
              </a:ext>
            </a:extLst>
          </p:cNvPr>
          <p:cNvSpPr/>
          <p:nvPr/>
        </p:nvSpPr>
        <p:spPr>
          <a:xfrm flipV="1">
            <a:off x="600760" y="444505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A766F55-6EED-4960-9CDB-840603B851D8}"/>
              </a:ext>
            </a:extLst>
          </p:cNvPr>
          <p:cNvSpPr txBox="1"/>
          <p:nvPr/>
        </p:nvSpPr>
        <p:spPr>
          <a:xfrm>
            <a:off x="1191028" y="5332177"/>
            <a:ext cx="20075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Когнитивті дағдыларды жетілдіру 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8811B35A-AB2B-F394-F5C0-28B4FA841534}"/>
              </a:ext>
            </a:extLst>
          </p:cNvPr>
          <p:cNvSpPr/>
          <p:nvPr/>
        </p:nvSpPr>
        <p:spPr>
          <a:xfrm flipV="1">
            <a:off x="600760" y="534519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E84DB718-CAA9-C4FD-8213-C725A0ECECD6}"/>
              </a:ext>
            </a:extLst>
          </p:cNvPr>
          <p:cNvSpPr txBox="1"/>
          <p:nvPr/>
        </p:nvSpPr>
        <p:spPr>
          <a:xfrm>
            <a:off x="4544169" y="4050295"/>
            <a:ext cx="34252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т.14</a:t>
            </a:r>
            <a:r>
              <a:rPr lang="ru-RU" sz="1400" dirty="0">
                <a:latin typeface="Aptos" panose="020B0004020202020204" pitchFamily="34" charset="0"/>
              </a:rPr>
              <a:t>. </a:t>
            </a:r>
            <a:r>
              <a:rPr lang="ru-RU" sz="1400" dirty="0" err="1">
                <a:latin typeface="Aptos" panose="020B0004020202020204" pitchFamily="34" charset="0"/>
              </a:rPr>
              <a:t>Көптілді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беру:</a:t>
            </a:r>
          </a:p>
          <a:p>
            <a:pPr marL="342900" indent="-254000">
              <a:buFont typeface="+mj-lt"/>
              <a:buAutoNum type="arabicPeriod"/>
            </a:pPr>
            <a:r>
              <a:rPr lang="ru-RU" sz="1400" dirty="0" err="1">
                <a:latin typeface="Aptos" panose="020B0004020202020204" pitchFamily="34" charset="0"/>
              </a:rPr>
              <a:t>қазақ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мемлекеттік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ретінде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сондай-ақ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орыс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шетел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тілдерін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деңгейлеп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меңгеру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pPr marL="342900" indent="-254000">
              <a:buFont typeface="+mj-lt"/>
              <a:buAutoNum type="arabicPeriod"/>
            </a:pPr>
            <a:r>
              <a:rPr lang="ru-RU" sz="1400" dirty="0" err="1">
                <a:latin typeface="Aptos" panose="020B0004020202020204" pitchFamily="34" charset="0"/>
              </a:rPr>
              <a:t>оқыту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тіліне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қарамастан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қазақ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орыс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шетел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тілдерінде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жекелеген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пәндерді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оқытуды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ұйымдастыру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</p:txBody>
      </p: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515B97F6-2F10-0862-BAA6-32D74463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2513" y="4050295"/>
            <a:ext cx="303280" cy="30328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89C6DF4B-B6F6-142F-BB92-B9691B857607}"/>
              </a:ext>
            </a:extLst>
          </p:cNvPr>
          <p:cNvSpPr txBox="1"/>
          <p:nvPr/>
        </p:nvSpPr>
        <p:spPr>
          <a:xfrm>
            <a:off x="4564710" y="3527075"/>
            <a:ext cx="297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беру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мазмұнына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F92D0602-E826-1888-F0C4-9ECA54A73CDB}"/>
              </a:ext>
            </a:extLst>
          </p:cNvPr>
          <p:cNvSpPr txBox="1"/>
          <p:nvPr/>
        </p:nvSpPr>
        <p:spPr>
          <a:xfrm>
            <a:off x="8566973" y="1750840"/>
            <a:ext cx="34203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266700"/>
            <a:r>
              <a:rPr lang="ru-RU" sz="1400" dirty="0">
                <a:latin typeface="Aptos" panose="020B0004020202020204" pitchFamily="34" charset="0"/>
              </a:rPr>
              <a:t> 3.	 </a:t>
            </a:r>
            <a:r>
              <a:rPr lang="ru-RU" sz="1400" dirty="0" err="1">
                <a:latin typeface="Aptos" panose="020B0004020202020204" pitchFamily="34" charset="0"/>
              </a:rPr>
              <a:t>қазақ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орыс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шетел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тілдерінде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сабақтан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тыс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іс-шаралар</a:t>
            </a:r>
            <a:r>
              <a:rPr lang="ru-RU" sz="1400" dirty="0">
                <a:latin typeface="Aptos" panose="020B0004020202020204" pitchFamily="34" charset="0"/>
              </a:rPr>
              <a:t> мен </a:t>
            </a:r>
            <a:r>
              <a:rPr lang="ru-RU" sz="1400" dirty="0" err="1">
                <a:latin typeface="Aptos" panose="020B0004020202020204" pitchFamily="34" charset="0"/>
              </a:rPr>
              <a:t>элективті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курстарды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ұйымдастыру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арқылы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жүзеге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асырылады</a:t>
            </a:r>
            <a:endParaRPr lang="kk-KZ" sz="1400" dirty="0">
              <a:latin typeface="Aptos" panose="020B00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DD3CCEAA-EC0A-CB90-A0A0-365AF2800BB4}"/>
              </a:ext>
            </a:extLst>
          </p:cNvPr>
          <p:cNvSpPr txBox="1"/>
          <p:nvPr/>
        </p:nvSpPr>
        <p:spPr>
          <a:xfrm>
            <a:off x="8562040" y="3357129"/>
            <a:ext cx="342523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72165"/>
                </a:solidFill>
                <a:latin typeface="Aptos" panose="020B0004020202020204" pitchFamily="34" charset="0"/>
              </a:rPr>
              <a:t>т. 35</a:t>
            </a:r>
            <a:r>
              <a:rPr lang="ru-RU" sz="1400" dirty="0">
                <a:latin typeface="Aptos" panose="020B0004020202020204" pitchFamily="34" charset="0"/>
              </a:rPr>
              <a:t>.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ұйымдарында</a:t>
            </a:r>
            <a:r>
              <a:rPr lang="ru-RU" sz="1400" dirty="0">
                <a:latin typeface="Aptos" panose="020B00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Aptos" panose="020B0004020202020204" pitchFamily="34" charset="0"/>
              </a:rPr>
              <a:t>орыс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ұйғыр</a:t>
            </a:r>
            <a:r>
              <a:rPr lang="ru-RU" sz="1400" dirty="0">
                <a:latin typeface="Aptos" panose="020B0004020202020204" pitchFamily="34" charset="0"/>
              </a:rPr>
              <a:t>, </a:t>
            </a:r>
            <a:r>
              <a:rPr lang="ru-RU" sz="1400" dirty="0" err="1">
                <a:latin typeface="Aptos" panose="020B0004020202020204" pitchFamily="34" charset="0"/>
              </a:rPr>
              <a:t>өзбек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және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тәжік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тілдерінде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оқытатын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сыныптарда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ұйымының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таңдауы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Үлгілік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жоспарларының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оқу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пәндерін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қазақ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тілінде</a:t>
            </a:r>
            <a:r>
              <a:rPr lang="ru-RU" sz="1400" dirty="0">
                <a:latin typeface="Aptos" panose="020B00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err="1">
                <a:latin typeface="Aptos" panose="020B0004020202020204" pitchFamily="34" charset="0"/>
              </a:rPr>
              <a:t>білім</a:t>
            </a:r>
            <a:r>
              <a:rPr lang="ru-RU" sz="1400" dirty="0">
                <a:latin typeface="Aptos" panose="020B0004020202020204" pitchFamily="34" charset="0"/>
              </a:rPr>
              <a:t> беру </a:t>
            </a:r>
            <a:r>
              <a:rPr lang="ru-RU" sz="1400" dirty="0" err="1">
                <a:latin typeface="Aptos" panose="020B0004020202020204" pitchFamily="34" charset="0"/>
              </a:rPr>
              <a:t>ұйымының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таңдауы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бойынша</a:t>
            </a:r>
            <a:r>
              <a:rPr lang="ru-RU" sz="1400" dirty="0">
                <a:latin typeface="Aptos" panose="020B0004020202020204" pitchFamily="34" charset="0"/>
              </a:rPr>
              <a:t> «Математика», «Алгебра», «Геометрия», «Физика», «Химия», «Биология», «Информатика» </a:t>
            </a:r>
            <a:r>
              <a:rPr lang="ru-RU" sz="1400" dirty="0" err="1">
                <a:latin typeface="Aptos" panose="020B0004020202020204" pitchFamily="34" charset="0"/>
              </a:rPr>
              <a:t>пәндерін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шетел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тілінде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оқытуға</a:t>
            </a:r>
            <a:r>
              <a:rPr lang="ru-RU" sz="1400" dirty="0">
                <a:latin typeface="Aptos" panose="020B0004020202020204" pitchFamily="34" charset="0"/>
              </a:rPr>
              <a:t> </a:t>
            </a:r>
            <a:r>
              <a:rPr lang="ru-RU" sz="1400" dirty="0" err="1">
                <a:latin typeface="Aptos" panose="020B0004020202020204" pitchFamily="34" charset="0"/>
              </a:rPr>
              <a:t>болады</a:t>
            </a:r>
            <a:r>
              <a:rPr lang="ru-RU" sz="1400" dirty="0">
                <a:latin typeface="Aptos" panose="020B0004020202020204" pitchFamily="34" charset="0"/>
              </a:rPr>
              <a:t>.</a:t>
            </a:r>
            <a:endParaRPr lang="kk-KZ" sz="1400" dirty="0">
              <a:latin typeface="Aptos" panose="020B00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8EFA2BCF-51D4-4995-426B-24E2C7E62E6A}"/>
              </a:ext>
            </a:extLst>
          </p:cNvPr>
          <p:cNvSpPr txBox="1"/>
          <p:nvPr/>
        </p:nvSpPr>
        <p:spPr>
          <a:xfrm>
            <a:off x="8582580" y="2824967"/>
            <a:ext cx="36477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3-ТАРАУ.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алушылардың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дайындық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деңгейіне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F7367669-20D3-C246-E657-C073D5EB2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5369" y="3373301"/>
            <a:ext cx="303280" cy="30328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CB8C1188-EAD1-17B7-520E-4E28D90CE7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349" y="1248639"/>
            <a:ext cx="433953" cy="43395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4E03553F-2842-A9FD-6B93-6AA0EBEF9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313" y="2130451"/>
            <a:ext cx="355303" cy="355303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F2E15E1A-1831-DCE4-4C9D-3F73208DC9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6313" y="2979647"/>
            <a:ext cx="339835" cy="339835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8BC570BE-8A28-2214-6735-8389F625FF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0258" y="3749766"/>
            <a:ext cx="350520" cy="35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8" y="4601833"/>
            <a:ext cx="366093" cy="2018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3" y="5424097"/>
            <a:ext cx="330740" cy="3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7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59E9856-69F2-FD38-D4D8-EAB9462F2C02}"/>
              </a:ext>
            </a:extLst>
          </p:cNvPr>
          <p:cNvSpPr/>
          <p:nvPr/>
        </p:nvSpPr>
        <p:spPr>
          <a:xfrm>
            <a:off x="4246212" y="684909"/>
            <a:ext cx="794578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E4715DC-1DC9-588B-3B62-A368E0CF7751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D79A3A2-CA9D-5625-7BF7-28F7FA270AE1}"/>
              </a:ext>
            </a:extLst>
          </p:cNvPr>
          <p:cNvSpPr/>
          <p:nvPr/>
        </p:nvSpPr>
        <p:spPr>
          <a:xfrm>
            <a:off x="1007652" y="110337"/>
            <a:ext cx="9252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ИНКЛЮЗИВТІ БІЛІМ БЕРУ: НЕГІЗГІ ТАЛАПТАРЫ МЕН ТӘСІЛДЕРІ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879B349-3820-AF69-8149-99F1A5B37978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D3D1B41-E2E7-BECD-478F-8DAFF2452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220A2E6-847E-7B3D-AD22-C6DC6A0A11EC}"/>
              </a:ext>
            </a:extLst>
          </p:cNvPr>
          <p:cNvGrpSpPr/>
          <p:nvPr/>
        </p:nvGrpSpPr>
        <p:grpSpPr>
          <a:xfrm>
            <a:off x="4415409" y="1909955"/>
            <a:ext cx="3752385" cy="3985706"/>
            <a:chOff x="4381041" y="2612788"/>
            <a:chExt cx="3752385" cy="3985706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55175493-82B6-F33E-1373-DA3186059932}"/>
                </a:ext>
              </a:extLst>
            </p:cNvPr>
            <p:cNvSpPr txBox="1"/>
            <p:nvPr/>
          </p:nvSpPr>
          <p:spPr>
            <a:xfrm>
              <a:off x="4722697" y="2612788"/>
              <a:ext cx="3410729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latin typeface="Aptos" panose="020B0004020202020204" pitchFamily="34" charset="0"/>
                </a:rPr>
                <a:t>21</a:t>
              </a:r>
              <a:r>
                <a:rPr lang="ru-RU" sz="1100" dirty="0">
                  <a:latin typeface="Aptos" panose="020B0004020202020204" pitchFamily="34" charset="0"/>
                </a:rPr>
                <a:t>) </a:t>
              </a:r>
              <a:r>
                <a:rPr lang="ru-RU" sz="1100" dirty="0" err="1">
                  <a:latin typeface="Aptos" panose="020B0004020202020204" pitchFamily="34" charset="0"/>
                </a:rPr>
                <a:t>ерекше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білім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беруді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қажет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ететін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балалар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үшін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бағдарламаларын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бейімдеу</a:t>
              </a:r>
              <a:r>
                <a:rPr lang="ru-RU" sz="1100" dirty="0">
                  <a:latin typeface="Aptos" panose="020B0004020202020204" pitchFamily="34" charset="0"/>
                </a:rPr>
                <a:t> – </a:t>
              </a:r>
              <a:r>
                <a:rPr lang="ru-RU" sz="1100" dirty="0" err="1">
                  <a:latin typeface="Aptos" panose="020B0004020202020204" pitchFamily="34" charset="0"/>
                </a:rPr>
                <a:t>Стандартпен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белгіленген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көлемге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және</a:t>
              </a:r>
              <a:r>
                <a:rPr lang="ru-RU" sz="1100" dirty="0">
                  <a:latin typeface="Aptos" panose="020B0004020202020204" pitchFamily="34" charset="0"/>
                </a:rPr>
                <a:t> оны </a:t>
              </a:r>
              <a:r>
                <a:rPr lang="ru-RU" sz="1100" dirty="0" err="1">
                  <a:latin typeface="Aptos" panose="020B0004020202020204" pitchFamily="34" charset="0"/>
                </a:rPr>
                <a:t>сыныпта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қарқынына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сәйкес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пәндерінің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мазмұнын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меңгеруде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қиналатын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балаларға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арналған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Үлгілік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бағдарламаларының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мазмұнына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өзгерістер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енгізуі</a:t>
              </a:r>
              <a:r>
                <a:rPr lang="ru-RU" sz="1100" dirty="0">
                  <a:latin typeface="Aptos" panose="020B0004020202020204" pitchFamily="34" charset="0"/>
                </a:rPr>
                <a:t>;</a:t>
              </a:r>
            </a:p>
            <a:p>
              <a:r>
                <a:rPr lang="ru-RU" sz="1100" b="1" dirty="0">
                  <a:latin typeface="Aptos" panose="020B0004020202020204" pitchFamily="34" charset="0"/>
                </a:rPr>
                <a:t>22</a:t>
              </a:r>
              <a:r>
                <a:rPr lang="ru-RU" sz="1100" dirty="0">
                  <a:latin typeface="Aptos" panose="020B0004020202020204" pitchFamily="34" charset="0"/>
                </a:rPr>
                <a:t>) </a:t>
              </a:r>
              <a:r>
                <a:rPr lang="ru-RU" sz="1100" dirty="0" err="1">
                  <a:latin typeface="Aptos" panose="020B0004020202020204" pitchFamily="34" charset="0"/>
                </a:rPr>
                <a:t>түзету-дамыту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бағдарламасы</a:t>
              </a:r>
              <a:r>
                <a:rPr lang="ru-RU" sz="1100" dirty="0">
                  <a:latin typeface="Aptos" panose="020B0004020202020204" pitchFamily="34" charset="0"/>
                </a:rPr>
                <a:t> – </a:t>
              </a:r>
              <a:r>
                <a:rPr lang="ru-RU" sz="1100" dirty="0" err="1">
                  <a:latin typeface="Aptos" panose="020B0004020202020204" pitchFamily="34" charset="0"/>
                </a:rPr>
                <a:t>дамуындағы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бұзылыстардың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түрлері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бойынша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мүмкіндіктері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шектеулі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балалармен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түзету-дамыту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жұмысының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мазмұнын</a:t>
              </a:r>
              <a:r>
                <a:rPr lang="ru-RU" sz="1100" dirty="0">
                  <a:latin typeface="Aptos" panose="020B0004020202020204" pitchFamily="34" charset="0"/>
                </a:rPr>
                <a:t>, </a:t>
              </a:r>
              <a:r>
                <a:rPr lang="ru-RU" sz="1100" dirty="0" err="1">
                  <a:latin typeface="Aptos" panose="020B0004020202020204" pitchFamily="34" charset="0"/>
                </a:rPr>
                <a:t>бағыттары</a:t>
              </a:r>
              <a:r>
                <a:rPr lang="ru-RU" sz="1100" dirty="0">
                  <a:latin typeface="Aptos" panose="020B0004020202020204" pitchFamily="34" charset="0"/>
                </a:rPr>
                <a:t> мен </a:t>
              </a:r>
              <a:r>
                <a:rPr lang="ru-RU" sz="1100" dirty="0" err="1">
                  <a:latin typeface="Aptos" panose="020B0004020202020204" pitchFamily="34" charset="0"/>
                </a:rPr>
                <a:t>реттілігін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анықтайтын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бағдарлама</a:t>
              </a:r>
              <a:r>
                <a:rPr lang="ru-RU" sz="1100" dirty="0">
                  <a:latin typeface="Aptos" panose="020B0004020202020204" pitchFamily="34" charset="0"/>
                </a:rPr>
                <a:t>;</a:t>
              </a:r>
            </a:p>
            <a:p>
              <a:r>
                <a:rPr lang="ru-RU" sz="1100" b="1" dirty="0">
                  <a:latin typeface="Aptos" panose="020B0004020202020204" pitchFamily="34" charset="0"/>
                </a:rPr>
                <a:t>23</a:t>
              </a:r>
              <a:r>
                <a:rPr lang="ru-RU" sz="1100" dirty="0">
                  <a:latin typeface="Aptos" panose="020B0004020202020204" pitchFamily="34" charset="0"/>
                </a:rPr>
                <a:t>) </a:t>
              </a:r>
              <a:r>
                <a:rPr lang="ru-RU" sz="1100" dirty="0" err="1">
                  <a:latin typeface="Aptos" panose="020B0004020202020204" pitchFamily="34" charset="0"/>
                </a:rPr>
                <a:t>ерекше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білім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беруді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қажет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ететін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балалар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үшін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жеке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дамыту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бағдарламасы</a:t>
              </a:r>
              <a:r>
                <a:rPr lang="ru-RU" sz="1100" dirty="0">
                  <a:latin typeface="Aptos" panose="020B0004020202020204" pitchFamily="34" charset="0"/>
                </a:rPr>
                <a:t> – </a:t>
              </a:r>
              <a:r>
                <a:rPr lang="ru-RU" sz="1100" dirty="0" err="1">
                  <a:latin typeface="Aptos" panose="020B0004020202020204" pitchFamily="34" charset="0"/>
                </a:rPr>
                <a:t>балалардың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ерекше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білім</a:t>
              </a:r>
              <a:r>
                <a:rPr lang="ru-RU" sz="1100" dirty="0">
                  <a:latin typeface="Aptos" panose="020B0004020202020204" pitchFamily="34" charset="0"/>
                </a:rPr>
                <a:t> беру </a:t>
              </a:r>
              <a:r>
                <a:rPr lang="ru-RU" sz="1100" dirty="0" err="1">
                  <a:latin typeface="Aptos" panose="020B0004020202020204" pitchFamily="34" charset="0"/>
                </a:rPr>
                <a:t>қажеттіліктерін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бағалау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негізінде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кешенді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көмектің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негізгі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бағыттары</a:t>
              </a:r>
              <a:r>
                <a:rPr lang="ru-RU" sz="1100" dirty="0">
                  <a:latin typeface="Aptos" panose="020B0004020202020204" pitchFamily="34" charset="0"/>
                </a:rPr>
                <a:t> мен </a:t>
              </a:r>
              <a:r>
                <a:rPr lang="ru-RU" sz="1100" dirty="0" err="1">
                  <a:latin typeface="Aptos" panose="020B0004020202020204" pitchFamily="34" charset="0"/>
                </a:rPr>
                <a:t>мазмұнын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анықтайтын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бағдарлама</a:t>
              </a:r>
              <a:r>
                <a:rPr lang="ru-RU" sz="1100" dirty="0">
                  <a:latin typeface="Aptos" panose="020B0004020202020204" pitchFamily="34" charset="0"/>
                </a:rPr>
                <a:t>;</a:t>
              </a:r>
            </a:p>
            <a:p>
              <a:r>
                <a:rPr lang="ru-RU" sz="1100" b="1" dirty="0">
                  <a:latin typeface="Aptos" panose="020B0004020202020204" pitchFamily="34" charset="0"/>
                </a:rPr>
                <a:t>24</a:t>
              </a:r>
              <a:r>
                <a:rPr lang="ru-RU" sz="1100" dirty="0">
                  <a:latin typeface="Aptos" panose="020B0004020202020204" pitchFamily="34" charset="0"/>
                </a:rPr>
                <a:t>) </a:t>
              </a:r>
              <a:r>
                <a:rPr lang="ru-RU" sz="1100" dirty="0" err="1">
                  <a:latin typeface="Aptos" panose="020B0004020202020204" pitchFamily="34" charset="0"/>
                </a:rPr>
                <a:t>түзету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компоненті</a:t>
              </a:r>
              <a:r>
                <a:rPr lang="ru-RU" sz="1100" dirty="0">
                  <a:latin typeface="Aptos" panose="020B0004020202020204" pitchFamily="34" charset="0"/>
                </a:rPr>
                <a:t> – </a:t>
              </a:r>
              <a:r>
                <a:rPr lang="ru-RU" sz="1100" dirty="0" err="1">
                  <a:latin typeface="Aptos" panose="020B0004020202020204" pitchFamily="34" charset="0"/>
                </a:rPr>
                <a:t>арнайы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білім</a:t>
              </a:r>
              <a:r>
                <a:rPr lang="ru-RU" sz="1100" dirty="0">
                  <a:latin typeface="Aptos" panose="020B0004020202020204" pitchFamily="34" charset="0"/>
                </a:rPr>
                <a:t> беру </a:t>
              </a:r>
              <a:r>
                <a:rPr lang="ru-RU" sz="1100" dirty="0" err="1">
                  <a:latin typeface="Aptos" panose="020B0004020202020204" pitchFamily="34" charset="0"/>
                </a:rPr>
                <a:t>жағдайында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оқитын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мүмкіндіктері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шектеулі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балалардың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бұзылған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функцияларын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түзетуге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және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орнын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толтыруға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бағытталған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арнайы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пәндерінің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жиынтығын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қамтитын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Үлгілік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оқу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жоспарының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міндетті</a:t>
              </a:r>
              <a:r>
                <a:rPr lang="ru-RU" sz="1100" dirty="0">
                  <a:latin typeface="Aptos" panose="020B0004020202020204" pitchFamily="34" charset="0"/>
                </a:rPr>
                <a:t> </a:t>
              </a:r>
              <a:r>
                <a:rPr lang="ru-RU" sz="1100" dirty="0" err="1">
                  <a:latin typeface="Aptos" panose="020B0004020202020204" pitchFamily="34" charset="0"/>
                </a:rPr>
                <a:t>компоненті</a:t>
              </a:r>
              <a:r>
                <a:rPr lang="ru-RU" sz="1100" dirty="0">
                  <a:latin typeface="Aptos" panose="020B0004020202020204" pitchFamily="34" charset="0"/>
                </a:rPr>
                <a:t>;</a:t>
              </a:r>
              <a:endParaRPr lang="kk-KZ" sz="1100" dirty="0">
                <a:latin typeface="Aptos" panose="020B00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06D7AC01-AE24-5362-71A0-4B3A66C17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81041" y="2612788"/>
              <a:ext cx="303280" cy="30328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F8C68116-437E-D0A3-DEFE-90FE32A1BE07}"/>
              </a:ext>
            </a:extLst>
          </p:cNvPr>
          <p:cNvGrpSpPr/>
          <p:nvPr/>
        </p:nvGrpSpPr>
        <p:grpSpPr>
          <a:xfrm>
            <a:off x="4838328" y="839807"/>
            <a:ext cx="6573502" cy="625809"/>
            <a:chOff x="7599095" y="839807"/>
            <a:chExt cx="6573502" cy="625809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A00373B6-1F84-92E1-6B6B-5E1B54607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99095" y="839807"/>
              <a:ext cx="613932" cy="6139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894EC70-9020-FE31-5321-55DA5348B051}"/>
                </a:ext>
              </a:extLst>
            </p:cNvPr>
            <p:cNvSpPr txBox="1"/>
            <p:nvPr/>
          </p:nvSpPr>
          <p:spPr>
            <a:xfrm>
              <a:off x="8278462" y="880841"/>
              <a:ext cx="589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МЕМЛЕКЕТТІК ЖАЛПЫҒА МІНДЕТТІ СТАНДАРТ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БАСТАУЫШ/НЕГІЗГІ ОРТА БІЛІМ БЕРУ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144195A-C266-001B-67C6-F5B1C148CE22}"/>
              </a:ext>
            </a:extLst>
          </p:cNvPr>
          <p:cNvSpPr txBox="1"/>
          <p:nvPr/>
        </p:nvSpPr>
        <p:spPr>
          <a:xfrm>
            <a:off x="4777606" y="1624102"/>
            <a:ext cx="2974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1-ТАРАУ.  ЖАЛПЫ ЕРЕЖЕЛЕР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C8397B0-C756-1F8F-85A7-2F2C6C97C6F1}"/>
              </a:ext>
            </a:extLst>
          </p:cNvPr>
          <p:cNvSpPr txBox="1"/>
          <p:nvPr/>
        </p:nvSpPr>
        <p:spPr>
          <a:xfrm>
            <a:off x="8667609" y="1909802"/>
            <a:ext cx="342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т. 44</a:t>
            </a:r>
            <a:r>
              <a:rPr lang="ru-RU" sz="1100" dirty="0">
                <a:latin typeface="Aptos" panose="020B0004020202020204" pitchFamily="34" charset="0"/>
              </a:rPr>
              <a:t>.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алушылардың</a:t>
            </a:r>
            <a:r>
              <a:rPr lang="ru-RU" sz="1100" dirty="0">
                <a:latin typeface="Aptos" panose="020B0004020202020204" pitchFamily="34" charset="0"/>
              </a:rPr>
              <a:t>, </a:t>
            </a:r>
            <a:r>
              <a:rPr lang="ru-RU" sz="1100" dirty="0" err="1">
                <a:latin typeface="Aptos" panose="020B0004020202020204" pitchFamily="34" charset="0"/>
              </a:rPr>
              <a:t>олардың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ішінде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ерекше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беру </a:t>
            </a:r>
            <a:r>
              <a:rPr lang="ru-RU" sz="1100" dirty="0" err="1">
                <a:latin typeface="Aptos" panose="020B0004020202020204" pitchFamily="34" charset="0"/>
              </a:rPr>
              <a:t>қажеттіліктері</a:t>
            </a:r>
            <a:r>
              <a:rPr lang="ru-RU" sz="1100" dirty="0">
                <a:latin typeface="Aptos" panose="020B0004020202020204" pitchFamily="34" charset="0"/>
              </a:rPr>
              <a:t> бар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алушылардың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оқу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жетістіктерін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бағалау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критериалды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бағалау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жүйесі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пайдалану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арқылы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жүзеге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асырылады</a:t>
            </a:r>
            <a:r>
              <a:rPr lang="ru-RU" sz="1100" dirty="0">
                <a:latin typeface="Aptos" panose="020B0004020202020204" pitchFamily="34" charset="0"/>
              </a:rPr>
              <a:t>.</a:t>
            </a:r>
          </a:p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т. 47</a:t>
            </a:r>
            <a:r>
              <a:rPr lang="ru-RU" sz="1100" dirty="0">
                <a:latin typeface="Aptos" panose="020B0004020202020204" pitchFamily="34" charset="0"/>
              </a:rPr>
              <a:t>. </a:t>
            </a:r>
            <a:r>
              <a:rPr lang="ru-RU" sz="1100" dirty="0" err="1">
                <a:latin typeface="Aptos" panose="020B0004020202020204" pitchFamily="34" charset="0"/>
              </a:rPr>
              <a:t>Ерекше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беруді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қажет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ететін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алушылар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үшін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олардың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алуына</a:t>
            </a:r>
            <a:r>
              <a:rPr lang="ru-RU" sz="1100" dirty="0">
                <a:latin typeface="Aptos" panose="020B0004020202020204" pitchFamily="34" charset="0"/>
              </a:rPr>
              <a:t>, </a:t>
            </a:r>
            <a:r>
              <a:rPr lang="ru-RU" sz="1100" dirty="0" err="1">
                <a:latin typeface="Aptos" panose="020B0004020202020204" pitchFamily="34" charset="0"/>
              </a:rPr>
              <a:t>дамуындағы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бұзушылықтарды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түзетуіне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және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әлеуметтік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бейімделуіне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жағдай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жасалады</a:t>
            </a:r>
            <a:r>
              <a:rPr lang="ru-RU" sz="1100" dirty="0">
                <a:latin typeface="Aptos" panose="020B0004020202020204" pitchFamily="34" charset="0"/>
              </a:rPr>
              <a:t>.</a:t>
            </a:r>
            <a:endParaRPr lang="kk-KZ" sz="1100" dirty="0"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A321364-3303-DFA0-32D0-CBF935BAB598}"/>
              </a:ext>
            </a:extLst>
          </p:cNvPr>
          <p:cNvSpPr txBox="1"/>
          <p:nvPr/>
        </p:nvSpPr>
        <p:spPr>
          <a:xfrm>
            <a:off x="8688149" y="1624102"/>
            <a:ext cx="34332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4-тарау.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нәтижелерін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бағалау</a:t>
            </a:r>
            <a:endParaRPr lang="ru-RU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73108333-E176-F653-6E7E-3EA9CAF92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10938" y="1925974"/>
            <a:ext cx="303280" cy="30328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87A38A86-B5C8-A0D3-C8F2-DB048B24470A}"/>
              </a:ext>
            </a:extLst>
          </p:cNvPr>
          <p:cNvSpPr txBox="1"/>
          <p:nvPr/>
        </p:nvSpPr>
        <p:spPr>
          <a:xfrm>
            <a:off x="1093492" y="1280280"/>
            <a:ext cx="1492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Инклюзивті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беру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анықтамасы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5756A4CD-DA23-8835-D2C2-4A69ABCA87BF}"/>
              </a:ext>
            </a:extLst>
          </p:cNvPr>
          <p:cNvSpPr/>
          <p:nvPr/>
        </p:nvSpPr>
        <p:spPr>
          <a:xfrm flipV="1">
            <a:off x="464714" y="130526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AADEF7F-EFBD-0E83-DCBB-94DB6E2ACFEA}"/>
              </a:ext>
            </a:extLst>
          </p:cNvPr>
          <p:cNvSpPr txBox="1"/>
          <p:nvPr/>
        </p:nvSpPr>
        <p:spPr>
          <a:xfrm>
            <a:off x="1093493" y="2375577"/>
            <a:ext cx="1348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Жеке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бағдарла</a:t>
            </a:r>
            <a:r>
              <a:rPr lang="en-US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-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малары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="" xmlns:a16="http://schemas.microsoft.com/office/drawing/2014/main" id="{573F790C-02A8-395C-676E-08FB1F7A1C6C}"/>
              </a:ext>
            </a:extLst>
          </p:cNvPr>
          <p:cNvSpPr/>
          <p:nvPr/>
        </p:nvSpPr>
        <p:spPr>
          <a:xfrm flipV="1">
            <a:off x="464714" y="240056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5EF7741-CE14-E69B-DDA9-9EE9F3D178E8}"/>
              </a:ext>
            </a:extLst>
          </p:cNvPr>
          <p:cNvSpPr txBox="1"/>
          <p:nvPr/>
        </p:nvSpPr>
        <p:spPr>
          <a:xfrm>
            <a:off x="1093493" y="3516759"/>
            <a:ext cx="1288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бағдар-ламаларын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бейімдеу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1CE38B7E-0076-5702-B6C8-80BAD56121D7}"/>
              </a:ext>
            </a:extLst>
          </p:cNvPr>
          <p:cNvSpPr/>
          <p:nvPr/>
        </p:nvSpPr>
        <p:spPr>
          <a:xfrm flipV="1">
            <a:off x="464714" y="3545262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C28E7D2-AE5B-E1A6-7B70-6A46A7E40F91}"/>
              </a:ext>
            </a:extLst>
          </p:cNvPr>
          <p:cNvSpPr txBox="1"/>
          <p:nvPr/>
        </p:nvSpPr>
        <p:spPr>
          <a:xfrm>
            <a:off x="1093493" y="4415954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Түзету-дамыту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бағдарламасы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9C649BE9-A3FF-27DF-053E-8993C09D99F6}"/>
              </a:ext>
            </a:extLst>
          </p:cNvPr>
          <p:cNvSpPr/>
          <p:nvPr/>
        </p:nvSpPr>
        <p:spPr>
          <a:xfrm flipV="1">
            <a:off x="464714" y="4440941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F25725C-FE80-3C9A-07AD-58E2E68EB61D}"/>
              </a:ext>
            </a:extLst>
          </p:cNvPr>
          <p:cNvSpPr txBox="1"/>
          <p:nvPr/>
        </p:nvSpPr>
        <p:spPr>
          <a:xfrm>
            <a:off x="3042498" y="1330550"/>
            <a:ext cx="1216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Түзету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компоненті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="" xmlns:a16="http://schemas.microsoft.com/office/drawing/2014/main" id="{4C70943D-6827-26E7-E537-B5A9F8D2A7C7}"/>
              </a:ext>
            </a:extLst>
          </p:cNvPr>
          <p:cNvSpPr/>
          <p:nvPr/>
        </p:nvSpPr>
        <p:spPr>
          <a:xfrm flipV="1">
            <a:off x="2496526" y="132200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2EA24BC-FB3D-3D9C-E05D-ADB5837722D7}"/>
              </a:ext>
            </a:extLst>
          </p:cNvPr>
          <p:cNvSpPr txBox="1"/>
          <p:nvPr/>
        </p:nvSpPr>
        <p:spPr>
          <a:xfrm>
            <a:off x="3042498" y="2370254"/>
            <a:ext cx="14084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Кәсіп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пен </a:t>
            </a:r>
          </a:p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еңбекке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даярлау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2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Бағдарла</a:t>
            </a:r>
            <a:r>
              <a:rPr lang="ru-RU" sz="12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-</a:t>
            </a:r>
          </a:p>
          <a:p>
            <a:r>
              <a:rPr lang="ru-RU" sz="12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малары</a:t>
            </a:r>
            <a:r>
              <a:rPr lang="ru-RU" sz="1200" b="1" dirty="0" smtClean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="" xmlns:a16="http://schemas.microsoft.com/office/drawing/2014/main" id="{00F04B26-5AF3-CEB6-D33B-FAE865BC9FCE}"/>
              </a:ext>
            </a:extLst>
          </p:cNvPr>
          <p:cNvSpPr/>
          <p:nvPr/>
        </p:nvSpPr>
        <p:spPr>
          <a:xfrm flipV="1">
            <a:off x="2496526" y="241729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D2C6344-151D-F564-B3EA-49AA6EAB7E36}"/>
              </a:ext>
            </a:extLst>
          </p:cNvPr>
          <p:cNvSpPr txBox="1"/>
          <p:nvPr/>
        </p:nvSpPr>
        <p:spPr>
          <a:xfrm>
            <a:off x="3042498" y="3516759"/>
            <a:ext cx="15580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Оқыту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жағдайын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жасау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="" xmlns:a16="http://schemas.microsoft.com/office/drawing/2014/main" id="{2F100201-921B-9368-9C55-816E5169A394}"/>
              </a:ext>
            </a:extLst>
          </p:cNvPr>
          <p:cNvSpPr/>
          <p:nvPr/>
        </p:nvSpPr>
        <p:spPr>
          <a:xfrm flipV="1">
            <a:off x="2496526" y="353393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6DBC96E-D060-4EF0-8F45-4ADFF53467DD}"/>
              </a:ext>
            </a:extLst>
          </p:cNvPr>
          <p:cNvSpPr txBox="1"/>
          <p:nvPr/>
        </p:nvSpPr>
        <p:spPr>
          <a:xfrm>
            <a:off x="3042498" y="4432687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Бағалауды</a:t>
            </a:r>
            <a:endParaRPr lang="ru-RU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r>
              <a:rPr lang="ru-RU" sz="1200" b="1" dirty="0" err="1" smtClean="0">
                <a:solidFill>
                  <a:schemeClr val="accent1"/>
                </a:solidFill>
                <a:latin typeface="Aptos" panose="020B0004020202020204" pitchFamily="34" charset="0"/>
              </a:rPr>
              <a:t>бейімдеу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8A429707-19BE-9613-E472-68B5E4B353CD}"/>
              </a:ext>
            </a:extLst>
          </p:cNvPr>
          <p:cNvSpPr/>
          <p:nvPr/>
        </p:nvSpPr>
        <p:spPr>
          <a:xfrm flipV="1">
            <a:off x="2496526" y="445767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1057077-46A6-6F99-C056-4C53BD0B99F1}"/>
              </a:ext>
            </a:extLst>
          </p:cNvPr>
          <p:cNvSpPr txBox="1"/>
          <p:nvPr/>
        </p:nvSpPr>
        <p:spPr>
          <a:xfrm>
            <a:off x="1093493" y="5470709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Жеке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дамыту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бағдарламасы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="" xmlns:a16="http://schemas.microsoft.com/office/drawing/2014/main" id="{C928B61F-4F74-1F0C-EB93-1CD0C6D5ECAD}"/>
              </a:ext>
            </a:extLst>
          </p:cNvPr>
          <p:cNvSpPr/>
          <p:nvPr/>
        </p:nvSpPr>
        <p:spPr>
          <a:xfrm flipV="1">
            <a:off x="464714" y="545684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DB9BECF-73BD-A7B7-2D15-37538DDB2857}"/>
              </a:ext>
            </a:extLst>
          </p:cNvPr>
          <p:cNvSpPr txBox="1"/>
          <p:nvPr/>
        </p:nvSpPr>
        <p:spPr>
          <a:xfrm>
            <a:off x="3033658" y="5473411"/>
            <a:ext cx="1558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Топқа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бөлу</a:t>
            </a:r>
            <a:endParaRPr lang="kk-KZ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0091EEBA-9CCA-A32B-2AA1-1055EA73340D}"/>
              </a:ext>
            </a:extLst>
          </p:cNvPr>
          <p:cNvSpPr/>
          <p:nvPr/>
        </p:nvSpPr>
        <p:spPr>
          <a:xfrm flipV="1">
            <a:off x="2487686" y="5456840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8F77E71-80E9-A2BD-2592-F58FC0C7FA28}"/>
              </a:ext>
            </a:extLst>
          </p:cNvPr>
          <p:cNvSpPr txBox="1"/>
          <p:nvPr/>
        </p:nvSpPr>
        <p:spPr>
          <a:xfrm>
            <a:off x="8676470" y="3952956"/>
            <a:ext cx="342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т. 57</a:t>
            </a:r>
            <a:r>
              <a:rPr lang="ru-RU" sz="1100" dirty="0">
                <a:latin typeface="Aptos" panose="020B0004020202020204" pitchFamily="34" charset="0"/>
              </a:rPr>
              <a:t>. </a:t>
            </a:r>
            <a:r>
              <a:rPr lang="ru-RU" sz="1100" dirty="0" err="1">
                <a:latin typeface="Aptos" panose="020B0004020202020204" pitchFamily="34" charset="0"/>
              </a:rPr>
              <a:t>Инклюзивті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беру </a:t>
            </a:r>
            <a:r>
              <a:rPr lang="ru-RU" sz="1100" dirty="0" err="1">
                <a:latin typeface="Aptos" panose="020B0004020202020204" pitchFamily="34" charset="0"/>
              </a:rPr>
              <a:t>шеңберінде</a:t>
            </a:r>
            <a:r>
              <a:rPr lang="ru-RU" sz="1100" dirty="0">
                <a:latin typeface="Aptos" panose="020B0004020202020204" pitchFamily="34" charset="0"/>
              </a:rPr>
              <a:t> 56-тармақта </a:t>
            </a:r>
            <a:r>
              <a:rPr lang="ru-RU" sz="1100" dirty="0" err="1">
                <a:latin typeface="Aptos" panose="020B0004020202020204" pitchFamily="34" charset="0"/>
              </a:rPr>
              <a:t>көрсетілген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пәндер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бойынша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сыныпты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топтарға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бөлу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әрбір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ерекше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беру </a:t>
            </a:r>
            <a:r>
              <a:rPr lang="ru-RU" sz="1100" dirty="0" err="1">
                <a:latin typeface="Aptos" panose="020B0004020202020204" pitchFamily="34" charset="0"/>
              </a:rPr>
              <a:t>қажеттілігі</a:t>
            </a:r>
            <a:r>
              <a:rPr lang="ru-RU" sz="1100" dirty="0">
                <a:latin typeface="Aptos" panose="020B0004020202020204" pitchFamily="34" charset="0"/>
              </a:rPr>
              <a:t> бар </a:t>
            </a:r>
            <a:r>
              <a:rPr lang="ru-RU" sz="1100" dirty="0" err="1">
                <a:latin typeface="Aptos" panose="020B0004020202020204" pitchFamily="34" charset="0"/>
              </a:rPr>
              <a:t>балаға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сынып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толымдылығындағы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білім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алушылардың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жалпы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санын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үшке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кеміту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есебінен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жүзеге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асырылады</a:t>
            </a:r>
            <a:r>
              <a:rPr lang="ru-RU" sz="1100" dirty="0">
                <a:latin typeface="Aptos" panose="020B0004020202020204" pitchFamily="34" charset="0"/>
              </a:rPr>
              <a:t>.</a:t>
            </a:r>
            <a:endParaRPr lang="kk-KZ" sz="1100" dirty="0">
              <a:latin typeface="Aptos" panose="020B00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4AC83A3-F84B-F147-A042-BDD3CEA9ADC4}"/>
              </a:ext>
            </a:extLst>
          </p:cNvPr>
          <p:cNvSpPr txBox="1"/>
          <p:nvPr/>
        </p:nvSpPr>
        <p:spPr>
          <a:xfrm>
            <a:off x="8697010" y="3469259"/>
            <a:ext cx="3607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5-тарау.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алушылардың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жүктемесінің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ең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жоғары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көлеміне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9A85D74-36BD-4862-F8C5-5F8645D597BD}"/>
              </a:ext>
            </a:extLst>
          </p:cNvPr>
          <p:cNvSpPr txBox="1"/>
          <p:nvPr/>
        </p:nvSpPr>
        <p:spPr>
          <a:xfrm>
            <a:off x="8647068" y="5460732"/>
            <a:ext cx="342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72165"/>
                </a:solidFill>
                <a:latin typeface="Aptos" panose="020B0004020202020204" pitchFamily="34" charset="0"/>
              </a:rPr>
              <a:t>т. 59</a:t>
            </a:r>
            <a:r>
              <a:rPr lang="ru-RU" sz="1100" dirty="0">
                <a:latin typeface="Aptos" panose="020B0004020202020204" pitchFamily="34" charset="0"/>
              </a:rPr>
              <a:t>. </a:t>
            </a:r>
            <a:r>
              <a:rPr lang="ru-RU" sz="1100" dirty="0" err="1">
                <a:latin typeface="Aptos" panose="020B0004020202020204" pitchFamily="34" charset="0"/>
              </a:rPr>
              <a:t>Арнайы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мектептерде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және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арнайы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сыныптарда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оқитын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мүмкіндігі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шектеулі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балаларға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арналған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арнайы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оқу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бағдарламасын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меңгеру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мерзімі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алты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жылды</a:t>
            </a:r>
            <a:r>
              <a:rPr lang="ru-RU" sz="1100" dirty="0">
                <a:latin typeface="Aptos" panose="020B0004020202020204" pitchFamily="34" charset="0"/>
              </a:rPr>
              <a:t> </a:t>
            </a:r>
            <a:r>
              <a:rPr lang="ru-RU" sz="1100" dirty="0" err="1">
                <a:latin typeface="Aptos" panose="020B0004020202020204" pitchFamily="34" charset="0"/>
              </a:rPr>
              <a:t>құрайды</a:t>
            </a:r>
            <a:r>
              <a:rPr lang="ru-RU" sz="1100" dirty="0">
                <a:latin typeface="Aptos" panose="020B0004020202020204" pitchFamily="34" charset="0"/>
              </a:rPr>
              <a:t> (5-10 </a:t>
            </a:r>
            <a:r>
              <a:rPr lang="ru-RU" sz="1100" dirty="0" err="1">
                <a:latin typeface="Aptos" panose="020B0004020202020204" pitchFamily="34" charset="0"/>
              </a:rPr>
              <a:t>сыныптар</a:t>
            </a:r>
            <a:r>
              <a:rPr lang="ru-RU" sz="1100" dirty="0">
                <a:latin typeface="Aptos" panose="020B0004020202020204" pitchFamily="34" charset="0"/>
              </a:rPr>
              <a:t>).</a:t>
            </a:r>
            <a:endParaRPr lang="kk-KZ" sz="1100" dirty="0">
              <a:latin typeface="Aptos" panose="020B00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6C8FE6DF-C740-9D45-C7DD-61F55B2DFB57}"/>
              </a:ext>
            </a:extLst>
          </p:cNvPr>
          <p:cNvSpPr txBox="1"/>
          <p:nvPr/>
        </p:nvSpPr>
        <p:spPr>
          <a:xfrm>
            <a:off x="8667608" y="5220529"/>
            <a:ext cx="34340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6-тарау.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Оқу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мерзіміне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2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2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2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0BC07B4B-C5C7-2799-EE25-D4ED7F6D6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762" y="3952978"/>
            <a:ext cx="303280" cy="30328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075752A7-8265-AEBB-1218-228E17FE3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454" y="5475429"/>
            <a:ext cx="303280" cy="30328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36AD401C-0212-E5CF-5530-BDAABF2C52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28685" y="1132114"/>
            <a:ext cx="546045" cy="500040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B57FA48C-7982-5EE6-D8D4-78EE0DCFB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8056" y="1403232"/>
            <a:ext cx="403675" cy="4036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6" y="2449965"/>
            <a:ext cx="468879" cy="468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56" y="3644656"/>
            <a:ext cx="372359" cy="327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7" y="4508352"/>
            <a:ext cx="363216" cy="3632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85" y="4522195"/>
            <a:ext cx="382553" cy="382553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92" y="5559286"/>
            <a:ext cx="332239" cy="3322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53" y="5501183"/>
            <a:ext cx="448443" cy="44844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05" y="1344816"/>
            <a:ext cx="458034" cy="4580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31" y="3611994"/>
            <a:ext cx="330433" cy="3304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40" y="2489954"/>
            <a:ext cx="352530" cy="3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83268AF-2D15-1921-F034-011CCC1C495B}"/>
              </a:ext>
            </a:extLst>
          </p:cNvPr>
          <p:cNvSpPr/>
          <p:nvPr/>
        </p:nvSpPr>
        <p:spPr>
          <a:xfrm>
            <a:off x="3198572" y="684909"/>
            <a:ext cx="8993428" cy="6173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D4206C4-4B6D-385C-DBF8-B7707086E74C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E3B6903-FD6D-8018-F931-6903250E6199}"/>
              </a:ext>
            </a:extLst>
          </p:cNvPr>
          <p:cNvSpPr/>
          <p:nvPr/>
        </p:nvSpPr>
        <p:spPr>
          <a:xfrm>
            <a:off x="1007652" y="110337"/>
            <a:ext cx="7501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ptos" panose="020B00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БАСТАУЫШ БІЛІМ БЕРУДІҢ БІЛІМ БЕРУ САЛАЛАРЫ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F55D2CF-3077-449C-327C-26A04F8BBB22}"/>
              </a:ext>
            </a:extLst>
          </p:cNvPr>
          <p:cNvSpPr/>
          <p:nvPr/>
        </p:nvSpPr>
        <p:spPr>
          <a:xfrm>
            <a:off x="109538" y="-21989"/>
            <a:ext cx="687569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" panose="020B00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176A408-51E5-B1F1-75C4-3212FFA49E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3" y="135847"/>
            <a:ext cx="432106" cy="455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77E3FE-0906-EC55-4029-2C95526626CF}"/>
              </a:ext>
            </a:extLst>
          </p:cNvPr>
          <p:cNvSpPr txBox="1"/>
          <p:nvPr/>
        </p:nvSpPr>
        <p:spPr>
          <a:xfrm>
            <a:off x="1191028" y="1192129"/>
            <a:ext cx="200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Тіл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және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</a:p>
          <a:p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әдебиет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»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874AFBF-7373-C978-5763-7F89F7C9295B}"/>
              </a:ext>
            </a:extLst>
          </p:cNvPr>
          <p:cNvSpPr txBox="1"/>
          <p:nvPr/>
        </p:nvSpPr>
        <p:spPr>
          <a:xfrm>
            <a:off x="1191028" y="1967983"/>
            <a:ext cx="2025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«Математика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және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информатика»</a:t>
            </a:r>
            <a:endParaRPr lang="kk-KZ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B75EBDC-C173-769C-32EF-2B9CAA44F24E}"/>
              </a:ext>
            </a:extLst>
          </p:cNvPr>
          <p:cNvSpPr txBox="1"/>
          <p:nvPr/>
        </p:nvSpPr>
        <p:spPr>
          <a:xfrm>
            <a:off x="1191028" y="2996179"/>
            <a:ext cx="17253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«Жаратылыстану»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ECB806-AC98-82E2-F8A8-3D0B7EE1A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76986" y="1132114"/>
            <a:ext cx="546045" cy="5000402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58AF9877-93EB-2C79-405C-2950D15BD4C3}"/>
              </a:ext>
            </a:extLst>
          </p:cNvPr>
          <p:cNvGrpSpPr/>
          <p:nvPr/>
        </p:nvGrpSpPr>
        <p:grpSpPr>
          <a:xfrm>
            <a:off x="3498835" y="2101065"/>
            <a:ext cx="3999474" cy="4293483"/>
            <a:chOff x="4381041" y="2612788"/>
            <a:chExt cx="4728684" cy="4293483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131ADB4-75CE-132B-7DC9-1BBB076EC9E2}"/>
                </a:ext>
              </a:extLst>
            </p:cNvPr>
            <p:cNvSpPr txBox="1"/>
            <p:nvPr/>
          </p:nvSpPr>
          <p:spPr>
            <a:xfrm>
              <a:off x="4722696" y="2612788"/>
              <a:ext cx="4387029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т. 15</a:t>
              </a:r>
              <a:r>
                <a:rPr lang="ru-RU" sz="1300" dirty="0">
                  <a:latin typeface="Aptos" panose="020B0004020202020204" pitchFamily="34" charset="0"/>
                </a:rPr>
                <a:t>. </a:t>
              </a:r>
              <a:r>
                <a:rPr lang="ru-RU" sz="1300" dirty="0" err="1">
                  <a:latin typeface="Aptos" panose="020B0004020202020204" pitchFamily="34" charset="0"/>
                </a:rPr>
                <a:t>Бастауыш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білім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берудің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мазмұны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мәндес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оқу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пәндерін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біріктіретін</a:t>
              </a:r>
              <a:r>
                <a:rPr lang="ru-RU" sz="1300" dirty="0">
                  <a:latin typeface="Aptos" panose="020B0004020202020204" pitchFamily="34" charset="0"/>
                </a:rPr>
                <a:t> «</a:t>
              </a:r>
              <a:r>
                <a:rPr lang="ru-RU" sz="1300" dirty="0" err="1">
                  <a:latin typeface="Aptos" panose="020B0004020202020204" pitchFamily="34" charset="0"/>
                </a:rPr>
                <a:t>Тіл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және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әдебиет</a:t>
              </a:r>
              <a:r>
                <a:rPr lang="ru-RU" sz="1300" dirty="0">
                  <a:latin typeface="Aptos" panose="020B0004020202020204" pitchFamily="34" charset="0"/>
                </a:rPr>
                <a:t>», «Математика </a:t>
              </a:r>
              <a:r>
                <a:rPr lang="ru-RU" sz="1300" dirty="0" err="1">
                  <a:latin typeface="Aptos" panose="020B0004020202020204" pitchFamily="34" charset="0"/>
                </a:rPr>
                <a:t>және</a:t>
              </a:r>
              <a:r>
                <a:rPr lang="ru-RU" sz="1300" dirty="0">
                  <a:latin typeface="Aptos" panose="020B0004020202020204" pitchFamily="34" charset="0"/>
                </a:rPr>
                <a:t> информатика», «</a:t>
              </a:r>
              <a:r>
                <a:rPr lang="ru-RU" sz="1300" dirty="0" err="1">
                  <a:latin typeface="Aptos" panose="020B0004020202020204" pitchFamily="34" charset="0"/>
                </a:rPr>
                <a:t>Жаратылыстану</a:t>
              </a:r>
              <a:r>
                <a:rPr lang="ru-RU" sz="1300" dirty="0">
                  <a:latin typeface="Aptos" panose="020B0004020202020204" pitchFamily="34" charset="0"/>
                </a:rPr>
                <a:t>», «Адам </a:t>
              </a:r>
              <a:r>
                <a:rPr lang="ru-RU" sz="1300" dirty="0" err="1">
                  <a:latin typeface="Aptos" panose="020B0004020202020204" pitchFamily="34" charset="0"/>
                </a:rPr>
                <a:t>және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қоғам</a:t>
              </a:r>
              <a:r>
                <a:rPr lang="ru-RU" sz="1300" dirty="0">
                  <a:latin typeface="Aptos" panose="020B0004020202020204" pitchFamily="34" charset="0"/>
                </a:rPr>
                <a:t>», «Технология </a:t>
              </a:r>
              <a:r>
                <a:rPr lang="ru-RU" sz="1300" dirty="0" err="1">
                  <a:latin typeface="Aptos" panose="020B0004020202020204" pitchFamily="34" charset="0"/>
                </a:rPr>
                <a:t>және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өнер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Дене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шынықтыру</a:t>
              </a:r>
              <a:r>
                <a:rPr lang="ru-RU" sz="1300" dirty="0">
                  <a:latin typeface="Aptos" panose="020B0004020202020204" pitchFamily="34" charset="0"/>
                </a:rPr>
                <a:t>» </a:t>
              </a:r>
              <a:r>
                <a:rPr lang="ru-RU" sz="1300" dirty="0" err="1">
                  <a:latin typeface="Aptos" panose="020B0004020202020204" pitchFamily="34" charset="0"/>
                </a:rPr>
                <a:t>білім</a:t>
              </a:r>
              <a:r>
                <a:rPr lang="ru-RU" sz="1300" dirty="0">
                  <a:latin typeface="Aptos" panose="020B0004020202020204" pitchFamily="34" charset="0"/>
                </a:rPr>
                <a:t> беру </a:t>
              </a:r>
              <a:r>
                <a:rPr lang="ru-RU" sz="1300" dirty="0" err="1">
                  <a:latin typeface="Aptos" panose="020B0004020202020204" pitchFamily="34" charset="0"/>
                </a:rPr>
                <a:t>салалары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арқылы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жүзеге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асырылады</a:t>
              </a:r>
              <a:r>
                <a:rPr lang="ru-RU" sz="1300" dirty="0">
                  <a:latin typeface="Aptos" panose="020B0004020202020204" pitchFamily="34" charset="0"/>
                </a:rPr>
                <a:t>.</a:t>
              </a:r>
            </a:p>
            <a:p>
              <a:r>
                <a:rPr lang="ru-RU" sz="1300" dirty="0">
                  <a:latin typeface="Aptos" panose="020B0004020202020204" pitchFamily="34" charset="0"/>
                </a:rPr>
                <a:t> т. </a:t>
              </a:r>
              <a:r>
                <a:rPr lang="ru-RU" sz="1300" b="1" dirty="0">
                  <a:latin typeface="Aptos" panose="020B0004020202020204" pitchFamily="34" charset="0"/>
                </a:rPr>
                <a:t>16</a:t>
              </a:r>
              <a:r>
                <a:rPr lang="ru-RU" sz="1300" dirty="0">
                  <a:latin typeface="Aptos" panose="020B0004020202020204" pitchFamily="34" charset="0"/>
                </a:rPr>
                <a:t>. «</a:t>
              </a:r>
              <a:r>
                <a:rPr lang="ru-RU" sz="1300" dirty="0" err="1">
                  <a:latin typeface="Aptos" panose="020B0004020202020204" pitchFamily="34" charset="0"/>
                </a:rPr>
                <a:t>Тіл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және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әдебиет</a:t>
              </a:r>
              <a:r>
                <a:rPr lang="ru-RU" sz="1300" dirty="0">
                  <a:latin typeface="Aptos" panose="020B0004020202020204" pitchFamily="34" charset="0"/>
                </a:rPr>
                <a:t>» </a:t>
              </a:r>
              <a:r>
                <a:rPr lang="ru-RU" sz="1300" dirty="0" err="1">
                  <a:latin typeface="Aptos" panose="020B0004020202020204" pitchFamily="34" charset="0"/>
                </a:rPr>
                <a:t>білім</a:t>
              </a:r>
              <a:r>
                <a:rPr lang="ru-RU" sz="1300" dirty="0">
                  <a:latin typeface="Aptos" panose="020B0004020202020204" pitchFamily="34" charset="0"/>
                </a:rPr>
                <a:t> беру </a:t>
              </a:r>
              <a:r>
                <a:rPr lang="ru-RU" sz="1300" dirty="0" err="1">
                  <a:latin typeface="Aptos" panose="020B0004020202020204" pitchFamily="34" charset="0"/>
                </a:rPr>
                <a:t>саласының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мазмұны</a:t>
              </a:r>
              <a:r>
                <a:rPr lang="ru-RU" sz="1300" dirty="0">
                  <a:latin typeface="Aptos" panose="020B0004020202020204" pitchFamily="34" charset="0"/>
                </a:rPr>
                <a:t>:</a:t>
              </a:r>
            </a:p>
            <a:p>
              <a:r>
                <a:rPr lang="ru-RU" sz="1300" b="1" dirty="0">
                  <a:latin typeface="Aptos" panose="020B0004020202020204" pitchFamily="34" charset="0"/>
                </a:rPr>
                <a:t> 1) 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тілінде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оқытатын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сыныптарда</a:t>
              </a:r>
              <a:r>
                <a:rPr lang="ru-RU" sz="1300" dirty="0">
                  <a:latin typeface="Aptos" panose="020B0004020202020204" pitchFamily="34" charset="0"/>
                </a:rPr>
                <a:t>: «</a:t>
              </a:r>
              <a:r>
                <a:rPr lang="ru-RU" sz="1300" dirty="0" err="1">
                  <a:latin typeface="Aptos" panose="020B0004020202020204" pitchFamily="34" charset="0"/>
                </a:rPr>
                <a:t>Әліппе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Ана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Әдебиеттік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оқу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Орыс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Шетел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»;</a:t>
              </a:r>
            </a:p>
            <a:p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b="1" dirty="0">
                  <a:latin typeface="Aptos" panose="020B0004020202020204" pitchFamily="34" charset="0"/>
                </a:rPr>
                <a:t>2) </a:t>
              </a:r>
              <a:r>
                <a:rPr lang="ru-RU" sz="1300" dirty="0" err="1">
                  <a:latin typeface="Aptos" panose="020B0004020202020204" pitchFamily="34" charset="0"/>
                </a:rPr>
                <a:t>орыс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тілінде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оқытатын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сыныптарда</a:t>
              </a:r>
              <a:r>
                <a:rPr lang="ru-RU" sz="1300" dirty="0">
                  <a:latin typeface="Aptos" panose="020B0004020202020204" pitchFamily="34" charset="0"/>
                </a:rPr>
                <a:t>: «Букварь», «Обучение грамоте», «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«Русский язык», «Литературное чтение», «</a:t>
              </a:r>
              <a:r>
                <a:rPr lang="ru-RU" sz="1300" dirty="0" err="1">
                  <a:latin typeface="Aptos" panose="020B0004020202020204" pitchFamily="34" charset="0"/>
                </a:rPr>
                <a:t>Шетел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»;</a:t>
              </a:r>
            </a:p>
            <a:p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b="1" dirty="0">
                  <a:latin typeface="Aptos" panose="020B0004020202020204" pitchFamily="34" charset="0"/>
                </a:rPr>
                <a:t>3) </a:t>
              </a:r>
              <a:r>
                <a:rPr lang="ru-RU" sz="1300" dirty="0" err="1">
                  <a:latin typeface="Aptos" panose="020B0004020202020204" pitchFamily="34" charset="0"/>
                </a:rPr>
                <a:t>ұйғыр</a:t>
              </a:r>
              <a:r>
                <a:rPr lang="ru-RU" sz="1300" dirty="0">
                  <a:latin typeface="Aptos" panose="020B0004020202020204" pitchFamily="34" charset="0"/>
                </a:rPr>
                <a:t>/</a:t>
              </a:r>
              <a:r>
                <a:rPr lang="ru-RU" sz="1300" dirty="0" err="1">
                  <a:latin typeface="Aptos" panose="020B0004020202020204" pitchFamily="34" charset="0"/>
                </a:rPr>
                <a:t>өзбек</a:t>
              </a:r>
              <a:r>
                <a:rPr lang="ru-RU" sz="1300" dirty="0">
                  <a:latin typeface="Aptos" panose="020B0004020202020204" pitchFamily="34" charset="0"/>
                </a:rPr>
                <a:t>/</a:t>
              </a:r>
              <a:r>
                <a:rPr lang="ru-RU" sz="1300" dirty="0" err="1">
                  <a:latin typeface="Aptos" panose="020B0004020202020204" pitchFamily="34" charset="0"/>
                </a:rPr>
                <a:t>тәжік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тілдерінде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оқытатын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сыныптарда</a:t>
              </a:r>
              <a:r>
                <a:rPr lang="ru-RU" sz="1300" dirty="0">
                  <a:latin typeface="Aptos" panose="020B0004020202020204" pitchFamily="34" charset="0"/>
                </a:rPr>
                <a:t>: «</a:t>
              </a:r>
              <a:r>
                <a:rPr lang="ru-RU" sz="1300" dirty="0" err="1">
                  <a:latin typeface="Aptos" panose="020B0004020202020204" pitchFamily="34" charset="0"/>
                </a:rPr>
                <a:t>Әліппе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Сауат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ашу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Қазақ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Ұйғыр</a:t>
              </a:r>
              <a:r>
                <a:rPr lang="ru-RU" sz="1300" dirty="0">
                  <a:latin typeface="Aptos" panose="020B0004020202020204" pitchFamily="34" charset="0"/>
                </a:rPr>
                <a:t>/</a:t>
              </a:r>
              <a:r>
                <a:rPr lang="ru-RU" sz="1300" dirty="0" err="1">
                  <a:latin typeface="Aptos" panose="020B0004020202020204" pitchFamily="34" charset="0"/>
                </a:rPr>
                <a:t>Өзбек</a:t>
              </a:r>
              <a:r>
                <a:rPr lang="ru-RU" sz="1300" dirty="0">
                  <a:latin typeface="Aptos" panose="020B0004020202020204" pitchFamily="34" charset="0"/>
                </a:rPr>
                <a:t>/</a:t>
              </a:r>
              <a:r>
                <a:rPr lang="ru-RU" sz="1300" dirty="0" err="1">
                  <a:latin typeface="Aptos" panose="020B0004020202020204" pitchFamily="34" charset="0"/>
                </a:rPr>
                <a:t>Тәжік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Әдебиеттік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оқу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Орыс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», «</a:t>
              </a:r>
              <a:r>
                <a:rPr lang="ru-RU" sz="1300" dirty="0" err="1">
                  <a:latin typeface="Aptos" panose="020B0004020202020204" pitchFamily="34" charset="0"/>
                </a:rPr>
                <a:t>Шетел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тілі</a:t>
              </a:r>
              <a:r>
                <a:rPr lang="ru-RU" sz="1300" dirty="0">
                  <a:latin typeface="Aptos" panose="020B0004020202020204" pitchFamily="34" charset="0"/>
                </a:rPr>
                <a:t>» </a:t>
              </a:r>
              <a:r>
                <a:rPr lang="ru-RU" sz="1300" dirty="0" err="1">
                  <a:latin typeface="Aptos" panose="020B0004020202020204" pitchFamily="34" charset="0"/>
                </a:rPr>
                <a:t>оқу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пәндерінде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жүзеге</a:t>
              </a:r>
              <a:r>
                <a:rPr lang="ru-RU" sz="1300" dirty="0">
                  <a:latin typeface="Aptos" panose="020B0004020202020204" pitchFamily="34" charset="0"/>
                </a:rPr>
                <a:t> </a:t>
              </a:r>
              <a:r>
                <a:rPr lang="ru-RU" sz="1300" dirty="0" err="1">
                  <a:latin typeface="Aptos" panose="020B0004020202020204" pitchFamily="34" charset="0"/>
                </a:rPr>
                <a:t>асырылады</a:t>
              </a:r>
              <a:r>
                <a:rPr lang="ru-RU" sz="1300" dirty="0">
                  <a:latin typeface="Aptos" panose="020B0004020202020204" pitchFamily="34" charset="0"/>
                </a:rPr>
                <a:t>.</a:t>
              </a:r>
              <a:endParaRPr lang="kk-KZ" sz="1300" dirty="0">
                <a:latin typeface="Aptos" panose="020B0004020202020204" pitchFamily="34" charset="0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4011FF08-4418-4192-FDF3-9A0BF8199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81041" y="2612788"/>
              <a:ext cx="303280" cy="30328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94715F2-18C1-5DDC-C2CD-1B682D816820}"/>
              </a:ext>
            </a:extLst>
          </p:cNvPr>
          <p:cNvGrpSpPr/>
          <p:nvPr/>
        </p:nvGrpSpPr>
        <p:grpSpPr>
          <a:xfrm>
            <a:off x="3571383" y="839807"/>
            <a:ext cx="6573502" cy="625809"/>
            <a:chOff x="8024747" y="839807"/>
            <a:chExt cx="6573502" cy="625809"/>
          </a:xfrm>
        </p:grpSpPr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FD61B8CE-B37D-971A-F531-35463C67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24747" y="839807"/>
              <a:ext cx="613932" cy="61393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B273CA-D90B-6DDD-3F13-B3EB6A99DD5C}"/>
                </a:ext>
              </a:extLst>
            </p:cNvPr>
            <p:cNvSpPr txBox="1"/>
            <p:nvPr/>
          </p:nvSpPr>
          <p:spPr>
            <a:xfrm>
              <a:off x="8704114" y="880841"/>
              <a:ext cx="589413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БАСТАУЫШ БІЛІМ БЕРУДІҢ МЕМЛЕКЕТТІК </a:t>
              </a:r>
            </a:p>
            <a:p>
              <a:r>
                <a:rPr lang="ru-RU" sz="1600" b="1" dirty="0">
                  <a:solidFill>
                    <a:srgbClr val="272165"/>
                  </a:solidFill>
                  <a:latin typeface="Aptos" panose="020B0004020202020204" pitchFamily="34" charset="0"/>
                </a:rPr>
                <a:t>ЖАЛПЫҒА МІНДЕТТІ СТАНДАРТЫ</a:t>
              </a:r>
            </a:p>
          </p:txBody>
        </p:sp>
      </p:grp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AEC124BB-A62A-B757-B586-926B04BD94EC}"/>
              </a:ext>
            </a:extLst>
          </p:cNvPr>
          <p:cNvSpPr/>
          <p:nvPr/>
        </p:nvSpPr>
        <p:spPr>
          <a:xfrm flipV="1">
            <a:off x="600760" y="120094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CD06A845-F210-A842-8F90-32BF5417EC32}"/>
              </a:ext>
            </a:extLst>
          </p:cNvPr>
          <p:cNvSpPr/>
          <p:nvPr/>
        </p:nvSpPr>
        <p:spPr>
          <a:xfrm flipV="1">
            <a:off x="600760" y="2001904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5B4CD9B3-1CFE-4916-6A13-68D47B24554A}"/>
              </a:ext>
            </a:extLst>
          </p:cNvPr>
          <p:cNvSpPr/>
          <p:nvPr/>
        </p:nvSpPr>
        <p:spPr>
          <a:xfrm flipV="1">
            <a:off x="600760" y="2881503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053D04-2E56-3A75-4D30-45586AA45014}"/>
              </a:ext>
            </a:extLst>
          </p:cNvPr>
          <p:cNvSpPr txBox="1"/>
          <p:nvPr/>
        </p:nvSpPr>
        <p:spPr>
          <a:xfrm>
            <a:off x="3861032" y="1738076"/>
            <a:ext cx="45061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2-тарау.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Білім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мазмұнына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қойылатын</a:t>
            </a:r>
            <a:r>
              <a:rPr lang="ru-RU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 </a:t>
            </a:r>
            <a:r>
              <a:rPr lang="ru-RU" sz="1400" b="1" dirty="0" err="1">
                <a:solidFill>
                  <a:schemeClr val="accent1"/>
                </a:solidFill>
                <a:latin typeface="Aptos" panose="020B0004020202020204" pitchFamily="34" charset="0"/>
              </a:rPr>
              <a:t>талаптар</a:t>
            </a:r>
            <a:endParaRPr lang="ru-RU" sz="1400" b="1" dirty="0">
              <a:solidFill>
                <a:schemeClr val="accent1"/>
              </a:solidFill>
              <a:latin typeface="Aptos" panose="020B00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3BE8260-B92B-08AC-BF9F-9A230FEC78E3}"/>
              </a:ext>
            </a:extLst>
          </p:cNvPr>
          <p:cNvSpPr txBox="1"/>
          <p:nvPr/>
        </p:nvSpPr>
        <p:spPr>
          <a:xfrm>
            <a:off x="1191028" y="3850194"/>
            <a:ext cx="2110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«Адам және қоғам»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9909CF67-3A9A-2F28-4852-A22F5A53E985}"/>
              </a:ext>
            </a:extLst>
          </p:cNvPr>
          <p:cNvSpPr/>
          <p:nvPr/>
        </p:nvSpPr>
        <p:spPr>
          <a:xfrm flipV="1">
            <a:off x="600760" y="3749005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A8DE3F0-1118-CC1A-5455-5FD82446B142}"/>
              </a:ext>
            </a:extLst>
          </p:cNvPr>
          <p:cNvSpPr txBox="1"/>
          <p:nvPr/>
        </p:nvSpPr>
        <p:spPr>
          <a:xfrm>
            <a:off x="1191028" y="4615831"/>
            <a:ext cx="1725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«Технология </a:t>
            </a:r>
          </a:p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және өнер»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9504A193-D195-07FF-9B68-506A4EFE26BE}"/>
              </a:ext>
            </a:extLst>
          </p:cNvPr>
          <p:cNvSpPr/>
          <p:nvPr/>
        </p:nvSpPr>
        <p:spPr>
          <a:xfrm flipV="1">
            <a:off x="600760" y="4622857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43C76B6-EA2E-B670-383E-40CEA8415471}"/>
              </a:ext>
            </a:extLst>
          </p:cNvPr>
          <p:cNvSpPr txBox="1"/>
          <p:nvPr/>
        </p:nvSpPr>
        <p:spPr>
          <a:xfrm>
            <a:off x="1191028" y="5552340"/>
            <a:ext cx="2007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accent1"/>
                </a:solidFill>
                <a:latin typeface="Aptos" panose="020B0004020202020204" pitchFamily="34" charset="0"/>
              </a:rPr>
              <a:t>«Дене шынықтыру»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DD0DFD6B-F7BA-CF14-91D1-86F5099D6A42}"/>
              </a:ext>
            </a:extLst>
          </p:cNvPr>
          <p:cNvSpPr/>
          <p:nvPr/>
        </p:nvSpPr>
        <p:spPr>
          <a:xfrm flipV="1">
            <a:off x="600760" y="5442216"/>
            <a:ext cx="537132" cy="5371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C32A49C-C76C-DA08-B4DD-F4C3597CE234}"/>
              </a:ext>
            </a:extLst>
          </p:cNvPr>
          <p:cNvSpPr txBox="1"/>
          <p:nvPr/>
        </p:nvSpPr>
        <p:spPr>
          <a:xfrm>
            <a:off x="7780468" y="2101065"/>
            <a:ext cx="420209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Aptos" panose="020B0004020202020204" pitchFamily="34" charset="0"/>
              </a:rPr>
              <a:t>18</a:t>
            </a:r>
            <a:r>
              <a:rPr lang="ru-RU" sz="1300" dirty="0">
                <a:latin typeface="Aptos" panose="020B0004020202020204" pitchFamily="34" charset="0"/>
              </a:rPr>
              <a:t>.  «Математика </a:t>
            </a:r>
            <a:r>
              <a:rPr lang="ru-RU" sz="1300" dirty="0" err="1">
                <a:latin typeface="Aptos" panose="020B0004020202020204" pitchFamily="34" charset="0"/>
              </a:rPr>
              <a:t>және</a:t>
            </a:r>
            <a:r>
              <a:rPr lang="ru-RU" sz="1300" dirty="0">
                <a:latin typeface="Aptos" panose="020B0004020202020204" pitchFamily="34" charset="0"/>
              </a:rPr>
              <a:t> информатика» </a:t>
            </a:r>
            <a:r>
              <a:rPr lang="ru-RU" sz="1300" dirty="0" err="1">
                <a:latin typeface="Aptos" panose="020B0004020202020204" pitchFamily="34" charset="0"/>
              </a:rPr>
              <a:t>білім</a:t>
            </a:r>
            <a:r>
              <a:rPr lang="ru-RU" sz="1300" dirty="0">
                <a:latin typeface="Aptos" panose="020B0004020202020204" pitchFamily="34" charset="0"/>
              </a:rPr>
              <a:t> беру </a:t>
            </a:r>
            <a:r>
              <a:rPr lang="ru-RU" sz="1300" dirty="0" err="1">
                <a:latin typeface="Aptos" panose="020B0004020202020204" pitchFamily="34" charset="0"/>
              </a:rPr>
              <a:t>саласының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мазмұны</a:t>
            </a:r>
            <a:r>
              <a:rPr lang="ru-RU" sz="1300" dirty="0">
                <a:latin typeface="Aptos" panose="020B0004020202020204" pitchFamily="34" charset="0"/>
              </a:rPr>
              <a:t> «Математика», «</a:t>
            </a:r>
            <a:r>
              <a:rPr lang="ru-RU" sz="1300" dirty="0" err="1">
                <a:latin typeface="Aptos" panose="020B0004020202020204" pitchFamily="34" charset="0"/>
              </a:rPr>
              <a:t>Цифрлық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сауаттылық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оқу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пәндерінде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жүзеге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асырылады</a:t>
            </a:r>
            <a:r>
              <a:rPr lang="ru-RU" sz="1300" dirty="0">
                <a:latin typeface="Aptos" panose="020B0004020202020204" pitchFamily="34" charset="0"/>
              </a:rPr>
              <a:t>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20</a:t>
            </a:r>
            <a:r>
              <a:rPr lang="ru-RU" sz="1300" dirty="0">
                <a:latin typeface="Aptos" panose="020B0004020202020204" pitchFamily="34" charset="0"/>
              </a:rPr>
              <a:t>. «</a:t>
            </a:r>
            <a:r>
              <a:rPr lang="ru-RU" sz="1300" dirty="0" err="1">
                <a:latin typeface="Aptos" panose="020B0004020202020204" pitchFamily="34" charset="0"/>
              </a:rPr>
              <a:t>Жаратылыстану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білім</a:t>
            </a:r>
            <a:r>
              <a:rPr lang="ru-RU" sz="1300" dirty="0">
                <a:latin typeface="Aptos" panose="020B0004020202020204" pitchFamily="34" charset="0"/>
              </a:rPr>
              <a:t> беру </a:t>
            </a:r>
            <a:r>
              <a:rPr lang="ru-RU" sz="1300" dirty="0" err="1">
                <a:latin typeface="Aptos" panose="020B0004020202020204" pitchFamily="34" charset="0"/>
              </a:rPr>
              <a:t>саласының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мазмұны</a:t>
            </a:r>
            <a:r>
              <a:rPr lang="ru-RU" sz="1300" dirty="0">
                <a:latin typeface="Aptos" panose="020B0004020202020204" pitchFamily="34" charset="0"/>
              </a:rPr>
              <a:t> «</a:t>
            </a:r>
            <a:r>
              <a:rPr lang="ru-RU" sz="1300" dirty="0" err="1">
                <a:latin typeface="Aptos" panose="020B0004020202020204" pitchFamily="34" charset="0"/>
              </a:rPr>
              <a:t>Жаратылыстану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оқу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пәнінде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жүзеге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асырылады</a:t>
            </a:r>
            <a:r>
              <a:rPr lang="ru-RU" sz="1300" dirty="0">
                <a:latin typeface="Aptos" panose="020B0004020202020204" pitchFamily="34" charset="0"/>
              </a:rPr>
              <a:t>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22</a:t>
            </a:r>
            <a:r>
              <a:rPr lang="ru-RU" sz="1300" dirty="0">
                <a:latin typeface="Aptos" panose="020B0004020202020204" pitchFamily="34" charset="0"/>
              </a:rPr>
              <a:t>. «Адам </a:t>
            </a:r>
            <a:r>
              <a:rPr lang="ru-RU" sz="1300" dirty="0" err="1">
                <a:latin typeface="Aptos" panose="020B0004020202020204" pitchFamily="34" charset="0"/>
              </a:rPr>
              <a:t>және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қоғам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білім</a:t>
            </a:r>
            <a:r>
              <a:rPr lang="ru-RU" sz="1300" dirty="0">
                <a:latin typeface="Aptos" panose="020B0004020202020204" pitchFamily="34" charset="0"/>
              </a:rPr>
              <a:t> беру </a:t>
            </a:r>
            <a:r>
              <a:rPr lang="ru-RU" sz="1300" dirty="0" err="1">
                <a:latin typeface="Aptos" panose="020B0004020202020204" pitchFamily="34" charset="0"/>
              </a:rPr>
              <a:t>саласының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мазмұны</a:t>
            </a:r>
            <a:r>
              <a:rPr lang="ru-RU" sz="1300" dirty="0">
                <a:latin typeface="Aptos" panose="020B0004020202020204" pitchFamily="34" charset="0"/>
              </a:rPr>
              <a:t> «</a:t>
            </a:r>
            <a:r>
              <a:rPr lang="ru-RU" sz="1300" dirty="0" err="1">
                <a:latin typeface="Aptos" panose="020B0004020202020204" pitchFamily="34" charset="0"/>
              </a:rPr>
              <a:t>Дүниетану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оқу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пәнінде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жүзеге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асырылады</a:t>
            </a:r>
            <a:r>
              <a:rPr lang="ru-RU" sz="1300" dirty="0">
                <a:latin typeface="Aptos" panose="020B0004020202020204" pitchFamily="34" charset="0"/>
              </a:rPr>
              <a:t>.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24</a:t>
            </a:r>
            <a:r>
              <a:rPr lang="ru-RU" sz="1300" dirty="0">
                <a:latin typeface="Aptos" panose="020B0004020202020204" pitchFamily="34" charset="0"/>
              </a:rPr>
              <a:t>. «Технология </a:t>
            </a:r>
            <a:r>
              <a:rPr lang="ru-RU" sz="1300" dirty="0" err="1">
                <a:latin typeface="Aptos" panose="020B0004020202020204" pitchFamily="34" charset="0"/>
              </a:rPr>
              <a:t>және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өнер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білім</a:t>
            </a:r>
            <a:r>
              <a:rPr lang="ru-RU" sz="1300" dirty="0">
                <a:latin typeface="Aptos" panose="020B0004020202020204" pitchFamily="34" charset="0"/>
              </a:rPr>
              <a:t> беру </a:t>
            </a:r>
            <a:r>
              <a:rPr lang="ru-RU" sz="1300" dirty="0" err="1">
                <a:latin typeface="Aptos" panose="020B0004020202020204" pitchFamily="34" charset="0"/>
              </a:rPr>
              <a:t>саласының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мазмұны</a:t>
            </a:r>
            <a:r>
              <a:rPr lang="ru-RU" sz="1300" dirty="0">
                <a:latin typeface="Aptos" panose="020B0004020202020204" pitchFamily="34" charset="0"/>
              </a:rPr>
              <a:t> «Музыка», «</a:t>
            </a:r>
            <a:r>
              <a:rPr lang="ru-RU" sz="1300" dirty="0" err="1">
                <a:latin typeface="Aptos" panose="020B0004020202020204" pitchFamily="34" charset="0"/>
              </a:rPr>
              <a:t>Еңбек</a:t>
            </a:r>
            <a:r>
              <a:rPr lang="ru-RU" sz="1300" dirty="0">
                <a:latin typeface="Aptos" panose="020B0004020202020204" pitchFamily="34" charset="0"/>
              </a:rPr>
              <a:t>», «</a:t>
            </a:r>
            <a:r>
              <a:rPr lang="ru-RU" sz="1300" dirty="0" err="1">
                <a:latin typeface="Aptos" panose="020B0004020202020204" pitchFamily="34" charset="0"/>
              </a:rPr>
              <a:t>Бейнелеу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өнері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оқу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пәндерінде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жүзеге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асырылады</a:t>
            </a:r>
            <a:r>
              <a:rPr lang="ru-RU" sz="1300" dirty="0">
                <a:latin typeface="Aptos" panose="020B0004020202020204" pitchFamily="34" charset="0"/>
              </a:rPr>
              <a:t>. </a:t>
            </a:r>
          </a:p>
          <a:p>
            <a:r>
              <a:rPr lang="ru-RU" sz="1300" b="1" dirty="0">
                <a:latin typeface="Aptos" panose="020B0004020202020204" pitchFamily="34" charset="0"/>
              </a:rPr>
              <a:t>26</a:t>
            </a:r>
            <a:r>
              <a:rPr lang="ru-RU" sz="1300" dirty="0">
                <a:latin typeface="Aptos" panose="020B0004020202020204" pitchFamily="34" charset="0"/>
              </a:rPr>
              <a:t>. «</a:t>
            </a:r>
            <a:r>
              <a:rPr lang="ru-RU" sz="1300" dirty="0" err="1">
                <a:latin typeface="Aptos" panose="020B0004020202020204" pitchFamily="34" charset="0"/>
              </a:rPr>
              <a:t>Дене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шынықтыру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білім</a:t>
            </a:r>
            <a:r>
              <a:rPr lang="ru-RU" sz="1300" dirty="0">
                <a:latin typeface="Aptos" panose="020B0004020202020204" pitchFamily="34" charset="0"/>
              </a:rPr>
              <a:t> беру </a:t>
            </a:r>
            <a:r>
              <a:rPr lang="ru-RU" sz="1300" dirty="0" err="1">
                <a:latin typeface="Aptos" panose="020B0004020202020204" pitchFamily="34" charset="0"/>
              </a:rPr>
              <a:t>саласының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мазмұны</a:t>
            </a:r>
            <a:r>
              <a:rPr lang="ru-RU" sz="1300" dirty="0">
                <a:latin typeface="Aptos" panose="020B0004020202020204" pitchFamily="34" charset="0"/>
              </a:rPr>
              <a:t> «</a:t>
            </a:r>
            <a:r>
              <a:rPr lang="ru-RU" sz="1300" dirty="0" err="1">
                <a:latin typeface="Aptos" panose="020B0004020202020204" pitchFamily="34" charset="0"/>
              </a:rPr>
              <a:t>Дене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шынықтыру</a:t>
            </a:r>
            <a:r>
              <a:rPr lang="ru-RU" sz="1300" dirty="0">
                <a:latin typeface="Aptos" panose="020B0004020202020204" pitchFamily="34" charset="0"/>
              </a:rPr>
              <a:t>» </a:t>
            </a:r>
            <a:r>
              <a:rPr lang="ru-RU" sz="1300" dirty="0" err="1">
                <a:latin typeface="Aptos" panose="020B0004020202020204" pitchFamily="34" charset="0"/>
              </a:rPr>
              <a:t>оқу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пәнінде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жүзеге</a:t>
            </a:r>
            <a:r>
              <a:rPr lang="ru-RU" sz="1300" dirty="0">
                <a:latin typeface="Aptos" panose="020B0004020202020204" pitchFamily="34" charset="0"/>
              </a:rPr>
              <a:t> </a:t>
            </a:r>
            <a:r>
              <a:rPr lang="ru-RU" sz="1300" dirty="0" err="1">
                <a:latin typeface="Aptos" panose="020B0004020202020204" pitchFamily="34" charset="0"/>
              </a:rPr>
              <a:t>асырылады</a:t>
            </a:r>
            <a:r>
              <a:rPr lang="ru-RU" sz="1300" dirty="0"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9" y="2101065"/>
            <a:ext cx="354357" cy="3543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1" y="2960503"/>
            <a:ext cx="379131" cy="3791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4" y="3812000"/>
            <a:ext cx="432548" cy="4325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9" y="4714356"/>
            <a:ext cx="354133" cy="3541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2" y="5496709"/>
            <a:ext cx="419040" cy="41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9" y="1277322"/>
            <a:ext cx="352833" cy="3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5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2478</Words>
  <Application>Microsoft Office PowerPoint</Application>
  <PresentationFormat>Широкоэкранный</PresentationFormat>
  <Paragraphs>327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Tahoma</vt:lpstr>
      <vt:lpstr>Calibri Light</vt:lpstr>
      <vt:lpstr>Wingdings</vt:lpstr>
      <vt:lpstr>Calibri</vt:lpstr>
      <vt:lpstr>Aptos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Iskendir Kabdulin</dc:creator>
  <cp:lastModifiedBy>Учетная запись Майкрософт</cp:lastModifiedBy>
  <cp:revision>177</cp:revision>
  <dcterms:created xsi:type="dcterms:W3CDTF">2024-11-14T06:47:44Z</dcterms:created>
  <dcterms:modified xsi:type="dcterms:W3CDTF">2024-11-20T13:33:12Z</dcterms:modified>
</cp:coreProperties>
</file>