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Сапалық</a:t>
            </a:r>
            <a:r>
              <a:rPr lang="ru-RU" sz="18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aseline="0" dirty="0" err="1" smtClean="0">
                <a:latin typeface="Times New Roman" pitchFamily="18" charset="0"/>
                <a:cs typeface="Times New Roman" pitchFamily="18" charset="0"/>
              </a:rPr>
              <a:t>құрам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3.6870022824469474E-2"/>
          <c:y val="3.2212895885131536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жоғары сапалы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зерттеуші 3,7%</c:v>
                </c:pt>
                <c:pt idx="1">
                  <c:v>сарапшы 26,4%</c:v>
                </c:pt>
                <c:pt idx="2">
                  <c:v>модератор 41%</c:v>
                </c:pt>
                <c:pt idx="3">
                  <c:v>тәжірибесі 3 жылға дейін 11%</c:v>
                </c:pt>
                <c:pt idx="4">
                  <c:v>тәжірибесі 3 жылдан астам 1,8%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3.7</c:v>
                </c:pt>
                <c:pt idx="1">
                  <c:v>26.4</c:v>
                </c:pt>
                <c:pt idx="2">
                  <c:v>41</c:v>
                </c:pt>
                <c:pt idx="3">
                  <c:v>11</c:v>
                </c:pt>
                <c:pt idx="4">
                  <c:v>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714564224318084"/>
          <c:y val="0"/>
          <c:w val="0.32251446487635588"/>
          <c:h val="0.98994060827738006"/>
        </c:manualLayout>
      </c:layout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өтілімі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3.9110998774060893E-2"/>
          <c:y val="3.306924234293950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2931225234233236E-2"/>
          <c:y val="0.25554278691256527"/>
          <c:w val="0.40812016257452877"/>
          <c:h val="0.6121802438617931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Еңбек өтілімі</c:v>
                </c:pt>
              </c:strCache>
            </c:strRef>
          </c:tx>
          <c:explosion val="25"/>
          <c:cat>
            <c:strRef>
              <c:f>Лист1!$A$2:$A$6</c:f>
              <c:strCache>
                <c:ptCount val="5"/>
                <c:pt idx="0">
                  <c:v>20 жылдан астам 33%</c:v>
                </c:pt>
                <c:pt idx="1">
                  <c:v>15-20 жыл 22%</c:v>
                </c:pt>
                <c:pt idx="2">
                  <c:v>10-15 жыл 15%</c:v>
                </c:pt>
                <c:pt idx="3">
                  <c:v>5-10 жыл 15%</c:v>
                </c:pt>
                <c:pt idx="4">
                  <c:v>5 жылға дейін 13%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0.33</c:v>
                </c:pt>
                <c:pt idx="1">
                  <c:v>0.22</c:v>
                </c:pt>
                <c:pt idx="2">
                  <c:v>0.15</c:v>
                </c:pt>
                <c:pt idx="3">
                  <c:v>0.15</c:v>
                </c:pt>
                <c:pt idx="4">
                  <c:v>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06029191200978"/>
          <c:y val="2.4773247998524973E-2"/>
          <c:w val="0.37195606738140208"/>
          <c:h val="0.93785870355423084"/>
        </c:manualLayout>
      </c:layout>
      <c:overlay val="0"/>
      <c:txPr>
        <a:bodyPr/>
        <a:lstStyle/>
        <a:p>
          <a:pPr>
            <a:defRPr sz="105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2.0183445050073148E-2"/>
          <c:y val="3.0234735823003792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Сынып бойынша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1 сынып 8%</c:v>
                </c:pt>
                <c:pt idx="1">
                  <c:v>2-4 сынып 3%</c:v>
                </c:pt>
                <c:pt idx="2">
                  <c:v>5-9 сынып 4,8%</c:v>
                </c:pt>
                <c:pt idx="3">
                  <c:v>10-11 сынып 8%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0.08</c:v>
                </c:pt>
                <c:pt idx="1">
                  <c:v>0.03</c:v>
                </c:pt>
                <c:pt idx="2" formatCode="0.00%">
                  <c:v>4.8000000000000001E-2</c:v>
                </c:pt>
                <c:pt idx="3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9438428799220422"/>
          <c:y val="0.1668676598657497"/>
          <c:w val="0.35039120754049463"/>
          <c:h val="0.66030123637056204"/>
        </c:manualLayout>
      </c:layout>
      <c:overlay val="0"/>
      <c:txPr>
        <a:bodyPr/>
        <a:lstStyle/>
        <a:p>
          <a:pPr>
            <a:defRPr sz="105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8.2476398131715728E-3"/>
          <c:y val="3.4028126345272053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Әлеуметтік паспорт</c:v>
                </c:pt>
              </c:strCache>
            </c:strRef>
          </c:tx>
          <c:explosion val="25"/>
          <c:cat>
            <c:strRef>
              <c:f>Лист1!$A$2:$A$6</c:f>
              <c:strCache>
                <c:ptCount val="5"/>
                <c:pt idx="0">
                  <c:v>ЕББҚЕ 0,34%</c:v>
                </c:pt>
                <c:pt idx="1">
                  <c:v>Көп балалы отбасылар 2,7%</c:v>
                </c:pt>
                <c:pt idx="2">
                  <c:v>Аз қамтасмасыз отбасылар 1%</c:v>
                </c:pt>
                <c:pt idx="3">
                  <c:v>толық емес отбасы 1,3%</c:v>
                </c:pt>
                <c:pt idx="4">
                  <c:v>барлық балалар  7,,7%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3.3999999999999998E-3</c:v>
                </c:pt>
                <c:pt idx="1">
                  <c:v>2.7E-2</c:v>
                </c:pt>
                <c:pt idx="2" formatCode="0%">
                  <c:v>0.01</c:v>
                </c:pt>
                <c:pt idx="3">
                  <c:v>1.2999999999999999E-2</c:v>
                </c:pt>
                <c:pt idx="4">
                  <c:v>7.6999999999999999E-2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995620641634133"/>
          <c:y val="8.1512973654268295E-2"/>
          <c:w val="0.33829826988920425"/>
          <c:h val="0.87176308564548943"/>
        </c:manualLayout>
      </c:layout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Оқу сауаттылығы 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</c:v>
                </c:pt>
                <c:pt idx="1">
                  <c:v>19</c:v>
                </c:pt>
                <c:pt idx="2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математикалық сауаттылық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12.5</c:v>
                </c:pt>
                <c:pt idx="1">
                  <c:v>15.5</c:v>
                </c:pt>
                <c:pt idx="2">
                  <c:v>10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физика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10.5</c:v>
                </c:pt>
                <c:pt idx="1">
                  <c:v>10.5</c:v>
                </c:pt>
                <c:pt idx="2">
                  <c:v>20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қазақстан тарих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18.5</c:v>
                </c:pt>
                <c:pt idx="1">
                  <c:v>20</c:v>
                </c:pt>
                <c:pt idx="2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131584"/>
        <c:axId val="124141568"/>
      </c:barChart>
      <c:catAx>
        <c:axId val="124131584"/>
        <c:scaling>
          <c:orientation val="minMax"/>
        </c:scaling>
        <c:delete val="0"/>
        <c:axPos val="b"/>
        <c:majorTickMark val="out"/>
        <c:minorTickMark val="none"/>
        <c:tickLblPos val="nextTo"/>
        <c:crossAx val="124141568"/>
        <c:crosses val="autoZero"/>
        <c:auto val="1"/>
        <c:lblAlgn val="ctr"/>
        <c:lblOffset val="100"/>
        <c:noMultiLvlLbl val="0"/>
      </c:catAx>
      <c:valAx>
        <c:axId val="124141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4131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460224855920404"/>
          <c:y val="6.0245193399766389E-2"/>
          <c:w val="0.28046757062194011"/>
          <c:h val="0.71039241749920157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0942871426984301E-2"/>
          <c:y val="0.12551012850424026"/>
          <c:w val="0.61635011479821522"/>
          <c:h val="0.8038501894851188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2021-2022жж 1-4 сынып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қазақ тілі</c:v>
                </c:pt>
                <c:pt idx="1">
                  <c:v>орыс тілі</c:v>
                </c:pt>
                <c:pt idx="2">
                  <c:v>математика</c:v>
                </c:pt>
                <c:pt idx="3">
                  <c:v>жаратылыстану</c:v>
                </c:pt>
                <c:pt idx="4">
                  <c:v>АЭПП</c:v>
                </c:pt>
                <c:pt idx="5">
                  <c:v>әдебиет оқыту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60</c:v>
                </c:pt>
                <c:pt idx="1">
                  <c:v>56.67</c:v>
                </c:pt>
                <c:pt idx="2">
                  <c:v>60</c:v>
                </c:pt>
                <c:pt idx="3">
                  <c:v>68.97</c:v>
                </c:pt>
                <c:pt idx="4">
                  <c:v>61</c:v>
                </c:pt>
                <c:pt idx="5">
                  <c:v>60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2022-2023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қазақ тілі</c:v>
                </c:pt>
                <c:pt idx="1">
                  <c:v>орыс тілі</c:v>
                </c:pt>
                <c:pt idx="2">
                  <c:v>математика</c:v>
                </c:pt>
                <c:pt idx="3">
                  <c:v>жаратылыстану</c:v>
                </c:pt>
                <c:pt idx="4">
                  <c:v>АЭПП</c:v>
                </c:pt>
                <c:pt idx="5">
                  <c:v>әдебиет оқыту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59.3</c:v>
                </c:pt>
                <c:pt idx="1">
                  <c:v>61.31</c:v>
                </c:pt>
                <c:pt idx="2">
                  <c:v>65.33</c:v>
                </c:pt>
                <c:pt idx="3">
                  <c:v>68.81</c:v>
                </c:pt>
                <c:pt idx="4">
                  <c:v>51</c:v>
                </c:pt>
                <c:pt idx="5">
                  <c:v>65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2022-2024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қазақ тілі</c:v>
                </c:pt>
                <c:pt idx="1">
                  <c:v>орыс тілі</c:v>
                </c:pt>
                <c:pt idx="2">
                  <c:v>математика</c:v>
                </c:pt>
                <c:pt idx="3">
                  <c:v>жаратылыстану</c:v>
                </c:pt>
                <c:pt idx="4">
                  <c:v>АЭПП</c:v>
                </c:pt>
                <c:pt idx="5">
                  <c:v>әдебиет оқыту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57.21</c:v>
                </c:pt>
                <c:pt idx="1">
                  <c:v>64</c:v>
                </c:pt>
                <c:pt idx="2">
                  <c:v>57</c:v>
                </c:pt>
                <c:pt idx="3">
                  <c:v>60</c:v>
                </c:pt>
                <c:pt idx="4">
                  <c:v>50</c:v>
                </c:pt>
                <c:pt idx="5">
                  <c:v>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67744556160426617"/>
          <c:y val="0.11405985754669233"/>
          <c:w val="0.31940498674750423"/>
          <c:h val="0.48577009961856088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Сапалық</a:t>
            </a:r>
            <a:r>
              <a:rPr lang="ru-RU" sz="18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aseline="0" dirty="0" err="1" smtClean="0">
                <a:latin typeface="Times New Roman" pitchFamily="18" charset="0"/>
                <a:cs typeface="Times New Roman" pitchFamily="18" charset="0"/>
              </a:rPr>
              <a:t>құрам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3.6870022824469474E-2"/>
          <c:y val="3.2212895885131536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жоғары сапалы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зерттеуші 3,7%</c:v>
                </c:pt>
                <c:pt idx="1">
                  <c:v>сарапшы 26,4%</c:v>
                </c:pt>
                <c:pt idx="2">
                  <c:v>модератор 41%</c:v>
                </c:pt>
                <c:pt idx="3">
                  <c:v>тәжірибесі 3 жылға дейін 11%</c:v>
                </c:pt>
                <c:pt idx="4">
                  <c:v>тәжірибесі 3 жылдан астам 1,8%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3.7</c:v>
                </c:pt>
                <c:pt idx="1">
                  <c:v>26.4</c:v>
                </c:pt>
                <c:pt idx="2">
                  <c:v>41</c:v>
                </c:pt>
                <c:pt idx="3">
                  <c:v>11</c:v>
                </c:pt>
                <c:pt idx="4">
                  <c:v>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714564224318084"/>
          <c:y val="0"/>
          <c:w val="0.32251446487635588"/>
          <c:h val="0.98994060827738006"/>
        </c:manualLayout>
      </c:layout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40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05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334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033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39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2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7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5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42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043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29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0DBA0-4D6A-460C-B62C-0476C898EAEA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D51D1-659D-43FC-816D-9E745DE0B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10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7253"/>
            <a:ext cx="9144000" cy="709949"/>
          </a:xfrm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Қарағанды облысының білім басқармасының Балқаш қаласы білім бөлімінің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Балқаш қаласы №9 жалпы білім беретін мектебі  КММ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692696"/>
            <a:ext cx="6400800" cy="648072"/>
          </a:xfrm>
        </p:spPr>
        <p:txBody>
          <a:bodyPr>
            <a:normAutofit/>
          </a:bodyPr>
          <a:lstStyle/>
          <a:p>
            <a:r>
              <a:rPr lang="ru-RU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сипаттамалар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11559" y="1268760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11560" y="12687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427984" y="12687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8449723" y="12687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179512" y="1722022"/>
            <a:ext cx="15841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ұғалімдер </a:t>
            </a:r>
          </a:p>
          <a:p>
            <a:r>
              <a:rPr lang="kk-KZ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2024-2025 жж</a:t>
            </a:r>
            <a:endParaRPr lang="ru-RU" sz="1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1426982" y="2129842"/>
            <a:ext cx="11854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547664" y="1852827"/>
            <a:ext cx="118051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саны</a:t>
            </a:r>
            <a:endParaRPr lang="ru-RU" sz="11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621113" y="1929771"/>
            <a:ext cx="418704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chemeClr val="tx2"/>
                </a:solidFill>
              </a:rPr>
              <a:t>53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923928" y="1872077"/>
            <a:ext cx="8844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Шартты</a:t>
            </a:r>
            <a:endParaRPr lang="ru-RU" sz="1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" name="Прямоугольник 1023"/>
          <p:cNvSpPr/>
          <p:nvPr/>
        </p:nvSpPr>
        <p:spPr>
          <a:xfrm>
            <a:off x="5076056" y="1883621"/>
            <a:ext cx="98494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саны</a:t>
            </a:r>
            <a:endParaRPr lang="ru-RU" sz="1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36" name="Прямая со стрелкой 1035"/>
          <p:cNvCxnSpPr/>
          <p:nvPr/>
        </p:nvCxnSpPr>
        <p:spPr>
          <a:xfrm>
            <a:off x="5076056" y="2179854"/>
            <a:ext cx="9849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Прямоугольник 1036"/>
          <p:cNvSpPr/>
          <p:nvPr/>
        </p:nvSpPr>
        <p:spPr>
          <a:xfrm>
            <a:off x="6090151" y="1975953"/>
            <a:ext cx="453970" cy="30777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636</a:t>
            </a:r>
            <a:endParaRPr lang="ru-RU" sz="1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43" name="Диаграмма 1042"/>
          <p:cNvGraphicFramePr/>
          <p:nvPr>
            <p:extLst>
              <p:ext uri="{D42A27DB-BD31-4B8C-83A1-F6EECF244321}">
                <p14:modId xmlns:p14="http://schemas.microsoft.com/office/powerpoint/2010/main" val="3607589129"/>
              </p:ext>
            </p:extLst>
          </p:nvPr>
        </p:nvGraphicFramePr>
        <p:xfrm>
          <a:off x="-10720" y="2348880"/>
          <a:ext cx="3368753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51" name="Диаграмма 1050"/>
          <p:cNvGraphicFramePr/>
          <p:nvPr>
            <p:extLst>
              <p:ext uri="{D42A27DB-BD31-4B8C-83A1-F6EECF244321}">
                <p14:modId xmlns:p14="http://schemas.microsoft.com/office/powerpoint/2010/main" val="3499767215"/>
              </p:ext>
            </p:extLst>
          </p:nvPr>
        </p:nvGraphicFramePr>
        <p:xfrm>
          <a:off x="0" y="4653136"/>
          <a:ext cx="3275856" cy="1995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54" name="Диаграмма 1053"/>
          <p:cNvGraphicFramePr/>
          <p:nvPr>
            <p:extLst>
              <p:ext uri="{D42A27DB-BD31-4B8C-83A1-F6EECF244321}">
                <p14:modId xmlns:p14="http://schemas.microsoft.com/office/powerpoint/2010/main" val="2505631867"/>
              </p:ext>
            </p:extLst>
          </p:nvPr>
        </p:nvGraphicFramePr>
        <p:xfrm>
          <a:off x="3487513" y="2299329"/>
          <a:ext cx="2740671" cy="19217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55" name="Диаграмма 1054"/>
          <p:cNvGraphicFramePr/>
          <p:nvPr>
            <p:extLst>
              <p:ext uri="{D42A27DB-BD31-4B8C-83A1-F6EECF244321}">
                <p14:modId xmlns:p14="http://schemas.microsoft.com/office/powerpoint/2010/main" val="2082108547"/>
              </p:ext>
            </p:extLst>
          </p:nvPr>
        </p:nvGraphicFramePr>
        <p:xfrm>
          <a:off x="3347864" y="4581128"/>
          <a:ext cx="3096344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57" name="Прямоугольник 1056"/>
          <p:cNvSpPr/>
          <p:nvPr/>
        </p:nvSpPr>
        <p:spPr>
          <a:xfrm>
            <a:off x="6444209" y="2279248"/>
            <a:ext cx="2592288" cy="2254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/>
              <a:t>- </a:t>
            </a:r>
            <a:r>
              <a:rPr lang="kk-KZ" sz="1100" b="1" dirty="0" smtClean="0">
                <a:latin typeface="Times New Roman" pitchFamily="18" charset="0"/>
                <a:cs typeface="Times New Roman" pitchFamily="18" charset="0"/>
              </a:rPr>
              <a:t>Құрылған жылы</a:t>
            </a:r>
            <a:r>
              <a:rPr lang="kk-KZ" sz="1100" dirty="0" smtClean="0">
                <a:latin typeface="Times New Roman" pitchFamily="18" charset="0"/>
                <a:cs typeface="Times New Roman" pitchFamily="18" charset="0"/>
              </a:rPr>
              <a:t>-1962 жылы</a:t>
            </a:r>
          </a:p>
          <a:p>
            <a:r>
              <a:rPr lang="kk-KZ" sz="1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100" b="1" dirty="0" smtClean="0">
                <a:latin typeface="Times New Roman" pitchFamily="18" charset="0"/>
                <a:cs typeface="Times New Roman" pitchFamily="18" charset="0"/>
              </a:rPr>
              <a:t>Жоба қуатты</a:t>
            </a:r>
            <a:r>
              <a:rPr lang="kk-KZ" sz="1100" dirty="0" smtClean="0">
                <a:latin typeface="Times New Roman" pitchFamily="18" charset="0"/>
                <a:cs typeface="Times New Roman" pitchFamily="18" charset="0"/>
              </a:rPr>
              <a:t>лығы – 750</a:t>
            </a:r>
          </a:p>
          <a:p>
            <a:pPr marL="285750" indent="-285750">
              <a:buFontTx/>
              <a:buChar char="-"/>
            </a:pPr>
            <a:r>
              <a:rPr lang="kk-KZ" sz="1100" dirty="0" smtClean="0">
                <a:latin typeface="Times New Roman" pitchFamily="18" charset="0"/>
                <a:cs typeface="Times New Roman" pitchFamily="18" charset="0"/>
              </a:rPr>
              <a:t>Спорт зал бар</a:t>
            </a:r>
          </a:p>
          <a:p>
            <a:pPr marL="285750" indent="-285750">
              <a:buFontTx/>
              <a:buChar char="-"/>
            </a:pPr>
            <a:r>
              <a:rPr lang="kk-KZ" sz="1000" b="1" dirty="0" smtClean="0">
                <a:latin typeface="Times New Roman" pitchFamily="18" charset="0"/>
                <a:cs typeface="Times New Roman" pitchFamily="18" charset="0"/>
              </a:rPr>
              <a:t>Кабинеттер</a:t>
            </a:r>
            <a:r>
              <a:rPr lang="kk-KZ" sz="1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STEM, </a:t>
            </a:r>
            <a:r>
              <a:rPr lang="kk-KZ" sz="1000" dirty="0" smtClean="0">
                <a:latin typeface="Times New Roman" pitchFamily="18" charset="0"/>
                <a:cs typeface="Times New Roman" pitchFamily="18" charset="0"/>
              </a:rPr>
              <a:t>ағылшын, химия, физика,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kk-KZ" sz="1000" dirty="0" smtClean="0">
                <a:latin typeface="Times New Roman" pitchFamily="18" charset="0"/>
                <a:cs typeface="Times New Roman" pitchFamily="18" charset="0"/>
              </a:rPr>
              <a:t>технология,қыздар технологиясы, биология, ЛИНГАФОН.</a:t>
            </a:r>
          </a:p>
          <a:p>
            <a:pPr marL="171450" indent="-171450">
              <a:buFontTx/>
              <a:buChar char="-"/>
            </a:pPr>
            <a:r>
              <a:rPr lang="kk-KZ" sz="1000" dirty="0" smtClean="0">
                <a:latin typeface="Times New Roman" pitchFamily="18" charset="0"/>
                <a:cs typeface="Times New Roman" pitchFamily="18" charset="0"/>
              </a:rPr>
              <a:t>Оқу кабинет саны – 24</a:t>
            </a:r>
          </a:p>
          <a:p>
            <a:pPr marL="171450" indent="-171450">
              <a:buFontTx/>
              <a:buChar char="-"/>
            </a:pPr>
            <a:r>
              <a:rPr lang="kk-KZ" sz="1000" dirty="0" smtClean="0">
                <a:latin typeface="Times New Roman" pitchFamily="18" charset="0"/>
                <a:cs typeface="Times New Roman" pitchFamily="18" charset="0"/>
              </a:rPr>
              <a:t>Қажеттілік: технология қыздар.</a:t>
            </a:r>
          </a:p>
          <a:p>
            <a:pPr marL="171450" indent="-171450">
              <a:buFontTx/>
              <a:buChar char="-"/>
            </a:pPr>
            <a:r>
              <a:rPr lang="kk-KZ" sz="1000" dirty="0" smtClean="0">
                <a:latin typeface="Times New Roman" pitchFamily="18" charset="0"/>
                <a:cs typeface="Times New Roman" pitchFamily="18" charset="0"/>
              </a:rPr>
              <a:t>1-11 сыныпқа дейін -636 бала саны</a:t>
            </a:r>
          </a:p>
          <a:p>
            <a:pPr marL="171450" indent="-171450">
              <a:buFontTx/>
              <a:buChar char="-"/>
            </a:pPr>
            <a:r>
              <a:rPr lang="kk-KZ" sz="1000" dirty="0" smtClean="0">
                <a:latin typeface="Times New Roman" pitchFamily="18" charset="0"/>
                <a:cs typeface="Times New Roman" pitchFamily="18" charset="0"/>
              </a:rPr>
              <a:t>Мини центр – 75</a:t>
            </a:r>
          </a:p>
          <a:p>
            <a:pPr marL="171450" indent="-171450">
              <a:buFontTx/>
              <a:buChar char="-"/>
            </a:pPr>
            <a:r>
              <a:rPr lang="kk-KZ" sz="1000" dirty="0" smtClean="0">
                <a:latin typeface="Times New Roman" pitchFamily="18" charset="0"/>
                <a:cs typeface="Times New Roman" pitchFamily="18" charset="0"/>
              </a:rPr>
              <a:t>1 ауысым балалар саны-346</a:t>
            </a:r>
            <a:endParaRPr lang="kk-KZ" sz="1050" dirty="0" smtClean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Tx/>
              <a:buChar char="-"/>
            </a:pPr>
            <a:r>
              <a:rPr lang="kk-KZ" sz="1050" dirty="0" smtClean="0">
                <a:latin typeface="Times New Roman" pitchFamily="18" charset="0"/>
                <a:cs typeface="Times New Roman" pitchFamily="18" charset="0"/>
              </a:rPr>
              <a:t>2 ауысым балалар саны-290</a:t>
            </a:r>
          </a:p>
        </p:txBody>
      </p:sp>
      <p:sp>
        <p:nvSpPr>
          <p:cNvPr id="1058" name="Прямоугольник 1057"/>
          <p:cNvSpPr/>
          <p:nvPr/>
        </p:nvSpPr>
        <p:spPr>
          <a:xfrm>
            <a:off x="6535555" y="4530564"/>
            <a:ext cx="260844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Шешу жолдары: </a:t>
            </a:r>
          </a:p>
          <a:p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- Қалалық білім бөлімінің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ұйымдастыруымен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WORK SHOP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семинарлар өткізу;</a:t>
            </a:r>
          </a:p>
          <a:p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- Педагогтарды біліктілікті арттыру курстарына жіберу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серіктес мектеппен тығыз жұмыс жасау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(Абай атындағы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2 лицей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Lesson study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1\Desktop\7778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777" y="260648"/>
            <a:ext cx="1354851" cy="1303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230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Овал 35"/>
          <p:cNvSpPr/>
          <p:nvPr/>
        </p:nvSpPr>
        <p:spPr>
          <a:xfrm>
            <a:off x="3741573" y="3052763"/>
            <a:ext cx="1406043" cy="2988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1900455" y="3043649"/>
            <a:ext cx="1304407" cy="312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322153" y="3068960"/>
            <a:ext cx="1208985" cy="3077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92695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ҰБТ нәтижелері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84464" y="5805264"/>
            <a:ext cx="59766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Тренажерлармен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testter.kz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сайты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сынама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тест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леу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жүрг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зу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. “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Bilimal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веб-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сайтында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әз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рленген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тапсырмаларды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орындау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Достық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” б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 беру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орталығымен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меморандум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жүрг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зуд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жандандыру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179512" y="1507989"/>
            <a:ext cx="1548426" cy="1432956"/>
            <a:chOff x="0" y="0"/>
            <a:chExt cx="3604" cy="3600"/>
          </a:xfrm>
        </p:grpSpPr>
        <p:sp>
          <p:nvSpPr>
            <p:cNvPr id="15" name="AutoShape 3"/>
            <p:cNvSpPr>
              <a:spLocks/>
            </p:cNvSpPr>
            <p:nvPr/>
          </p:nvSpPr>
          <p:spPr bwMode="auto">
            <a:xfrm>
              <a:off x="0" y="0"/>
              <a:ext cx="3604" cy="3600"/>
            </a:xfrm>
            <a:prstGeom prst="roundRect">
              <a:avLst/>
            </a:prstGeom>
            <a:solidFill>
              <a:srgbClr val="5353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6" name="AutoShape 4"/>
            <p:cNvSpPr>
              <a:spLocks/>
            </p:cNvSpPr>
            <p:nvPr/>
          </p:nvSpPr>
          <p:spPr bwMode="auto">
            <a:xfrm>
              <a:off x="332" y="42"/>
              <a:ext cx="3271" cy="3558"/>
            </a:xfrm>
            <a:prstGeom prst="roundRect">
              <a:avLst/>
            </a:prstGeom>
            <a:solidFill>
              <a:srgbClr val="FE6D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0" y="0"/>
              <a:ext cx="3604" cy="3600"/>
            </a:xfrm>
            <a:prstGeom prst="round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3000" b="1" i="0" u="none" strike="noStrike" normalizeH="0" baseline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25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3100" b="1" i="0" u="none" strike="noStrike" normalizeH="0" baseline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363737" y="3068960"/>
            <a:ext cx="12218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2021-2022жж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99429" y="3438081"/>
            <a:ext cx="13719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ЖОО: 10(грант)</a:t>
            </a:r>
          </a:p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5(Ақылы)</a:t>
            </a:r>
          </a:p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1 (алтын белгі)</a:t>
            </a:r>
          </a:p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1(Үздік аттестат)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872416" y="1555673"/>
            <a:ext cx="1584176" cy="141018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124146" y="1853353"/>
            <a:ext cx="1080716" cy="75894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944566" y="3052764"/>
            <a:ext cx="4248472" cy="307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2022-2023жж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957048" y="3403913"/>
            <a:ext cx="24461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ЖОО: 7(грант)</a:t>
            </a:r>
          </a:p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8(Ақылы)</a:t>
            </a:r>
          </a:p>
          <a:p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1 (алтын белгі</a:t>
            </a:r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1(Үздік аттестат)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endParaRPr lang="kk-KZ" sz="1200" b="1" dirty="0">
              <a:latin typeface="Times New Roman" pitchFamily="18" charset="0"/>
              <a:cs typeface="Times New Roman" pitchFamily="18" charset="0"/>
            </a:endParaRPr>
          </a:p>
          <a:p>
            <a:endParaRPr lang="kk-KZ" sz="1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887476" y="1501421"/>
            <a:ext cx="1440160" cy="1410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067496" y="1650807"/>
            <a:ext cx="1080120" cy="106678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874546" y="3376737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ЖОО: 10(грант)</a:t>
            </a:r>
          </a:p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4(Ақылы)</a:t>
            </a:r>
          </a:p>
          <a:p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1 (алтын белгі)</a:t>
            </a:r>
          </a:p>
          <a:p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3907038" y="305276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2023-2024жж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56096" y="197695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56,5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341840" y="199953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58,4</a:t>
            </a:r>
            <a:r>
              <a:rPr lang="en-US" dirty="0" smtClean="0"/>
              <a:t>%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4250151" y="199953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62,9</a:t>
            </a:r>
            <a:r>
              <a:rPr lang="en-US" dirty="0" smtClean="0"/>
              <a:t>%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-180020" y="5825190"/>
            <a:ext cx="38159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Туындаған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мәселелер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Математикалық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сауаттылық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пән</a:t>
            </a:r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нен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төменг</a:t>
            </a:r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ı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сапа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көрсетк</a:t>
            </a:r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ш.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Биылғы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50" b="1" dirty="0" err="1" smtClean="0">
                <a:latin typeface="Times New Roman" pitchFamily="18" charset="0"/>
                <a:cs typeface="Times New Roman" pitchFamily="18" charset="0"/>
              </a:rPr>
              <a:t>жылының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орташа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балының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былтырғы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22%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төмендеу</a:t>
            </a:r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ı.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" name="Диаграмма 40"/>
          <p:cNvGraphicFramePr/>
          <p:nvPr>
            <p:extLst>
              <p:ext uri="{D42A27DB-BD31-4B8C-83A1-F6EECF244321}">
                <p14:modId xmlns:p14="http://schemas.microsoft.com/office/powerpoint/2010/main" val="1754591578"/>
              </p:ext>
            </p:extLst>
          </p:nvPr>
        </p:nvGraphicFramePr>
        <p:xfrm>
          <a:off x="5436096" y="1501421"/>
          <a:ext cx="3728308" cy="3318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6" name="Picture 2" descr="C:\Users\1\Desktop\777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149" y="-29797"/>
            <a:ext cx="1354851" cy="1303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76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49472141"/>
              </p:ext>
            </p:extLst>
          </p:nvPr>
        </p:nvGraphicFramePr>
        <p:xfrm>
          <a:off x="0" y="836712"/>
          <a:ext cx="4226111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 rot="182330">
            <a:off x="997194" y="-184890"/>
            <a:ext cx="1384392" cy="2573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							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60%</a:t>
            </a:r>
            <a:r>
              <a:rPr lang="ru-RU" sz="1600" dirty="0" smtClean="0"/>
              <a:t>	</a:t>
            </a:r>
          </a:p>
          <a:p>
            <a:endParaRPr lang="ru-RU" sz="1600" dirty="0" smtClean="0"/>
          </a:p>
          <a:p>
            <a:endParaRPr lang="ru-RU" sz="1600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2987824" y="301298"/>
            <a:ext cx="15841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-153851" y="2343930"/>
            <a:ext cx="96152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61%</a:t>
            </a:r>
          </a:p>
        </p:txBody>
      </p:sp>
      <p:sp>
        <p:nvSpPr>
          <p:cNvPr id="9" name="Прямоугольник 8"/>
          <p:cNvSpPr/>
          <p:nvPr/>
        </p:nvSpPr>
        <p:spPr>
          <a:xfrm rot="2041581">
            <a:off x="316562" y="3505915"/>
            <a:ext cx="154800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68,97%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448344" y="1426731"/>
            <a:ext cx="806239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57,21%</a:t>
            </a:r>
          </a:p>
          <a:p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85205" y="1537463"/>
            <a:ext cx="532518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59,3%</a:t>
            </a:r>
            <a:endParaRPr lang="ru-RU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4815675">
            <a:off x="1881811" y="2337925"/>
            <a:ext cx="58060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56,67%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4927163">
            <a:off x="2121543" y="2326526"/>
            <a:ext cx="59984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61,31%</a:t>
            </a:r>
            <a:endParaRPr lang="ru-RU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 rot="5400000">
            <a:off x="2395018" y="2334077"/>
            <a:ext cx="431528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64%</a:t>
            </a:r>
            <a:endParaRPr lang="ru-RU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19870907">
            <a:off x="1647643" y="3247636"/>
            <a:ext cx="536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60%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 rot="20271797">
            <a:off x="1660376" y="3425647"/>
            <a:ext cx="8007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65,33%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 rot="20465393">
            <a:off x="1644529" y="3059840"/>
            <a:ext cx="44275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dirty="0" smtClean="0">
                <a:latin typeface="Times New Roman" pitchFamily="18" charset="0"/>
                <a:cs typeface="Times New Roman" pitchFamily="18" charset="0"/>
              </a:rPr>
              <a:t>57%</a:t>
            </a:r>
            <a:endParaRPr lang="ru-RU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2314777">
            <a:off x="592461" y="3154178"/>
            <a:ext cx="7287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68,81%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930860">
            <a:off x="890908" y="3019586"/>
            <a:ext cx="5127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60%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 rot="16200000">
            <a:off x="337722" y="2244660"/>
            <a:ext cx="44275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51%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16200000">
            <a:off x="486975" y="2484079"/>
            <a:ext cx="4667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50%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 rot="19236792">
            <a:off x="869189" y="1781714"/>
            <a:ext cx="44275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60%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 rot="19134994">
            <a:off x="723445" y="1569628"/>
            <a:ext cx="4667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62%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56842" y="1260464"/>
            <a:ext cx="4667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65%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64731" y="836712"/>
            <a:ext cx="11624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1-4 СЫНЫП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843808" y="2917815"/>
            <a:ext cx="13628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2021-2022Ж-55%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2022-2023Ж-52%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2023-2024Ж-57%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55304" y="5578206"/>
            <a:ext cx="97426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2021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03461"/>
              </p:ext>
            </p:extLst>
          </p:nvPr>
        </p:nvGraphicFramePr>
        <p:xfrm>
          <a:off x="107504" y="4252116"/>
          <a:ext cx="7200816" cy="1394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44"/>
                <a:gridCol w="514344"/>
                <a:gridCol w="514344"/>
                <a:gridCol w="514344"/>
                <a:gridCol w="514344"/>
                <a:gridCol w="514344"/>
                <a:gridCol w="514344"/>
                <a:gridCol w="514344"/>
                <a:gridCol w="514344"/>
                <a:gridCol w="514344"/>
                <a:gridCol w="514344"/>
                <a:gridCol w="514344"/>
                <a:gridCol w="514344"/>
                <a:gridCol w="514344"/>
              </a:tblGrid>
              <a:tr h="460247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/>
                        <a:t>Қазақ</a:t>
                      </a:r>
                      <a:r>
                        <a:rPr lang="kk-KZ" sz="1200" baseline="0" dirty="0" smtClean="0"/>
                        <a:t> тілі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Әдебиет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 әдебиет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алгебра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Геометрия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Қазақстан</a:t>
                      </a:r>
                      <a:r>
                        <a:rPr lang="kk-KZ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тарих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ағылышн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0627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v"/>
                      </a:pPr>
                      <a:r>
                        <a:rPr lang="ru-RU" sz="6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endParaRPr lang="ru-RU" sz="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63%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57%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46%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40%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36%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48%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56%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48%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43%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55%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57%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51%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0627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q"/>
                      </a:pPr>
                      <a:r>
                        <a:rPr lang="ru-RU" sz="600" dirty="0" smtClean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  <a:endParaRPr lang="ru-RU" sz="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53%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63%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55%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49%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41%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41%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56%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53%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47%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56%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57%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3144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Ø"/>
                      </a:pPr>
                      <a:r>
                        <a:rPr lang="ru-RU" sz="600" dirty="0" smtClean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55%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66%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61%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46%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38%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42%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61%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53%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54%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58%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58%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66%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55%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1614086" y="5578206"/>
            <a:ext cx="7809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588347" y="5578206"/>
            <a:ext cx="7809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2023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355976" y="5578206"/>
            <a:ext cx="33195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Сапа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2021-2022Ж-48%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2022-2023Ж-46%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2023-2024Ж-48%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972564" y="1294880"/>
            <a:ext cx="3589568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Туындаған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мәселелер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оқушылары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сауаттылығы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нәтиже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көрсеткен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-“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Bilimland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”, “Testter.kz”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платформалары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жұмыс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PISA-2022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PISA-2018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тапсырмаларды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Үлгер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оқушылармен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жұмысты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ұйымдастыруда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Ата-аналармен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байланыса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, Б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ртұтас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тәрбие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бағдарламасы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құндылықтары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нег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Даналық”мектеб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ң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жұмысын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жүрг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зу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Құзыретт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 б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 беру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орталығының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мұғал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мдер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нен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әд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стемел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көмек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ал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у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195348" y="384830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5-9 сынып аралығы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369330" y="22115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Төрт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нш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ı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оқушылары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өткен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тест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леу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бағыттары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деңгей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көрсетт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ı.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" name="Picture 2" descr="C:\Users\1\Desktop\777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99"/>
            <a:ext cx="1259632" cy="1141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834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7668875" y="628650"/>
            <a:ext cx="1190625" cy="1144588"/>
            <a:chOff x="27825" y="271"/>
            <a:chExt cx="1876" cy="1802"/>
          </a:xfrm>
        </p:grpSpPr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27825" y="1171"/>
              <a:ext cx="1875" cy="0"/>
            </a:xfrm>
            <a:prstGeom prst="line">
              <a:avLst/>
            </a:prstGeom>
            <a:noFill/>
            <a:ln w="1143759">
              <a:solidFill>
                <a:srgbClr val="0345E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28799" y="270"/>
              <a:ext cx="2" cy="1800"/>
            </a:xfrm>
            <a:custGeom>
              <a:avLst/>
              <a:gdLst>
                <a:gd name="T0" fmla="+- 0 28800 28800"/>
                <a:gd name="T1" fmla="*/ T0 w 1"/>
                <a:gd name="T2" fmla="+- 0 271 271"/>
                <a:gd name="T3" fmla="*/ 271 h 1800"/>
                <a:gd name="T4" fmla="+- 0 28800 28800"/>
                <a:gd name="T5" fmla="*/ T4 w 1"/>
                <a:gd name="T6" fmla="+- 0 2071 271"/>
                <a:gd name="T7" fmla="*/ 2071 h 1800"/>
                <a:gd name="T8" fmla="+- 0 28800 28800"/>
                <a:gd name="T9" fmla="*/ T8 w 1"/>
                <a:gd name="T10" fmla="+- 0 271 271"/>
                <a:gd name="T11" fmla="*/ 271 h 18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</a:cxnLst>
              <a:rect l="0" t="0" r="r" b="b"/>
              <a:pathLst>
                <a:path w="1" h="1800">
                  <a:moveTo>
                    <a:pt x="0" y="0"/>
                  </a:moveTo>
                  <a:lnTo>
                    <a:pt x="0" y="1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345E3">
                <a:alpha val="2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0" y="11124"/>
            <a:ext cx="91440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ОЗП нәтижелерін талдау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668932"/>
              </p:ext>
            </p:extLst>
          </p:nvPr>
        </p:nvGraphicFramePr>
        <p:xfrm>
          <a:off x="107503" y="908720"/>
          <a:ext cx="7632849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07"/>
                <a:gridCol w="1090407"/>
                <a:gridCol w="1090407"/>
                <a:gridCol w="1090407"/>
                <a:gridCol w="1090407"/>
                <a:gridCol w="1090407"/>
                <a:gridCol w="1090407"/>
              </a:tblGrid>
              <a:tr h="689968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Оқу жылдары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Мұғалімдер саны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ОЗП саны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Ұпай жинаған саны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жина</a:t>
                      </a:r>
                      <a:r>
                        <a:rPr lang="kk-K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ған саны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Ұпай санын</a:t>
                      </a:r>
                      <a:r>
                        <a:rPr lang="kk-K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жинамаған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жинама</a:t>
                      </a:r>
                      <a:r>
                        <a:rPr lang="kk-K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ған саны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7084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2022-2023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16,6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5%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7084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2023-2024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9,4%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716016" y="2351550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Мәселе: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Біліктілігі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санатты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мұғалімдердің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үлес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салмағы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сарапшы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қызметкер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Мұғалімдердің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33%-ы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(12-ден 6-ы)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жарияланған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санаттан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өтті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86000" y="116684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16016" y="3429000"/>
            <a:ext cx="431034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Шешу жолдары:</a:t>
            </a:r>
            <a:endParaRPr 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«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Өрлеу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курстарында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мұғалімдердің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тәлімгерлік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жұмысын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ұйымдастыру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Тәлімгерлік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курстарында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тәлімгерлерді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(ТБК)</a:t>
            </a:r>
          </a:p>
          <a:p>
            <a:pPr lvl="0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Тренажерлерде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сынақ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орталықтарында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OPP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сынақ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сынақтарынан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өту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ОӘБ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жанындағы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пәндік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шығармашылық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топтарға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мұғалімдердің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қатысуы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«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Зейін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жобасы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аясында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шеберлік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сабақтарын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өткізу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Сабақты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аймақтық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LS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жобасына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әкімшіліктің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қатысуы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1587985128"/>
              </p:ext>
            </p:extLst>
          </p:nvPr>
        </p:nvGraphicFramePr>
        <p:xfrm>
          <a:off x="601623" y="3068960"/>
          <a:ext cx="3368753" cy="2796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Picture 2" descr="C:\Users\1\Desktop\777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9654" y="17251"/>
            <a:ext cx="1354851" cy="1303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442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640670"/>
              </p:ext>
            </p:extLst>
          </p:nvPr>
        </p:nvGraphicFramePr>
        <p:xfrm>
          <a:off x="-903" y="13115"/>
          <a:ext cx="9108504" cy="4063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6168"/>
                <a:gridCol w="3036168"/>
                <a:gridCol w="3036168"/>
              </a:tblGrid>
              <a:tr h="75158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Әкімшілік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Ұстаздар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Оқушылар</a:t>
                      </a:r>
                      <a:endParaRPr lang="ru-RU" dirty="0"/>
                    </a:p>
                  </a:txBody>
                  <a:tcPr/>
                </a:tc>
              </a:tr>
              <a:tr h="3312368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«Өрлеу» курстарында оқыту сабақты бақылау, талдау және кері байланыс жасау бойынша аймақтық  LS  жобасына әкімшіліктің қатысуы Жобалық кеңсе ұйымдастырған мектеп әкімшілігінің семинарларына қатысу.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Bilimland тренажерларында жұмыс істеу Жалпыға қолжетімді PISA-2022  жалпы тақырыптар бойынша қосымша сабақтар, UMC RO веб-сайтындағы жалпы тақырыптар бойынша бейне сабақтардың мәліметтер базасын пайдалану. Тест орталығының сайтында симуляторлармен</a:t>
                      </a:r>
                      <a:r>
                        <a:rPr lang="kk-KZ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жұмыс және сынақ</a:t>
                      </a:r>
                      <a:r>
                        <a:rPr lang="kk-KZ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ҰБТ тапсыру</a:t>
                      </a:r>
                      <a:r>
                        <a:rPr lang="kk-KZ" sz="1800" baseline="0" dirty="0" smtClean="0">
                          <a:latin typeface="+mn-lt"/>
                          <a:cs typeface="+mn-cs"/>
                        </a:rPr>
                        <a:t>. </a:t>
                      </a:r>
                    </a:p>
                    <a:p>
                      <a:r>
                        <a:rPr lang="kk-KZ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10-11 сыныптар үшін «Цифрлық математика» пәнінің өзіндік жұмысына арналған ресурстармен қамтамасыз ету, Bilimal веб-сайтында жасалған тапсырмаларды пайдалану, SOP/SOC тапсырмаларын әзірлеуде және ішкі бағалау процедурасын бақылауда әдістемелік көмек (құрдастарды оқыту).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 және 4-сыныптардағы Lesson Study (LS). (2 фокус-топ – 8 мұғалім) Үлгерімі төмен оқушыларға бір С сыныбы бар оқушыларға бағытталған қосымша сабақтар – 11 оқушы. Тест орталығының сайтында симуляторлармен жұмыс және сынақ ҰБТ тапсыру 10-11 сыныптар үшін «Цифрлық математика» пәнінің өзіндік жұмысына арналған ресурстармен қамтамасыз ету;</a:t>
                      </a:r>
                      <a:r>
                        <a:rPr lang="kk-K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Bilimal веб-сайтында жасалған тапсырмаларды пайдалану.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C:\Users\1\Desktop\777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3" y="1"/>
            <a:ext cx="1115617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0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815</Words>
  <Application>Microsoft Office PowerPoint</Application>
  <PresentationFormat>Экран (4:3)</PresentationFormat>
  <Paragraphs>195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Қарағанды облысының білім басқармасының Балқаш қаласы білім бөлімінің Балқаш қаласы №9 жалпы білім беретін мектебі  КММ </vt:lpstr>
      <vt:lpstr>ҰБТ нәтижелері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Қарағанды облысының білім басқармасының Балқаш қаласы білім бөлімінің Балқаш қаласы №9 жалпы білім беретін мектебі  КММ</dc:title>
  <dc:creator>1</dc:creator>
  <cp:lastModifiedBy>1</cp:lastModifiedBy>
  <cp:revision>42</cp:revision>
  <dcterms:created xsi:type="dcterms:W3CDTF">2024-09-18T03:10:57Z</dcterms:created>
  <dcterms:modified xsi:type="dcterms:W3CDTF">2024-09-19T11:44:17Z</dcterms:modified>
</cp:coreProperties>
</file>