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7" r:id="rId2"/>
    <p:sldId id="327" r:id="rId3"/>
    <p:sldId id="316" r:id="rId4"/>
    <p:sldId id="329" r:id="rId5"/>
    <p:sldId id="346" r:id="rId6"/>
    <p:sldId id="328" r:id="rId7"/>
    <p:sldId id="372" r:id="rId8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B3D7"/>
    <a:srgbClr val="558ED5"/>
    <a:srgbClr val="C6D9F1"/>
    <a:srgbClr val="DDDDDD"/>
    <a:srgbClr val="EAEAEA"/>
    <a:srgbClr val="376092"/>
    <a:srgbClr val="7F7F7F"/>
    <a:srgbClr val="B9CDE5"/>
    <a:srgbClr val="33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66" autoAdjust="0"/>
    <p:restoredTop sz="94660" autoAdjust="0"/>
  </p:normalViewPr>
  <p:slideViewPr>
    <p:cSldViewPr>
      <p:cViewPr>
        <p:scale>
          <a:sx n="81" d="100"/>
          <a:sy n="81" d="100"/>
        </p:scale>
        <p:origin x="-918" y="-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9"/>
          </a:xfrm>
          <a:prstGeom prst="rect">
            <a:avLst/>
          </a:prstGeom>
        </p:spPr>
        <p:txBody>
          <a:bodyPr vert="horz" lIns="91438" tIns="45718" rIns="91438" bIns="4571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9" y="0"/>
            <a:ext cx="2946400" cy="496889"/>
          </a:xfrm>
          <a:prstGeom prst="rect">
            <a:avLst/>
          </a:prstGeom>
        </p:spPr>
        <p:txBody>
          <a:bodyPr vert="horz" lIns="91438" tIns="45718" rIns="91438" bIns="45718" rtlCol="0"/>
          <a:lstStyle>
            <a:lvl1pPr algn="r">
              <a:defRPr sz="1200"/>
            </a:lvl1pPr>
          </a:lstStyle>
          <a:p>
            <a:fld id="{EF1E9E46-E621-477B-81D0-ED332DD0D6FE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8" tIns="45718" rIns="91438" bIns="4571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1" y="4716465"/>
            <a:ext cx="5438775" cy="4467225"/>
          </a:xfrm>
          <a:prstGeom prst="rect">
            <a:avLst/>
          </a:prstGeom>
        </p:spPr>
        <p:txBody>
          <a:bodyPr vert="horz" lIns="91438" tIns="45718" rIns="91438" bIns="4571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49"/>
            <a:ext cx="2946400" cy="496889"/>
          </a:xfrm>
          <a:prstGeom prst="rect">
            <a:avLst/>
          </a:prstGeom>
        </p:spPr>
        <p:txBody>
          <a:bodyPr vert="horz" lIns="91438" tIns="45718" rIns="91438" bIns="4571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9" y="9429749"/>
            <a:ext cx="2946400" cy="496889"/>
          </a:xfrm>
          <a:prstGeom prst="rect">
            <a:avLst/>
          </a:prstGeom>
        </p:spPr>
        <p:txBody>
          <a:bodyPr vert="horz" lIns="91438" tIns="45718" rIns="91438" bIns="45718" rtlCol="0" anchor="b"/>
          <a:lstStyle>
            <a:lvl1pPr algn="r">
              <a:defRPr sz="1200"/>
            </a:lvl1pPr>
          </a:lstStyle>
          <a:p>
            <a:fld id="{30DA59FE-35F6-444D-86BE-48A333D27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2362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BE6D-BDF0-435D-8C06-8F28C77C859E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BE6D-BDF0-435D-8C06-8F28C77C859E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BE6D-BDF0-435D-8C06-8F28C77C859E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00E9CE6-D695-4A97-904F-0B1E0F5B2B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345" y="1266825"/>
            <a:ext cx="8215313" cy="4910139"/>
          </a:xfrm>
        </p:spPr>
        <p:txBody>
          <a:bodyPr lIns="0" tIns="0" rIns="0" bIns="0">
            <a:noAutofit/>
          </a:bodyPr>
          <a:lstStyle>
            <a:lvl1pPr>
              <a:defRPr sz="1600">
                <a:solidFill>
                  <a:srgbClr val="262626"/>
                </a:solidFill>
              </a:defRPr>
            </a:lvl1pPr>
            <a:lvl2pPr>
              <a:defRPr sz="1500">
                <a:solidFill>
                  <a:srgbClr val="262626"/>
                </a:solidFill>
              </a:defRPr>
            </a:lvl2pPr>
            <a:lvl3pPr>
              <a:defRPr sz="1200">
                <a:solidFill>
                  <a:srgbClr val="262626"/>
                </a:solidFill>
              </a:defRPr>
            </a:lvl3pPr>
            <a:lvl4pPr>
              <a:defRPr sz="1100">
                <a:solidFill>
                  <a:srgbClr val="262626"/>
                </a:solidFill>
              </a:defRPr>
            </a:lvl4pPr>
            <a:lvl5pPr>
              <a:defRPr sz="1100">
                <a:solidFill>
                  <a:srgbClr val="262626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B3C9FED-4D2D-4126-A07C-F1FA222A7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612" y="6457951"/>
            <a:ext cx="1683544" cy="161927"/>
          </a:xfrm>
        </p:spPr>
        <p:txBody>
          <a:bodyPr lIns="0" tIns="0" rIns="0" bIns="0"/>
          <a:lstStyle>
            <a:lvl1pPr algn="l">
              <a:defRPr sz="1100"/>
            </a:lvl1pPr>
          </a:lstStyle>
          <a:p>
            <a:r>
              <a:rPr lang="en-US"/>
              <a:t>Your Footer Here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2A72D21-5469-4781-A0AB-F64319D6C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64344" y="6439695"/>
            <a:ext cx="266102" cy="198436"/>
          </a:xfrm>
        </p:spPr>
        <p:txBody>
          <a:bodyPr lIns="0" tIns="0" rIns="0" bIns="0"/>
          <a:lstStyle>
            <a:lvl1pPr algn="ctr">
              <a:defRPr b="1">
                <a:solidFill>
                  <a:srgbClr val="262626"/>
                </a:solidFill>
                <a:latin typeface="+mj-lt"/>
              </a:defRPr>
            </a:lvl1pPr>
          </a:lstStyle>
          <a:p>
            <a:fld id="{BC95CAA3-FD71-430B-8996-36DBD296529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xmlns="" id="{189F119F-6658-45A9-ADDC-57A5030776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4345" y="418306"/>
            <a:ext cx="8215313" cy="430887"/>
          </a:xfrm>
        </p:spPr>
        <p:txBody>
          <a:bodyPr lIns="0" tIns="0" rIns="0" bIns="0" anchor="t">
            <a:spAutoFit/>
          </a:bodyPr>
          <a:lstStyle>
            <a:lvl1pPr algn="l">
              <a:defRPr sz="2800" b="1">
                <a:solidFill>
                  <a:srgbClr val="262626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1E7741CE-B5EB-4335-8494-4F6C03DB8FF6}"/>
              </a:ext>
            </a:extLst>
          </p:cNvPr>
          <p:cNvCxnSpPr>
            <a:cxnSpLocks/>
          </p:cNvCxnSpPr>
          <p:nvPr userDrawn="1"/>
        </p:nvCxnSpPr>
        <p:spPr>
          <a:xfrm>
            <a:off x="808926" y="6423821"/>
            <a:ext cx="0" cy="230187"/>
          </a:xfrm>
          <a:prstGeom prst="line">
            <a:avLst/>
          </a:prstGeom>
          <a:ln w="12700">
            <a:solidFill>
              <a:srgbClr val="0195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D1885A4E-075E-4165-9C5B-C21CCD151070}"/>
              </a:ext>
            </a:extLst>
          </p:cNvPr>
          <p:cNvGrpSpPr/>
          <p:nvPr userDrawn="1"/>
        </p:nvGrpSpPr>
        <p:grpSpPr>
          <a:xfrm>
            <a:off x="457201" y="957263"/>
            <a:ext cx="325041" cy="61912"/>
            <a:chOff x="609600" y="957263"/>
            <a:chExt cx="433388" cy="61912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3EECBFE9-AFDD-48DE-BF69-265B3822484E}"/>
                </a:ext>
              </a:extLst>
            </p:cNvPr>
            <p:cNvSpPr/>
            <p:nvPr userDrawn="1"/>
          </p:nvSpPr>
          <p:spPr>
            <a:xfrm rot="5400000">
              <a:off x="831057" y="807244"/>
              <a:ext cx="61912" cy="361950"/>
            </a:xfrm>
            <a:prstGeom prst="rect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6CBBF3A5-F376-4DDC-942D-B33729206984}"/>
                </a:ext>
              </a:extLst>
            </p:cNvPr>
            <p:cNvSpPr/>
            <p:nvPr userDrawn="1"/>
          </p:nvSpPr>
          <p:spPr>
            <a:xfrm rot="5400000">
              <a:off x="614363" y="952500"/>
              <a:ext cx="61912" cy="71437"/>
            </a:xfrm>
            <a:prstGeom prst="rect">
              <a:avLst/>
            </a:prstGeom>
            <a:solidFill>
              <a:srgbClr val="246C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6750744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pos="384" userDrawn="1">
          <p15:clr>
            <a:srgbClr val="FBAE40"/>
          </p15:clr>
        </p15:guide>
        <p15:guide id="2" pos="729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BE6D-BDF0-435D-8C06-8F28C77C859E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BE6D-BDF0-435D-8C06-8F28C77C859E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BE6D-BDF0-435D-8C06-8F28C77C859E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BE6D-BDF0-435D-8C06-8F28C77C859E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BE6D-BDF0-435D-8C06-8F28C77C859E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BE6D-BDF0-435D-8C06-8F28C77C859E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BE6D-BDF0-435D-8C06-8F28C77C859E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9BE6D-BDF0-435D-8C06-8F28C77C859E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9BE6D-BDF0-435D-8C06-8F28C77C859E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48BA1-6B94-4DF5-87BD-9026B9A7A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27384"/>
            <a:ext cx="9144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ятиугольник 4"/>
          <p:cNvSpPr/>
          <p:nvPr/>
        </p:nvSpPr>
        <p:spPr>
          <a:xfrm rot="5400000">
            <a:off x="3168000" y="-3168023"/>
            <a:ext cx="2808000" cy="9144000"/>
          </a:xfrm>
          <a:prstGeom prst="homePlat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611560" y="3315762"/>
            <a:ext cx="7920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Cambria" pitchFamily="18" charset="0"/>
                <a:cs typeface="Arial" pitchFamily="34" charset="0"/>
              </a:rPr>
              <a:t>Мониторинг образовательных достижений обучающихся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Cambria" pitchFamily="18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87272" y="4857760"/>
            <a:ext cx="7956000" cy="7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59404" y="5000074"/>
            <a:ext cx="7596000" cy="7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 rot="1050142">
            <a:off x="-115996" y="2218491"/>
            <a:ext cx="4788000" cy="7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 rot="20549858" flipH="1">
            <a:off x="4471996" y="2210055"/>
            <a:ext cx="4788000" cy="7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3" name="Ромб 12"/>
          <p:cNvSpPr/>
          <p:nvPr/>
        </p:nvSpPr>
        <p:spPr>
          <a:xfrm>
            <a:off x="4283968" y="2744976"/>
            <a:ext cx="468000" cy="468000"/>
          </a:xfrm>
          <a:prstGeom prst="diamond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r="87017"/>
          <a:stretch>
            <a:fillRect/>
          </a:stretch>
        </p:blipFill>
        <p:spPr bwMode="auto">
          <a:xfrm>
            <a:off x="133350" y="71414"/>
            <a:ext cx="1152502" cy="1158875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extBox 1"/>
          <p:cNvSpPr txBox="1"/>
          <p:nvPr/>
        </p:nvSpPr>
        <p:spPr>
          <a:xfrm>
            <a:off x="1011526" y="899428"/>
            <a:ext cx="8061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Cambria" pitchFamily="18" charset="0"/>
              </a:rPr>
              <a:t>Комитет по обеспечению качества в сфере образования и науки</a:t>
            </a:r>
            <a:endParaRPr lang="ru-RU" b="1" dirty="0">
              <a:latin typeface="Cambria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55820" y="345024"/>
            <a:ext cx="8061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Cambria" pitchFamily="18" charset="0"/>
              </a:rPr>
              <a:t>МИНИСТЕРСТВО ОБРАЗОВАНИЯ И НАУКИ РЕСПУБЛИКИ КАЗАХСТАН</a:t>
            </a:r>
            <a:endParaRPr lang="ru-RU" b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403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B073D77C-A965-4988-BCA4-AFD8938FA99D}"/>
              </a:ext>
            </a:extLst>
          </p:cNvPr>
          <p:cNvSpPr/>
          <p:nvPr/>
        </p:nvSpPr>
        <p:spPr>
          <a:xfrm>
            <a:off x="390525" y="821446"/>
            <a:ext cx="524086" cy="23424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0">
            <a:extLst>
              <a:ext uri="{FF2B5EF4-FFF2-40B4-BE49-F238E27FC236}">
                <a16:creationId xmlns:a16="http://schemas.microsoft.com/office/drawing/2014/main" xmlns="" id="{F653E40B-2A87-4087-91C3-56F20CC63A73}"/>
              </a:ext>
            </a:extLst>
          </p:cNvPr>
          <p:cNvCxnSpPr>
            <a:cxnSpLocks/>
          </p:cNvCxnSpPr>
          <p:nvPr/>
        </p:nvCxnSpPr>
        <p:spPr>
          <a:xfrm>
            <a:off x="3417550" y="2026137"/>
            <a:ext cx="2232625" cy="0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xmlns="" id="{3CB2BE7E-2FAB-4484-BB3A-48E4F74AE405}"/>
              </a:ext>
            </a:extLst>
          </p:cNvPr>
          <p:cNvCxnSpPr>
            <a:cxnSpLocks/>
          </p:cNvCxnSpPr>
          <p:nvPr/>
        </p:nvCxnSpPr>
        <p:spPr>
          <a:xfrm>
            <a:off x="6419850" y="2026137"/>
            <a:ext cx="2340438" cy="0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1346812" y="1641514"/>
            <a:ext cx="7527275" cy="1261882"/>
          </a:xfrm>
          <a:prstGeom prst="rect">
            <a:avLst/>
          </a:prstGeom>
          <a:solidFill>
            <a:srgbClr val="FFF2CC"/>
          </a:solidFill>
        </p:spPr>
        <p:txBody>
          <a:bodyPr wrap="square" lIns="91438" tIns="45719" rIns="91438" bIns="45719">
            <a:spAutoFit/>
          </a:bodyPr>
          <a:lstStyle/>
          <a:p>
            <a:pPr algn="just"/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Cambria" pitchFamily="18" charset="0"/>
                <a:cs typeface="Times New Roman" pitchFamily="18" charset="0"/>
              </a:rPr>
              <a:t>ЦЕЛЬ МОДО: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Cambria" pitchFamily="18" charset="0"/>
                <a:cs typeface="Times New Roman" pitchFamily="18" charset="0"/>
              </a:rPr>
              <a:t>  </a:t>
            </a:r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  <a:latin typeface="Cambria" pitchFamily="18" charset="0"/>
                <a:cs typeface="Times New Roman" pitchFamily="18" charset="0"/>
              </a:rPr>
              <a:t>на 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Cambria" pitchFamily="18" charset="0"/>
                <a:cs typeface="Times New Roman" pitchFamily="18" charset="0"/>
              </a:rPr>
              <a:t>уровне начального и основного среднего образования </a:t>
            </a:r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  <a:latin typeface="Cambria" pitchFamily="18" charset="0"/>
                <a:cs typeface="Times New Roman" pitchFamily="18" charset="0"/>
              </a:rPr>
              <a:t>- оценка 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Cambria" pitchFamily="18" charset="0"/>
                <a:cs typeface="Times New Roman" pitchFamily="18" charset="0"/>
              </a:rPr>
              <a:t>качества знаний обучающихся в рамках </a:t>
            </a:r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  <a:latin typeface="Cambria" pitchFamily="18" charset="0"/>
                <a:cs typeface="Times New Roman" pitchFamily="18" charset="0"/>
              </a:rPr>
              <a:t>обновленного ГОСО 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Cambria" pitchFamily="18" charset="0"/>
                <a:cs typeface="Times New Roman" pitchFamily="18" charset="0"/>
              </a:rPr>
              <a:t>соответствующего уровня </a:t>
            </a:r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  <a:latin typeface="Cambria" pitchFamily="18" charset="0"/>
                <a:cs typeface="Times New Roman" pitchFamily="18" charset="0"/>
              </a:rPr>
              <a:t>образования;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  <a:latin typeface="Cambria" pitchFamily="18" charset="0"/>
                <a:cs typeface="Times New Roman" pitchFamily="18" charset="0"/>
              </a:rPr>
              <a:t>  </a:t>
            </a:r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  <a:latin typeface="Cambria" pitchFamily="18" charset="0"/>
                <a:cs typeface="Times New Roman" pitchFamily="18" charset="0"/>
              </a:rPr>
              <a:t>на уровне  </a:t>
            </a:r>
            <a:r>
              <a:rPr lang="ru-RU" sz="1200" b="1" dirty="0" err="1">
                <a:solidFill>
                  <a:schemeClr val="tx2">
                    <a:lumMod val="50000"/>
                  </a:schemeClr>
                </a:solidFill>
                <a:latin typeface="Cambria" pitchFamily="18" charset="0"/>
                <a:cs typeface="Times New Roman" pitchFamily="18" charset="0"/>
              </a:rPr>
              <a:t>ТиПО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Cambria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  <a:latin typeface="Cambria" pitchFamily="18" charset="0"/>
                <a:cs typeface="Times New Roman" pitchFamily="18" charset="0"/>
              </a:rPr>
              <a:t>- определение 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Cambria" pitchFamily="18" charset="0"/>
                <a:cs typeface="Times New Roman" pitchFamily="18" charset="0"/>
              </a:rPr>
              <a:t>уровня освоения общеобразовательных дисциплин и (или) профессиональных модулей или общепрофессиональных, специальных дисциплин на соответствие государственному общеобязательному стандарту </a:t>
            </a:r>
            <a:r>
              <a:rPr lang="ru-RU" sz="1200" b="1" dirty="0" err="1" smtClean="0">
                <a:solidFill>
                  <a:schemeClr val="tx2">
                    <a:lumMod val="50000"/>
                  </a:schemeClr>
                </a:solidFill>
                <a:latin typeface="Cambria" pitchFamily="18" charset="0"/>
                <a:cs typeface="Times New Roman" pitchFamily="18" charset="0"/>
              </a:rPr>
              <a:t>ТиПО</a:t>
            </a:r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  <a:latin typeface="Cambria" pitchFamily="18" charset="0"/>
                <a:cs typeface="Times New Roman" pitchFamily="18" charset="0"/>
              </a:rPr>
              <a:t>.</a:t>
            </a:r>
            <a:endParaRPr lang="ru-RU" sz="1200" b="1" dirty="0">
              <a:solidFill>
                <a:schemeClr val="tx2">
                  <a:lumMod val="50000"/>
                </a:schemeClr>
              </a:solidFill>
              <a:latin typeface="Cambria" pitchFamily="18" charset="0"/>
              <a:cs typeface="Times New Roman" pitchFamily="18" charset="0"/>
            </a:endParaRPr>
          </a:p>
        </p:txBody>
      </p:sp>
      <p:pic>
        <p:nvPicPr>
          <p:cNvPr id="30" name="Рисунок 29">
            <a:extLst>
              <a:ext uri="{FF2B5EF4-FFF2-40B4-BE49-F238E27FC236}">
                <a16:creationId xmlns:a16="http://schemas.microsoft.com/office/drawing/2014/main" xmlns="" id="{162352C2-3AA3-4818-8BEB-66DD2205BB1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8332" y="4313162"/>
            <a:ext cx="430322" cy="573763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0" y="-1"/>
            <a:ext cx="9144000" cy="55012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Cambria" pitchFamily="18" charset="0"/>
                <a:cs typeface="Times New Roman" pitchFamily="18" charset="0"/>
              </a:rPr>
              <a:t>Мониторинг образовательных достижений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Cambria" pitchFamily="18" charset="0"/>
                <a:cs typeface="Times New Roman" pitchFamily="18" charset="0"/>
              </a:rPr>
              <a:t>обучающихся</a:t>
            </a:r>
            <a:endParaRPr lang="ru-RU" sz="2400" b="1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185514" y="575956"/>
            <a:ext cx="7958485" cy="101565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noFill/>
          </a:ln>
        </p:spPr>
        <p:txBody>
          <a:bodyPr wrap="square" lIns="121917" tIns="60958" rIns="121917" bIns="60958">
            <a:spAutoFit/>
          </a:bodyPr>
          <a:lstStyle/>
          <a:p>
            <a:pPr algn="just"/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  <a:cs typeface="Times New Roman" pitchFamily="18" charset="0"/>
              </a:rPr>
              <a:t>Мониторинг образовательных достижений обучающихся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Cambria" pitchFamily="18" charset="0"/>
                <a:cs typeface="Times New Roman" pitchFamily="18" charset="0"/>
              </a:rPr>
              <a:t>(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Cambria" pitchFamily="18" charset="0"/>
                <a:cs typeface="Times New Roman" pitchFamily="18" charset="0"/>
              </a:rPr>
              <a:t>МОДО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  <a:cs typeface="Times New Roman" pitchFamily="18" charset="0"/>
              </a:rPr>
              <a:t>) является одним </a:t>
            </a:r>
            <a:endParaRPr lang="ru-RU" sz="1400" dirty="0" smtClean="0">
              <a:solidFill>
                <a:schemeClr val="tx2">
                  <a:lumMod val="75000"/>
                </a:schemeClr>
              </a:solidFill>
              <a:latin typeface="Cambria" pitchFamily="18" charset="0"/>
              <a:cs typeface="Times New Roman" pitchFamily="18" charset="0"/>
            </a:endParaRPr>
          </a:p>
          <a:p>
            <a:pPr algn="just"/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Cambria" pitchFamily="18" charset="0"/>
                <a:cs typeface="Times New Roman" pitchFamily="18" charset="0"/>
              </a:rPr>
              <a:t>из 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  <a:cs typeface="Times New Roman" pitchFamily="18" charset="0"/>
              </a:rPr>
              <a:t>видов независимого от организаций образования системного непрерывного наблюдения </a:t>
            </a:r>
            <a:endParaRPr lang="ru-RU" sz="1400" dirty="0" smtClean="0">
              <a:solidFill>
                <a:schemeClr val="tx2">
                  <a:lumMod val="75000"/>
                </a:schemeClr>
              </a:solidFill>
              <a:latin typeface="Cambria" pitchFamily="18" charset="0"/>
              <a:cs typeface="Times New Roman" pitchFamily="18" charset="0"/>
            </a:endParaRPr>
          </a:p>
          <a:p>
            <a:pPr algn="just"/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Cambria" pitchFamily="18" charset="0"/>
                <a:cs typeface="Times New Roman" pitchFamily="18" charset="0"/>
              </a:rPr>
              <a:t>                                                                     за 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  <a:cs typeface="Times New Roman" pitchFamily="18" charset="0"/>
              </a:rPr>
              <a:t>качеством 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Cambria" pitchFamily="18" charset="0"/>
                <a:cs typeface="Times New Roman" pitchFamily="18" charset="0"/>
              </a:rPr>
              <a:t>обучения</a:t>
            </a:r>
          </a:p>
          <a:p>
            <a:pPr algn="just"/>
            <a:endParaRPr lang="ru-RU" sz="1600" b="1" i="1" dirty="0">
              <a:solidFill>
                <a:srgbClr val="0195BC"/>
              </a:solidFill>
              <a:latin typeface="Cambria" panose="02040503050406030204" pitchFamily="18" charset="0"/>
              <a:cs typeface="Times New Roman" pitchFamily="18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1346812" y="3288018"/>
            <a:ext cx="3201519" cy="10364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ru-RU" sz="12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о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рганизациях начального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, основного среднего 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образования ( 4, 9 классы)</a:t>
            </a:r>
          </a:p>
          <a:p>
            <a:pPr algn="ctr"/>
            <a:endParaRPr lang="ru-RU" sz="1200" b="1" dirty="0">
              <a:solidFill>
                <a:srgbClr val="336699"/>
              </a:solidFill>
              <a:latin typeface="Cambria" panose="02040503050406030204" pitchFamily="18" charset="0"/>
              <a:cs typeface="Times New Roman" pitchFamily="18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5220071" y="3288018"/>
            <a:ext cx="3635227" cy="10189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Впервые в организациях технического 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и профессионального образования</a:t>
            </a:r>
          </a:p>
        </p:txBody>
      </p:sp>
      <p:sp>
        <p:nvSpPr>
          <p:cNvPr id="50" name="Стрелка вниз 49"/>
          <p:cNvSpPr/>
          <p:nvPr/>
        </p:nvSpPr>
        <p:spPr>
          <a:xfrm>
            <a:off x="2773722" y="2983066"/>
            <a:ext cx="202617" cy="230905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51" name="Стрелка вниз 50"/>
          <p:cNvSpPr/>
          <p:nvPr/>
        </p:nvSpPr>
        <p:spPr>
          <a:xfrm>
            <a:off x="6835067" y="2944519"/>
            <a:ext cx="202617" cy="225210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1412913" y="4600042"/>
            <a:ext cx="7461174" cy="2015932"/>
          </a:xfrm>
          <a:prstGeom prst="rect">
            <a:avLst/>
          </a:prstGeom>
          <a:solidFill>
            <a:srgbClr val="DAE3F3"/>
          </a:solidFill>
          <a:ln w="12700">
            <a:noFill/>
          </a:ln>
        </p:spPr>
        <p:txBody>
          <a:bodyPr wrap="square" lIns="121917" tIns="60958" rIns="121917" bIns="60958">
            <a:spAutoFit/>
          </a:bodyPr>
          <a:lstStyle/>
          <a:p>
            <a:pPr algn="just"/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Cambria" pitchFamily="18" charset="0"/>
              </a:rPr>
              <a:t>Проведение </a:t>
            </a:r>
            <a:r>
              <a:rPr lang="ru-RU" sz="1100" dirty="0" smtClean="0">
                <a:solidFill>
                  <a:schemeClr val="tx2">
                    <a:lumMod val="50000"/>
                  </a:schemeClr>
                </a:solidFill>
                <a:latin typeface="Cambria" pitchFamily="18" charset="0"/>
              </a:rPr>
              <a:t>МОДО:</a:t>
            </a:r>
          </a:p>
          <a:p>
            <a:pPr algn="just"/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Cambria" pitchFamily="18" charset="0"/>
              </a:rPr>
              <a:t> </a:t>
            </a:r>
            <a:r>
              <a:rPr lang="ru-RU" sz="1100" dirty="0" smtClean="0">
                <a:solidFill>
                  <a:schemeClr val="tx2">
                    <a:lumMod val="50000"/>
                  </a:schemeClr>
                </a:solidFill>
                <a:latin typeface="Cambria" pitchFamily="18" charset="0"/>
              </a:rPr>
              <a:t>    - </a:t>
            </a:r>
            <a:r>
              <a:rPr lang="ru-RU" sz="1100" dirty="0" smtClean="0">
                <a:latin typeface="Cambria" pitchFamily="18" charset="0"/>
              </a:rPr>
              <a:t>в </a:t>
            </a:r>
            <a:r>
              <a:rPr lang="ru-RU" sz="1100" b="1" dirty="0" smtClean="0">
                <a:latin typeface="Cambria" pitchFamily="18" charset="0"/>
              </a:rPr>
              <a:t>школах </a:t>
            </a:r>
            <a:r>
              <a:rPr lang="ru-RU" sz="1100" dirty="0" smtClean="0">
                <a:latin typeface="Cambria" pitchFamily="18" charset="0"/>
              </a:rPr>
              <a:t>будет  </a:t>
            </a:r>
            <a:r>
              <a:rPr lang="ru-RU" sz="1100" dirty="0">
                <a:latin typeface="Cambria" pitchFamily="18" charset="0"/>
              </a:rPr>
              <a:t>направлено </a:t>
            </a:r>
            <a:r>
              <a:rPr lang="ru-RU" sz="1100" b="1" dirty="0">
                <a:latin typeface="Cambria" pitchFamily="18" charset="0"/>
              </a:rPr>
              <a:t>на определение</a:t>
            </a:r>
            <a:r>
              <a:rPr lang="ru-RU" sz="1100" dirty="0">
                <a:latin typeface="Cambria" pitchFamily="18" charset="0"/>
              </a:rPr>
              <a:t> </a:t>
            </a:r>
            <a:r>
              <a:rPr lang="ru-RU" sz="1100" b="1" dirty="0">
                <a:latin typeface="Cambria" pitchFamily="18" charset="0"/>
              </a:rPr>
              <a:t>уровня функциональной грамотности у учащихся 4 и 9 </a:t>
            </a:r>
            <a:r>
              <a:rPr lang="ru-RU" sz="1100" b="1" dirty="0" smtClean="0">
                <a:latin typeface="Cambria" pitchFamily="18" charset="0"/>
              </a:rPr>
              <a:t>классов</a:t>
            </a:r>
            <a:r>
              <a:rPr lang="ru-RU" sz="1100" dirty="0" smtClean="0">
                <a:latin typeface="Cambria" pitchFamily="18" charset="0"/>
              </a:rPr>
              <a:t>, </a:t>
            </a:r>
            <a:r>
              <a:rPr lang="ru-RU" sz="1100" dirty="0">
                <a:latin typeface="Cambria" pitchFamily="18" charset="0"/>
              </a:rPr>
              <a:t>то есть применению знаний и навыков в жизненных ситуациях, а также развитию аналитического, логического    </a:t>
            </a:r>
            <a:r>
              <a:rPr lang="ru-RU" sz="1100" dirty="0" smtClean="0">
                <a:latin typeface="Cambria" pitchFamily="18" charset="0"/>
              </a:rPr>
              <a:t>мышления;</a:t>
            </a:r>
          </a:p>
          <a:p>
            <a:pPr algn="just"/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Cambria" pitchFamily="18" charset="0"/>
              </a:rPr>
              <a:t> </a:t>
            </a:r>
            <a:r>
              <a:rPr lang="ru-RU" sz="1100" dirty="0" smtClean="0">
                <a:solidFill>
                  <a:schemeClr val="tx2">
                    <a:lumMod val="50000"/>
                  </a:schemeClr>
                </a:solidFill>
                <a:latin typeface="Cambria" pitchFamily="18" charset="0"/>
              </a:rPr>
              <a:t>   - в </a:t>
            </a:r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Cambria" pitchFamily="18" charset="0"/>
              </a:rPr>
              <a:t>колледжах</a:t>
            </a:r>
            <a:r>
              <a:rPr lang="ru-RU" sz="1100" dirty="0" smtClean="0">
                <a:solidFill>
                  <a:schemeClr val="tx2">
                    <a:lumMod val="50000"/>
                  </a:schemeClr>
                </a:solidFill>
                <a:latin typeface="Cambria" pitchFamily="18" charset="0"/>
              </a:rPr>
              <a:t> будет 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Cambria" pitchFamily="18" charset="0"/>
              </a:rPr>
              <a:t>направлено </a:t>
            </a:r>
            <a:r>
              <a:rPr lang="ru-RU" sz="1100" b="1" dirty="0">
                <a:solidFill>
                  <a:schemeClr val="tx2">
                    <a:lumMod val="50000"/>
                  </a:schemeClr>
                </a:solidFill>
                <a:latin typeface="Cambria" pitchFamily="18" charset="0"/>
              </a:rPr>
              <a:t>на замер уровня формирования у обучающихся общих и профессиональных компетенций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Cambria" pitchFamily="18" charset="0"/>
              </a:rPr>
              <a:t>.</a:t>
            </a:r>
          </a:p>
          <a:p>
            <a:pPr algn="just"/>
            <a:r>
              <a:rPr lang="ru-RU" sz="1100" dirty="0" smtClean="0">
                <a:solidFill>
                  <a:schemeClr val="tx2">
                    <a:lumMod val="50000"/>
                  </a:schemeClr>
                </a:solidFill>
                <a:latin typeface="Cambria" pitchFamily="18" charset="0"/>
              </a:rPr>
              <a:t>МОДО 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Cambria" pitchFamily="18" charset="0"/>
              </a:rPr>
              <a:t>не является формой государственного контроля и не имеет никаких правовых последствий ни для обучающегося, ни для организации образования. При МОДО будет оказана</a:t>
            </a:r>
            <a:r>
              <a:rPr lang="ru-RU" sz="1100" b="1" dirty="0">
                <a:solidFill>
                  <a:schemeClr val="tx2">
                    <a:lumMod val="50000"/>
                  </a:schemeClr>
                </a:solidFill>
                <a:latin typeface="Cambria" pitchFamily="18" charset="0"/>
              </a:rPr>
              <a:t> методологическая помощь с выработкой рекомендаций</a:t>
            </a: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Cambria" pitchFamily="18" charset="0"/>
              </a:rPr>
              <a:t> по обеспечению качества </a:t>
            </a:r>
            <a:r>
              <a:rPr lang="ru-RU" sz="1100" dirty="0" smtClean="0">
                <a:solidFill>
                  <a:schemeClr val="tx2">
                    <a:lumMod val="50000"/>
                  </a:schemeClr>
                </a:solidFill>
                <a:latin typeface="Cambria" pitchFamily="18" charset="0"/>
              </a:rPr>
              <a:t>образования.</a:t>
            </a:r>
          </a:p>
          <a:p>
            <a:pPr algn="just"/>
            <a:endParaRPr lang="ru-RU" sz="1200" dirty="0">
              <a:solidFill>
                <a:srgbClr val="336699"/>
              </a:solidFill>
            </a:endParaRPr>
          </a:p>
          <a:p>
            <a:pPr algn="just"/>
            <a:endParaRPr lang="ru-RU" sz="1200" dirty="0">
              <a:solidFill>
                <a:srgbClr val="336699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088571" y="6350472"/>
            <a:ext cx="7766728" cy="469355"/>
          </a:xfrm>
          <a:prstGeom prst="rect">
            <a:avLst/>
          </a:prstGeom>
          <a:solidFill>
            <a:srgbClr val="BDD7EE"/>
          </a:solidFill>
          <a:ln w="12700">
            <a:noFill/>
          </a:ln>
        </p:spPr>
        <p:txBody>
          <a:bodyPr wrap="square" lIns="121917" tIns="60958" rIns="121917" bIns="60958">
            <a:spAutoFit/>
          </a:bodyPr>
          <a:lstStyle/>
          <a:p>
            <a:pPr algn="just"/>
            <a:r>
              <a:rPr lang="ru-RU" sz="1200" b="1" dirty="0">
                <a:solidFill>
                  <a:srgbClr val="C00000"/>
                </a:solidFill>
                <a:latin typeface="Cambria" panose="02040503050406030204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solidFill>
                  <a:srgbClr val="C00000"/>
                </a:solidFill>
                <a:latin typeface="Cambria" panose="02040503050406030204" pitchFamily="18" charset="0"/>
                <a:cs typeface="Times New Roman" pitchFamily="18" charset="0"/>
              </a:rPr>
              <a:t>                    </a:t>
            </a:r>
            <a:r>
              <a:rPr lang="ru-RU" sz="1050" b="1" dirty="0" smtClean="0">
                <a:solidFill>
                  <a:srgbClr val="C00000"/>
                </a:solidFill>
                <a:latin typeface="Cambria" panose="02040503050406030204" pitchFamily="18" charset="0"/>
                <a:cs typeface="Times New Roman" pitchFamily="18" charset="0"/>
              </a:rPr>
              <a:t>Разработаны  «Правила проведения мониторинга образовательных достижений обучающихся» </a:t>
            </a:r>
          </a:p>
          <a:p>
            <a:pPr algn="just"/>
            <a:r>
              <a:rPr lang="ru-RU" sz="1050" b="1" dirty="0" smtClean="0">
                <a:solidFill>
                  <a:srgbClr val="C00000"/>
                </a:solidFill>
                <a:latin typeface="Cambria" panose="02040503050406030204" pitchFamily="18" charset="0"/>
                <a:cs typeface="Times New Roman" pitchFamily="18" charset="0"/>
              </a:rPr>
              <a:t>                             приказ Министра образования и науки Республики Казахстан № 204 от 5 мая 2021 года </a:t>
            </a:r>
            <a:endParaRPr lang="ru-RU" sz="1050" b="1" dirty="0">
              <a:solidFill>
                <a:srgbClr val="C00000"/>
              </a:solidFill>
              <a:latin typeface="Cambria" panose="02040503050406030204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59309" y="2143993"/>
            <a:ext cx="1042421" cy="385489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 lIns="68576" tIns="34289" rIns="68576" bIns="34289">
            <a:spAutoFit/>
          </a:bodyPr>
          <a:lstStyle/>
          <a:p>
            <a:pPr algn="ctr"/>
            <a:endParaRPr lang="ru-RU" sz="1500" b="1" dirty="0" smtClean="0">
              <a:solidFill>
                <a:srgbClr val="3366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ctr"/>
            <a:r>
              <a:rPr lang="ru-RU" sz="1000" b="1" dirty="0" smtClean="0">
                <a:solidFill>
                  <a:schemeClr val="tx2"/>
                </a:solidFill>
                <a:latin typeface="Cambria" pitchFamily="18" charset="0"/>
              </a:rPr>
              <a:t>Проводится </a:t>
            </a:r>
          </a:p>
          <a:p>
            <a:pPr algn="ctr"/>
            <a:r>
              <a:rPr lang="ru-RU" sz="1000" b="1" dirty="0" smtClean="0">
                <a:solidFill>
                  <a:schemeClr val="tx2"/>
                </a:solidFill>
                <a:latin typeface="Cambria" pitchFamily="18" charset="0"/>
              </a:rPr>
              <a:t>ежегодно:</a:t>
            </a:r>
          </a:p>
          <a:p>
            <a:pPr algn="ctr"/>
            <a:endParaRPr lang="ru-RU" sz="1000" b="1" dirty="0" smtClean="0">
              <a:solidFill>
                <a:schemeClr val="tx2"/>
              </a:solidFill>
              <a:latin typeface="Cambria" pitchFamily="18" charset="0"/>
            </a:endParaRPr>
          </a:p>
          <a:p>
            <a:pPr algn="ctr"/>
            <a:r>
              <a:rPr lang="ru-RU" sz="1000" b="1" dirty="0" smtClean="0">
                <a:solidFill>
                  <a:schemeClr val="tx2"/>
                </a:solidFill>
                <a:latin typeface="Cambria" pitchFamily="18" charset="0"/>
              </a:rPr>
              <a:t>в школах – весной</a:t>
            </a:r>
          </a:p>
          <a:p>
            <a:pPr algn="ctr"/>
            <a:r>
              <a:rPr lang="ru-RU" sz="1000" b="1" i="1" dirty="0" smtClean="0">
                <a:solidFill>
                  <a:schemeClr val="tx2"/>
                </a:solidFill>
                <a:latin typeface="Cambria" pitchFamily="18" charset="0"/>
              </a:rPr>
              <a:t>(апрель), </a:t>
            </a:r>
          </a:p>
          <a:p>
            <a:pPr algn="ctr"/>
            <a:r>
              <a:rPr lang="ru-RU" sz="1000" b="1" dirty="0" smtClean="0">
                <a:solidFill>
                  <a:schemeClr val="tx2"/>
                </a:solidFill>
                <a:latin typeface="Cambria" pitchFamily="18" charset="0"/>
              </a:rPr>
              <a:t>в  </a:t>
            </a:r>
          </a:p>
          <a:p>
            <a:pPr algn="ctr"/>
            <a:r>
              <a:rPr lang="ru-RU" sz="1000" b="1" dirty="0" smtClean="0">
                <a:solidFill>
                  <a:schemeClr val="tx2"/>
                </a:solidFill>
                <a:latin typeface="Cambria" pitchFamily="18" charset="0"/>
              </a:rPr>
              <a:t> колледжах –</a:t>
            </a:r>
          </a:p>
          <a:p>
            <a:pPr algn="ctr"/>
            <a:r>
              <a:rPr lang="ru-RU" sz="1000" b="1" dirty="0" smtClean="0">
                <a:solidFill>
                  <a:schemeClr val="tx2"/>
                </a:solidFill>
                <a:latin typeface="Cambria" pitchFamily="18" charset="0"/>
              </a:rPr>
              <a:t>осенью</a:t>
            </a:r>
          </a:p>
          <a:p>
            <a:pPr algn="ctr"/>
            <a:r>
              <a:rPr lang="ru-RU" sz="1000" b="1" i="1" dirty="0" smtClean="0">
                <a:solidFill>
                  <a:schemeClr val="tx2"/>
                </a:solidFill>
                <a:latin typeface="Cambria" pitchFamily="18" charset="0"/>
              </a:rPr>
              <a:t>(ноябрь)</a:t>
            </a:r>
          </a:p>
          <a:p>
            <a:pPr algn="ctr"/>
            <a:endParaRPr lang="ru-RU" sz="1000" b="1" i="1" dirty="0">
              <a:solidFill>
                <a:schemeClr val="tx2"/>
              </a:solidFill>
              <a:latin typeface="Cambria" pitchFamily="18" charset="0"/>
            </a:endParaRPr>
          </a:p>
          <a:p>
            <a:pPr algn="ctr"/>
            <a:r>
              <a:rPr lang="ru-RU" sz="1000" b="1" i="1" dirty="0" smtClean="0">
                <a:solidFill>
                  <a:schemeClr val="tx2"/>
                </a:solidFill>
                <a:latin typeface="Cambria" pitchFamily="18" charset="0"/>
              </a:rPr>
              <a:t>Охват  организаций образования</a:t>
            </a:r>
          </a:p>
          <a:p>
            <a:pPr algn="ctr"/>
            <a:r>
              <a:rPr lang="ru-RU" sz="1000" b="1" i="1" dirty="0" smtClean="0">
                <a:solidFill>
                  <a:schemeClr val="tx2"/>
                </a:solidFill>
                <a:latin typeface="Cambria" pitchFamily="18" charset="0"/>
              </a:rPr>
              <a:t>до 25%</a:t>
            </a:r>
          </a:p>
          <a:p>
            <a:pPr algn="ctr"/>
            <a:endParaRPr lang="ru-RU" sz="6600" b="1" dirty="0">
              <a:solidFill>
                <a:srgbClr val="3366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ctr"/>
            <a:endParaRPr lang="ru-RU" sz="1500" b="1" dirty="0">
              <a:solidFill>
                <a:srgbClr val="3366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23" name="Рисунок 22">
            <a:extLst>
              <a:ext uri="{FF2B5EF4-FFF2-40B4-BE49-F238E27FC236}">
                <a16:creationId xmlns:a16="http://schemas.microsoft.com/office/drawing/2014/main" xmlns="" id="{36FCB09B-DA74-4271-8E5F-49762B935A3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02504"/>
            <a:ext cx="623865" cy="742320"/>
          </a:xfrm>
          <a:prstGeom prst="rect">
            <a:avLst/>
          </a:prstGeom>
          <a:solidFill>
            <a:srgbClr val="BDD7EE"/>
          </a:solidFill>
        </p:spPr>
      </p:pic>
    </p:spTree>
    <p:extLst>
      <p:ext uri="{BB962C8B-B14F-4D97-AF65-F5344CB8AC3E}">
        <p14:creationId xmlns:p14="http://schemas.microsoft.com/office/powerpoint/2010/main" val="2701912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7176032"/>
              </p:ext>
            </p:extLst>
          </p:nvPr>
        </p:nvGraphicFramePr>
        <p:xfrm>
          <a:off x="251520" y="836713"/>
          <a:ext cx="8784976" cy="38055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532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83173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7549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ambria" pitchFamily="18" charset="0"/>
                          <a:cs typeface="Times New Roman" pitchFamily="18" charset="0"/>
                        </a:rPr>
                        <a:t>4 класс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ambria" pitchFamily="18" charset="0"/>
                          <a:cs typeface="Times New Roman" pitchFamily="18" charset="0"/>
                        </a:rPr>
                        <a:t>9 класс 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30036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u="sng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Грамотность чтения: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10 тестовых заданий с выбором одного правильного ответа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1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(к первому тексту – 4 задания, ко второму тексту  – 6 заданий)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u="sng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Математическая грамотность: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12 тестовых заданий с выбором одного правильного ответа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i="1" u="none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u="sng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Естественнонаучная грамотность: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5 тестовых заданий с выбором одного правильного ответа и 3 задания на основе контекста, всего 8 тестовых заданий</a:t>
                      </a:r>
                    </a:p>
                  </a:txBody>
                  <a:tcPr marL="46977" marR="46977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  <a:defRPr/>
                      </a:pPr>
                      <a:r>
                        <a:rPr lang="kk-KZ" sz="1200" b="1" i="1" u="sng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itchFamily="18" charset="0"/>
                          <a:cs typeface="Times New Roman" panose="02020603050405020304" pitchFamily="18" charset="0"/>
                        </a:rPr>
                        <a:t>Грамотность  чтения</a:t>
                      </a:r>
                      <a:r>
                        <a:rPr lang="kk-KZ" sz="1200" b="1" i="1" u="sng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itchFamily="18" charset="0"/>
                          <a:cs typeface="Times New Roman" panose="02020603050405020304" pitchFamily="18" charset="0"/>
                        </a:rPr>
                        <a:t> (казахский, русский</a:t>
                      </a:r>
                      <a:r>
                        <a:rPr lang="ru-RU" sz="1200" b="1" i="1" u="sng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itchFamily="18" charset="0"/>
                          <a:cs typeface="Times New Roman" panose="02020603050405020304" pitchFamily="18" charset="0"/>
                        </a:rPr>
                        <a:t>, английский</a:t>
                      </a:r>
                      <a:r>
                        <a:rPr lang="kk-KZ" sz="1200" b="1" i="1" u="sng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200" b="1" i="1" u="sng" baseline="0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1" indent="0" algn="just">
                        <a:lnSpc>
                          <a:spcPct val="100000"/>
                        </a:lnSpc>
                        <a:spcAft>
                          <a:spcPct val="15000"/>
                        </a:spcAft>
                        <a:buFontTx/>
                        <a:buNone/>
                        <a:defRPr/>
                      </a:pPr>
                      <a:r>
                        <a:rPr lang="kk-KZ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itchFamily="18" charset="0"/>
                          <a:cs typeface="Times New Roman" panose="02020603050405020304" pitchFamily="18" charset="0"/>
                        </a:rPr>
                        <a:t>Количество тестовых заданий – 30, из них по каждому предмету – 10 тестовых заданий с выбором одного правильного ответа;</a:t>
                      </a:r>
                    </a:p>
                    <a:p>
                      <a:pPr marL="0" lvl="1" indent="0" algn="just">
                        <a:lnSpc>
                          <a:spcPct val="100000"/>
                        </a:lnSpc>
                        <a:spcAft>
                          <a:spcPct val="15000"/>
                        </a:spcAft>
                        <a:buFontTx/>
                        <a:buNone/>
                        <a:defRPr/>
                      </a:pPr>
                      <a:r>
                        <a:rPr lang="kk-KZ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itchFamily="18" charset="0"/>
                          <a:cs typeface="Times New Roman" panose="02020603050405020304" pitchFamily="18" charset="0"/>
                        </a:rPr>
                        <a:t>Максимальный балл – 30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i="1" u="sng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u="sng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itchFamily="18" charset="0"/>
                          <a:cs typeface="Times New Roman" panose="02020603050405020304" pitchFamily="18" charset="0"/>
                        </a:rPr>
                        <a:t>Математическая грамотность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itchFamily="18" charset="0"/>
                          <a:cs typeface="Times New Roman" panose="02020603050405020304" pitchFamily="18" charset="0"/>
                        </a:rPr>
                        <a:t>   Количество тестовых заданий – 25, из них 15 тестовых заданий с выбором </a:t>
                      </a:r>
                      <a:r>
                        <a:rPr lang="kk-KZ" sz="1200" b="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itchFamily="18" charset="0"/>
                          <a:cs typeface="Times New Roman" panose="02020603050405020304" pitchFamily="18" charset="0"/>
                        </a:rPr>
                        <a:t> одлного правильного ответа и 10 тестовых заданий на основе контекста</a:t>
                      </a:r>
                      <a:r>
                        <a:rPr lang="kk-KZ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kk-KZ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itchFamily="18" charset="0"/>
                          <a:cs typeface="Times New Roman" panose="02020603050405020304" pitchFamily="18" charset="0"/>
                        </a:rPr>
                        <a:t>Максимальный балл – 25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1" i="1" u="sng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itchFamily="18" charset="0"/>
                          <a:cs typeface="Times New Roman" panose="02020603050405020304" pitchFamily="18" charset="0"/>
                        </a:rPr>
                        <a:t>Естестественнонаучная грамотность (физика, химия, биология,</a:t>
                      </a:r>
                      <a:r>
                        <a:rPr lang="kk-KZ" sz="1200" b="1" i="1" u="sng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itchFamily="18" charset="0"/>
                          <a:cs typeface="Times New Roman" panose="02020603050405020304" pitchFamily="18" charset="0"/>
                        </a:rPr>
                        <a:t> география</a:t>
                      </a:r>
                      <a:r>
                        <a:rPr lang="kk-KZ" sz="1200" b="1" i="1" u="sng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itchFamily="18" charset="0"/>
                          <a:cs typeface="Times New Roman" panose="02020603050405020304" pitchFamily="18" charset="0"/>
                        </a:rPr>
                        <a:t>)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cs typeface="Times New Roman" panose="02020603050405020304" pitchFamily="18" charset="0"/>
                        </a:rPr>
                        <a:t>     Общее количество тестовых заданий –</a:t>
                      </a:r>
                      <a:r>
                        <a:rPr lang="ru-RU" sz="1200" b="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cs typeface="Times New Roman" panose="02020603050405020304" pitchFamily="18" charset="0"/>
                        </a:rPr>
                        <a:t> 20: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cs typeface="Times New Roman" panose="02020603050405020304" pitchFamily="18" charset="0"/>
                        </a:rPr>
                        <a:t>4 контекста, по 5 тестовых заданий с выбором одного правильного ответа к каждому контексту, всего 20 тестовых заданий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  <a:cs typeface="Times New Roman" panose="02020603050405020304" pitchFamily="18" charset="0"/>
                        </a:rPr>
                        <a:t>Максимальный балл – 20.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0" i="0" u="none" dirty="0" smtClean="0"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6977" marR="46977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79512" y="4642247"/>
            <a:ext cx="3960440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Компьютерное 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тестирование</a:t>
            </a:r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:</a:t>
            </a:r>
          </a:p>
          <a:p>
            <a:pPr marL="809625" indent="-809625"/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105 минут </a:t>
            </a:r>
            <a:r>
              <a:rPr lang="ru-RU" sz="1200" i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(25 мин. тестирования + 15 мин. перерыв+ 25 мин. </a:t>
            </a:r>
            <a:r>
              <a:rPr lang="ru-RU" sz="1200" i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тестирования + 15 </a:t>
            </a:r>
            <a:r>
              <a:rPr lang="ru-RU" sz="1200" i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мин. перерыв+</a:t>
            </a:r>
          </a:p>
          <a:p>
            <a:pPr marL="809625"/>
            <a:r>
              <a:rPr lang="ru-RU" sz="1200" i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25 мин. тестирования)</a:t>
            </a:r>
            <a:endParaRPr lang="ru-RU" sz="1200" i="1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itchFamily="18" charset="0"/>
            </a:endParaRPr>
          </a:p>
          <a:p>
            <a:endParaRPr lang="ru-RU" sz="12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itchFamily="18" charset="0"/>
            </a:endParaRPr>
          </a:p>
          <a:p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Всего 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тестовых заданий – 30</a:t>
            </a:r>
          </a:p>
          <a:p>
            <a:pPr lvl="0"/>
            <a:r>
              <a:rPr lang="ru-RU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Максимальный 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балл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– 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30 </a:t>
            </a:r>
          </a:p>
          <a:p>
            <a:pPr lvl="0"/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55976" y="4877329"/>
            <a:ext cx="44644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Компьютерное 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тестирование:</a:t>
            </a:r>
          </a:p>
          <a:p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180 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минут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(</a:t>
            </a:r>
            <a:r>
              <a:rPr lang="ru-RU" sz="1200" i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40 мин. тестирования + 10 мин. перерыв</a:t>
            </a:r>
            <a:r>
              <a:rPr lang="ru-RU" sz="1200" i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+</a:t>
            </a:r>
          </a:p>
          <a:p>
            <a:pPr marL="809625"/>
            <a:r>
              <a:rPr lang="ru-RU" sz="1200" i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40 </a:t>
            </a:r>
            <a:r>
              <a:rPr lang="ru-RU" sz="1200" i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мин. тестирования + 10 мин. перерыв</a:t>
            </a:r>
            <a:r>
              <a:rPr lang="ru-RU" sz="1200" i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+</a:t>
            </a:r>
          </a:p>
          <a:p>
            <a:pPr marL="809625"/>
            <a:r>
              <a:rPr lang="ru-RU" sz="1200" i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4</a:t>
            </a:r>
            <a:r>
              <a:rPr lang="ru-RU" sz="1200" i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0 </a:t>
            </a:r>
            <a:r>
              <a:rPr lang="ru-RU" sz="1200" i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мин. </a:t>
            </a:r>
            <a:r>
              <a:rPr lang="ru-RU" sz="1200" i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тестирования</a:t>
            </a:r>
            <a:r>
              <a:rPr lang="ru-RU" sz="1200" i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+ 10 мин. </a:t>
            </a:r>
            <a:r>
              <a:rPr lang="ru-RU" sz="1200" i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перерыв)</a:t>
            </a:r>
            <a:endParaRPr lang="ru-RU" sz="1200" i="1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itchFamily="18" charset="0"/>
            </a:endParaRPr>
          </a:p>
          <a:p>
            <a:r>
              <a:rPr lang="ru-RU" sz="1200" i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                        30 </a:t>
            </a:r>
            <a:r>
              <a:rPr lang="ru-RU" sz="1200" i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мин. </a:t>
            </a:r>
            <a:r>
              <a:rPr lang="ru-RU" sz="1200" i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тестирования)</a:t>
            </a:r>
            <a:endParaRPr lang="ru-RU" sz="1200" i="1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itchFamily="18" charset="0"/>
            </a:endParaRPr>
          </a:p>
          <a:p>
            <a:r>
              <a:rPr lang="kk-KZ" sz="12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Всего </a:t>
            </a:r>
            <a:r>
              <a:rPr lang="kk-KZ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тестовых заданий </a:t>
            </a:r>
            <a:r>
              <a:rPr lang="kk-KZ" sz="12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– 75</a:t>
            </a:r>
          </a:p>
          <a:p>
            <a:r>
              <a:rPr lang="kk-KZ" sz="12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Максимальный </a:t>
            </a:r>
            <a:r>
              <a:rPr lang="kk-KZ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балл – </a:t>
            </a:r>
            <a:r>
              <a:rPr lang="kk-KZ" sz="12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75</a:t>
            </a:r>
            <a:endParaRPr lang="kk-KZ" sz="12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9"/>
          <p:cNvSpPr>
            <a:spLocks noChangeArrowheads="1"/>
          </p:cNvSpPr>
          <p:nvPr/>
        </p:nvSpPr>
        <p:spPr bwMode="auto">
          <a:xfrm>
            <a:off x="0" y="115888"/>
            <a:ext cx="9144000" cy="5355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Формат  МОДО  для </a:t>
            </a:r>
            <a:r>
              <a:rPr lang="kk-KZ" sz="32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4 и 9 класса</a:t>
            </a:r>
            <a:endParaRPr lang="ru-RU" sz="32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428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9512" y="5437673"/>
            <a:ext cx="871296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r>
              <a:rPr kumimoji="0" 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Компьютерное тестирование:</a:t>
            </a:r>
          </a:p>
          <a:p>
            <a:pPr>
              <a:defRPr/>
            </a:pPr>
            <a:r>
              <a:rPr kumimoji="0" 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Wingdings"/>
              </a:rPr>
              <a:t>140 минут </a:t>
            </a:r>
            <a:r>
              <a:rPr lang="ru-RU" sz="1200" i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(40 мин. тестирования </a:t>
            </a:r>
            <a:r>
              <a:rPr lang="ru-RU" sz="1200" i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+ </a:t>
            </a:r>
            <a:r>
              <a:rPr lang="ru-RU" sz="1200" i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10 мин. </a:t>
            </a:r>
            <a:r>
              <a:rPr lang="ru-RU" sz="1200" i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п</a:t>
            </a:r>
            <a:r>
              <a:rPr lang="ru-RU" sz="1200" i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ерерыв+</a:t>
            </a:r>
          </a:p>
          <a:p>
            <a:pPr marL="809625">
              <a:defRPr/>
            </a:pPr>
            <a:r>
              <a:rPr lang="ru-RU" sz="1200" i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 40 мин. тестирования </a:t>
            </a:r>
            <a:r>
              <a:rPr lang="ru-RU" sz="1200" i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+ </a:t>
            </a:r>
            <a:r>
              <a:rPr lang="ru-RU" sz="1200" i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10 мин. перерыв+</a:t>
            </a:r>
          </a:p>
          <a:p>
            <a:pPr marL="809625">
              <a:defRPr/>
            </a:pPr>
            <a:r>
              <a:rPr lang="ru-RU" sz="1200" i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 40 </a:t>
            </a:r>
            <a:r>
              <a:rPr lang="ru-RU" sz="1200" i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мин. тестирования)</a:t>
            </a:r>
          </a:p>
          <a:p>
            <a:r>
              <a:rPr lang="ru-RU" sz="14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Всего </a:t>
            </a:r>
            <a:r>
              <a:rPr lang="ru-RU" sz="14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тестовых заданий – 60</a:t>
            </a:r>
          </a:p>
          <a:p>
            <a:pPr lvl="0"/>
            <a:endParaRPr lang="ru-RU" sz="400" kern="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4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Максимальный </a:t>
            </a:r>
            <a:r>
              <a:rPr lang="ru-RU" sz="14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балл – 75 </a:t>
            </a:r>
          </a:p>
        </p:txBody>
      </p:sp>
      <p:sp>
        <p:nvSpPr>
          <p:cNvPr id="8" name="Прямоугольник 9"/>
          <p:cNvSpPr>
            <a:spLocks noChangeArrowheads="1"/>
          </p:cNvSpPr>
          <p:nvPr/>
        </p:nvSpPr>
        <p:spPr bwMode="auto">
          <a:xfrm>
            <a:off x="0" y="115888"/>
            <a:ext cx="9144000" cy="5355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Формат  МОДО  для </a:t>
            </a:r>
            <a:r>
              <a:rPr lang="kk-KZ" sz="3200" b="1" dirty="0" smtClean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ТиПО 2 курс</a:t>
            </a:r>
            <a:endParaRPr lang="ru-RU" sz="3200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9571059"/>
              </p:ext>
            </p:extLst>
          </p:nvPr>
        </p:nvGraphicFramePr>
        <p:xfrm>
          <a:off x="56033" y="836712"/>
          <a:ext cx="8908455" cy="46243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76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9604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7098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Предмет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Количество тестовых заданий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Содержание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Максимальный балл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157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Казахский язык (обязательный)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k-KZ" sz="1400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r>
                        <a:rPr lang="ru-RU" sz="1400" b="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первому тексту - 5 т</a:t>
                      </a:r>
                      <a:r>
                        <a:rPr lang="kk-KZ" sz="1400" b="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естовых заданий</a:t>
                      </a:r>
                      <a:r>
                        <a:rPr lang="ru-RU" sz="1400" b="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1400" b="0" i="1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ru-RU" sz="1400" b="0" i="1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 второму </a:t>
                      </a:r>
                      <a:r>
                        <a:rPr lang="ru-RU" sz="1400" b="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тексту - 10 тестовых заданий  </a:t>
                      </a:r>
                      <a:r>
                        <a:rPr kumimoji="0" lang="kk-KZ" sz="1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 выбором одного правильного ответа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31797">
                <a:tc>
                  <a:txBody>
                    <a:bodyPr/>
                    <a:lstStyle/>
                    <a:p>
                      <a:r>
                        <a:rPr lang="ru-RU" sz="1400" b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1" indent="0">
                        <a:lnSpc>
                          <a:spcPct val="100000"/>
                        </a:lnSpc>
                        <a:spcAft>
                          <a:spcPct val="15000"/>
                        </a:spcAft>
                        <a:buFontTx/>
                        <a:buNone/>
                        <a:defRPr/>
                      </a:pPr>
                      <a:r>
                        <a:rPr lang="ru-RU" sz="1400" b="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тестовых заданий с выбором одного правильного ответа к двум контекстам,</a:t>
                      </a:r>
                      <a:r>
                        <a:rPr lang="ru-RU" sz="1400" b="0" i="1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400" b="0" i="1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1400" b="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тестовых заданий с выбором одного или нескольких правильных ответов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567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История Казахстана</a:t>
                      </a:r>
                    </a:p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15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10 тестовых заданий с выбором одного правильного ответа к двум контекстам,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ru-RU" sz="1400" b="0" i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5 тестовых заданий с выбором одного или нескольких правильных ответов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1332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Биология/ физика/ химия/ география </a:t>
                      </a:r>
                      <a:r>
                        <a:rPr kumimoji="0" lang="ru-RU" sz="1400" b="0" i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(одна из этих дисциплин)</a:t>
                      </a:r>
                      <a:endParaRPr lang="ru-RU" sz="1400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15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10 тестовых заданий с выбором одного правильного ответа к двум контекстам,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ru-RU" sz="1400" b="0" i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5 тестовых заданий с выбором одного или нескольких правильных ответов</a:t>
                      </a:r>
                      <a:endParaRPr lang="ru-RU" sz="1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6491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229600" cy="274042"/>
          </a:xfrm>
        </p:spPr>
        <p:txBody>
          <a:bodyPr>
            <a:noAutofit/>
          </a:bodyPr>
          <a:lstStyle/>
          <a:p>
            <a:r>
              <a:rPr lang="ru-RU" sz="2400" dirty="0" smtClean="0"/>
              <a:t> </a:t>
            </a:r>
            <a:endParaRPr lang="ru-RU" sz="2400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9091"/>
            <a:ext cx="9156224" cy="10613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07504" y="0"/>
            <a:ext cx="90364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prstClr val="black"/>
                </a:solidFill>
                <a:latin typeface="Times New Roman"/>
                <a:ea typeface="Calibri"/>
                <a:cs typeface="+mj-cs"/>
              </a:rPr>
              <a:t>Алгоритм</a:t>
            </a:r>
            <a:r>
              <a:rPr lang="en-US" sz="2400" b="1" dirty="0">
                <a:solidFill>
                  <a:prstClr val="black"/>
                </a:solidFill>
                <a:latin typeface="Times New Roman"/>
                <a:ea typeface="Calibri"/>
                <a:cs typeface="+mj-cs"/>
              </a:rPr>
              <a:t> </a:t>
            </a:r>
            <a:r>
              <a:rPr lang="ru-RU" sz="2400" b="1" dirty="0">
                <a:solidFill>
                  <a:prstClr val="black"/>
                </a:solidFill>
                <a:latin typeface="Times New Roman"/>
                <a:ea typeface="Calibri"/>
                <a:cs typeface="+mj-cs"/>
              </a:rPr>
              <a:t>выборки   организаций для проведения МОДО </a:t>
            </a:r>
            <a:r>
              <a:rPr lang="ru-RU" sz="2400" b="1" dirty="0" smtClean="0">
                <a:solidFill>
                  <a:prstClr val="black"/>
                </a:solidFill>
                <a:latin typeface="Times New Roman"/>
                <a:ea typeface="Calibri"/>
                <a:cs typeface="+mj-cs"/>
              </a:rPr>
              <a:t>          в </a:t>
            </a:r>
            <a:r>
              <a:rPr lang="ru-RU" sz="2400" b="1" dirty="0">
                <a:solidFill>
                  <a:prstClr val="black"/>
                </a:solidFill>
                <a:latin typeface="Times New Roman"/>
                <a:ea typeface="Calibri"/>
                <a:cs typeface="+mj-cs"/>
              </a:rPr>
              <a:t>организациях </a:t>
            </a:r>
            <a:r>
              <a:rPr lang="ru-RU" sz="2400" b="1" dirty="0" smtClean="0">
                <a:solidFill>
                  <a:prstClr val="black"/>
                </a:solidFill>
                <a:latin typeface="Times New Roman"/>
                <a:ea typeface="Calibri"/>
                <a:cs typeface="+mj-cs"/>
              </a:rPr>
              <a:t>образования</a:t>
            </a:r>
            <a:endParaRPr lang="ru-RU" sz="24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0651458"/>
              </p:ext>
            </p:extLst>
          </p:nvPr>
        </p:nvGraphicFramePr>
        <p:xfrm>
          <a:off x="35496" y="980728"/>
          <a:ext cx="8928992" cy="582879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3913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48986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23492">
                <a:tc>
                  <a:txBody>
                    <a:bodyPr/>
                    <a:lstStyle/>
                    <a:p>
                      <a:pPr algn="ctr"/>
                      <a:r>
                        <a:rPr lang="ru-RU" sz="1450" b="1" dirty="0" smtClean="0"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145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Проведение мониторинга материально - технической базы</a:t>
                      </a:r>
                      <a:r>
                        <a:rPr lang="en-US" sz="14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5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организации</a:t>
                      </a:r>
                      <a:r>
                        <a:rPr lang="ru-RU" sz="1450" b="1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образования</a:t>
                      </a:r>
                      <a:endParaRPr lang="ru-RU" sz="145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72852">
                <a:tc>
                  <a:txBody>
                    <a:bodyPr/>
                    <a:lstStyle/>
                    <a:p>
                      <a:pPr algn="ctr"/>
                      <a:r>
                        <a:rPr lang="ru-RU" sz="1450" b="1" dirty="0" smtClean="0"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ru-RU" sz="145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7675" marR="0" indent="-4476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50" b="1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Определяется список </a:t>
                      </a:r>
                      <a:r>
                        <a:rPr lang="ru-RU" sz="145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организации образования для участия в МОДО</a:t>
                      </a:r>
                    </a:p>
                    <a:p>
                      <a:pPr marL="628650" marR="0" indent="-3619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50" i="0" dirty="0" smtClean="0">
                          <a:latin typeface="Times New Roman" pitchFamily="18" charset="0"/>
                          <a:cs typeface="Times New Roman" pitchFamily="18" charset="0"/>
                        </a:rPr>
                        <a:t> 2.1. исключаются организации</a:t>
                      </a:r>
                      <a:r>
                        <a:rPr lang="ru-RU" sz="145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образования, не участвующие в </a:t>
                      </a:r>
                      <a:r>
                        <a:rPr lang="ru-RU" sz="1450" i="0" dirty="0" smtClean="0">
                          <a:latin typeface="Times New Roman" pitchFamily="18" charset="0"/>
                          <a:cs typeface="Times New Roman" pitchFamily="18" charset="0"/>
                        </a:rPr>
                        <a:t>МОДО:</a:t>
                      </a:r>
                    </a:p>
                    <a:p>
                      <a:pPr marL="628650" lvl="1" indent="0"/>
                      <a:r>
                        <a:rPr lang="ru-RU" sz="120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1) школы, подведомственные Министерству культуры и спорта РК;</a:t>
                      </a:r>
                    </a:p>
                    <a:p>
                      <a:pPr marL="628650" lvl="1" indent="0"/>
                      <a:r>
                        <a:rPr lang="ru-RU" sz="120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2) санаторные школы Министерства здравоохранения и социального развития РК;</a:t>
                      </a:r>
                    </a:p>
                    <a:p>
                      <a:pPr marL="628650" lvl="1" indent="0"/>
                      <a:r>
                        <a:rPr lang="ru-RU" sz="120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3) школы, подведомственные Министерству образования и </a:t>
                      </a:r>
                      <a:r>
                        <a:rPr lang="ru-RU" sz="120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науки;</a:t>
                      </a:r>
                      <a:endParaRPr lang="ru-RU" sz="1200" i="1" kern="12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628650" lvl="1" indent="0"/>
                      <a:r>
                        <a:rPr lang="ru-RU" sz="120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4) школы со статусом «Международные школы»;</a:t>
                      </a:r>
                    </a:p>
                    <a:p>
                      <a:pPr marL="628650" lvl="1" indent="0"/>
                      <a:r>
                        <a:rPr lang="ru-RU" sz="120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5) автономные организации образования;</a:t>
                      </a:r>
                    </a:p>
                    <a:p>
                      <a:pPr marL="628650" lvl="1" indent="0"/>
                      <a:r>
                        <a:rPr lang="ru-RU" sz="120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6) школы при исправительных учреждениях;</a:t>
                      </a:r>
                    </a:p>
                    <a:p>
                      <a:pPr marL="628650" lvl="1" indent="0"/>
                      <a:r>
                        <a:rPr lang="ru-RU" sz="120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9) вечерние школы (классы);</a:t>
                      </a:r>
                    </a:p>
                    <a:p>
                      <a:pPr marL="628650" lvl="1" indent="0"/>
                      <a:r>
                        <a:rPr lang="ru-RU" sz="120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10) школы с количеством учащихся менее 80 человек (включая всех учащихся 4-х</a:t>
                      </a:r>
                      <a:r>
                        <a:rPr lang="ru-RU" sz="1200" i="1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и</a:t>
                      </a:r>
                      <a:r>
                        <a:rPr lang="ru-RU" sz="120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9-х  классов) </a:t>
                      </a:r>
                      <a:endParaRPr lang="ru-RU" sz="1200" i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714375" marR="0" indent="-3524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5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2.2. исключаются школы: </a:t>
                      </a:r>
                    </a:p>
                    <a:p>
                      <a:pPr marL="809625" marR="0" lvl="1" indent="-180975" algn="l" defTabSz="8096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45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 низкой </a:t>
                      </a:r>
                      <a:r>
                        <a:rPr lang="ru-RU" sz="1450" i="1" dirty="0" smtClean="0">
                          <a:latin typeface="Times New Roman" pitchFamily="18" charset="0"/>
                          <a:cs typeface="Times New Roman" pitchFamily="18" charset="0"/>
                        </a:rPr>
                        <a:t>скоростью</a:t>
                      </a:r>
                      <a:r>
                        <a:rPr lang="ru-RU" sz="145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интернета </a:t>
                      </a:r>
                      <a:r>
                        <a:rPr lang="ru-RU" sz="12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(менее 4 </a:t>
                      </a:r>
                      <a:r>
                        <a:rPr lang="ru-RU" sz="1200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Мбит/с</a:t>
                      </a:r>
                      <a:r>
                        <a:rPr lang="ru-RU" sz="12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marL="809625" marR="0" indent="-180975" algn="l" defTabSz="8096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45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 минимальным количеством вместимостью компьютерных классов.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545248">
                <a:tc>
                  <a:txBody>
                    <a:bodyPr/>
                    <a:lstStyle/>
                    <a:p>
                      <a:pPr algn="ctr"/>
                      <a:r>
                        <a:rPr lang="ru-RU" sz="1450" b="1" dirty="0" smtClean="0"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ru-RU" sz="145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auto">
                        <a:spcBef>
                          <a:spcPts val="0"/>
                        </a:spcBef>
                        <a:spcAft>
                          <a:spcPts val="300"/>
                        </a:spcAft>
                        <a:buNone/>
                        <a:defRPr/>
                      </a:pPr>
                      <a:r>
                        <a:rPr lang="ru-RU" sz="1450" b="1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Определяется параметр кластеризации </a:t>
                      </a:r>
                      <a:r>
                        <a:rPr lang="ru-RU" sz="145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организации образования</a:t>
                      </a:r>
                      <a:r>
                        <a:rPr lang="ru-RU" sz="1450" b="1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по:</a:t>
                      </a:r>
                    </a:p>
                    <a:p>
                      <a:pPr marL="6286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45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территориальной принадлежности </a:t>
                      </a:r>
                      <a:r>
                        <a:rPr lang="ru-RU" sz="12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(город, село)</a:t>
                      </a:r>
                      <a:r>
                        <a:rPr lang="ru-RU" sz="145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</a:p>
                    <a:p>
                      <a:pPr marL="628650" lvl="1" indent="-171450" fontAlgn="auto">
                        <a:spcBef>
                          <a:spcPts val="0"/>
                        </a:spcBef>
                        <a:spcAft>
                          <a:spcPts val="300"/>
                        </a:spcAft>
                        <a:buFontTx/>
                        <a:buChar char="-"/>
                        <a:defRPr/>
                      </a:pPr>
                      <a:r>
                        <a:rPr lang="ru-RU" sz="145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видам организации образования </a:t>
                      </a:r>
                      <a:r>
                        <a:rPr lang="ru-RU" sz="1200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(общеобразовательная, лицей, гимназия, школа-гимназия, школа-лицей);</a:t>
                      </a:r>
                    </a:p>
                    <a:p>
                      <a:pPr marL="6286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450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контингенту обучающихся;</a:t>
                      </a:r>
                    </a:p>
                    <a:p>
                      <a:pPr marL="6286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450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языку обучения </a:t>
                      </a:r>
                      <a:r>
                        <a:rPr lang="ru-RU" sz="1200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</a:t>
                      </a:r>
                      <a:r>
                        <a:rPr lang="ru-RU" sz="1200" i="1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каз</a:t>
                      </a:r>
                      <a:r>
                        <a:rPr lang="ru-RU" sz="1200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., рус.)</a:t>
                      </a:r>
                    </a:p>
                    <a:p>
                      <a:pPr marL="6286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45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процент участия организации образования </a:t>
                      </a:r>
                      <a:r>
                        <a:rPr lang="ru-RU" sz="12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(25%)</a:t>
                      </a:r>
                      <a:r>
                        <a:rPr lang="ru-RU" sz="1200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2304">
                <a:tc>
                  <a:txBody>
                    <a:bodyPr/>
                    <a:lstStyle/>
                    <a:p>
                      <a:pPr algn="ctr"/>
                      <a:r>
                        <a:rPr lang="ru-RU" sz="1450" b="1" dirty="0" smtClean="0"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ru-RU" sz="145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5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Формируется рабочий список организации образования и загружается в программное</a:t>
                      </a:r>
                      <a:r>
                        <a:rPr lang="ru-RU" sz="145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обеспечение для случайного выбора </a:t>
                      </a:r>
                      <a:r>
                        <a:rPr lang="ru-RU" sz="145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организации образования для участия в МОДО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05288">
                <a:tc>
                  <a:txBody>
                    <a:bodyPr/>
                    <a:lstStyle/>
                    <a:p>
                      <a:pPr algn="ctr"/>
                      <a:r>
                        <a:rPr lang="ru-RU" sz="1450" b="1" dirty="0" smtClean="0"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ru-RU" sz="145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5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Сформированный</a:t>
                      </a:r>
                      <a:r>
                        <a:rPr lang="ru-RU" sz="145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список организации для участия в МОДО утверждается уполномоченным органом.</a:t>
                      </a:r>
                      <a:endParaRPr lang="ru-RU" sz="145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010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9625616"/>
              </p:ext>
            </p:extLst>
          </p:nvPr>
        </p:nvGraphicFramePr>
        <p:xfrm>
          <a:off x="251520" y="1196752"/>
          <a:ext cx="8640960" cy="420910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6409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663848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kk-KZ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осуществление статистической обработки результатов мониторинга</a:t>
                      </a:r>
                      <a:r>
                        <a:rPr lang="kk-KZ" sz="1900" i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1900" i="0" dirty="0" smtClean="0">
                          <a:latin typeface="Times New Roman" pitchFamily="18" charset="0"/>
                          <a:cs typeface="Times New Roman" pitchFamily="18" charset="0"/>
                        </a:rPr>
                        <a:t>и предоставление в НАО им. Ы. Алтынсарина</a:t>
                      </a:r>
                      <a:r>
                        <a:rPr lang="kk-KZ" sz="1900" i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(отв. </a:t>
                      </a:r>
                      <a:r>
                        <a:rPr lang="kk-KZ" sz="19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РГКП «НЦТ») </a:t>
                      </a:r>
                      <a:r>
                        <a:rPr lang="kk-KZ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07748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kk-KZ" sz="19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проведение </a:t>
                      </a:r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комплексного анализа по результатам мониторинга (</a:t>
                      </a:r>
                      <a:r>
                        <a:rPr lang="ru-RU" sz="19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отв. НАО им. Ы. </a:t>
                      </a:r>
                      <a:r>
                        <a:rPr lang="ru-RU" sz="19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Алтынсарина</a:t>
                      </a:r>
                      <a:r>
                        <a:rPr lang="ru-RU" sz="19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);</a:t>
                      </a:r>
                      <a:endParaRPr lang="ru-RU" sz="1900" i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разработка методических рекомендаций школам и колледжам, нуждающимся в повышении качества образования </a:t>
                      </a:r>
                      <a:r>
                        <a:rPr lang="ru-RU" sz="19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(отв. НАО им. Ы. </a:t>
                      </a:r>
                      <a:r>
                        <a:rPr lang="ru-RU" sz="1900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Алтынсарина</a:t>
                      </a:r>
                      <a:r>
                        <a:rPr lang="ru-RU" sz="19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);</a:t>
                      </a:r>
                      <a:endParaRPr lang="ru-RU" sz="1900" i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kk-KZ" sz="19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проведение качественной экспертизы тестовых заданий, использованных в ходе тестирования обучающихся </a:t>
                      </a:r>
                      <a:r>
                        <a:rPr lang="kk-KZ" sz="19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(отв. НАО им. Ы. Алтынсарина);</a:t>
                      </a:r>
                      <a:endParaRPr lang="ru-RU" sz="1900" i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kk-KZ" sz="19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проведение диагностической работы с обучающимися по устранению недостатков по итогам мониторинга </a:t>
                      </a:r>
                      <a:r>
                        <a:rPr lang="kk-KZ" sz="19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(администрация школ и колледжей);</a:t>
                      </a:r>
                      <a:endParaRPr lang="ru-RU" sz="1900" i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kk-KZ" sz="19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отражение результатов мониторинга в Национальном докладе о состоянии и развитии системы образования в республике </a:t>
                      </a:r>
                      <a:r>
                        <a:rPr lang="kk-KZ" sz="190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(отв. МОН РК, КОКСОН</a:t>
                      </a:r>
                      <a:r>
                        <a:rPr lang="kk-KZ" sz="19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).</a:t>
                      </a:r>
                      <a:endParaRPr lang="ru-RU" sz="19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5" name="Прямоугольник 9"/>
          <p:cNvSpPr>
            <a:spLocks noChangeArrowheads="1"/>
          </p:cNvSpPr>
          <p:nvPr/>
        </p:nvSpPr>
        <p:spPr bwMode="auto">
          <a:xfrm>
            <a:off x="0" y="188640"/>
            <a:ext cx="9144000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 dirty="0" smtClean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Обратная связь</a:t>
            </a:r>
            <a:endParaRPr lang="ru-RU" sz="32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2693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1"/>
          <p:cNvSpPr>
            <a:spLocks noChangeArrowheads="1"/>
          </p:cNvSpPr>
          <p:nvPr/>
        </p:nvSpPr>
        <p:spPr bwMode="auto">
          <a:xfrm>
            <a:off x="611560" y="2206605"/>
            <a:ext cx="80648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49263" algn="ctr">
              <a:defRPr/>
            </a:pPr>
            <a:r>
              <a:rPr lang="ru-RU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 KZ" pitchFamily="18" charset="0"/>
                <a:ea typeface="Times New Roman" pitchFamily="18" charset="0"/>
              </a:rPr>
              <a:t>СПАСИБО за внимание!!!</a:t>
            </a:r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 KZ" pitchFamily="18" charset="0"/>
            </a:endParaRPr>
          </a:p>
        </p:txBody>
      </p:sp>
      <p:pic>
        <p:nvPicPr>
          <p:cNvPr id="31747" name="Picture 1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9144000" cy="981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83B2DB-54A9-4ACC-9086-9E264BAF3126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9284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2786</TotalTime>
  <Words>1050</Words>
  <Application>Microsoft Office PowerPoint</Application>
  <PresentationFormat>Экран (4:3)</PresentationFormat>
  <Paragraphs>137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 </vt:lpstr>
      <vt:lpstr>Презентация PowerPoint</vt:lpstr>
      <vt:lpstr>Презентация PowerPoint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Aidana</dc:creator>
  <cp:lastModifiedBy>Пользователь</cp:lastModifiedBy>
  <cp:revision>263</cp:revision>
  <cp:lastPrinted>2021-05-27T06:46:51Z</cp:lastPrinted>
  <dcterms:created xsi:type="dcterms:W3CDTF">2020-05-07T13:18:55Z</dcterms:created>
  <dcterms:modified xsi:type="dcterms:W3CDTF">2021-10-22T03:17:24Z</dcterms:modified>
</cp:coreProperties>
</file>