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81" r:id="rId2"/>
    <p:sldId id="480" r:id="rId3"/>
    <p:sldId id="483" r:id="rId4"/>
    <p:sldId id="482" r:id="rId5"/>
    <p:sldId id="484" r:id="rId6"/>
    <p:sldId id="312" r:id="rId7"/>
    <p:sldId id="485" r:id="rId8"/>
    <p:sldId id="486" r:id="rId9"/>
    <p:sldId id="495" r:id="rId10"/>
    <p:sldId id="496" r:id="rId11"/>
    <p:sldId id="490" r:id="rId12"/>
    <p:sldId id="491" r:id="rId13"/>
    <p:sldId id="492" r:id="rId14"/>
    <p:sldId id="493" r:id="rId15"/>
    <p:sldId id="455" r:id="rId16"/>
    <p:sldId id="494" r:id="rId17"/>
    <p:sldId id="502" r:id="rId18"/>
    <p:sldId id="501" r:id="rId19"/>
    <p:sldId id="500" r:id="rId20"/>
    <p:sldId id="499" r:id="rId21"/>
    <p:sldId id="457" r:id="rId2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64749-002E-1223-5354-7D228F5850CE}" v="17" dt="2023-09-05T06:51:13.867"/>
    <p1510:client id="{457FAF71-600E-5A40-0E18-056F12A1AB75}" v="313" dt="2023-09-05T13:37:36.586"/>
    <p1510:client id="{4EC4D279-52C1-4DFB-AC0D-6D26A27276CA}" v="1774" dt="2023-09-05T13:52:41.753"/>
    <p1510:client id="{77419CA4-4D2B-261D-C3E1-23FD913E54E7}" v="16" dt="2023-09-05T10:52:11.105"/>
    <p1510:client id="{B42C98C8-AF24-8324-1C88-8353ECB011C2}" v="18" dt="2023-09-05T06:50:02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2" autoAdjust="0"/>
    <p:restoredTop sz="89831" autoAdjust="0"/>
  </p:normalViewPr>
  <p:slideViewPr>
    <p:cSldViewPr snapToGrid="0">
      <p:cViewPr varScale="1">
        <p:scale>
          <a:sx n="99" d="100"/>
          <a:sy n="99" d="100"/>
        </p:scale>
        <p:origin x="12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rleuedu-my.sharepoint.com/personal/gbaglanova_orleu-edu_kz/Documents/&#1056;&#1072;&#1073;&#1086;&#1095;&#1080;&#1081;%20&#1089;&#1090;&#1086;&#1083;/&#1043;&#1091;&#1083;&#1100;&#1085;&#1072;&#1079;/&#1050;&#1085;&#1080;&#1075;&#1072;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rleuedu-my.sharepoint.com/personal/gbaglanova_orleu-edu_kz/Documents/&#1056;&#1072;&#1073;&#1086;&#1095;&#1080;&#1081;%20&#1089;&#1090;&#1086;&#1083;/&#1043;&#1091;&#1083;&#1100;&#1085;&#1072;&#1079;/&#1050;&#1085;&#1080;&#1075;&#1072;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rleuedu-my.sharepoint.com/personal/gbaglanova_orleu-edu_kz/Documents/&#1056;&#1072;&#1073;&#1086;&#1095;&#1080;&#1081;%20&#1089;&#1090;&#1086;&#1083;/&#1043;&#1091;&#1083;&#1100;&#1085;&#1072;&#1079;/&#1050;&#1085;&#1080;&#1075;&#1072;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38383442045176"/>
          <c:y val="1.6863695199620367E-2"/>
          <c:w val="0.40979998603722662"/>
          <c:h val="0.9808270467065201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002060"/>
              </a:solidFill>
              <a:miter lim="800000"/>
            </a:ln>
            <a:effectLst/>
          </c:spPr>
          <c:invertIfNegative val="0"/>
          <c:cat>
            <c:strRef>
              <c:f>Лист1!$B$2:$B$7</c:f>
              <c:strCache>
                <c:ptCount val="6"/>
                <c:pt idx="0">
                  <c:v>Эффективность обеспечения качества образования</c:v>
                </c:pt>
                <c:pt idx="1">
                  <c:v>Качество преподавания</c:v>
                </c:pt>
                <c:pt idx="2">
                  <c:v>Достижения обучающихся</c:v>
                </c:pt>
                <c:pt idx="3">
                  <c:v>Достижения педагога</c:v>
                </c:pt>
                <c:pt idx="4">
                  <c:v>Обобщение</c:v>
                </c:pt>
                <c:pt idx="5">
                  <c:v>Повышение профессиональной и педагогической квалификации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</c:v>
                </c:pt>
                <c:pt idx="1">
                  <c:v>41</c:v>
                </c:pt>
                <c:pt idx="2">
                  <c:v>11</c:v>
                </c:pt>
                <c:pt idx="3">
                  <c:v>10</c:v>
                </c:pt>
                <c:pt idx="4">
                  <c:v>56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E7-4EDA-AA88-F32E45014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071524239"/>
        <c:axId val="648852047"/>
      </c:barChart>
      <c:catAx>
        <c:axId val="10715242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852047"/>
        <c:crosses val="autoZero"/>
        <c:auto val="1"/>
        <c:lblAlgn val="ctr"/>
        <c:lblOffset val="100"/>
        <c:noMultiLvlLbl val="0"/>
      </c:catAx>
      <c:valAx>
        <c:axId val="648852047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152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64229047929139"/>
          <c:y val="7.3766702059194587E-3"/>
          <c:w val="0.52433803252745037"/>
          <c:h val="0.98082704670652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/>
            </a:solidFill>
            <a:ln w="2540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Лист1!$B$10:$B$14</c:f>
              <c:strCache>
                <c:ptCount val="5"/>
                <c:pt idx="0">
                  <c:v>Эффективность обеспечения развития умений</c:v>
                </c:pt>
                <c:pt idx="1">
                  <c:v>Качество преподавания</c:v>
                </c:pt>
                <c:pt idx="2">
                  <c:v>Достижения педагога</c:v>
                </c:pt>
                <c:pt idx="3">
                  <c:v>Обобщение</c:v>
                </c:pt>
                <c:pt idx="4">
                  <c:v>Повышение профессиональной и педагогической квалификации</c:v>
                </c:pt>
              </c:strCache>
            </c:strRef>
          </c:cat>
          <c:val>
            <c:numRef>
              <c:f>Лист1!$C$10:$C$14</c:f>
              <c:numCache>
                <c:formatCode>General</c:formatCode>
                <c:ptCount val="5"/>
                <c:pt idx="0">
                  <c:v>11</c:v>
                </c:pt>
                <c:pt idx="1">
                  <c:v>47</c:v>
                </c:pt>
                <c:pt idx="2">
                  <c:v>12</c:v>
                </c:pt>
                <c:pt idx="3">
                  <c:v>49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4-4392-9095-B971C8E2C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1524239"/>
        <c:axId val="648852047"/>
      </c:barChart>
      <c:catAx>
        <c:axId val="10715242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852047"/>
        <c:crosses val="autoZero"/>
        <c:auto val="1"/>
        <c:lblAlgn val="ctr"/>
        <c:lblOffset val="100"/>
        <c:noMultiLvlLbl val="0"/>
      </c:catAx>
      <c:valAx>
        <c:axId val="648852047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152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n>
            <a:noFill/>
          </a:ln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64229047929139"/>
          <c:y val="7.3766702059194587E-3"/>
          <c:w val="0.52433803252745037"/>
          <c:h val="0.98082704670652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/>
            </a:solidFill>
            <a:ln w="28575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Лист1!$B$18:$B$23</c:f>
              <c:strCache>
                <c:ptCount val="6"/>
                <c:pt idx="0">
                  <c:v>Эффективность обеспечения качества образования</c:v>
                </c:pt>
                <c:pt idx="1">
                  <c:v>Качество преподавания</c:v>
                </c:pt>
                <c:pt idx="2">
                  <c:v>Достижения обучающихся</c:v>
                </c:pt>
                <c:pt idx="3">
                  <c:v>Достижения педагога</c:v>
                </c:pt>
                <c:pt idx="4">
                  <c:v>Обобщение</c:v>
                </c:pt>
                <c:pt idx="5">
                  <c:v>Повышение профессиональной и педагогической квалификации</c:v>
                </c:pt>
              </c:strCache>
            </c:strRef>
          </c:cat>
          <c:val>
            <c:numRef>
              <c:f>Лист1!$C$18:$C$23</c:f>
              <c:numCache>
                <c:formatCode>General</c:formatCode>
                <c:ptCount val="6"/>
                <c:pt idx="0">
                  <c:v>11</c:v>
                </c:pt>
                <c:pt idx="1">
                  <c:v>52</c:v>
                </c:pt>
                <c:pt idx="2">
                  <c:v>11</c:v>
                </c:pt>
                <c:pt idx="3">
                  <c:v>15</c:v>
                </c:pt>
                <c:pt idx="4">
                  <c:v>56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2-489A-90BC-5DAAB0541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1524239"/>
        <c:axId val="648852047"/>
      </c:barChart>
      <c:catAx>
        <c:axId val="10715242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852047"/>
        <c:crosses val="autoZero"/>
        <c:auto val="1"/>
        <c:lblAlgn val="ctr"/>
        <c:lblOffset val="100"/>
        <c:noMultiLvlLbl val="0"/>
      </c:catAx>
      <c:valAx>
        <c:axId val="648852047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152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n>
            <a:noFill/>
          </a:ln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64229047929139"/>
          <c:y val="7.3766702059194587E-3"/>
          <c:w val="0.52433803252745037"/>
          <c:h val="0.98082704670652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/>
            </a:solidFill>
            <a:ln w="28575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Лист1!$B$28:$B$33</c:f>
              <c:strCache>
                <c:ptCount val="6"/>
                <c:pt idx="0">
                  <c:v>Эффективность обеспечения развития умений и навыков</c:v>
                </c:pt>
                <c:pt idx="1">
                  <c:v>Качество преподавания</c:v>
                </c:pt>
                <c:pt idx="2">
                  <c:v>Достижения обучающихся</c:v>
                </c:pt>
                <c:pt idx="3">
                  <c:v>Достижения педагога</c:v>
                </c:pt>
                <c:pt idx="4">
                  <c:v>Обобщение</c:v>
                </c:pt>
                <c:pt idx="5">
                  <c:v>Повышение профессиональной и педагогической квалификации</c:v>
                </c:pt>
              </c:strCache>
            </c:strRef>
          </c:cat>
          <c:val>
            <c:numRef>
              <c:f>Лист1!$C$28:$C$33</c:f>
              <c:numCache>
                <c:formatCode>General</c:formatCode>
                <c:ptCount val="6"/>
                <c:pt idx="0">
                  <c:v>5</c:v>
                </c:pt>
                <c:pt idx="1">
                  <c:v>33</c:v>
                </c:pt>
                <c:pt idx="2">
                  <c:v>9</c:v>
                </c:pt>
                <c:pt idx="3">
                  <c:v>8</c:v>
                </c:pt>
                <c:pt idx="4">
                  <c:v>38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1-4D25-8586-1D6BAFD80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1524239"/>
        <c:axId val="648852047"/>
      </c:barChart>
      <c:catAx>
        <c:axId val="10715242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852047"/>
        <c:crosses val="autoZero"/>
        <c:auto val="1"/>
        <c:lblAlgn val="ctr"/>
        <c:lblOffset val="100"/>
        <c:noMultiLvlLbl val="0"/>
      </c:catAx>
      <c:valAx>
        <c:axId val="648852047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152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n>
            <a:noFill/>
          </a:ln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0.51464</cdr:x>
      <cdr:y>0.10232</cdr:y>
    </cdr:from>
    <cdr:to>
      <cdr:x>0.57505</cdr:x>
      <cdr:y>0.17611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6D0C670-E758-4F2F-8D27-AF37842A144E}"/>
            </a:ext>
          </a:extLst>
        </cdr:cNvPr>
        <cdr:cNvSpPr txBox="1"/>
      </cdr:nvSpPr>
      <cdr:spPr>
        <a:xfrm xmlns:a="http://schemas.openxmlformats.org/drawingml/2006/main">
          <a:off x="3860084" y="408493"/>
          <a:ext cx="453111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</a:t>
          </a:r>
        </a:p>
      </cdr:txBody>
    </cdr:sp>
  </cdr:relSizeAnchor>
  <cdr:relSizeAnchor xmlns:cdr="http://schemas.openxmlformats.org/drawingml/2006/chartDrawing">
    <cdr:from>
      <cdr:x>0.48513</cdr:x>
      <cdr:y>0.56356</cdr:y>
    </cdr:from>
    <cdr:to>
      <cdr:x>0.54553</cdr:x>
      <cdr:y>0.63735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B8C21C4-8012-4AC9-A157-B9383935BDC7}"/>
            </a:ext>
          </a:extLst>
        </cdr:cNvPr>
        <cdr:cNvSpPr txBox="1"/>
      </cdr:nvSpPr>
      <cdr:spPr>
        <a:xfrm xmlns:a="http://schemas.openxmlformats.org/drawingml/2006/main">
          <a:off x="3638777" y="2249894"/>
          <a:ext cx="453037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</a:p>
      </cdr:txBody>
    </cdr:sp>
  </cdr:relSizeAnchor>
  <cdr:relSizeAnchor xmlns:cdr="http://schemas.openxmlformats.org/drawingml/2006/chartDrawing">
    <cdr:from>
      <cdr:x>0.87955</cdr:x>
      <cdr:y>0.71981</cdr:y>
    </cdr:from>
    <cdr:to>
      <cdr:x>0.93995</cdr:x>
      <cdr:y>0.79359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7AE8988-C265-4860-A0D4-1A6266F2F35C}"/>
            </a:ext>
          </a:extLst>
        </cdr:cNvPr>
        <cdr:cNvSpPr txBox="1"/>
      </cdr:nvSpPr>
      <cdr:spPr>
        <a:xfrm xmlns:a="http://schemas.openxmlformats.org/drawingml/2006/main">
          <a:off x="6597134" y="2873689"/>
          <a:ext cx="453036" cy="294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56</a:t>
          </a:r>
        </a:p>
      </cdr:txBody>
    </cdr:sp>
  </cdr:relSizeAnchor>
  <cdr:relSizeAnchor xmlns:cdr="http://schemas.openxmlformats.org/drawingml/2006/chartDrawing">
    <cdr:from>
      <cdr:x>0.41651</cdr:x>
      <cdr:y>0.87573</cdr:y>
    </cdr:from>
    <cdr:to>
      <cdr:x>0.47691</cdr:x>
      <cdr:y>0.94952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7AE8988-C265-4860-A0D4-1A6266F2F35C}"/>
            </a:ext>
          </a:extLst>
        </cdr:cNvPr>
        <cdr:cNvSpPr txBox="1"/>
      </cdr:nvSpPr>
      <cdr:spPr>
        <a:xfrm xmlns:a="http://schemas.openxmlformats.org/drawingml/2006/main">
          <a:off x="3124046" y="3496135"/>
          <a:ext cx="453037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cdr:txBody>
    </cdr:sp>
  </cdr:relSizeAnchor>
  <cdr:relSizeAnchor xmlns:cdr="http://schemas.openxmlformats.org/drawingml/2006/chartDrawing">
    <cdr:from>
      <cdr:x>0.74959</cdr:x>
      <cdr:y>0.25783</cdr:y>
    </cdr:from>
    <cdr:to>
      <cdr:x>0.80999</cdr:x>
      <cdr:y>0.33161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7AE8988-C265-4860-A0D4-1A6266F2F35C}"/>
            </a:ext>
          </a:extLst>
        </cdr:cNvPr>
        <cdr:cNvSpPr txBox="1"/>
      </cdr:nvSpPr>
      <cdr:spPr>
        <a:xfrm xmlns:a="http://schemas.openxmlformats.org/drawingml/2006/main">
          <a:off x="5622353" y="1029345"/>
          <a:ext cx="453036" cy="294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41</a:t>
          </a:r>
        </a:p>
      </cdr:txBody>
    </cdr:sp>
  </cdr:relSizeAnchor>
  <cdr:relSizeAnchor xmlns:cdr="http://schemas.openxmlformats.org/drawingml/2006/chartDrawing">
    <cdr:from>
      <cdr:x>0.48513</cdr:x>
      <cdr:y>0.41185</cdr:y>
    </cdr:from>
    <cdr:to>
      <cdr:x>0.54553</cdr:x>
      <cdr:y>0.48564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B8C21C4-8012-4AC9-A157-B9383935BDC7}"/>
            </a:ext>
          </a:extLst>
        </cdr:cNvPr>
        <cdr:cNvSpPr txBox="1"/>
      </cdr:nvSpPr>
      <cdr:spPr>
        <a:xfrm xmlns:a="http://schemas.openxmlformats.org/drawingml/2006/main">
          <a:off x="3638777" y="1644217"/>
          <a:ext cx="453037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AFD11EEC-7413-4F75-879C-2AD1CC2DFDF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0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03FA4234-B685-4D69-A794-9262FCDC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2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644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3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71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5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6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0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5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9DCD-8CE9-49F7-B8A7-FC36B5B84297}" type="datetime1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3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BCE5-3F35-464A-B052-582EB362334F}" type="datetime1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1704-4D82-4829-880D-10A2330FA029}" type="datetime1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6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E26C-93A1-48D8-B22C-939698B5FA8D}" type="datetime1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9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992-3221-401B-ACBB-9383574F91AA}" type="datetime1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0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61A5-EECF-44A4-9F63-C9C16ABB6457}" type="datetime1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98F-8389-4C76-B588-4AAAA95FC183}" type="datetime1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6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F4E-B4DC-476A-BB11-8ADC9E9A9574}" type="datetime1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E3E-0231-4BBC-ACCD-13EF0D74A56D}" type="datetime1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22DB-5F1D-4F33-9674-C52A04A330C9}" type="datetime1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AE3A-F534-40A5-868F-9E7AE93BAD86}" type="datetime1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9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9C6C-33E3-4062-A6B4-3AED05403989}" type="datetime1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4;&#1057;&#1054;%20&#1086;&#1094;&#1077;&#1085;&#1082;&#1072;%20&#1101;&#1092;&#1092;&#1077;&#1082;&#1090;&#1080;&#1074;&#1085;&#1086;&#1089;&#1090;&#1080;%20&#1087;&#1077;&#1076;&#1072;&#1075;&#1086;&#1075;&#1072;.docx" TargetMode="Externa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4;&#1057;&#1054;%20&#1086;&#1094;&#1077;&#1085;&#1082;&#1072;%20&#1101;&#1092;&#1092;&#1077;&#1082;&#1090;&#1080;&#1074;&#1085;&#1086;&#1089;&#1090;&#1080;%20&#1087;&#1077;&#1076;&#1072;&#1075;&#1086;&#1075;&#1072;.docx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4;&#1057;&#1054;%20&#1086;&#1094;&#1077;&#1085;&#1082;&#1072;%20&#1101;&#1092;&#1092;&#1077;&#1082;&#1090;&#1080;&#1074;&#1085;&#1086;&#1089;&#1090;&#1080;%20&#1087;&#1077;&#1076;&#1072;&#1075;&#1086;&#1075;&#1072;.docx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4;&#1057;&#1054;%20&#1086;&#1094;&#1077;&#1085;&#1082;&#1072;%20&#1101;&#1092;&#1092;&#1077;&#1082;&#1090;&#1080;&#1074;&#1085;&#1086;&#1089;&#1090;&#1080;%20&#1087;&#1077;&#1076;&#1072;&#1075;&#1086;&#1075;&#1072;.docx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12" Type="http://schemas.openxmlformats.org/officeDocument/2006/relationships/hyperlink" Target="https://docs.google.com/forms/d/e/1FAIpQLSekNCQ_wKJ3Fw8NMprlHJI17mGuQY78GNbdvvd4s2rCHRlnBg/viewform?usp=sf_link" TargetMode="External"/><Relationship Id="rId2" Type="http://schemas.openxmlformats.org/officeDocument/2006/relationships/image" Target="../media/image28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hyperlink" Target="https://miro.com/app/board/uXjVMqEDH7w=/" TargetMode="External"/><Relationship Id="rId4" Type="http://schemas.openxmlformats.org/officeDocument/2006/relationships/image" Target="../media/image30.jpg"/><Relationship Id="rId9" Type="http://schemas.openxmlformats.org/officeDocument/2006/relationships/image" Target="../media/image35.png"/><Relationship Id="rId1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r="43139"/>
          <a:stretch/>
        </p:blipFill>
        <p:spPr>
          <a:xfrm>
            <a:off x="-56561" y="-6651"/>
            <a:ext cx="4609707" cy="6858000"/>
          </a:xfrm>
          <a:prstGeom prst="rect">
            <a:avLst/>
          </a:prstGeom>
        </p:spPr>
      </p:pic>
      <p:sp>
        <p:nvSpPr>
          <p:cNvPr id="12" name="Freeform 5"/>
          <p:cNvSpPr/>
          <p:nvPr/>
        </p:nvSpPr>
        <p:spPr>
          <a:xfrm>
            <a:off x="-56560" y="-6651"/>
            <a:ext cx="4615860" cy="6864651"/>
          </a:xfrm>
          <a:custGeom>
            <a:avLst/>
            <a:gdLst/>
            <a:ahLst/>
            <a:cxnLst/>
            <a:rect l="l" t="t" r="r" b="b"/>
            <a:pathLst>
              <a:path w="4482924" h="1045650">
                <a:moveTo>
                  <a:pt x="0" y="0"/>
                </a:moveTo>
                <a:lnTo>
                  <a:pt x="4482924" y="0"/>
                </a:lnTo>
                <a:lnTo>
                  <a:pt x="4482924" y="1045650"/>
                </a:lnTo>
                <a:lnTo>
                  <a:pt x="0" y="1045650"/>
                </a:lnTo>
                <a:close/>
              </a:path>
            </a:pathLst>
          </a:custGeom>
          <a:solidFill>
            <a:srgbClr val="002147">
              <a:alpha val="70000"/>
            </a:srgbClr>
          </a:solidFill>
        </p:spPr>
        <p:txBody>
          <a:bodyPr/>
          <a:lstStyle/>
          <a:p>
            <a:endParaRPr lang="LID4096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58902"/>
            <a:ext cx="7543800" cy="1057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95541" y="3893422"/>
            <a:ext cx="3810659" cy="92333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ru-RU" sz="5400" b="1">
                <a:solidFill>
                  <a:schemeClr val="bg1"/>
                </a:solidFill>
                <a:latin typeface="Oswald"/>
              </a:rPr>
              <a:t>ПЕДАГОГОВ 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" name="Freeform 16"/>
          <p:cNvSpPr/>
          <p:nvPr/>
        </p:nvSpPr>
        <p:spPr>
          <a:xfrm>
            <a:off x="497575" y="495299"/>
            <a:ext cx="1966225" cy="107606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626100" y="2392892"/>
            <a:ext cx="5880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4" y="954815"/>
            <a:ext cx="934806" cy="6142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03269" y="2799833"/>
            <a:ext cx="497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5400" b="1">
                <a:latin typeface="Oswald" panose="00000500000000000000" pitchFamily="2" charset="-52"/>
              </a:rPr>
              <a:t>АТТЕСТАЦИЯ</a:t>
            </a:r>
            <a:endParaRPr lang="ru-RU" sz="5400">
              <a:latin typeface="Oswald" panose="00000500000000000000" pitchFamily="2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F20D6A-C1FB-35E4-7A3F-887CBD59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1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79829" y="2737211"/>
            <a:ext cx="5672462" cy="306139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6600" y="962640"/>
            <a:ext cx="10617200" cy="15292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26524" y="634468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71120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1" y="180944"/>
            <a:ext cx="1005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ПАРАГРАФ 1.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32000" y="1106363"/>
            <a:ext cx="9182101" cy="120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+mj-lt"/>
                <a:ea typeface="Times New Roman" panose="02020603050405020304" pitchFamily="18" charset="0"/>
              </a:rPr>
              <a:t>35. При переходе из одной организации образования в другую организацию образования, или при назначении педагога на другую должность в организации образования у педагога сохраняется действующая квалификационная категория до истечения срока действия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(если его квалификационная категория соответствует квалификационной категории занимаемой должности).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07963"/>
            <a:ext cx="690619" cy="7556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6600" y="2697734"/>
            <a:ext cx="5519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При переходе на должность руководителя (заведующего) отдела или методиста методического кабинета (центра) педагогу, имеющему квалификационную категорию: </a:t>
            </a:r>
          </a:p>
          <a:p>
            <a:endParaRPr lang="ru-RU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«педагог-модератор» или «педагог-эксперт»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присваивается</a:t>
            </a:r>
          </a:p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«методист третьей квалификационной категории»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9027" y="4440083"/>
            <a:ext cx="53669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«педагог-исследователь»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присваивается 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«методист второй квалификационной категории» </a:t>
            </a:r>
          </a:p>
          <a:p>
            <a:endParaRPr lang="ru-RU" sz="1400" b="1" dirty="0">
              <a:latin typeface="+mj-lt"/>
              <a:ea typeface="Times New Roman" panose="02020603050405020304" pitchFamily="18" charset="0"/>
            </a:endParaRPr>
          </a:p>
          <a:p>
            <a:r>
              <a:rPr lang="ru-RU" sz="1600" b="1" dirty="0">
                <a:latin typeface="+mj-lt"/>
              </a:rPr>
              <a:t>«педагог-мастер»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присваивается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 «</a:t>
            </a:r>
            <a:r>
              <a:rPr lang="ru-RU" sz="1600" b="1" dirty="0">
                <a:latin typeface="+mj-lt"/>
              </a:rPr>
              <a:t>методист первой квалификационной категории»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12109" y="5798605"/>
            <a:ext cx="455718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Квалификационная категория, присвоенная педагогу при переходе на должность руководителя (заведующего) отдела или методиста методического кабинета (центра), </a:t>
            </a:r>
            <a:r>
              <a:rPr lang="ru-RU" sz="1200" b="1" dirty="0">
                <a:latin typeface="+mj-lt"/>
                <a:ea typeface="Times New Roman" panose="02020603050405020304" pitchFamily="18" charset="0"/>
              </a:rPr>
              <a:t>действует 3 года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07" y="5895360"/>
            <a:ext cx="433180" cy="43318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6661149" y="2737211"/>
            <a:ext cx="4730750" cy="30613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842556" y="2855117"/>
            <a:ext cx="445657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При переходе из одной организации образования в другую организацию, осуществляющую методическое сопровождение, в другой должности, при назначении на другую должность в организации образования, осуществляющую методическое сопровождение, сохраняется имеющаяся квалификационная категория методиста (руководителя, заместителя руководителя методического кабинета (центра) до истечения срока действия.</a:t>
            </a:r>
          </a:p>
        </p:txBody>
      </p:sp>
      <p:grpSp>
        <p:nvGrpSpPr>
          <p:cNvPr id="45" name="Group 17"/>
          <p:cNvGrpSpPr/>
          <p:nvPr/>
        </p:nvGrpSpPr>
        <p:grpSpPr>
          <a:xfrm>
            <a:off x="6496315" y="2635612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46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49506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81352" y="4842019"/>
            <a:ext cx="10071099" cy="12774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11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71120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1" y="180944"/>
            <a:ext cx="1005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ПАРАГРАФ 1.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6865" y="1764097"/>
            <a:ext cx="10486192" cy="238323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9381" y="999424"/>
            <a:ext cx="995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При переходе на должность педагога руководителю (заведующему) отделом, методисту методического кабинета (центра), имеющему квалификационную категорию </a:t>
            </a:r>
            <a:endParaRPr lang="ru-RU" sz="16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4139" y="1834991"/>
            <a:ext cx="3186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  <a:ea typeface="Times New Roman" panose="02020603050405020304" pitchFamily="18" charset="0"/>
              </a:rPr>
              <a:t>в соответствии с квалификационными характеристиками присваивается</a:t>
            </a:r>
            <a:endParaRPr lang="ru-RU" sz="1400" b="1" dirty="0"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20" y="4325531"/>
            <a:ext cx="433180" cy="43318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979400" y="4351202"/>
            <a:ext cx="785619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+mj-lt"/>
                <a:ea typeface="Times New Roman" panose="02020603050405020304" pitchFamily="18" charset="0"/>
              </a:rPr>
              <a:t>Последующая аттестация осуществляется в соответствии с настоящими Правилами.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39549" y="5068395"/>
            <a:ext cx="9481790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Квалификационная категория, присвоенная по должности методиста (руководителя (заведующего) отдела), распространяется при переходе на должность руководителя (заведующего) отдела (методиста) до истечения срока действия. </a:t>
            </a:r>
          </a:p>
        </p:txBody>
      </p:sp>
      <p:grpSp>
        <p:nvGrpSpPr>
          <p:cNvPr id="27" name="Group 17"/>
          <p:cNvGrpSpPr/>
          <p:nvPr/>
        </p:nvGrpSpPr>
        <p:grpSpPr>
          <a:xfrm>
            <a:off x="736864" y="4732266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28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5E28B0C-832B-D92A-8325-5DCB24C9B8B2}"/>
              </a:ext>
            </a:extLst>
          </p:cNvPr>
          <p:cNvSpPr txBox="1"/>
          <p:nvPr/>
        </p:nvSpPr>
        <p:spPr>
          <a:xfrm>
            <a:off x="736864" y="1910446"/>
            <a:ext cx="3271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+mj-lt"/>
                <a:ea typeface="Times New Roman" panose="02020603050405020304" pitchFamily="18" charset="0"/>
              </a:rPr>
              <a:t>«методист третьей квалификационной категории»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4CB12-352A-8C8F-34AE-9B41C89B5BC6}"/>
              </a:ext>
            </a:extLst>
          </p:cNvPr>
          <p:cNvSpPr txBox="1"/>
          <p:nvPr/>
        </p:nvSpPr>
        <p:spPr>
          <a:xfrm>
            <a:off x="7709836" y="1925103"/>
            <a:ext cx="3304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+mj-lt"/>
                <a:ea typeface="Times New Roman" panose="02020603050405020304" pitchFamily="18" charset="0"/>
              </a:rPr>
              <a:t>«педагог-модератор» или «педагог-эксперт» 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D201D0-1291-5C7C-601B-8F1451320E88}"/>
              </a:ext>
            </a:extLst>
          </p:cNvPr>
          <p:cNvSpPr txBox="1"/>
          <p:nvPr/>
        </p:nvSpPr>
        <p:spPr>
          <a:xfrm>
            <a:off x="775637" y="2623855"/>
            <a:ext cx="3271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+mj-lt"/>
                <a:ea typeface="Times New Roman" panose="02020603050405020304" pitchFamily="18" charset="0"/>
              </a:rPr>
              <a:t>«методист второй квалификационной категории»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77AAC6-A0D3-DF52-7C0F-93227B410E05}"/>
              </a:ext>
            </a:extLst>
          </p:cNvPr>
          <p:cNvSpPr txBox="1"/>
          <p:nvPr/>
        </p:nvSpPr>
        <p:spPr>
          <a:xfrm>
            <a:off x="7709836" y="2838234"/>
            <a:ext cx="3304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+mj-lt"/>
                <a:ea typeface="Times New Roman" panose="02020603050405020304" pitchFamily="18" charset="0"/>
              </a:rPr>
              <a:t>«педагог-исследователь» </a:t>
            </a:r>
            <a:endParaRPr lang="ru-RU" dirty="0"/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BAF8DF66-1519-A55E-03F8-4BC9F50FFC3B}"/>
              </a:ext>
            </a:extLst>
          </p:cNvPr>
          <p:cNvCxnSpPr/>
          <p:nvPr/>
        </p:nvCxnSpPr>
        <p:spPr>
          <a:xfrm>
            <a:off x="4389120" y="2343479"/>
            <a:ext cx="2637322" cy="1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0CB14C0-7F7A-3018-177C-5A355F404CE8}"/>
              </a:ext>
            </a:extLst>
          </p:cNvPr>
          <p:cNvSpPr txBox="1"/>
          <p:nvPr/>
        </p:nvSpPr>
        <p:spPr>
          <a:xfrm>
            <a:off x="775637" y="3346360"/>
            <a:ext cx="3271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+mj-lt"/>
                <a:ea typeface="Times New Roman" panose="02020603050405020304" pitchFamily="18" charset="0"/>
              </a:rPr>
              <a:t>«методист первой квалификационной категории»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5FC028-EEF3-53A2-8AC7-763C8978890B}"/>
              </a:ext>
            </a:extLst>
          </p:cNvPr>
          <p:cNvSpPr txBox="1"/>
          <p:nvPr/>
        </p:nvSpPr>
        <p:spPr>
          <a:xfrm>
            <a:off x="7709836" y="3525387"/>
            <a:ext cx="3304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+mj-lt"/>
                <a:ea typeface="Times New Roman" panose="02020603050405020304" pitchFamily="18" charset="0"/>
              </a:rPr>
              <a:t>«педагог-мастер» </a:t>
            </a:r>
            <a:endParaRPr lang="ru-RU" dirty="0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E6A7B1D8-13E0-EE2F-534B-2AA1304DAFA3}"/>
              </a:ext>
            </a:extLst>
          </p:cNvPr>
          <p:cNvCxnSpPr/>
          <p:nvPr/>
        </p:nvCxnSpPr>
        <p:spPr>
          <a:xfrm>
            <a:off x="4389120" y="3113663"/>
            <a:ext cx="2637322" cy="1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CB1402E-25ED-5181-0192-33C54584ECA2}"/>
              </a:ext>
            </a:extLst>
          </p:cNvPr>
          <p:cNvCxnSpPr/>
          <p:nvPr/>
        </p:nvCxnSpPr>
        <p:spPr>
          <a:xfrm>
            <a:off x="4389120" y="3796197"/>
            <a:ext cx="2637322" cy="1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29834" y="1857805"/>
            <a:ext cx="4845383" cy="453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6991" y="1852216"/>
            <a:ext cx="4845383" cy="453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Group 17"/>
          <p:cNvGrpSpPr/>
          <p:nvPr/>
        </p:nvGrpSpPr>
        <p:grpSpPr>
          <a:xfrm>
            <a:off x="6230256" y="174246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4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407" y="2219648"/>
            <a:ext cx="3393641" cy="343058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+mj-lt"/>
                <a:ea typeface="Times New Roman" panose="02020603050405020304" pitchFamily="18" charset="0"/>
              </a:rPr>
              <a:t>В случае досрочного присвоения квалификационной категории «педагог-модератор», «педагог-эксперт» педагог предоставляет сертификат о прохождении ОЗП 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с достижением порогового уровня для квалификационной категории «педагог-модератор», «педагог-эксперт» соответственно.</a:t>
            </a:r>
          </a:p>
          <a:p>
            <a:endParaRPr lang="ru-RU" sz="1800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90203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4716" y="123253"/>
            <a:ext cx="10688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ПАРАГРАФ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досрочного присвоения квалификационных категорий педагогам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6900" y="2132944"/>
            <a:ext cx="347404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44.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С начала функционирования Платформы Аттестационная Комиссия соответствующего уровня вправе вынести решение о досрочном присвоении квалификационной категории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в случае ежегодного (непрерывного в течение 2 лет) выполнения педагогом показателей эффективности деятельности выше действующей квалификационной категории. </a:t>
            </a:r>
          </a:p>
        </p:txBody>
      </p:sp>
      <p:grpSp>
        <p:nvGrpSpPr>
          <p:cNvPr id="10" name="Group 17"/>
          <p:cNvGrpSpPr/>
          <p:nvPr/>
        </p:nvGrpSpPr>
        <p:grpSpPr>
          <a:xfrm>
            <a:off x="1001421" y="1772008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1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57" y="1819563"/>
            <a:ext cx="759655" cy="8001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72" y="2014558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52FF4A-0CE2-F178-C871-C28443C2D23E}"/>
              </a:ext>
            </a:extLst>
          </p:cNvPr>
          <p:cNvSpPr txBox="1"/>
          <p:nvPr/>
        </p:nvSpPr>
        <p:spPr>
          <a:xfrm>
            <a:off x="1377523" y="960533"/>
            <a:ext cx="1021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Порядок досрочного присвоения квалификационной категории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будет действовать до начала функционирования Платформы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C64ABB-AF82-41A9-5E4D-0B51E38DE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9" y="972779"/>
            <a:ext cx="433180" cy="4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36600" y="4975517"/>
            <a:ext cx="10617200" cy="13068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278" y="5163951"/>
            <a:ext cx="9399522" cy="111839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52. Педагогам, прошедшим обучение по программе отбора и подготовки лидеров изменений в образовании и вошедших в кадровый резерв, при назначении на должность присваивается квалификационная категория «руководитель-лидер» без прохождения процедуры аттестации.</a:t>
            </a:r>
          </a:p>
          <a:p>
            <a:endParaRPr lang="ru-RU" sz="1600" b="1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1056432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863" y="97073"/>
            <a:ext cx="11225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ПАРАГРАФ 3. </a:t>
            </a:r>
          </a:p>
          <a:p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присвоения квалификационной категории педагогам по упрощенному порядку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6600" y="1130435"/>
            <a:ext cx="10617200" cy="261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6" y="1215184"/>
            <a:ext cx="664824" cy="4996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52156" y="1100444"/>
            <a:ext cx="9022244" cy="1491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51. Педагогам, принятым на работу в соответствии с Постановлением Правительства Республики Казахстан от 13 июня 2022 года № 390 «Об утверждении Правил привлечения лучших педагогов с соответствующим пакетом мер поддержки для регионов, имеющих дефицит учителей (Специальная программа)», на основании заявления присваивается квалификационная категория без прохождения процедуры аттестации: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8962" y="2713297"/>
            <a:ext cx="3573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выпускникам организаций высшего, послевузовского образования – «педагог-модератор»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13426" y="2682974"/>
            <a:ext cx="0" cy="8916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69505" y="2645952"/>
            <a:ext cx="4326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имеющим квалификационную категорию «педагог-эксперт», «педагог-исследователь» - </a:t>
            </a:r>
          </a:p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на один уровень выше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74226" y="2682974"/>
            <a:ext cx="0" cy="8916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12456" y="3794597"/>
            <a:ext cx="9301644" cy="1053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+mj-lt"/>
                <a:ea typeface="Times New Roman" panose="02020603050405020304" pitchFamily="18" charset="0"/>
              </a:rPr>
              <a:t>При переходе в другую организацию образования педагоги проходят процедуру подтверждения квалификационной категории, присвоенной в рамках Специальной программы.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Очередная аттестация проводится в сроки, определяемые настоящими Правилами.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8" y="4059048"/>
            <a:ext cx="433180" cy="4331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78" y="5246841"/>
            <a:ext cx="591701" cy="5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9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0"/>
            <a:ext cx="12192000" cy="78740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225840"/>
            <a:ext cx="10643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ПРОВЕДЕНИЯ ОЗП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101534"/>
            <a:ext cx="1038926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59. Результат ОЗП считается положительным при достижении пороговых уровней для: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54770" y="1621247"/>
            <a:ext cx="998642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1135" y="2027331"/>
            <a:ext cx="4845383" cy="35987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17"/>
          <p:cNvGrpSpPr/>
          <p:nvPr/>
        </p:nvGrpSpPr>
        <p:grpSpPr>
          <a:xfrm>
            <a:off x="914400" y="191757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570448" y="2817207"/>
            <a:ext cx="131799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ПЕДАГОГОВ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48" y="2231207"/>
            <a:ext cx="579994" cy="4358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70448" y="3113860"/>
            <a:ext cx="3975769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квалификационной категории «педагог-модератор»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 – 60 %;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квалификационной категории «педагог-эксперт»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– 70 %;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95810" y="2027331"/>
            <a:ext cx="4845383" cy="35987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7"/>
          <p:cNvGrpSpPr/>
          <p:nvPr/>
        </p:nvGrpSpPr>
        <p:grpSpPr>
          <a:xfrm>
            <a:off x="6069075" y="191757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20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4451" r="10644" b="12230"/>
          <a:stretch/>
        </p:blipFill>
        <p:spPr>
          <a:xfrm>
            <a:off x="6415831" y="2268604"/>
            <a:ext cx="477748" cy="530476"/>
          </a:xfrm>
          <a:prstGeom prst="rect">
            <a:avLst/>
          </a:prstGeom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id="{554CDC9B-2046-F7C9-61A0-0CE727B68206}"/>
              </a:ext>
            </a:extLst>
          </p:cNvPr>
          <p:cNvSpPr txBox="1">
            <a:spLocks/>
          </p:cNvSpPr>
          <p:nvPr/>
        </p:nvSpPr>
        <p:spPr>
          <a:xfrm>
            <a:off x="6553538" y="2928982"/>
            <a:ext cx="4129925" cy="1864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latin typeface="+mj-lt"/>
              </a:rPr>
              <a:t>РУКОВОДИТЕЛЕЙ </a:t>
            </a:r>
            <a:r>
              <a:rPr lang="ru-RU" sz="1900" dirty="0">
                <a:latin typeface="+mj-lt"/>
              </a:rPr>
              <a:t>организаций образования (методических кабинетов (центров), руководителей (заведующих) отделов </a:t>
            </a:r>
            <a:r>
              <a:rPr lang="ru-RU" sz="1800" dirty="0"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2100" b="1" dirty="0">
                <a:latin typeface="+mj-lt"/>
              </a:rPr>
              <a:t>70 %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latin typeface="+mj-lt"/>
              </a:rPr>
              <a:t>МЕТОДИСТОВ </a:t>
            </a:r>
            <a:r>
              <a:rPr lang="ru-RU" sz="1900" dirty="0">
                <a:latin typeface="+mj-lt"/>
              </a:rPr>
              <a:t>методических кабинетов (центров) </a:t>
            </a:r>
            <a:r>
              <a:rPr lang="ru-RU" sz="1800" b="1" dirty="0">
                <a:latin typeface="+mj-lt"/>
                <a:ea typeface="Times New Roman" panose="02020603050405020304" pitchFamily="18" charset="0"/>
              </a:rPr>
              <a:t>– </a:t>
            </a:r>
            <a:r>
              <a:rPr lang="ru-RU" sz="2100" b="1" dirty="0">
                <a:latin typeface="+mj-lt"/>
              </a:rPr>
              <a:t>70 %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b="1" dirty="0">
              <a:latin typeface="+mj-lt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76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5BC322F-16B3-43F4-BE33-97AB30C8AA95}"/>
              </a:ext>
            </a:extLst>
          </p:cNvPr>
          <p:cNvSpPr/>
          <p:nvPr/>
        </p:nvSpPr>
        <p:spPr>
          <a:xfrm>
            <a:off x="6393079" y="626307"/>
            <a:ext cx="5396807" cy="40011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080DA14-16DB-47FE-8970-3B6FA13DEA21}"/>
              </a:ext>
            </a:extLst>
          </p:cNvPr>
          <p:cNvSpPr/>
          <p:nvPr/>
        </p:nvSpPr>
        <p:spPr>
          <a:xfrm>
            <a:off x="414596" y="665462"/>
            <a:ext cx="5396807" cy="40011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Google Shape;299;p6"/>
          <p:cNvCxnSpPr/>
          <p:nvPr/>
        </p:nvCxnSpPr>
        <p:spPr>
          <a:xfrm>
            <a:off x="6106270" y="1674183"/>
            <a:ext cx="16795" cy="2258169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422079" y="639975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60537" y="943667"/>
            <a:ext cx="5123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Проводится </a:t>
            </a:r>
            <a:r>
              <a:rPr lang="ru-RU" b="1" i="1" dirty="0">
                <a:latin typeface="+mj-lt"/>
                <a:cs typeface="Arial" panose="020B0604020202020204" pitchFamily="34" charset="0"/>
              </a:rPr>
              <a:t>после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рассмотрения портфолио педагогов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6525800" y="634023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cxnSp>
        <p:nvCxnSpPr>
          <p:cNvPr id="45" name="Google Shape;299;p6"/>
          <p:cNvCxnSpPr/>
          <p:nvPr/>
        </p:nvCxnSpPr>
        <p:spPr>
          <a:xfrm flipH="1">
            <a:off x="341521" y="1590311"/>
            <a:ext cx="14729" cy="2722984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302;p6"/>
          <p:cNvSpPr/>
          <p:nvPr/>
        </p:nvSpPr>
        <p:spPr>
          <a:xfrm>
            <a:off x="721676" y="1432838"/>
            <a:ext cx="4967762" cy="95757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1. Тестирование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(один тест для всех категорий)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Предметные знания – </a:t>
            </a:r>
            <a:r>
              <a:rPr lang="ru-RU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30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Методика обучения – </a:t>
            </a:r>
            <a:r>
              <a:rPr lang="ru-RU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20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  <a:p>
            <a:pPr lvl="0" algn="ctr">
              <a:buClr>
                <a:srgbClr val="000000"/>
              </a:buClr>
              <a:buSzPts val="1600"/>
            </a:pPr>
            <a:r>
              <a:rPr lang="ru-RU" sz="16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Итого – </a:t>
            </a:r>
            <a:r>
              <a:rPr lang="ru-RU" sz="16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50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  <a:endParaRPr sz="160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03;p6"/>
          <p:cNvSpPr/>
          <p:nvPr/>
        </p:nvSpPr>
        <p:spPr>
          <a:xfrm>
            <a:off x="737382" y="2473124"/>
            <a:ext cx="4936351" cy="4897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/>
              </a:rPr>
              <a:t>.</a:t>
            </a:r>
            <a:r>
              <a:rPr lang="ru-RU" sz="16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Написание эссе – </a:t>
            </a:r>
            <a:r>
              <a:rPr lang="ru-RU" sz="1600" b="1" dirty="0">
                <a:latin typeface="+mj-lt"/>
                <a:cs typeface="Arial" panose="020B0604020202020204" pitchFamily="34" charset="0"/>
                <a:sym typeface="Arial"/>
              </a:rPr>
              <a:t>250-300 </a:t>
            </a:r>
            <a:r>
              <a:rPr lang="ru-RU" sz="1600" dirty="0">
                <a:latin typeface="+mj-lt"/>
                <a:cs typeface="Arial" panose="020B0604020202020204" pitchFamily="34" charset="0"/>
                <a:sym typeface="Arial"/>
              </a:rPr>
              <a:t>слов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(не учитывается при аттестации)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Google Shape;304;p6"/>
          <p:cNvSpPr/>
          <p:nvPr/>
        </p:nvSpPr>
        <p:spPr>
          <a:xfrm>
            <a:off x="721676" y="3991358"/>
            <a:ext cx="5053326" cy="162053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endParaRPr lang="ru-RU" sz="16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305;p6"/>
          <p:cNvCxnSpPr/>
          <p:nvPr/>
        </p:nvCxnSpPr>
        <p:spPr>
          <a:xfrm>
            <a:off x="463797" y="282314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307;p6"/>
          <p:cNvCxnSpPr/>
          <p:nvPr/>
        </p:nvCxnSpPr>
        <p:spPr>
          <a:xfrm>
            <a:off x="470005" y="147782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310;p6"/>
          <p:cNvCxnSpPr/>
          <p:nvPr/>
        </p:nvCxnSpPr>
        <p:spPr>
          <a:xfrm>
            <a:off x="375380" y="4155944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05438"/>
              </p:ext>
            </p:extLst>
          </p:nvPr>
        </p:nvGraphicFramePr>
        <p:xfrm>
          <a:off x="919243" y="3940620"/>
          <a:ext cx="4847464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287">
                  <a:extLst>
                    <a:ext uri="{9D8B030D-6E8A-4147-A177-3AD203B41FA5}">
                      <a16:colId xmlns:a16="http://schemas.microsoft.com/office/drawing/2014/main" val="3924510486"/>
                    </a:ext>
                  </a:extLst>
                </a:gridCol>
                <a:gridCol w="2313177">
                  <a:extLst>
                    <a:ext uri="{9D8B030D-6E8A-4147-A177-3AD203B41FA5}">
                      <a16:colId xmlns:a16="http://schemas.microsoft.com/office/drawing/2014/main" val="2721409421"/>
                    </a:ext>
                  </a:extLst>
                </a:gridCol>
              </a:tblGrid>
              <a:tr h="2878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Пороговый уровень прохождения ОЗП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8674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50 %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206466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«Педагог-модератор»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8544097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«Педагог-эксперт»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70 %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770649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«Педагог-исследователь»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80 %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4855217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«Педагог-мастер»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90 %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64366"/>
                  </a:ext>
                </a:extLst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132253" y="960818"/>
            <a:ext cx="5949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Проводится </a:t>
            </a:r>
            <a:r>
              <a:rPr lang="ru-RU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до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рассмотрения материалов комплексного аналитического обобщения результатов деятельности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" name="Google Shape;305;p6"/>
          <p:cNvCxnSpPr/>
          <p:nvPr/>
        </p:nvCxnSpPr>
        <p:spPr>
          <a:xfrm>
            <a:off x="6132253" y="2580617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307;p6"/>
          <p:cNvCxnSpPr/>
          <p:nvPr/>
        </p:nvCxnSpPr>
        <p:spPr>
          <a:xfrm>
            <a:off x="6220025" y="1803435"/>
            <a:ext cx="166317" cy="3094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310;p6"/>
          <p:cNvCxnSpPr/>
          <p:nvPr/>
        </p:nvCxnSpPr>
        <p:spPr>
          <a:xfrm flipV="1">
            <a:off x="6261854" y="3808768"/>
            <a:ext cx="111854" cy="3438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302;p6"/>
          <p:cNvSpPr/>
          <p:nvPr/>
        </p:nvSpPr>
        <p:spPr>
          <a:xfrm>
            <a:off x="6338141" y="1574140"/>
            <a:ext cx="5423503" cy="82478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Тестирование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(3 уровня сложности заданий)</a:t>
            </a:r>
          </a:p>
          <a:p>
            <a:pPr lvl="0">
              <a:buClr>
                <a:srgbClr val="000000"/>
              </a:buClr>
              <a:buSzPts val="1600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Предметные знания –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100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</p:txBody>
      </p:sp>
      <p:sp>
        <p:nvSpPr>
          <p:cNvPr id="56" name="Google Shape;303;p6"/>
          <p:cNvSpPr/>
          <p:nvPr/>
        </p:nvSpPr>
        <p:spPr>
          <a:xfrm>
            <a:off x="6383070" y="2459929"/>
            <a:ext cx="5443630" cy="47629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Исключается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Google Shape;304;p6"/>
          <p:cNvSpPr/>
          <p:nvPr/>
        </p:nvSpPr>
        <p:spPr>
          <a:xfrm>
            <a:off x="6278951" y="4026016"/>
            <a:ext cx="5537669" cy="160334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endParaRPr lang="ru-RU" sz="16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0453" y="5684826"/>
            <a:ext cx="5028985" cy="79650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Педагоги могут проходить процедуру ОЗП 2 раза в календарный год бесплатно.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272925" y="5691006"/>
            <a:ext cx="5543695" cy="79650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Педагоги могут проходить процедуру ОЗП: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rgbClr val="C00000"/>
                </a:solidFill>
                <a:latin typeface="+mj-lt"/>
              </a:rPr>
              <a:t>в течение года согласно графику, утверждённому уполномоченным органом в области образования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 раз бесплатно,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1 раз – на платной основе</a:t>
            </a:r>
          </a:p>
          <a:p>
            <a:pPr lvl="0"/>
            <a:endParaRPr lang="ru-RU" sz="140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D4B604C-FC19-E9E3-4A97-B2C41D649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49867"/>
              </p:ext>
            </p:extLst>
          </p:nvPr>
        </p:nvGraphicFramePr>
        <p:xfrm>
          <a:off x="6485842" y="4309314"/>
          <a:ext cx="484746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287">
                  <a:extLst>
                    <a:ext uri="{9D8B030D-6E8A-4147-A177-3AD203B41FA5}">
                      <a16:colId xmlns:a16="http://schemas.microsoft.com/office/drawing/2014/main" val="3924510486"/>
                    </a:ext>
                  </a:extLst>
                </a:gridCol>
                <a:gridCol w="2313177">
                  <a:extLst>
                    <a:ext uri="{9D8B030D-6E8A-4147-A177-3AD203B41FA5}">
                      <a16:colId xmlns:a16="http://schemas.microsoft.com/office/drawing/2014/main" val="2721409421"/>
                    </a:ext>
                  </a:extLst>
                </a:gridCol>
              </a:tblGrid>
              <a:tr h="2144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Пороговый уровень прохождения ОЗП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8674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«Педагог-модератор»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8544097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«Педагог-эксперт»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70 %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770649"/>
                  </a:ext>
                </a:extLst>
              </a:tr>
            </a:tbl>
          </a:graphicData>
        </a:graphic>
      </p:graphicFrame>
      <p:sp>
        <p:nvSpPr>
          <p:cNvPr id="11" name="Google Shape;303;p6">
            <a:extLst>
              <a:ext uri="{FF2B5EF4-FFF2-40B4-BE49-F238E27FC236}">
                <a16:creationId xmlns:a16="http://schemas.microsoft.com/office/drawing/2014/main" id="{007226EB-FCAA-060A-5DC7-9315C9F562B7}"/>
              </a:ext>
            </a:extLst>
          </p:cNvPr>
          <p:cNvSpPr/>
          <p:nvPr/>
        </p:nvSpPr>
        <p:spPr>
          <a:xfrm>
            <a:off x="754334" y="3128342"/>
            <a:ext cx="4919399" cy="7787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присвоении (подтверждении)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квалификационной категории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все педагоги проходят процедуру ОЗП</a:t>
            </a:r>
          </a:p>
        </p:txBody>
      </p:sp>
      <p:sp>
        <p:nvSpPr>
          <p:cNvPr id="17" name="Google Shape;303;p6">
            <a:extLst>
              <a:ext uri="{FF2B5EF4-FFF2-40B4-BE49-F238E27FC236}">
                <a16:creationId xmlns:a16="http://schemas.microsoft.com/office/drawing/2014/main" id="{84235965-F83B-0009-3F1F-1A662680758D}"/>
              </a:ext>
            </a:extLst>
          </p:cNvPr>
          <p:cNvSpPr/>
          <p:nvPr/>
        </p:nvSpPr>
        <p:spPr>
          <a:xfrm>
            <a:off x="6344960" y="3128342"/>
            <a:ext cx="5481739" cy="83603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Процедуру</a:t>
            </a:r>
            <a:r>
              <a:rPr lang="kk-KZ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ОЗП проходят педагоги, </a:t>
            </a:r>
            <a:r>
              <a:rPr lang="kk-KZ" sz="1400" dirty="0">
                <a:solidFill>
                  <a:srgbClr val="C00000"/>
                </a:solidFill>
                <a:latin typeface="+mj-lt"/>
              </a:rPr>
              <a:t>претендующие на </a:t>
            </a:r>
            <a:r>
              <a:rPr lang="kk-KZ" sz="1400" b="1" dirty="0">
                <a:solidFill>
                  <a:srgbClr val="C00000"/>
                </a:solidFill>
                <a:latin typeface="+mj-lt"/>
              </a:rPr>
              <a:t>присвоение </a:t>
            </a:r>
            <a:r>
              <a:rPr lang="kk-KZ" sz="1400" dirty="0">
                <a:solidFill>
                  <a:srgbClr val="C00000"/>
                </a:solidFill>
                <a:latin typeface="+mj-lt"/>
              </a:rPr>
              <a:t>квалификационной категории </a:t>
            </a:r>
            <a:r>
              <a:rPr lang="ru-RU" sz="1400" b="1" dirty="0">
                <a:solidFill>
                  <a:srgbClr val="C00000"/>
                </a:solidFill>
                <a:latin typeface="+mj-lt"/>
              </a:rPr>
              <a:t>«педагог-модератор», «педагог-эксперт»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696"/>
            <a:ext cx="12192000" cy="55652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2000" b="1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235987" y="138058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3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222150" y="4011188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5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220733" y="271671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7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5987932" y="371284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9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5969387" y="246335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71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5966334" y="167418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66983" y="82837"/>
            <a:ext cx="3366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ОЦЕНКА ЗНАНИЙ </a:t>
            </a:r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ПЕДАГОГОВ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4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138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/>
              <a:t>16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0"/>
            <a:ext cx="12192000" cy="78740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600" y="53577"/>
            <a:ext cx="1148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3. ПАРАГРАФ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комплексного аналитического обобщения результатов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9869" y="2736293"/>
            <a:ext cx="4772794" cy="1480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5600" y="962640"/>
            <a:ext cx="11341100" cy="16458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17"/>
          <p:cNvGrpSpPr/>
          <p:nvPr/>
        </p:nvGrpSpPr>
        <p:grpSpPr>
          <a:xfrm>
            <a:off x="779607" y="2619714"/>
            <a:ext cx="253469" cy="269841"/>
            <a:chOff x="0" y="0"/>
            <a:chExt cx="3619627" cy="3134614"/>
          </a:xfrm>
          <a:solidFill>
            <a:srgbClr val="FFC000"/>
          </a:solidFill>
        </p:grpSpPr>
        <p:sp>
          <p:nvSpPr>
            <p:cNvPr id="1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366356" y="976053"/>
            <a:ext cx="10114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  <a:ea typeface="Times New Roman" panose="02020603050405020304" pitchFamily="18" charset="0"/>
              </a:rPr>
              <a:t>Материалы педагога для комплексного аналитического обобщения результатов деятельности формируются на Платформе (с начала функционирования) через интеграцию документов (сведений) по направлениям деятельности педагога из различных баз данных: успеваемости и качеству обучения обучающихся; достижениям обучающихся (воспитанников) и педагогов в конкурсах, олимпиадах, соревнованиях, чемпионатах; обобщению (трансляции) опыта, разработке методических материалов, взаимодействию в педагогическом сообществе, повышению квалификации.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8" y="1139881"/>
            <a:ext cx="685800" cy="4371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67026" y="2909147"/>
            <a:ext cx="3377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Платформа ежегодно системно пополняется для стимулирования педагогов к профессиональной активности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89774" y="2688589"/>
            <a:ext cx="4889500" cy="1480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Group 17"/>
          <p:cNvGrpSpPr/>
          <p:nvPr/>
        </p:nvGrpSpPr>
        <p:grpSpPr>
          <a:xfrm>
            <a:off x="6134231" y="2648041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2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117113" y="2767280"/>
            <a:ext cx="3836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Доступ к личному кабинету педагога на Платформе предоставляется педагогу, ответственному лицу аттестующего органа, Комиссии 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без права загружать материалы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06" y="2878835"/>
            <a:ext cx="583776" cy="550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53" y="3002385"/>
            <a:ext cx="550727" cy="55016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38250" y="4287011"/>
            <a:ext cx="10344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  <a:ea typeface="Times New Roman" panose="02020603050405020304" pitchFamily="18" charset="0"/>
              </a:rPr>
              <a:t>До начала функционирования платформы материалы комплексного аналитического обобщения результатов деятельности педагога формируются организацией образования и направляются в Комиссию соответствующего уровня на электронных носителях или бумажном формате.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015198" y="4350059"/>
            <a:ext cx="0" cy="6125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14958" y="5056031"/>
            <a:ext cx="5893336" cy="136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07200" y="5056031"/>
            <a:ext cx="4889500" cy="13629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113122" y="5095571"/>
            <a:ext cx="50951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87. Комиссия на Платформе проводит комплексное аналитическое обобщение результатов деятельности в соответствии с Критериями оценивания и показателями эффективности деятельности педагога согласно приложению 12 к настоящим Правилам.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4" y="5435219"/>
            <a:ext cx="735584" cy="55168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943894" y="5068854"/>
            <a:ext cx="4536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До начала функционирования платформы Комиссия рассматривает материалы комплексного аналитического обобщения результатов деятельности педагога в электронном или бумажном формате.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429006" y="5095571"/>
            <a:ext cx="0" cy="11807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1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: вправо 16">
            <a:extLst>
              <a:ext uri="{FF2B5EF4-FFF2-40B4-BE49-F238E27FC236}">
                <a16:creationId xmlns:a16="http://schemas.microsoft.com/office/drawing/2014/main" id="{52CD478B-8F60-4EE6-88D7-99D84BF4DAB3}"/>
              </a:ext>
            </a:extLst>
          </p:cNvPr>
          <p:cNvSpPr/>
          <p:nvPr/>
        </p:nvSpPr>
        <p:spPr>
          <a:xfrm rot="5400000">
            <a:off x="2362855" y="2850182"/>
            <a:ext cx="3809621" cy="1445228"/>
          </a:xfrm>
          <a:prstGeom prst="rightArrow">
            <a:avLst>
              <a:gd name="adj1" fmla="val 50000"/>
              <a:gd name="adj2" fmla="val 1431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38100"/>
            <a:ext cx="7909881" cy="169721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0560" y="334022"/>
            <a:ext cx="11476522" cy="145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17"/>
          <p:cNvGrpSpPr/>
          <p:nvPr/>
        </p:nvGrpSpPr>
        <p:grpSpPr>
          <a:xfrm>
            <a:off x="271178" y="25473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9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04669" y="314918"/>
            <a:ext cx="7281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latin typeface="Arial Narrow" panose="020B0606020202030204" pitchFamily="34" charset="0"/>
                <a:cs typeface="Arial" panose="020B0604020202020204" pitchFamily="34" charset="0"/>
              </a:rPr>
              <a:t>КРИТЕРИИ ОЦЕНИВАНИЯ И ПОКАЗАТЕЛИ ЭФФЕКТИВНОСТИ ДЕЯТЕЛЬНОСТИ ПЕДАГОГА ОРГАНИЗАЦИИ СРЕДНЕГО ОБРАЗОВАНИЯ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1239" y="1040105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Что сегодня важно для учителей Казахстана? | The-steppe.com">
            <a:extLst>
              <a:ext uri="{FF2B5EF4-FFF2-40B4-BE49-F238E27FC236}">
                <a16:creationId xmlns:a16="http://schemas.microsoft.com/office/drawing/2014/main" id="{E7DCB395-3BB6-4684-837A-CC497AE00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r="37576"/>
          <a:stretch/>
        </p:blipFill>
        <p:spPr bwMode="auto">
          <a:xfrm>
            <a:off x="7964244" y="-19762"/>
            <a:ext cx="4202543" cy="56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E15AD9A1-BE4D-426E-B0C0-22AFC4722CB8}"/>
              </a:ext>
            </a:extLst>
          </p:cNvPr>
          <p:cNvGraphicFramePr>
            <a:graphicFrameLocks/>
          </p:cNvGraphicFramePr>
          <p:nvPr/>
        </p:nvGraphicFramePr>
        <p:xfrm>
          <a:off x="779997" y="1522213"/>
          <a:ext cx="7500608" cy="397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0919" y="1194779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КРИТЕРИИ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8908" y="1040105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608207" y="1183659"/>
            <a:ext cx="84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БАЛЛЫ</a:t>
            </a: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7704025" y="898958"/>
            <a:ext cx="45719" cy="45353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969078" y="1190200"/>
            <a:ext cx="136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ПОКАЗАТЕЛИ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02322" y="1839989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42E3742A-1122-46CC-BB77-577A14D0B0BE}" type="CELLRANGE">
              <a:rPr lang="ru-RU" sz="1200" i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2 показателя
Kundelik.kz Талдау, НЦТ</a:t>
            </a:fld>
            <a:endParaRPr lang="ru-RU" sz="1200" i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03383" y="2465574"/>
            <a:ext cx="303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E0AAA1BF-E040-4DCC-AD6C-EFDCC8DCC5A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5 показателей
Автоматизированный лист оценивания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31091" y="3143678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85DDA47-7FD1-43F6-AE30-7E93B8E6744D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/>
              <a:t>5 показателей
Daryn.kz, База данных УО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38229" y="3786318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85DDA47-7FD1-43F6-AE30-7E93B8E6744D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/>
              <a:t>5 показателей
Daryn.kz, База данных УО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31091" y="4399590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2B5C6E21-3E7B-41E4-9D37-FAF50775DEF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20 показателей
База данных УО, НАО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33597" y="4953937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B05C4DAD-E70C-4805-B121-ABFFEC53DF84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Наличие
ЕБДС , (Өрлеу, ЦПМ)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2D49D5-6B9F-4784-A9B0-274BC6D3DA1F}"/>
              </a:ext>
            </a:extLst>
          </p:cNvPr>
          <p:cNvSpPr txBox="1"/>
          <p:nvPr/>
        </p:nvSpPr>
        <p:spPr>
          <a:xfrm>
            <a:off x="2411174" y="5658766"/>
            <a:ext cx="1230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>
                <a:latin typeface="Arial" panose="020B0604020202020204" pitchFamily="34" charset="0"/>
                <a:cs typeface="Arial" panose="020B0604020202020204" pitchFamily="34" charset="0"/>
              </a:rPr>
              <a:t>Итого: 136</a:t>
            </a:r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5" action="ppaction://hlinkfile"/>
            <a:extLst>
              <a:ext uri="{FF2B5EF4-FFF2-40B4-BE49-F238E27FC236}">
                <a16:creationId xmlns:a16="http://schemas.microsoft.com/office/drawing/2014/main" id="{FFD8AAD8-8C68-4278-AE5D-C898CA96FD84}"/>
              </a:ext>
            </a:extLst>
          </p:cNvPr>
          <p:cNvSpPr txBox="1"/>
          <p:nvPr/>
        </p:nvSpPr>
        <p:spPr>
          <a:xfrm>
            <a:off x="6694280" y="5654834"/>
            <a:ext cx="51768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1600" b="1">
                <a:solidFill>
                  <a:schemeClr val="accent5"/>
                </a:solidFill>
                <a:latin typeface="Arial Narrow"/>
                <a:cs typeface="Arial"/>
              </a:rPr>
              <a:t>Вы соответствуете категории "педагог-эксперт"</a:t>
            </a:r>
            <a:endParaRPr lang="x-none" sz="1600" b="1">
              <a:solidFill>
                <a:schemeClr val="accent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7173" y="5687793"/>
            <a:ext cx="5686046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78640" y="5681504"/>
            <a:ext cx="5208091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D40643-5C85-78A1-B3F2-EC5367BF154E}"/>
              </a:ext>
            </a:extLst>
          </p:cNvPr>
          <p:cNvSpPr/>
          <p:nvPr/>
        </p:nvSpPr>
        <p:spPr>
          <a:xfrm>
            <a:off x="575047" y="6135387"/>
            <a:ext cx="97651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0000"/>
              </a:buClr>
              <a:buSzPts val="1600"/>
            </a:pP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*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Ежегодно Платформа автоматически считает баллы за деятельность педагога. Отслеживается активность педагога в соответствии с квалификационной категорией. Таким образом формируется накопительный балл</a:t>
            </a:r>
            <a:endParaRPr lang="ru-RU" sz="1200" dirty="0">
              <a:solidFill>
                <a:srgbClr val="C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90B98F-5BF1-74DE-47BF-ECA41C99EF38}"/>
              </a:ext>
            </a:extLst>
          </p:cNvPr>
          <p:cNvSpPr/>
          <p:nvPr/>
        </p:nvSpPr>
        <p:spPr>
          <a:xfrm>
            <a:off x="331937" y="6096068"/>
            <a:ext cx="48276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408640-17A1-D823-7F6D-C966A3538016}"/>
              </a:ext>
            </a:extLst>
          </p:cNvPr>
          <p:cNvSpPr txBox="1"/>
          <p:nvPr/>
        </p:nvSpPr>
        <p:spPr>
          <a:xfrm>
            <a:off x="234951" y="1862903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81F897-D7D3-74DB-9321-6BC24D4A2642}"/>
              </a:ext>
            </a:extLst>
          </p:cNvPr>
          <p:cNvSpPr txBox="1"/>
          <p:nvPr/>
        </p:nvSpPr>
        <p:spPr>
          <a:xfrm>
            <a:off x="258321" y="2552944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68A819-D89D-FEC6-52AE-9F2B11D31AE0}"/>
              </a:ext>
            </a:extLst>
          </p:cNvPr>
          <p:cNvSpPr txBox="1"/>
          <p:nvPr/>
        </p:nvSpPr>
        <p:spPr>
          <a:xfrm>
            <a:off x="281180" y="3138594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54199D-0F21-420C-1E4C-4DA15AD2AF63}"/>
              </a:ext>
            </a:extLst>
          </p:cNvPr>
          <p:cNvSpPr txBox="1"/>
          <p:nvPr/>
        </p:nvSpPr>
        <p:spPr>
          <a:xfrm>
            <a:off x="278464" y="3776380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72E462-73B1-01D6-AE09-564F177E02B2}"/>
              </a:ext>
            </a:extLst>
          </p:cNvPr>
          <p:cNvSpPr txBox="1"/>
          <p:nvPr/>
        </p:nvSpPr>
        <p:spPr>
          <a:xfrm>
            <a:off x="286199" y="4378272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0">
            <a:extLst>
              <a:ext uri="{FF2B5EF4-FFF2-40B4-BE49-F238E27FC236}">
                <a16:creationId xmlns:a16="http://schemas.microsoft.com/office/drawing/2014/main" id="{64778C98-3207-B89E-7AE7-2B4EA4B8EC93}"/>
              </a:ext>
            </a:extLst>
          </p:cNvPr>
          <p:cNvSpPr txBox="1"/>
          <p:nvPr/>
        </p:nvSpPr>
        <p:spPr>
          <a:xfrm>
            <a:off x="315077" y="5015278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7DCC467A-D8F0-BDD1-947C-14367B5320B5}"/>
              </a:ext>
            </a:extLst>
          </p:cNvPr>
          <p:cNvSpPr txBox="1"/>
          <p:nvPr/>
        </p:nvSpPr>
        <p:spPr>
          <a:xfrm>
            <a:off x="2631206" y="5333279"/>
            <a:ext cx="1098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05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обязательно</a:t>
            </a:r>
            <a:r>
              <a:rPr lang="kk-KZ" sz="105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05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083440-BC8E-3BCF-EAA6-25BA9D527D5C}"/>
              </a:ext>
            </a:extLst>
          </p:cNvPr>
          <p:cNvSpPr txBox="1"/>
          <p:nvPr/>
        </p:nvSpPr>
        <p:spPr>
          <a:xfrm>
            <a:off x="-40086" y="1627177"/>
            <a:ext cx="15263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/>
              <a:t>Доля от общей оценки</a:t>
            </a:r>
          </a:p>
        </p:txBody>
      </p:sp>
      <p:sp>
        <p:nvSpPr>
          <p:cNvPr id="36" name="Номер слайда 35">
            <a:extLst>
              <a:ext uri="{FF2B5EF4-FFF2-40B4-BE49-F238E27FC236}">
                <a16:creationId xmlns:a16="http://schemas.microsoft.com/office/drawing/2014/main" id="{0F975ECD-BE15-9C07-8B71-C39E51B9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68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: вправо 16">
            <a:extLst>
              <a:ext uri="{FF2B5EF4-FFF2-40B4-BE49-F238E27FC236}">
                <a16:creationId xmlns:a16="http://schemas.microsoft.com/office/drawing/2014/main" id="{E81C0DEE-B3B1-4312-8596-DFE9425B3C00}"/>
              </a:ext>
            </a:extLst>
          </p:cNvPr>
          <p:cNvSpPr/>
          <p:nvPr/>
        </p:nvSpPr>
        <p:spPr>
          <a:xfrm rot="5400000">
            <a:off x="2372752" y="2895707"/>
            <a:ext cx="3809621" cy="1445228"/>
          </a:xfrm>
          <a:prstGeom prst="rightArrow">
            <a:avLst>
              <a:gd name="adj1" fmla="val 50000"/>
              <a:gd name="adj2" fmla="val 1431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8890DA-D54D-4049-9640-482E85DF18A3}"/>
              </a:ext>
            </a:extLst>
          </p:cNvPr>
          <p:cNvSpPr/>
          <p:nvPr/>
        </p:nvSpPr>
        <p:spPr>
          <a:xfrm>
            <a:off x="9897" y="7425"/>
            <a:ext cx="7909881" cy="169721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0D9125-CE83-4476-8D81-F064F651AC77}"/>
              </a:ext>
            </a:extLst>
          </p:cNvPr>
          <p:cNvSpPr/>
          <p:nvPr/>
        </p:nvSpPr>
        <p:spPr>
          <a:xfrm>
            <a:off x="407810" y="410015"/>
            <a:ext cx="11476522" cy="145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AC868431-7793-466F-AE33-805B87CCF5DC}"/>
              </a:ext>
            </a:extLst>
          </p:cNvPr>
          <p:cNvGrpSpPr/>
          <p:nvPr/>
        </p:nvGrpSpPr>
        <p:grpSpPr>
          <a:xfrm>
            <a:off x="281075" y="300262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75EA4C58-9ED3-4FC7-B9D9-25BD1CF17AF1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A7D892-3C48-4F3C-A8AB-4E424B94D9FD}"/>
              </a:ext>
            </a:extLst>
          </p:cNvPr>
          <p:cNvSpPr/>
          <p:nvPr/>
        </p:nvSpPr>
        <p:spPr>
          <a:xfrm>
            <a:off x="462829" y="448312"/>
            <a:ext cx="7603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>
                <a:latin typeface="Arial Narrow" panose="020B0606020202030204" pitchFamily="34" charset="0"/>
                <a:cs typeface="Arial" panose="020B0604020202020204" pitchFamily="34" charset="0"/>
              </a:rPr>
              <a:t>Критерии оценивания и показатели эффективности деятельности педагогов специальных организаций образования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4B85FF-BFD6-45E8-83C5-D8D61757A752}"/>
              </a:ext>
            </a:extLst>
          </p:cNvPr>
          <p:cNvSpPr/>
          <p:nvPr/>
        </p:nvSpPr>
        <p:spPr>
          <a:xfrm>
            <a:off x="931136" y="1085630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Что сегодня важно для учителей Казахстана? | The-steppe.com">
            <a:extLst>
              <a:ext uri="{FF2B5EF4-FFF2-40B4-BE49-F238E27FC236}">
                <a16:creationId xmlns:a16="http://schemas.microsoft.com/office/drawing/2014/main" id="{CCC9A90B-56D1-4EDE-9C4C-BF64B853E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r="37576"/>
          <a:stretch/>
        </p:blipFill>
        <p:spPr bwMode="auto">
          <a:xfrm>
            <a:off x="7974141" y="25763"/>
            <a:ext cx="4202543" cy="56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0B37B6-500A-4692-9B60-A9F0F70C7BC1}"/>
              </a:ext>
            </a:extLst>
          </p:cNvPr>
          <p:cNvSpPr txBox="1"/>
          <p:nvPr/>
        </p:nvSpPr>
        <p:spPr>
          <a:xfrm>
            <a:off x="1130816" y="1240304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КРИТЕРИИ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1C5A66E-8F63-47F9-A28F-EFFA51903986}"/>
              </a:ext>
            </a:extLst>
          </p:cNvPr>
          <p:cNvSpPr/>
          <p:nvPr/>
        </p:nvSpPr>
        <p:spPr>
          <a:xfrm>
            <a:off x="3388805" y="1085630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8728A4-8A52-43A0-9F0A-453EAD9CF5F0}"/>
              </a:ext>
            </a:extLst>
          </p:cNvPr>
          <p:cNvSpPr txBox="1"/>
          <p:nvPr/>
        </p:nvSpPr>
        <p:spPr>
          <a:xfrm>
            <a:off x="3618104" y="1229184"/>
            <a:ext cx="84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БАЛЛЫ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E7AAA4F-CB83-40FB-B47E-66E103E3C121}"/>
              </a:ext>
            </a:extLst>
          </p:cNvPr>
          <p:cNvSpPr/>
          <p:nvPr/>
        </p:nvSpPr>
        <p:spPr>
          <a:xfrm flipH="1">
            <a:off x="7713922" y="944483"/>
            <a:ext cx="45719" cy="45353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E9A9EA-D8DB-4891-BF83-D44416189AB8}"/>
              </a:ext>
            </a:extLst>
          </p:cNvPr>
          <p:cNvSpPr txBox="1"/>
          <p:nvPr/>
        </p:nvSpPr>
        <p:spPr>
          <a:xfrm>
            <a:off x="7978975" y="1235725"/>
            <a:ext cx="136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ПОКАЗАТЕЛИ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F6DB369-68EF-4D52-8505-CDFECAE7A1F5}"/>
              </a:ext>
            </a:extLst>
          </p:cNvPr>
          <p:cNvSpPr/>
          <p:nvPr/>
        </p:nvSpPr>
        <p:spPr>
          <a:xfrm>
            <a:off x="7860027" y="2058759"/>
            <a:ext cx="2488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показателя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538771F-B54B-4D55-B529-B223CCDC7E56}"/>
              </a:ext>
            </a:extLst>
          </p:cNvPr>
          <p:cNvSpPr/>
          <p:nvPr/>
        </p:nvSpPr>
        <p:spPr>
          <a:xfrm>
            <a:off x="7825197" y="2750498"/>
            <a:ext cx="303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E0AAA1BF-E040-4DCC-AD6C-EFDCC8DCC5A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5 показателей
Автоматизированный лист оценивания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6F85E61-97AD-40F2-929C-B7700EFDCA0D}"/>
              </a:ext>
            </a:extLst>
          </p:cNvPr>
          <p:cNvSpPr/>
          <p:nvPr/>
        </p:nvSpPr>
        <p:spPr>
          <a:xfrm>
            <a:off x="7940987" y="3386164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85DDA47-7FD1-43F6-AE30-7E93B8E6744D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/>
              <a:t>5 показателей
Daryn.kz, База данных УО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A118D31-76B0-4771-A8C4-F1185B383A46}"/>
              </a:ext>
            </a:extLst>
          </p:cNvPr>
          <p:cNvSpPr/>
          <p:nvPr/>
        </p:nvSpPr>
        <p:spPr>
          <a:xfrm>
            <a:off x="7940986" y="4125512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2B5C6E21-3E7B-41E4-9D37-FAF50775DEF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20 показателей
База данных УО, НАО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033D895-62A5-49FE-A246-D39AFE9C8553}"/>
              </a:ext>
            </a:extLst>
          </p:cNvPr>
          <p:cNvSpPr/>
          <p:nvPr/>
        </p:nvSpPr>
        <p:spPr>
          <a:xfrm>
            <a:off x="7968699" y="4856071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B05C4DAD-E70C-4805-B121-ABFFEC53DF84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Наличие
ЕБДС , (Өрлеу, ЦПМ)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49FCAD-6C38-4881-AA2A-0CDC1087422E}"/>
              </a:ext>
            </a:extLst>
          </p:cNvPr>
          <p:cNvSpPr txBox="1"/>
          <p:nvPr/>
        </p:nvSpPr>
        <p:spPr>
          <a:xfrm>
            <a:off x="2421071" y="5704291"/>
            <a:ext cx="1230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>
                <a:latin typeface="Arial" panose="020B0604020202020204" pitchFamily="34" charset="0"/>
                <a:cs typeface="Arial" panose="020B0604020202020204" pitchFamily="34" charset="0"/>
              </a:rPr>
              <a:t>Итого: 120</a:t>
            </a:r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3" action="ppaction://hlinkfile"/>
            <a:extLst>
              <a:ext uri="{FF2B5EF4-FFF2-40B4-BE49-F238E27FC236}">
                <a16:creationId xmlns:a16="http://schemas.microsoft.com/office/drawing/2014/main" id="{FCE70389-008D-4B11-A68A-624B203BFB99}"/>
              </a:ext>
            </a:extLst>
          </p:cNvPr>
          <p:cNvSpPr txBox="1"/>
          <p:nvPr/>
        </p:nvSpPr>
        <p:spPr>
          <a:xfrm>
            <a:off x="6704177" y="5700359"/>
            <a:ext cx="51768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1600" b="1">
                <a:solidFill>
                  <a:schemeClr val="accent5"/>
                </a:solidFill>
                <a:latin typeface="Arial Narrow"/>
                <a:cs typeface="Arial"/>
              </a:rPr>
              <a:t>Вы соответствуете категории "педагог-мастер"</a:t>
            </a:r>
            <a:endParaRPr lang="x-none" sz="1600" b="1">
              <a:solidFill>
                <a:schemeClr val="accent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FDD6C4E-C2DB-4F32-B63C-4DB2F0BC9562}"/>
              </a:ext>
            </a:extLst>
          </p:cNvPr>
          <p:cNvSpPr/>
          <p:nvPr/>
        </p:nvSpPr>
        <p:spPr>
          <a:xfrm>
            <a:off x="897070" y="5733318"/>
            <a:ext cx="5686046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294DA9E-6C99-4A21-A600-521CEDC2B947}"/>
              </a:ext>
            </a:extLst>
          </p:cNvPr>
          <p:cNvSpPr/>
          <p:nvPr/>
        </p:nvSpPr>
        <p:spPr>
          <a:xfrm>
            <a:off x="6688537" y="5727029"/>
            <a:ext cx="5208091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05BF353-1988-488F-B3FB-144D9DB28CC4}"/>
              </a:ext>
            </a:extLst>
          </p:cNvPr>
          <p:cNvSpPr/>
          <p:nvPr/>
        </p:nvSpPr>
        <p:spPr>
          <a:xfrm>
            <a:off x="341834" y="6141593"/>
            <a:ext cx="48276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06AD383E-B339-4E20-BDE8-A86CC674B629}"/>
              </a:ext>
            </a:extLst>
          </p:cNvPr>
          <p:cNvSpPr txBox="1"/>
          <p:nvPr/>
        </p:nvSpPr>
        <p:spPr>
          <a:xfrm>
            <a:off x="2408001" y="5204967"/>
            <a:ext cx="1098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05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обязательно</a:t>
            </a:r>
            <a:r>
              <a:rPr lang="kk-KZ" sz="105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05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96789EC0-5EED-4C8F-A770-41EDAD154DB7}"/>
              </a:ext>
            </a:extLst>
          </p:cNvPr>
          <p:cNvGraphicFramePr>
            <a:graphicFrameLocks/>
          </p:cNvGraphicFramePr>
          <p:nvPr/>
        </p:nvGraphicFramePr>
        <p:xfrm>
          <a:off x="407809" y="1724140"/>
          <a:ext cx="6967223" cy="365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342C03-8BF7-9C0E-F57A-00D1356A20E6}"/>
              </a:ext>
            </a:extLst>
          </p:cNvPr>
          <p:cNvSpPr txBox="1"/>
          <p:nvPr/>
        </p:nvSpPr>
        <p:spPr>
          <a:xfrm>
            <a:off x="114146" y="2095220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4%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0A2F81-D8C3-6358-FA14-A600590ADD0B}"/>
              </a:ext>
            </a:extLst>
          </p:cNvPr>
          <p:cNvSpPr txBox="1"/>
          <p:nvPr/>
        </p:nvSpPr>
        <p:spPr>
          <a:xfrm>
            <a:off x="286199" y="2859603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C09709-757A-6ED9-8C42-A923EA6DE419}"/>
              </a:ext>
            </a:extLst>
          </p:cNvPr>
          <p:cNvSpPr txBox="1"/>
          <p:nvPr/>
        </p:nvSpPr>
        <p:spPr>
          <a:xfrm>
            <a:off x="278464" y="3553355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10 %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17BEC5-E72C-CB3D-9FCF-8458C8EAAD9B}"/>
              </a:ext>
            </a:extLst>
          </p:cNvPr>
          <p:cNvSpPr txBox="1"/>
          <p:nvPr/>
        </p:nvSpPr>
        <p:spPr>
          <a:xfrm>
            <a:off x="258321" y="4285345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55 %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659E9897-5672-0737-17D7-30E6C53BCD3A}"/>
              </a:ext>
            </a:extLst>
          </p:cNvPr>
          <p:cNvSpPr txBox="1"/>
          <p:nvPr/>
        </p:nvSpPr>
        <p:spPr>
          <a:xfrm>
            <a:off x="315077" y="4894473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8FF189-6979-FE48-C25D-0615A8BD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B7B29F-89D9-2BAB-DF75-872F3042EA50}"/>
              </a:ext>
            </a:extLst>
          </p:cNvPr>
          <p:cNvSpPr/>
          <p:nvPr/>
        </p:nvSpPr>
        <p:spPr>
          <a:xfrm>
            <a:off x="575047" y="6135387"/>
            <a:ext cx="97651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0000"/>
              </a:buClr>
              <a:buSzPts val="1600"/>
            </a:pP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*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Ежегодно Платформа автоматически считает баллы за деятельность педагога. Отслеживается активность педагога в соответствии с квалификационной категорией. Таким образом формируется накопительный балл</a:t>
            </a:r>
            <a:endParaRPr lang="ru-RU" sz="1200" dirty="0">
              <a:solidFill>
                <a:srgbClr val="C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54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вправо 16">
            <a:extLst>
              <a:ext uri="{FF2B5EF4-FFF2-40B4-BE49-F238E27FC236}">
                <a16:creationId xmlns:a16="http://schemas.microsoft.com/office/drawing/2014/main" id="{5A3620AE-516C-4884-9B50-0AFE23B7DE70}"/>
              </a:ext>
            </a:extLst>
          </p:cNvPr>
          <p:cNvSpPr/>
          <p:nvPr/>
        </p:nvSpPr>
        <p:spPr>
          <a:xfrm rot="5400000">
            <a:off x="2372752" y="2895707"/>
            <a:ext cx="3809621" cy="1445228"/>
          </a:xfrm>
          <a:prstGeom prst="rightArrow">
            <a:avLst>
              <a:gd name="adj1" fmla="val 50000"/>
              <a:gd name="adj2" fmla="val 1431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2D282D-2F2D-45AE-A7D6-A057500F86E8}"/>
              </a:ext>
            </a:extLst>
          </p:cNvPr>
          <p:cNvSpPr/>
          <p:nvPr/>
        </p:nvSpPr>
        <p:spPr>
          <a:xfrm>
            <a:off x="9897" y="7425"/>
            <a:ext cx="7909881" cy="169721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4CF1C7-5214-4DC4-88A6-3835C524BFC9}"/>
              </a:ext>
            </a:extLst>
          </p:cNvPr>
          <p:cNvSpPr/>
          <p:nvPr/>
        </p:nvSpPr>
        <p:spPr>
          <a:xfrm>
            <a:off x="361333" y="314653"/>
            <a:ext cx="11476522" cy="145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281075" y="300262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D0EDD6-F228-44ED-8387-AFE0CED7509D}"/>
              </a:ext>
            </a:extLst>
          </p:cNvPr>
          <p:cNvSpPr/>
          <p:nvPr/>
        </p:nvSpPr>
        <p:spPr>
          <a:xfrm>
            <a:off x="931136" y="1085630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Что сегодня важно для учителей Казахстана? | The-steppe.com">
            <a:extLst>
              <a:ext uri="{FF2B5EF4-FFF2-40B4-BE49-F238E27FC236}">
                <a16:creationId xmlns:a16="http://schemas.microsoft.com/office/drawing/2014/main" id="{0E17C601-95C5-4653-AFFB-B5DB78345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r="37576"/>
          <a:stretch/>
        </p:blipFill>
        <p:spPr bwMode="auto">
          <a:xfrm>
            <a:off x="7974141" y="25763"/>
            <a:ext cx="4202543" cy="56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91C495-0096-4D04-B885-F6E25AD1CBAC}"/>
              </a:ext>
            </a:extLst>
          </p:cNvPr>
          <p:cNvSpPr txBox="1"/>
          <p:nvPr/>
        </p:nvSpPr>
        <p:spPr>
          <a:xfrm>
            <a:off x="1130816" y="1240304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КРИТЕРИИ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44D304-CA24-4A02-99E2-9D937B289DAC}"/>
              </a:ext>
            </a:extLst>
          </p:cNvPr>
          <p:cNvSpPr/>
          <p:nvPr/>
        </p:nvSpPr>
        <p:spPr>
          <a:xfrm>
            <a:off x="3388805" y="1085630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9EF27-EE01-4F56-97B6-2F362ABDDCB6}"/>
              </a:ext>
            </a:extLst>
          </p:cNvPr>
          <p:cNvSpPr txBox="1"/>
          <p:nvPr/>
        </p:nvSpPr>
        <p:spPr>
          <a:xfrm>
            <a:off x="3618104" y="1229184"/>
            <a:ext cx="84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БАЛЛЫ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B902C8-548D-47E1-AEE8-E9C126D3F673}"/>
              </a:ext>
            </a:extLst>
          </p:cNvPr>
          <p:cNvSpPr/>
          <p:nvPr/>
        </p:nvSpPr>
        <p:spPr>
          <a:xfrm flipH="1">
            <a:off x="7713922" y="944483"/>
            <a:ext cx="45719" cy="45353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35BA66-19AC-41DE-BA7E-C9923F86148E}"/>
              </a:ext>
            </a:extLst>
          </p:cNvPr>
          <p:cNvSpPr txBox="1"/>
          <p:nvPr/>
        </p:nvSpPr>
        <p:spPr>
          <a:xfrm>
            <a:off x="7978975" y="1235725"/>
            <a:ext cx="136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ПОКАЗАТЕЛИ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6A99A18-94C6-4C76-85E5-E12FD2D0CABC}"/>
              </a:ext>
            </a:extLst>
          </p:cNvPr>
          <p:cNvSpPr/>
          <p:nvPr/>
        </p:nvSpPr>
        <p:spPr>
          <a:xfrm>
            <a:off x="7913280" y="2007625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показателя,</a:t>
            </a:r>
          </a:p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НЦТ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CD45A4E-6954-4721-9459-41A4FCAC90A9}"/>
              </a:ext>
            </a:extLst>
          </p:cNvPr>
          <p:cNvSpPr/>
          <p:nvPr/>
        </p:nvSpPr>
        <p:spPr>
          <a:xfrm>
            <a:off x="7913280" y="2511099"/>
            <a:ext cx="303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E0AAA1BF-E040-4DCC-AD6C-EFDCC8DCC5A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5 показателей
Автоматизированный лист оценивания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389D44-8326-480C-9625-6377C62360C5}"/>
              </a:ext>
            </a:extLst>
          </p:cNvPr>
          <p:cNvSpPr/>
          <p:nvPr/>
        </p:nvSpPr>
        <p:spPr>
          <a:xfrm>
            <a:off x="7948126" y="3159941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85DDA47-7FD1-43F6-AE30-7E93B8E6744D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/>
              <a:t>5 показателей
Daryn.kz, База данных УО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A8C4C83-65CA-4C3B-8CCB-1607224DA16D}"/>
              </a:ext>
            </a:extLst>
          </p:cNvPr>
          <p:cNvSpPr/>
          <p:nvPr/>
        </p:nvSpPr>
        <p:spPr>
          <a:xfrm>
            <a:off x="7913279" y="3766343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85DDA47-7FD1-43F6-AE30-7E93B8E6744D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/>
              <a:t>5 показателей
Daryn.kz, База данных УО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B1F5C94-98E4-4769-BAD1-EC827FDAFC9F}"/>
              </a:ext>
            </a:extLst>
          </p:cNvPr>
          <p:cNvSpPr/>
          <p:nvPr/>
        </p:nvSpPr>
        <p:spPr>
          <a:xfrm>
            <a:off x="7913278" y="4320084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2B5C6E21-3E7B-41E4-9D37-FAF50775DEF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20 показателей
База данных УО, НАО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E800389-1C10-4DD4-9CB7-7E1DAD83EB73}"/>
              </a:ext>
            </a:extLst>
          </p:cNvPr>
          <p:cNvSpPr/>
          <p:nvPr/>
        </p:nvSpPr>
        <p:spPr>
          <a:xfrm>
            <a:off x="7948126" y="4904362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B05C4DAD-E70C-4805-B121-ABFFEC53DF84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Наличие
ЕБДС , (Өрлеу, ЦПМ)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7BDC3E-C764-4299-9E4E-A969B10AEAE7}"/>
              </a:ext>
            </a:extLst>
          </p:cNvPr>
          <p:cNvSpPr txBox="1"/>
          <p:nvPr/>
        </p:nvSpPr>
        <p:spPr>
          <a:xfrm>
            <a:off x="2421071" y="5704291"/>
            <a:ext cx="1230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>
                <a:latin typeface="Arial" panose="020B0604020202020204" pitchFamily="34" charset="0"/>
                <a:cs typeface="Arial" panose="020B0604020202020204" pitchFamily="34" charset="0"/>
              </a:rPr>
              <a:t>Итого: 147</a:t>
            </a:r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3" action="ppaction://hlinkfile"/>
            <a:extLst>
              <a:ext uri="{FF2B5EF4-FFF2-40B4-BE49-F238E27FC236}">
                <a16:creationId xmlns:a16="http://schemas.microsoft.com/office/drawing/2014/main" id="{247A3073-E211-40A0-9827-300CD8C77393}"/>
              </a:ext>
            </a:extLst>
          </p:cNvPr>
          <p:cNvSpPr txBox="1"/>
          <p:nvPr/>
        </p:nvSpPr>
        <p:spPr>
          <a:xfrm>
            <a:off x="6704177" y="5700359"/>
            <a:ext cx="51768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1600" b="1">
                <a:solidFill>
                  <a:schemeClr val="accent5"/>
                </a:solidFill>
                <a:latin typeface="Arial Narrow"/>
                <a:cs typeface="Arial"/>
              </a:rPr>
              <a:t>Вы соответствуете категории "педагог-мастер"</a:t>
            </a:r>
            <a:endParaRPr lang="x-none" sz="1600" b="1">
              <a:solidFill>
                <a:schemeClr val="accent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57F92C5-4192-4B1A-8543-51F11DCFBD62}"/>
              </a:ext>
            </a:extLst>
          </p:cNvPr>
          <p:cNvSpPr/>
          <p:nvPr/>
        </p:nvSpPr>
        <p:spPr>
          <a:xfrm>
            <a:off x="897070" y="5733318"/>
            <a:ext cx="5686046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67C48C2-8446-43BA-89C2-9B4ADA9C3E61}"/>
              </a:ext>
            </a:extLst>
          </p:cNvPr>
          <p:cNvSpPr/>
          <p:nvPr/>
        </p:nvSpPr>
        <p:spPr>
          <a:xfrm>
            <a:off x="6688537" y="5727029"/>
            <a:ext cx="5208091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36E07CE-FFD5-41BB-9229-9BA0D7CAB462}"/>
              </a:ext>
            </a:extLst>
          </p:cNvPr>
          <p:cNvSpPr/>
          <p:nvPr/>
        </p:nvSpPr>
        <p:spPr>
          <a:xfrm>
            <a:off x="341834" y="6141593"/>
            <a:ext cx="48276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D30B3F97-71CB-481B-8E1F-1BAA79A27EB9}"/>
              </a:ext>
            </a:extLst>
          </p:cNvPr>
          <p:cNvSpPr txBox="1"/>
          <p:nvPr/>
        </p:nvSpPr>
        <p:spPr>
          <a:xfrm>
            <a:off x="2455957" y="5282582"/>
            <a:ext cx="1098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05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обязательно</a:t>
            </a:r>
            <a:r>
              <a:rPr lang="kk-KZ" sz="105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05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0AAC79DA-77A2-4B07-B365-0DC74E714438}"/>
              </a:ext>
            </a:extLst>
          </p:cNvPr>
          <p:cNvGraphicFramePr>
            <a:graphicFrameLocks/>
          </p:cNvGraphicFramePr>
          <p:nvPr/>
        </p:nvGraphicFramePr>
        <p:xfrm>
          <a:off x="407809" y="1724140"/>
          <a:ext cx="6967223" cy="365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34EB6B-7D6D-B1D3-B277-AA15BA601A7D}"/>
              </a:ext>
            </a:extLst>
          </p:cNvPr>
          <p:cNvSpPr/>
          <p:nvPr/>
        </p:nvSpPr>
        <p:spPr>
          <a:xfrm>
            <a:off x="361333" y="343436"/>
            <a:ext cx="8544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>
                <a:latin typeface="Arial Narrow" panose="020B0606020202030204" pitchFamily="34" charset="0"/>
                <a:cs typeface="Arial" panose="020B0604020202020204" pitchFamily="34" charset="0"/>
              </a:rPr>
              <a:t>Критерии оценивания и показатели эффективности деятельности </a:t>
            </a:r>
          </a:p>
          <a:p>
            <a:r>
              <a:rPr lang="ru-RU" b="1" cap="all">
                <a:latin typeface="Arial Narrow" panose="020B0606020202030204" pitchFamily="34" charset="0"/>
                <a:cs typeface="Arial" panose="020B0604020202020204" pitchFamily="34" charset="0"/>
              </a:rPr>
              <a:t>педагога организации технического и профессионального образования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49F17-6CBE-BA0C-334A-5A279B98770D}"/>
              </a:ext>
            </a:extLst>
          </p:cNvPr>
          <p:cNvSpPr txBox="1"/>
          <p:nvPr/>
        </p:nvSpPr>
        <p:spPr>
          <a:xfrm>
            <a:off x="234951" y="1862903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8%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BF62DB-BA23-D6C8-8F03-13E3412AE477}"/>
              </a:ext>
            </a:extLst>
          </p:cNvPr>
          <p:cNvSpPr txBox="1"/>
          <p:nvPr/>
        </p:nvSpPr>
        <p:spPr>
          <a:xfrm>
            <a:off x="258321" y="2552944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FD0AA3-DB1C-6A77-080E-4FD8B1E9B22B}"/>
              </a:ext>
            </a:extLst>
          </p:cNvPr>
          <p:cNvSpPr txBox="1"/>
          <p:nvPr/>
        </p:nvSpPr>
        <p:spPr>
          <a:xfrm>
            <a:off x="281180" y="3138594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99B5B7-597D-69AE-5983-79389DF580DF}"/>
              </a:ext>
            </a:extLst>
          </p:cNvPr>
          <p:cNvSpPr txBox="1"/>
          <p:nvPr/>
        </p:nvSpPr>
        <p:spPr>
          <a:xfrm>
            <a:off x="278464" y="3776380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28C17-95DA-2620-F738-FBD8941C0BCA}"/>
              </a:ext>
            </a:extLst>
          </p:cNvPr>
          <p:cNvSpPr txBox="1"/>
          <p:nvPr/>
        </p:nvSpPr>
        <p:spPr>
          <a:xfrm>
            <a:off x="286199" y="4378272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45 %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1C885ADE-4FAB-45C1-31C9-445AF372E378}"/>
              </a:ext>
            </a:extLst>
          </p:cNvPr>
          <p:cNvSpPr txBox="1"/>
          <p:nvPr/>
        </p:nvSpPr>
        <p:spPr>
          <a:xfrm>
            <a:off x="315077" y="5015278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2B2EC9-92A5-0C92-955E-E7AF57A3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19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F836CA-6585-66B5-7EB1-17960C22709C}"/>
              </a:ext>
            </a:extLst>
          </p:cNvPr>
          <p:cNvSpPr/>
          <p:nvPr/>
        </p:nvSpPr>
        <p:spPr>
          <a:xfrm>
            <a:off x="575047" y="6135387"/>
            <a:ext cx="97651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0000"/>
              </a:buClr>
              <a:buSzPts val="1600"/>
            </a:pP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*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Ежегодно Платформа автоматически считает баллы за деятельность педагога. Отслеживается активность педагога в соответствии с квалификационной категорией. Таким образом формируется накопительный балл</a:t>
            </a:r>
            <a:endParaRPr lang="ru-RU" sz="1200" dirty="0">
              <a:solidFill>
                <a:srgbClr val="C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03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905959" y="470276"/>
            <a:ext cx="9654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ptos Narrow" panose="020B0004020202020204" pitchFamily="34" charset="0"/>
              </a:rPr>
              <a:t>В образовательном процессе ключевой фигурой является педагог. Следует и далее повышать его статус, авторитет в обществе….</a:t>
            </a:r>
          </a:p>
          <a:p>
            <a:r>
              <a:rPr lang="ru-RU" sz="1600" b="1" i="1" dirty="0">
                <a:latin typeface="Aptos Narrow" panose="020B0004020202020204" pitchFamily="34" charset="0"/>
              </a:rPr>
              <a:t>В этой сфере нет раз и навсегда застывших правил. Но, в любом случае, требования к учителям должны быть высокие.</a:t>
            </a:r>
          </a:p>
          <a:p>
            <a:pPr algn="r"/>
            <a:r>
              <a:rPr lang="ru-RU" sz="1600" b="1" i="1" dirty="0">
                <a:latin typeface="Aptos Narrow" panose="020B0004020202020204" pitchFamily="34" charset="0"/>
              </a:rPr>
              <a:t>Президент РК </a:t>
            </a:r>
            <a:r>
              <a:rPr lang="ru-RU" sz="1600" b="1" i="1" dirty="0" err="1">
                <a:latin typeface="Aptos Narrow" panose="020B0004020202020204" pitchFamily="34" charset="0"/>
              </a:rPr>
              <a:t>К.Токаев</a:t>
            </a:r>
            <a:endParaRPr lang="ru-RU" sz="1600" b="1" i="1" dirty="0">
              <a:latin typeface="Aptos Narrow" panose="020B00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7477" y="332430"/>
            <a:ext cx="10960197" cy="148945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40" y="603267"/>
            <a:ext cx="428376" cy="26674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4318" y="17160"/>
            <a:ext cx="0" cy="64415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888364" y="2087678"/>
            <a:ext cx="10960200" cy="441346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364" y="2097127"/>
            <a:ext cx="6945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ptos Narrow" panose="020B0004020202020204" pitchFamily="34" charset="0"/>
                <a:cs typeface="Times New Roman"/>
              </a:rPr>
              <a:t>ЦЕЛЬ И ЗАДАЧИ </a:t>
            </a:r>
            <a:r>
              <a:rPr lang="ru-RU" sz="2200" b="1" dirty="0">
                <a:solidFill>
                  <a:srgbClr val="FFC000"/>
                </a:solidFill>
                <a:latin typeface="Aptos Narrow" panose="020B0004020202020204" pitchFamily="34" charset="0"/>
                <a:cs typeface="Times New Roman"/>
              </a:rPr>
              <a:t>АТТЕСТАЦИИ</a:t>
            </a:r>
            <a:r>
              <a:rPr lang="kk-KZ" sz="2200" b="1" dirty="0">
                <a:solidFill>
                  <a:srgbClr val="FFC000"/>
                </a:solidFill>
                <a:latin typeface="Aptos Narrow" panose="020B0004020202020204" pitchFamily="34" charset="0"/>
                <a:cs typeface="Times New Roman"/>
              </a:rPr>
              <a:t> </a:t>
            </a:r>
            <a:endParaRPr lang="ru-RU" sz="2200" dirty="0">
              <a:solidFill>
                <a:srgbClr val="FFC000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72200" y="332430"/>
            <a:ext cx="10885" cy="14864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160;g1fa1abc381b_3_83"/>
          <p:cNvSpPr txBox="1">
            <a:spLocks noChangeArrowheads="1"/>
          </p:cNvSpPr>
          <p:nvPr/>
        </p:nvSpPr>
        <p:spPr bwMode="auto">
          <a:xfrm>
            <a:off x="1712016" y="2683286"/>
            <a:ext cx="9502800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2000"/>
            </a:pPr>
            <a:r>
              <a:rPr lang="ru-RU" altLang="ru-RU" sz="1800" b="1" dirty="0">
                <a:solidFill>
                  <a:schemeClr val="tx1"/>
                </a:solidFill>
                <a:latin typeface="Aptos Narrow" panose="020B0004020202020204" pitchFamily="34" charset="0"/>
              </a:rPr>
              <a:t>ЦЕЛЬ: </a:t>
            </a:r>
          </a:p>
          <a:p>
            <a:pPr>
              <a:buSzPts val="2000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обеспечение непрерывности профессионального развития педагогов</a:t>
            </a:r>
          </a:p>
        </p:txBody>
      </p:sp>
      <p:sp>
        <p:nvSpPr>
          <p:cNvPr id="22" name="Google Shape;160;g1fa1abc381b_3_83"/>
          <p:cNvSpPr txBox="1">
            <a:spLocks noChangeArrowheads="1"/>
          </p:cNvSpPr>
          <p:nvPr/>
        </p:nvSpPr>
        <p:spPr bwMode="auto">
          <a:xfrm>
            <a:off x="1581364" y="3667098"/>
            <a:ext cx="10214296" cy="264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900"/>
            </a:pPr>
            <a:r>
              <a:rPr lang="ru-RU" altLang="ru-RU" sz="1600" b="1" dirty="0">
                <a:solidFill>
                  <a:schemeClr val="tx1"/>
                </a:solidFill>
                <a:latin typeface="Aptos Narrow" panose="020B0004020202020204" pitchFamily="34" charset="0"/>
              </a:rPr>
              <a:t>ЗАДАЧИ: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выявление профессиональных достижений и перспектив для обеспечения непрерывности профессионального развития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определение соответствия педагогов квалификационным характеристикам на основе оценки профессиональных компетенций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стимулирование педагогов к непрерывному образованию, самообразованию, повышению квалификации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раскрытие перспектив использования потенциальных профессиональных возможностей педагогов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повышение эффективности и качества педагогического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34" y="3816986"/>
            <a:ext cx="511411" cy="427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53" y="2701348"/>
            <a:ext cx="552921" cy="53660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77306" y="2642414"/>
            <a:ext cx="10960373" cy="9112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B0DAFB-F0F1-5395-4B5D-7A09044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>
                <a:latin typeface="Aptos Narrow" panose="020B0004020202020204" pitchFamily="34" charset="0"/>
              </a:rPr>
              <a:t>2</a:t>
            </a:fld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306" y="3672655"/>
            <a:ext cx="10960373" cy="27860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69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вправо 16">
            <a:extLst>
              <a:ext uri="{FF2B5EF4-FFF2-40B4-BE49-F238E27FC236}">
                <a16:creationId xmlns:a16="http://schemas.microsoft.com/office/drawing/2014/main" id="{31B75A4A-3844-4E10-B944-FEB6C59FF687}"/>
              </a:ext>
            </a:extLst>
          </p:cNvPr>
          <p:cNvSpPr/>
          <p:nvPr/>
        </p:nvSpPr>
        <p:spPr>
          <a:xfrm rot="5400000">
            <a:off x="2372752" y="2895707"/>
            <a:ext cx="3809621" cy="1445228"/>
          </a:xfrm>
          <a:prstGeom prst="rightArrow">
            <a:avLst>
              <a:gd name="adj1" fmla="val 50000"/>
              <a:gd name="adj2" fmla="val 1431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54CF5B-20C0-4597-95F4-68DD8BBC96A2}"/>
              </a:ext>
            </a:extLst>
          </p:cNvPr>
          <p:cNvSpPr/>
          <p:nvPr/>
        </p:nvSpPr>
        <p:spPr>
          <a:xfrm>
            <a:off x="9897" y="7425"/>
            <a:ext cx="7909881" cy="169721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E701C8-6E4B-4910-8FC9-94A6CEA297DD}"/>
              </a:ext>
            </a:extLst>
          </p:cNvPr>
          <p:cNvSpPr/>
          <p:nvPr/>
        </p:nvSpPr>
        <p:spPr>
          <a:xfrm>
            <a:off x="407810" y="410015"/>
            <a:ext cx="11476522" cy="145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6B809717-F5E5-46B7-8738-4D9207B96079}"/>
              </a:ext>
            </a:extLst>
          </p:cNvPr>
          <p:cNvGrpSpPr/>
          <p:nvPr/>
        </p:nvGrpSpPr>
        <p:grpSpPr>
          <a:xfrm>
            <a:off x="281075" y="300262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23163D49-23BF-475F-B337-0471287EA0DA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D8F4B2-1131-4D5C-8BC8-636F987D6667}"/>
              </a:ext>
            </a:extLst>
          </p:cNvPr>
          <p:cNvSpPr/>
          <p:nvPr/>
        </p:nvSpPr>
        <p:spPr>
          <a:xfrm>
            <a:off x="407809" y="417116"/>
            <a:ext cx="758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>
                <a:latin typeface="Arial Narrow" panose="020B0606020202030204" pitchFamily="34" charset="0"/>
                <a:cs typeface="Arial" panose="020B0604020202020204" pitchFamily="34" charset="0"/>
              </a:rPr>
              <a:t>Критерии оценивания и показатели эффективности деятельности педагога организации дополнительного образования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6047EB-5EED-409D-B076-42286234EBD8}"/>
              </a:ext>
            </a:extLst>
          </p:cNvPr>
          <p:cNvSpPr/>
          <p:nvPr/>
        </p:nvSpPr>
        <p:spPr>
          <a:xfrm>
            <a:off x="931136" y="1085630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Что сегодня важно для учителей Казахстана? | The-steppe.com">
            <a:extLst>
              <a:ext uri="{FF2B5EF4-FFF2-40B4-BE49-F238E27FC236}">
                <a16:creationId xmlns:a16="http://schemas.microsoft.com/office/drawing/2014/main" id="{94911208-E8D4-4960-B9F2-71DCB4A87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r="37576"/>
          <a:stretch/>
        </p:blipFill>
        <p:spPr bwMode="auto">
          <a:xfrm>
            <a:off x="7974141" y="25763"/>
            <a:ext cx="4202543" cy="56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A8B39E-D9D7-4A92-876D-B501E8BD7A0A}"/>
              </a:ext>
            </a:extLst>
          </p:cNvPr>
          <p:cNvSpPr txBox="1"/>
          <p:nvPr/>
        </p:nvSpPr>
        <p:spPr>
          <a:xfrm>
            <a:off x="1130816" y="1240304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КРИТЕРИИ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9EE6DA-27D2-41D1-B90B-3D1DBB926A12}"/>
              </a:ext>
            </a:extLst>
          </p:cNvPr>
          <p:cNvSpPr/>
          <p:nvPr/>
        </p:nvSpPr>
        <p:spPr>
          <a:xfrm>
            <a:off x="3388805" y="1085630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55C423-F331-4DA7-A206-34235BB2A1BB}"/>
              </a:ext>
            </a:extLst>
          </p:cNvPr>
          <p:cNvSpPr txBox="1"/>
          <p:nvPr/>
        </p:nvSpPr>
        <p:spPr>
          <a:xfrm>
            <a:off x="3618104" y="1229184"/>
            <a:ext cx="84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БАЛЛЫ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C99017-338F-4960-B572-FC1361A9DD2D}"/>
              </a:ext>
            </a:extLst>
          </p:cNvPr>
          <p:cNvSpPr/>
          <p:nvPr/>
        </p:nvSpPr>
        <p:spPr>
          <a:xfrm flipH="1">
            <a:off x="7713922" y="944483"/>
            <a:ext cx="45719" cy="45353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04EF7-5ABB-4B64-9FF4-F04703E93BBE}"/>
              </a:ext>
            </a:extLst>
          </p:cNvPr>
          <p:cNvSpPr txBox="1"/>
          <p:nvPr/>
        </p:nvSpPr>
        <p:spPr>
          <a:xfrm>
            <a:off x="7978975" y="1235725"/>
            <a:ext cx="136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ПОКАЗАТЕЛИ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6F8AF4A-498D-4444-ABD9-E345BE2A63E8}"/>
              </a:ext>
            </a:extLst>
          </p:cNvPr>
          <p:cNvSpPr/>
          <p:nvPr/>
        </p:nvSpPr>
        <p:spPr>
          <a:xfrm>
            <a:off x="7913280" y="1943874"/>
            <a:ext cx="2488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показателя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EBF2662-4B78-4699-B4A9-EB5EABF27DEE}"/>
              </a:ext>
            </a:extLst>
          </p:cNvPr>
          <p:cNvSpPr/>
          <p:nvPr/>
        </p:nvSpPr>
        <p:spPr>
          <a:xfrm>
            <a:off x="7876304" y="2530352"/>
            <a:ext cx="303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E0AAA1BF-E040-4DCC-AD6C-EFDCC8DCC5A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5 показателей
Автоматизированный лист оценивания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4713E85-870F-47D7-A618-7BEE0E5C1D82}"/>
              </a:ext>
            </a:extLst>
          </p:cNvPr>
          <p:cNvSpPr/>
          <p:nvPr/>
        </p:nvSpPr>
        <p:spPr>
          <a:xfrm>
            <a:off x="7940988" y="3189203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85DDA47-7FD1-43F6-AE30-7E93B8E6744D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/>
              <a:t>5 показателей
Daryn.kz, База данных УО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B8E07A8-2C87-4140-A346-7FA4761C83BE}"/>
              </a:ext>
            </a:extLst>
          </p:cNvPr>
          <p:cNvSpPr/>
          <p:nvPr/>
        </p:nvSpPr>
        <p:spPr>
          <a:xfrm>
            <a:off x="7940987" y="3785596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85DDA47-7FD1-43F6-AE30-7E93B8E6744D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/>
              <a:t>5 показателей
Daryn.kz, База данных УО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CF2DE8A-40D9-4132-8EF3-287E34F6093C}"/>
              </a:ext>
            </a:extLst>
          </p:cNvPr>
          <p:cNvSpPr/>
          <p:nvPr/>
        </p:nvSpPr>
        <p:spPr>
          <a:xfrm>
            <a:off x="7940987" y="4340440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2B5C6E21-3E7B-41E4-9D37-FAF50775DEF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20 показателей
База данных УО, НАО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CF02758-AC12-4500-A18C-CD475071B82A}"/>
              </a:ext>
            </a:extLst>
          </p:cNvPr>
          <p:cNvSpPr/>
          <p:nvPr/>
        </p:nvSpPr>
        <p:spPr>
          <a:xfrm>
            <a:off x="7940987" y="4904785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B05C4DAD-E70C-4805-B121-ABFFEC53DF84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Наличие
ЕБДС , (Өрлеу, ЦПМ)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9AF53F-9107-469B-9A15-0D274E44F402}"/>
              </a:ext>
            </a:extLst>
          </p:cNvPr>
          <p:cNvSpPr txBox="1"/>
          <p:nvPr/>
        </p:nvSpPr>
        <p:spPr>
          <a:xfrm>
            <a:off x="2421071" y="5704291"/>
            <a:ext cx="111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>
                <a:latin typeface="Arial" panose="020B0604020202020204" pitchFamily="34" charset="0"/>
                <a:cs typeface="Arial" panose="020B0604020202020204" pitchFamily="34" charset="0"/>
              </a:rPr>
              <a:t>Итого: 94</a:t>
            </a:r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rId3" action="ppaction://hlinkfile"/>
            <a:extLst>
              <a:ext uri="{FF2B5EF4-FFF2-40B4-BE49-F238E27FC236}">
                <a16:creationId xmlns:a16="http://schemas.microsoft.com/office/drawing/2014/main" id="{B4E6AEB3-D6C4-4246-8C63-F9C2C38C6182}"/>
              </a:ext>
            </a:extLst>
          </p:cNvPr>
          <p:cNvSpPr txBox="1"/>
          <p:nvPr/>
        </p:nvSpPr>
        <p:spPr>
          <a:xfrm>
            <a:off x="6704177" y="5700359"/>
            <a:ext cx="51768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1600" b="1">
                <a:solidFill>
                  <a:schemeClr val="accent5"/>
                </a:solidFill>
                <a:latin typeface="Arial Narrow"/>
                <a:cs typeface="Arial"/>
              </a:rPr>
              <a:t>Вы соответствуете категории "педагог-мастер"</a:t>
            </a:r>
            <a:endParaRPr lang="x-none" sz="1600" b="1">
              <a:solidFill>
                <a:schemeClr val="accent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EA2DC35-FAF2-440A-A5E7-B6A1D4E68D76}"/>
              </a:ext>
            </a:extLst>
          </p:cNvPr>
          <p:cNvSpPr/>
          <p:nvPr/>
        </p:nvSpPr>
        <p:spPr>
          <a:xfrm>
            <a:off x="897070" y="5733318"/>
            <a:ext cx="5686046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0B37067-075A-4B6A-BE7C-05E0C5C671F9}"/>
              </a:ext>
            </a:extLst>
          </p:cNvPr>
          <p:cNvSpPr/>
          <p:nvPr/>
        </p:nvSpPr>
        <p:spPr>
          <a:xfrm>
            <a:off x="6688537" y="5727029"/>
            <a:ext cx="5208091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3DE2C6-F84D-4F04-888E-179634A1DE13}"/>
              </a:ext>
            </a:extLst>
          </p:cNvPr>
          <p:cNvSpPr/>
          <p:nvPr/>
        </p:nvSpPr>
        <p:spPr>
          <a:xfrm>
            <a:off x="341834" y="6141593"/>
            <a:ext cx="48276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8" name="TextBox 30">
            <a:extLst>
              <a:ext uri="{FF2B5EF4-FFF2-40B4-BE49-F238E27FC236}">
                <a16:creationId xmlns:a16="http://schemas.microsoft.com/office/drawing/2014/main" id="{35F04442-429F-4EEA-8F9E-383AF77CCD07}"/>
              </a:ext>
            </a:extLst>
          </p:cNvPr>
          <p:cNvSpPr txBox="1"/>
          <p:nvPr/>
        </p:nvSpPr>
        <p:spPr>
          <a:xfrm>
            <a:off x="2641103" y="5378804"/>
            <a:ext cx="1098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05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обязательно</a:t>
            </a:r>
            <a:r>
              <a:rPr lang="kk-KZ" sz="105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05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671891F4-EB32-4B9B-999B-2BF77D7BAB83}"/>
              </a:ext>
            </a:extLst>
          </p:cNvPr>
          <p:cNvGraphicFramePr>
            <a:graphicFrameLocks/>
          </p:cNvGraphicFramePr>
          <p:nvPr/>
        </p:nvGraphicFramePr>
        <p:xfrm>
          <a:off x="407809" y="1724140"/>
          <a:ext cx="6967223" cy="365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618B7C-3E73-4025-B7EA-E1E10E46D003}"/>
              </a:ext>
            </a:extLst>
          </p:cNvPr>
          <p:cNvSpPr txBox="1"/>
          <p:nvPr/>
        </p:nvSpPr>
        <p:spPr>
          <a:xfrm>
            <a:off x="234951" y="1862903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2 %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C7E3F-FE0A-D6B4-BDA2-9042026616EB}"/>
              </a:ext>
            </a:extLst>
          </p:cNvPr>
          <p:cNvSpPr txBox="1"/>
          <p:nvPr/>
        </p:nvSpPr>
        <p:spPr>
          <a:xfrm>
            <a:off x="258321" y="2552944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34 %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2FA652-E1D0-58BA-51CB-E9F55ECA1EA6}"/>
              </a:ext>
            </a:extLst>
          </p:cNvPr>
          <p:cNvSpPr txBox="1"/>
          <p:nvPr/>
        </p:nvSpPr>
        <p:spPr>
          <a:xfrm>
            <a:off x="281180" y="3138594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9 %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8BF3BA-6876-3F75-07AC-547E6F9A6FCA}"/>
              </a:ext>
            </a:extLst>
          </p:cNvPr>
          <p:cNvSpPr txBox="1"/>
          <p:nvPr/>
        </p:nvSpPr>
        <p:spPr>
          <a:xfrm>
            <a:off x="278464" y="3776380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9 %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EA800E-745C-E64E-E0F6-B50CF9E79B8F}"/>
              </a:ext>
            </a:extLst>
          </p:cNvPr>
          <p:cNvSpPr txBox="1"/>
          <p:nvPr/>
        </p:nvSpPr>
        <p:spPr>
          <a:xfrm>
            <a:off x="286199" y="4378272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45 %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id="{8C5442EF-145D-B2CE-698C-4A3C2AAEAF89}"/>
              </a:ext>
            </a:extLst>
          </p:cNvPr>
          <p:cNvSpPr txBox="1"/>
          <p:nvPr/>
        </p:nvSpPr>
        <p:spPr>
          <a:xfrm>
            <a:off x="315077" y="5015278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8DB1CD-90DD-9F70-98AF-19BC2A28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20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FD2848-1EB0-9674-2E06-9AFBB47FAA59}"/>
              </a:ext>
            </a:extLst>
          </p:cNvPr>
          <p:cNvSpPr/>
          <p:nvPr/>
        </p:nvSpPr>
        <p:spPr>
          <a:xfrm>
            <a:off x="575047" y="6135387"/>
            <a:ext cx="97651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0000"/>
              </a:buClr>
              <a:buSzPts val="1600"/>
            </a:pP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*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Ежегодно Платформа автоматически считает баллы за деятельность педагога. Отслеживается активность педагога в соответствии с квалификационной категорией. Таким образом формируется накопительный балл</a:t>
            </a:r>
            <a:endParaRPr lang="ru-RU" sz="1200" dirty="0">
              <a:solidFill>
                <a:srgbClr val="C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31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51201" y="1386401"/>
            <a:ext cx="984731" cy="702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350;p8"/>
          <p:cNvCxnSpPr/>
          <p:nvPr/>
        </p:nvCxnSpPr>
        <p:spPr>
          <a:xfrm flipV="1">
            <a:off x="6414104" y="1880113"/>
            <a:ext cx="3367043" cy="788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205085" y="585378"/>
            <a:ext cx="2097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Постоянное пополнение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80" y="3152512"/>
            <a:ext cx="891870" cy="594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40" y="2575553"/>
            <a:ext cx="666534" cy="60697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6363124" y="975910"/>
            <a:ext cx="376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Посредством интеграции Профиля педагога с различными базами данных, содержащих личные данные и сведения о деятельности педагогов</a:t>
            </a: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9BD01693-C781-17E4-1B9F-D11BDBDD7469}"/>
              </a:ext>
            </a:extLst>
          </p:cNvPr>
          <p:cNvSpPr/>
          <p:nvPr/>
        </p:nvSpPr>
        <p:spPr>
          <a:xfrm>
            <a:off x="2153489" y="720346"/>
            <a:ext cx="2066505" cy="307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Логин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sp>
        <p:nvSpPr>
          <p:cNvPr id="5" name="Google Shape;302;p6">
            <a:extLst>
              <a:ext uri="{FF2B5EF4-FFF2-40B4-BE49-F238E27FC236}">
                <a16:creationId xmlns:a16="http://schemas.microsoft.com/office/drawing/2014/main" id="{3FDBE6FB-8082-3D02-0A33-4EAD4EEA4C99}"/>
              </a:ext>
            </a:extLst>
          </p:cNvPr>
          <p:cNvSpPr/>
          <p:nvPr/>
        </p:nvSpPr>
        <p:spPr>
          <a:xfrm>
            <a:off x="714599" y="3647117"/>
            <a:ext cx="1821565" cy="42075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Наблюдение практики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Google Shape;302;p6">
            <a:extLst>
              <a:ext uri="{FF2B5EF4-FFF2-40B4-BE49-F238E27FC236}">
                <a16:creationId xmlns:a16="http://schemas.microsoft.com/office/drawing/2014/main" id="{B5C7B173-CD22-B119-ACB7-2BC9B63EA001}"/>
              </a:ext>
            </a:extLst>
          </p:cNvPr>
          <p:cNvSpPr/>
          <p:nvPr/>
        </p:nvSpPr>
        <p:spPr>
          <a:xfrm>
            <a:off x="714598" y="4156583"/>
            <a:ext cx="1821565" cy="64338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Достижения обучающихся (воспитанников)</a:t>
            </a:r>
            <a:r>
              <a:rPr lang="ru-RU" sz="1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Google Shape;302;p6">
            <a:extLst>
              <a:ext uri="{FF2B5EF4-FFF2-40B4-BE49-F238E27FC236}">
                <a16:creationId xmlns:a16="http://schemas.microsoft.com/office/drawing/2014/main" id="{F63D2767-1D7C-ED91-D615-CB9194275BAD}"/>
              </a:ext>
            </a:extLst>
          </p:cNvPr>
          <p:cNvSpPr/>
          <p:nvPr/>
        </p:nvSpPr>
        <p:spPr>
          <a:xfrm>
            <a:off x="714596" y="5412995"/>
            <a:ext cx="1821565" cy="71725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Обобщение (трансляция) </a:t>
            </a:r>
          </a:p>
          <a:p>
            <a:pPr algn="ctr"/>
            <a:r>
              <a:rPr lang="ru-RU" sz="1200" b="1" dirty="0">
                <a:cs typeface="Arial" panose="020B0604020202020204" pitchFamily="34" charset="0"/>
              </a:rPr>
              <a:t>лучших педагогических практик </a:t>
            </a:r>
          </a:p>
        </p:txBody>
      </p:sp>
      <p:sp>
        <p:nvSpPr>
          <p:cNvPr id="17" name="Google Shape;302;p6">
            <a:extLst>
              <a:ext uri="{FF2B5EF4-FFF2-40B4-BE49-F238E27FC236}">
                <a16:creationId xmlns:a16="http://schemas.microsoft.com/office/drawing/2014/main" id="{CAB57F00-D4E9-E6B0-58EB-EBDB8EAC1E33}"/>
              </a:ext>
            </a:extLst>
          </p:cNvPr>
          <p:cNvSpPr/>
          <p:nvPr/>
        </p:nvSpPr>
        <p:spPr>
          <a:xfrm>
            <a:off x="714597" y="4888682"/>
            <a:ext cx="1821565" cy="4429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Достижения педагога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94C29E-40FB-6590-F83A-2BCA1F24FCA8}"/>
              </a:ext>
            </a:extLst>
          </p:cNvPr>
          <p:cNvSpPr txBox="1"/>
          <p:nvPr/>
        </p:nvSpPr>
        <p:spPr>
          <a:xfrm>
            <a:off x="720467" y="2204513"/>
            <a:ext cx="7296135" cy="338554"/>
          </a:xfrm>
          <a:prstGeom prst="rect">
            <a:avLst/>
          </a:prstGeom>
          <a:solidFill>
            <a:srgbClr val="002147"/>
          </a:solidFill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  <a:sym typeface="Arial"/>
              </a:rPr>
              <a:t>Основные вкладки</a:t>
            </a:r>
          </a:p>
        </p:txBody>
      </p:sp>
      <p:sp>
        <p:nvSpPr>
          <p:cNvPr id="20" name="Google Shape;302;p6">
            <a:extLst>
              <a:ext uri="{FF2B5EF4-FFF2-40B4-BE49-F238E27FC236}">
                <a16:creationId xmlns:a16="http://schemas.microsoft.com/office/drawing/2014/main" id="{5A72D653-4D3A-D6F4-E12F-93B2C650BF12}"/>
              </a:ext>
            </a:extLst>
          </p:cNvPr>
          <p:cNvSpPr/>
          <p:nvPr/>
        </p:nvSpPr>
        <p:spPr>
          <a:xfrm>
            <a:off x="714600" y="3137651"/>
            <a:ext cx="1821565" cy="42075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Мониторинг качества обучения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1">
            <a:extLst>
              <a:ext uri="{FF2B5EF4-FFF2-40B4-BE49-F238E27FC236}">
                <a16:creationId xmlns:a16="http://schemas.microsoft.com/office/drawing/2014/main" id="{24AB84DF-6B1F-A520-4E40-330AB5CD97E3}"/>
              </a:ext>
            </a:extLst>
          </p:cNvPr>
          <p:cNvSpPr/>
          <p:nvPr/>
        </p:nvSpPr>
        <p:spPr>
          <a:xfrm>
            <a:off x="720466" y="690607"/>
            <a:ext cx="1305420" cy="13398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Личный кабинет педагога</a:t>
            </a:r>
          </a:p>
        </p:txBody>
      </p:sp>
      <p:sp>
        <p:nvSpPr>
          <p:cNvPr id="23" name="Скругленный прямоугольник 1">
            <a:extLst>
              <a:ext uri="{FF2B5EF4-FFF2-40B4-BE49-F238E27FC236}">
                <a16:creationId xmlns:a16="http://schemas.microsoft.com/office/drawing/2014/main" id="{43BE5B41-6CCF-063B-49AC-404AA8E36D39}"/>
              </a:ext>
            </a:extLst>
          </p:cNvPr>
          <p:cNvSpPr/>
          <p:nvPr/>
        </p:nvSpPr>
        <p:spPr>
          <a:xfrm>
            <a:off x="2153489" y="1165737"/>
            <a:ext cx="2066505" cy="307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Пароль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sp>
        <p:nvSpPr>
          <p:cNvPr id="24" name="Google Shape;302;p6">
            <a:extLst>
              <a:ext uri="{FF2B5EF4-FFF2-40B4-BE49-F238E27FC236}">
                <a16:creationId xmlns:a16="http://schemas.microsoft.com/office/drawing/2014/main" id="{D55ABF45-9962-CBB6-225A-AE3FCFE2CFB5}"/>
              </a:ext>
            </a:extLst>
          </p:cNvPr>
          <p:cNvSpPr/>
          <p:nvPr/>
        </p:nvSpPr>
        <p:spPr>
          <a:xfrm>
            <a:off x="720466" y="2639332"/>
            <a:ext cx="1821565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Личные сведения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5" name="Google Shape;302;p6">
            <a:extLst>
              <a:ext uri="{FF2B5EF4-FFF2-40B4-BE49-F238E27FC236}">
                <a16:creationId xmlns:a16="http://schemas.microsoft.com/office/drawing/2014/main" id="{FC5202E0-DE79-89A0-B846-3379769FE491}"/>
              </a:ext>
            </a:extLst>
          </p:cNvPr>
          <p:cNvSpPr/>
          <p:nvPr/>
        </p:nvSpPr>
        <p:spPr>
          <a:xfrm>
            <a:off x="2640918" y="2644997"/>
            <a:ext cx="5375686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Образование, место работы, предмет, стаж работы, категория, результат ОЗП, КПК</a:t>
            </a:r>
          </a:p>
        </p:txBody>
      </p:sp>
      <p:sp>
        <p:nvSpPr>
          <p:cNvPr id="26" name="Google Shape;302;p6">
            <a:extLst>
              <a:ext uri="{FF2B5EF4-FFF2-40B4-BE49-F238E27FC236}">
                <a16:creationId xmlns:a16="http://schemas.microsoft.com/office/drawing/2014/main" id="{06FA0DC0-1DEA-A31B-F89A-D08C0C9DA7F8}"/>
              </a:ext>
            </a:extLst>
          </p:cNvPr>
          <p:cNvSpPr/>
          <p:nvPr/>
        </p:nvSpPr>
        <p:spPr>
          <a:xfrm>
            <a:off x="2640918" y="3135345"/>
            <a:ext cx="5375686" cy="420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Результаты качества знаний. Результаты МОДО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29" name="Рисунок 28" descr="Изображение выглядит как Шрифт, Графика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D3CC0CD-AD56-76B3-B2F3-513CB4288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86" y="3182523"/>
            <a:ext cx="805707" cy="504101"/>
          </a:xfrm>
          <a:prstGeom prst="rect">
            <a:avLst/>
          </a:prstGeom>
        </p:spPr>
      </p:pic>
      <p:sp>
        <p:nvSpPr>
          <p:cNvPr id="30" name="Google Shape;302;p6">
            <a:extLst>
              <a:ext uri="{FF2B5EF4-FFF2-40B4-BE49-F238E27FC236}">
                <a16:creationId xmlns:a16="http://schemas.microsoft.com/office/drawing/2014/main" id="{8EA72A1B-8863-E268-A49C-BB30CBB71CA0}"/>
              </a:ext>
            </a:extLst>
          </p:cNvPr>
          <p:cNvSpPr/>
          <p:nvPr/>
        </p:nvSpPr>
        <p:spPr>
          <a:xfrm>
            <a:off x="2640917" y="3647069"/>
            <a:ext cx="5375686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Листы наблюдения урока/занятия/мероприятия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2" name="Google Shape;302;p6">
            <a:extLst>
              <a:ext uri="{FF2B5EF4-FFF2-40B4-BE49-F238E27FC236}">
                <a16:creationId xmlns:a16="http://schemas.microsoft.com/office/drawing/2014/main" id="{27B233A8-264E-BA43-02BF-77470EF58AD5}"/>
              </a:ext>
            </a:extLst>
          </p:cNvPr>
          <p:cNvSpPr/>
          <p:nvPr/>
        </p:nvSpPr>
        <p:spPr>
          <a:xfrm>
            <a:off x="2640917" y="4159770"/>
            <a:ext cx="5375686" cy="65862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/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</a:t>
            </a:r>
            <a:r>
              <a:rPr lang="ru-RU" sz="1000" i="1" dirty="0"/>
              <a:t>(сертификат, грамота, диплом, благодарственное письмо)</a:t>
            </a:r>
            <a:r>
              <a:rPr lang="ru-RU" sz="1200" dirty="0"/>
              <a:t>  в олимпиадах, соревнованиях, конкурсах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3" name="Google Shape;302;p6">
            <a:extLst>
              <a:ext uri="{FF2B5EF4-FFF2-40B4-BE49-F238E27FC236}">
                <a16:creationId xmlns:a16="http://schemas.microsoft.com/office/drawing/2014/main" id="{25A07E8C-FA72-8A35-5A22-F11E6C99761A}"/>
              </a:ext>
            </a:extLst>
          </p:cNvPr>
          <p:cNvSpPr/>
          <p:nvPr/>
        </p:nvSpPr>
        <p:spPr>
          <a:xfrm>
            <a:off x="2640917" y="4910296"/>
            <a:ext cx="5375686" cy="42138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/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</a:t>
            </a:r>
            <a:r>
              <a:rPr lang="ru-RU" sz="1000" i="1" dirty="0"/>
              <a:t>(сертификат, грамота, диплом, благодарственное письмо)</a:t>
            </a:r>
            <a:r>
              <a:rPr lang="ru-RU" sz="1200" dirty="0"/>
              <a:t>  в олимпиадах, соревнованиях, конкурсах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35" name="Рисунок 34" descr="Изображение выглядит как символ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5BAF886-0A76-B9FC-CBBC-E5CDDB49B2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10" y="2570332"/>
            <a:ext cx="1127914" cy="5588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F68CE5-8BA5-FD9B-40FF-A8529C87F5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383" y="2600813"/>
            <a:ext cx="513874" cy="51387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1890650-E56A-48EB-40FB-191F188C7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89" y="4156583"/>
            <a:ext cx="1057831" cy="105783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1FA6847-CCD7-3466-CF56-1FCC3D278A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1" b="21800"/>
          <a:stretch/>
        </p:blipFill>
        <p:spPr>
          <a:xfrm>
            <a:off x="11056664" y="2599431"/>
            <a:ext cx="888008" cy="529321"/>
          </a:xfrm>
          <a:prstGeom prst="rect">
            <a:avLst/>
          </a:prstGeom>
        </p:spPr>
      </p:pic>
      <p:sp>
        <p:nvSpPr>
          <p:cNvPr id="46" name="Google Shape;302;p6">
            <a:extLst>
              <a:ext uri="{FF2B5EF4-FFF2-40B4-BE49-F238E27FC236}">
                <a16:creationId xmlns:a16="http://schemas.microsoft.com/office/drawing/2014/main" id="{A2F881A5-C8F6-C56C-D22C-F9CF415340ED}"/>
              </a:ext>
            </a:extLst>
          </p:cNvPr>
          <p:cNvSpPr/>
          <p:nvPr/>
        </p:nvSpPr>
        <p:spPr>
          <a:xfrm>
            <a:off x="2640917" y="5416366"/>
            <a:ext cx="5375686" cy="71388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обобщения, трансляции </a:t>
            </a:r>
            <a:r>
              <a:rPr lang="ru-RU" sz="1000" i="1" dirty="0"/>
              <a:t>(сертификат, протокол, приказ)</a:t>
            </a:r>
            <a:r>
              <a:rPr lang="ru-RU" sz="1200" dirty="0"/>
              <a:t>, </a:t>
            </a: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в творческих (экспертных, рабочих) группах</a:t>
            </a:r>
          </a:p>
          <a:p>
            <a:pPr algn="ctr">
              <a:buClr>
                <a:srgbClr val="000000"/>
              </a:buClr>
              <a:buSzPts val="1600"/>
            </a:pPr>
            <a:r>
              <a:rPr lang="ru-RU" sz="1000" i="1" dirty="0"/>
              <a:t>(протокол учебно-методического совета)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C4EE506-12FE-257E-0508-DE19CD35E3DE}"/>
              </a:ext>
            </a:extLst>
          </p:cNvPr>
          <p:cNvSpPr/>
          <p:nvPr/>
        </p:nvSpPr>
        <p:spPr>
          <a:xfrm>
            <a:off x="9361594" y="5386954"/>
            <a:ext cx="1290060" cy="656349"/>
          </a:xfrm>
          <a:prstGeom prst="roundRect">
            <a:avLst/>
          </a:prstGeom>
          <a:solidFill>
            <a:srgbClr val="F4FAFE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256C1F29-398C-6BFC-C0D5-38DFDCEEC1A0}"/>
              </a:ext>
            </a:extLst>
          </p:cNvPr>
          <p:cNvSpPr/>
          <p:nvPr/>
        </p:nvSpPr>
        <p:spPr>
          <a:xfrm>
            <a:off x="9457652" y="5493563"/>
            <a:ext cx="1118462" cy="46769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ptos Narrow" panose="020B0004020202020204" pitchFamily="34" charset="0"/>
              </a:rPr>
              <a:t>База данных УО</a:t>
            </a:r>
          </a:p>
        </p:txBody>
      </p:sp>
      <p:sp>
        <p:nvSpPr>
          <p:cNvPr id="55" name="Google Shape;302;p6">
            <a:extLst>
              <a:ext uri="{FF2B5EF4-FFF2-40B4-BE49-F238E27FC236}">
                <a16:creationId xmlns:a16="http://schemas.microsoft.com/office/drawing/2014/main" id="{F67AC74E-F3B4-C003-C019-7680FB8DFBCA}"/>
              </a:ext>
            </a:extLst>
          </p:cNvPr>
          <p:cNvSpPr/>
          <p:nvPr/>
        </p:nvSpPr>
        <p:spPr>
          <a:xfrm>
            <a:off x="714596" y="6223615"/>
            <a:ext cx="228115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Заявление на аттестацию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7" name="Google Shape;302;p6">
            <a:extLst>
              <a:ext uri="{FF2B5EF4-FFF2-40B4-BE49-F238E27FC236}">
                <a16:creationId xmlns:a16="http://schemas.microsoft.com/office/drawing/2014/main" id="{9BDAC153-192C-0D19-FA8E-440B27E8E6B6}"/>
              </a:ext>
            </a:extLst>
          </p:cNvPr>
          <p:cNvSpPr/>
          <p:nvPr/>
        </p:nvSpPr>
        <p:spPr>
          <a:xfrm>
            <a:off x="5486399" y="6223614"/>
            <a:ext cx="253020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Решение аттестационной комиссии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8" name="Google Shape;302;p6">
            <a:extLst>
              <a:ext uri="{FF2B5EF4-FFF2-40B4-BE49-F238E27FC236}">
                <a16:creationId xmlns:a16="http://schemas.microsoft.com/office/drawing/2014/main" id="{88FE4A8E-98E8-B45F-9DE2-FBE515A878E0}"/>
              </a:ext>
            </a:extLst>
          </p:cNvPr>
          <p:cNvSpPr/>
          <p:nvPr/>
        </p:nvSpPr>
        <p:spPr>
          <a:xfrm>
            <a:off x="3100497" y="6223614"/>
            <a:ext cx="228115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Заявление на ОЗП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294D7-5A8F-C990-1ABC-B1967A7486ED}"/>
              </a:ext>
            </a:extLst>
          </p:cNvPr>
          <p:cNvSpPr txBox="1"/>
          <p:nvPr/>
        </p:nvSpPr>
        <p:spPr>
          <a:xfrm>
            <a:off x="8566455" y="6382805"/>
            <a:ext cx="28803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https://miro.com/app/board/uXjVMqEDH7w=/</a:t>
            </a:r>
            <a:r>
              <a:rPr lang="ru-RU" sz="1100" dirty="0"/>
              <a:t> </a:t>
            </a: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:a16="http://schemas.microsoft.com/office/drawing/2014/main" id="{163D87EF-7065-CBD9-81D3-4AF66A12972C}"/>
              </a:ext>
            </a:extLst>
          </p:cNvPr>
          <p:cNvSpPr/>
          <p:nvPr/>
        </p:nvSpPr>
        <p:spPr>
          <a:xfrm>
            <a:off x="2153487" y="1664631"/>
            <a:ext cx="3228163" cy="279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Согласен (на) на обработку данных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pic>
        <p:nvPicPr>
          <p:cNvPr id="13" name="Рисунок 12" descr="Изображение выглядит как символ, логотип, круг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0421D1F-D831-EB43-74E4-1D910745DA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21" y="1694722"/>
            <a:ext cx="249046" cy="2490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DDAEF3-4FE4-9C1F-CCE8-6CFCCEBF1F5A}"/>
              </a:ext>
            </a:extLst>
          </p:cNvPr>
          <p:cNvSpPr txBox="1"/>
          <p:nvPr/>
        </p:nvSpPr>
        <p:spPr>
          <a:xfrm>
            <a:off x="8095195" y="3660632"/>
            <a:ext cx="3910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Aptos" panose="020B0004020202020204" pitchFamily="34" charset="0"/>
                <a:hlinkClick r:id="rId12"/>
              </a:rPr>
              <a:t>https://docs.google.com/forms/d/e/1FAIpQLSekNCQ_wKJ3Fw8NMprlHJI17mGuQY78GNbdvvd4s2rCHRlnBg/viewform?usp=sf_link</a:t>
            </a:r>
            <a:endParaRPr lang="ru-RU" sz="1000" dirty="0"/>
          </a:p>
        </p:txBody>
      </p:sp>
      <p:pic>
        <p:nvPicPr>
          <p:cNvPr id="15" name="Рисунок 14" descr="Изображение выглядит как логотип, символ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AFDCABD-E4D5-F792-4BE4-19E2B51479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34" y="4161538"/>
            <a:ext cx="1061623" cy="10569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логотип, Графика, графическая встав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A7C47D2-4438-B766-AF3F-0F32003E1E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13" y="3999249"/>
            <a:ext cx="1393901" cy="13877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Шрифт, Графика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1341412-62A1-1B34-8C03-14C9846049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5259602"/>
            <a:ext cx="989601" cy="94046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-737" y="-2988"/>
            <a:ext cx="12192000" cy="55652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2000" b="1" dirty="0">
                <a:solidFill>
                  <a:srgbClr val="FFC000"/>
                </a:solidFill>
                <a:latin typeface="Oswald" panose="02000803000000000000" pitchFamily="2" charset="-52"/>
                <a:cs typeface="Arial" panose="020B0604020202020204" pitchFamily="34" charset="0"/>
              </a:rPr>
              <a:t>НАЦИОНАЛЬНАЯ ПЛАТФОРМА НЕПРЕРЫВНОГО </a:t>
            </a:r>
            <a:r>
              <a:rPr lang="ru-RU" sz="2000" b="1" dirty="0">
                <a:solidFill>
                  <a:schemeClr val="bg1"/>
                </a:solidFill>
                <a:latin typeface="Oswald" panose="02000803000000000000" pitchFamily="2" charset="-52"/>
                <a:cs typeface="Arial" panose="020B0604020202020204" pitchFamily="34" charset="0"/>
              </a:rPr>
              <a:t>ПРОФЕССИОНАЛЬНОГО РАЗВИТИЯ ПЕДАГОГА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5" y="926898"/>
            <a:ext cx="542482" cy="5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0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71808" y="552642"/>
            <a:ext cx="9540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ptos Narrow" panose="020B0004020202020204" pitchFamily="34" charset="0"/>
              </a:rPr>
              <a:t>Аттестация – процедура, проводимая с целью определения соответствия педагога занимаемой должности; процедура присвоения (подтверждения) квалификационной категории, проводимая с целью определения уровня профессиональной компетентности педагога, по результатам которой присваивается (подтверждается) квалификационная категория.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7477" y="332429"/>
            <a:ext cx="10960197" cy="21974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11" y="631818"/>
            <a:ext cx="428376" cy="26674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4318" y="332430"/>
            <a:ext cx="0" cy="61263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888364" y="2787839"/>
            <a:ext cx="10960200" cy="441346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48" y="2810413"/>
            <a:ext cx="694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ptos Narrow" panose="020B0004020202020204" pitchFamily="34" charset="0"/>
                <a:cs typeface="Times New Roman"/>
              </a:rPr>
              <a:t>ПРАВИЛА АТТЕСТАЦИИ ПЕДАГОГОВ</a:t>
            </a:r>
            <a:endParaRPr lang="ru-RU" dirty="0">
              <a:solidFill>
                <a:srgbClr val="FFC000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72200" y="332430"/>
            <a:ext cx="16091" cy="21974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77306" y="3370521"/>
            <a:ext cx="10960373" cy="29381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B0DAFB-F0F1-5395-4B5D-7A09044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>
                <a:latin typeface="Aptos Narrow" panose="020B0004020202020204" pitchFamily="34" charset="0"/>
              </a:rPr>
              <a:t>3</a:t>
            </a:fld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790CF-4500-F2A6-613C-76790A68B8A6}"/>
              </a:ext>
            </a:extLst>
          </p:cNvPr>
          <p:cNvSpPr txBox="1"/>
          <p:nvPr/>
        </p:nvSpPr>
        <p:spPr>
          <a:xfrm>
            <a:off x="2993791" y="3782927"/>
            <a:ext cx="8360009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Национальная платформа непрерывного профессионального развития педагога 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(далее – Платформа) – информационная система с данными личного кабинета педагога и документов его профессиональной деятельности, подтверждающих достижения педагога и обучающихся, обобщение (трансляцию) опыта, сведения о повышении квалификации</a:t>
            </a:r>
            <a:endParaRPr lang="ru-RU" sz="1400" dirty="0">
              <a:effectLst/>
              <a:latin typeface="Aptos Narrow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11" y="3782927"/>
            <a:ext cx="1197994" cy="12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21279" y="1052623"/>
            <a:ext cx="3274828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25869" y="1052623"/>
            <a:ext cx="3727931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6930" y="1052623"/>
            <a:ext cx="2934587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66985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E1570-9D2E-AC1B-DC3A-9C3E6E09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28"/>
            <a:ext cx="10515600" cy="51719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Oswald"/>
                <a:ea typeface="+mn-ea"/>
                <a:cs typeface="Times New Roman"/>
              </a:rPr>
              <a:t>АТТЕСТАЦИОННЫЙ </a:t>
            </a:r>
            <a:r>
              <a:rPr lang="ru-RU" sz="20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ПЕРИОД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792DE8-2547-97B6-1EA2-308591B5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4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141228" y="2070552"/>
            <a:ext cx="2750289" cy="2862322"/>
            <a:chOff x="1141228" y="2070552"/>
            <a:chExt cx="2750289" cy="28623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92618" y="2906380"/>
              <a:ext cx="2463209" cy="3934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41228" y="2070552"/>
              <a:ext cx="275028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АТТЕСТАЦИЯ ПЕДАГОГОВ </a:t>
              </a:r>
              <a:r>
                <a:rPr lang="ru-RU" dirty="0">
                  <a:latin typeface="+mj-lt"/>
                </a:rPr>
                <a:t>проводится </a:t>
              </a:r>
              <a:r>
                <a:rPr lang="ru-RU" b="1" dirty="0">
                  <a:latin typeface="+mj-lt"/>
                </a:rPr>
                <a:t>не реже </a:t>
              </a:r>
            </a:p>
            <a:p>
              <a:endParaRPr lang="ru-RU" b="1" dirty="0">
                <a:latin typeface="+mj-lt"/>
              </a:endParaRPr>
            </a:p>
            <a:p>
              <a:r>
                <a:rPr lang="ru-RU" b="1" dirty="0">
                  <a:solidFill>
                    <a:schemeClr val="bg1"/>
                  </a:solidFill>
                  <a:latin typeface="+mj-lt"/>
                </a:rPr>
                <a:t>одного раза 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в</a:t>
              </a:r>
              <a:r>
                <a:rPr lang="ru-RU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пять лет </a:t>
              </a:r>
            </a:p>
            <a:p>
              <a:endParaRPr lang="ru-RU" b="1" dirty="0">
                <a:latin typeface="+mj-lt"/>
              </a:endParaRPr>
            </a:p>
            <a:p>
              <a:r>
                <a:rPr lang="ru-RU" dirty="0">
                  <a:latin typeface="+mj-lt"/>
                </a:rPr>
                <a:t>в соответствии с подпунктом 3) пункта 1 статьи 15 Закона Республики Казахстан </a:t>
              </a:r>
            </a:p>
            <a:p>
              <a:r>
                <a:rPr lang="ru-RU" dirty="0">
                  <a:latin typeface="+mj-lt"/>
                </a:rPr>
                <a:t>"О статусе педагога".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56524" y="2070552"/>
            <a:ext cx="2804338" cy="3970318"/>
            <a:chOff x="4356524" y="2070552"/>
            <a:chExt cx="2804338" cy="397031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356524" y="4013179"/>
              <a:ext cx="2463209" cy="3934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56524" y="2070552"/>
              <a:ext cx="2804338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РУКОВОДИТЕЛИ</a:t>
              </a: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ru-RU" dirty="0">
                  <a:latin typeface="+mj-lt"/>
                </a:rPr>
                <a:t>организаций образования, руководители методических кабинетов (центров), проходят аттестацию </a:t>
              </a:r>
            </a:p>
            <a:p>
              <a:endParaRPr lang="ru-RU" dirty="0">
                <a:solidFill>
                  <a:srgbClr val="FF0000"/>
                </a:solidFill>
                <a:latin typeface="+mj-lt"/>
              </a:endParaRPr>
            </a:p>
            <a:p>
              <a:r>
                <a:rPr lang="ru-RU" b="1" dirty="0">
                  <a:solidFill>
                    <a:schemeClr val="bg1"/>
                  </a:solidFill>
                  <a:latin typeface="+mj-lt"/>
                </a:rPr>
                <a:t>один раз 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в три года </a:t>
              </a:r>
            </a:p>
            <a:p>
              <a:endParaRPr lang="ru-RU" dirty="0">
                <a:solidFill>
                  <a:srgbClr val="FF0000"/>
                </a:solidFill>
                <a:latin typeface="+mj-lt"/>
              </a:endParaRPr>
            </a:p>
            <a:p>
              <a:r>
                <a:rPr lang="ru-RU" dirty="0">
                  <a:latin typeface="+mj-lt"/>
                </a:rPr>
                <a:t>в соответствии с пунктом 5 статьи 44 Закона Республики Казахстан "Об образовании" и настоящими Правилами.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006869" y="2028020"/>
            <a:ext cx="3346931" cy="3970318"/>
            <a:chOff x="8006869" y="2028020"/>
            <a:chExt cx="3346931" cy="397031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06869" y="4789355"/>
              <a:ext cx="2463209" cy="3934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006869" y="2028020"/>
              <a:ext cx="3346931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ЗАМЕСТИТЕЛИ РУКОВОДИТЕЛЯ</a:t>
              </a:r>
            </a:p>
            <a:p>
              <a:r>
                <a:rPr lang="ru-RU" dirty="0">
                  <a:latin typeface="+mj-lt"/>
                </a:rPr>
                <a:t>организаций образования, заместители руководителя, методисты методического кабинета (центра), руководители (заведующие) отделов, методического кабинета (центра) проходят аттестацию </a:t>
              </a:r>
            </a:p>
            <a:p>
              <a:endParaRPr lang="ru-RU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b="1" dirty="0">
                  <a:solidFill>
                    <a:schemeClr val="bg1"/>
                  </a:solidFill>
                  <a:latin typeface="+mj-lt"/>
                </a:rPr>
                <a:t>один раз 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в три года </a:t>
              </a:r>
            </a:p>
            <a:p>
              <a:endParaRPr lang="ru-RU" dirty="0">
                <a:solidFill>
                  <a:srgbClr val="FF0000"/>
                </a:solidFill>
                <a:latin typeface="+mj-lt"/>
              </a:endParaRPr>
            </a:p>
            <a:p>
              <a:r>
                <a:rPr lang="ru-RU" dirty="0">
                  <a:latin typeface="+mj-lt"/>
                </a:rPr>
                <a:t>в соответствии с настоящими Правилами.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89" y="1317312"/>
            <a:ext cx="664824" cy="4996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58" y="1286815"/>
            <a:ext cx="542482" cy="5549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4451" r="10644" b="12230"/>
          <a:stretch/>
        </p:blipFill>
        <p:spPr>
          <a:xfrm>
            <a:off x="5285099" y="1233766"/>
            <a:ext cx="606057" cy="67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8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086882" y="1661348"/>
            <a:ext cx="3750832" cy="4876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Прямоугольник 14"/>
          <p:cNvSpPr/>
          <p:nvPr/>
        </p:nvSpPr>
        <p:spPr>
          <a:xfrm>
            <a:off x="7983966" y="1661348"/>
            <a:ext cx="3750832" cy="4876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66985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717B6-42DF-58BD-DB03-2E5613E6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0"/>
            <a:ext cx="10515600" cy="69365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Oswald"/>
                <a:ea typeface="+mn-ea"/>
                <a:cs typeface="Times New Roman"/>
              </a:rPr>
              <a:t>ЭТАПЫ </a:t>
            </a:r>
            <a:r>
              <a:rPr lang="ru-RU" sz="20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АТТЕСТАЦИИ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268A1E-4976-71AE-4C91-F02DBBE9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2507" y="838832"/>
            <a:ext cx="10960197" cy="4938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2" y="948844"/>
            <a:ext cx="428376" cy="2667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61988" y="897551"/>
            <a:ext cx="541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АТТЕСТАЦИЯ ВКЛЮЧАЕТ В СЕБЯ СЛЕДУЮЩИЕ ЭТАПЫ: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2508" y="1661348"/>
            <a:ext cx="3198122" cy="4876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2" y="1846751"/>
            <a:ext cx="579994" cy="4358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68586" y="2004580"/>
            <a:ext cx="1770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ДЛЯ ПЕДАГОГОВ: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8760" y="2458989"/>
            <a:ext cx="29056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ОЗП (за исключением мастеров производственного обучения и преподавателей по специальным дисциплинам организаций технического и профессионального, </a:t>
            </a:r>
            <a:r>
              <a:rPr lang="ru-RU" sz="1600" dirty="0" err="1">
                <a:latin typeface="+mj-lt"/>
              </a:rPr>
              <a:t>послесреднего</a:t>
            </a:r>
            <a:r>
              <a:rPr lang="ru-RU" sz="1600" dirty="0">
                <a:latin typeface="+mj-lt"/>
              </a:rPr>
              <a:t> образования, </a:t>
            </a:r>
            <a:r>
              <a:rPr lang="ru-RU" sz="1600" b="1" dirty="0">
                <a:latin typeface="+mj-lt"/>
              </a:rPr>
              <a:t>педагогов, определенных пунктом 16 настоящих Правил</a:t>
            </a:r>
            <a:r>
              <a:rPr lang="ru-RU" sz="1600" dirty="0">
                <a:latin typeface="+mj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комплексное аналитическое обобщение результатов деятельности.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14625" y="1963968"/>
            <a:ext cx="312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РУКОВОДИТЕЛЕЙ </a:t>
            </a:r>
            <a:r>
              <a:rPr lang="ru-RU" sz="1600" dirty="0">
                <a:latin typeface="+mj-lt"/>
              </a:rPr>
              <a:t>организаций образования и руководителей методических кабинетов (центров):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67263" y="3104781"/>
            <a:ext cx="2946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ОЗП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аналитическое обобщение исполнения ключевых показателей деятельности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4451" r="10644" b="12230"/>
          <a:stretch/>
        </p:blipFill>
        <p:spPr>
          <a:xfrm>
            <a:off x="4290625" y="1812658"/>
            <a:ext cx="477748" cy="5304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867474" y="1886120"/>
            <a:ext cx="2748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ЗАМЕСТИТЕЛЕЙ РУКОВОДИТЕЛЕЙ </a:t>
            </a:r>
          </a:p>
          <a:p>
            <a:r>
              <a:rPr lang="ru-RU" sz="1600" dirty="0">
                <a:latin typeface="+mj-lt"/>
              </a:rPr>
              <a:t>организации образования, заместителя руководителя методического кабинета (центра):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14625" y="4260331"/>
            <a:ext cx="31251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РУКОВОДИТЕЛЕЙ </a:t>
            </a:r>
            <a:r>
              <a:rPr lang="ru-RU" sz="1600" dirty="0">
                <a:latin typeface="+mj-lt"/>
              </a:rPr>
              <a:t>(заведующих) отделов и </a:t>
            </a:r>
            <a:r>
              <a:rPr lang="ru-RU" b="1" dirty="0"/>
              <a:t>МЕТОДИСТОВ</a:t>
            </a:r>
            <a:r>
              <a:rPr lang="ru-RU" sz="1600" dirty="0">
                <a:latin typeface="+mj-lt"/>
              </a:rPr>
              <a:t> методических кабинетов (центров):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4451" r="10644" b="12230"/>
          <a:stretch/>
        </p:blipFill>
        <p:spPr>
          <a:xfrm>
            <a:off x="4290625" y="4238338"/>
            <a:ext cx="477748" cy="53047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554677" y="5368327"/>
            <a:ext cx="3158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ОЗП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аналитическое обобщение исполнения ключевых показателей деятельности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426583" y="3729271"/>
            <a:ext cx="3022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аналитическое обобщение исполнения ключевых показателей деятельности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394" y="1849667"/>
            <a:ext cx="423247" cy="4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9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D426DCD-DFEF-4157-93A7-6F6DF0104146}"/>
              </a:ext>
            </a:extLst>
          </p:cNvPr>
          <p:cNvSpPr/>
          <p:nvPr/>
        </p:nvSpPr>
        <p:spPr>
          <a:xfrm>
            <a:off x="6480031" y="656268"/>
            <a:ext cx="5396807" cy="40011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7F333EA-9231-4F4E-B984-DD1905F7C936}"/>
              </a:ext>
            </a:extLst>
          </p:cNvPr>
          <p:cNvSpPr/>
          <p:nvPr/>
        </p:nvSpPr>
        <p:spPr>
          <a:xfrm>
            <a:off x="414596" y="665462"/>
            <a:ext cx="5396807" cy="40011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-785843" y="656268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18357" y="1207983"/>
            <a:ext cx="552562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  <a:cs typeface="Arial" panose="020B0604020202020204" pitchFamily="34" charset="0"/>
              </a:rPr>
              <a:t>Формирование педагогом портфолио в бумажном/ электронном формате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i="1" dirty="0">
                <a:latin typeface="+mj-lt"/>
                <a:cs typeface="Arial" panose="020B0604020202020204" pitchFamily="34" charset="0"/>
              </a:rPr>
              <a:t>(11 видов документов)</a:t>
            </a:r>
            <a:r>
              <a:rPr lang="ru-RU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  <a:cs typeface="Arial" panose="020B0604020202020204" pitchFamily="34" charset="0"/>
              </a:rPr>
              <a:t>Сроки рассмотрения документов (портфолио) педагогов - </a:t>
            </a:r>
            <a:r>
              <a:rPr lang="ru-RU" i="1" dirty="0">
                <a:latin typeface="+mj-lt"/>
                <a:cs typeface="Arial" panose="020B0604020202020204" pitchFamily="34" charset="0"/>
              </a:rPr>
              <a:t>до 6 месяцев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6210532" y="646646"/>
            <a:ext cx="2516922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52654" y="883706"/>
            <a:ext cx="47774" cy="553431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262411" y="1264057"/>
            <a:ext cx="56845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kk-KZ" altLang="ru-RU" dirty="0">
                <a:latin typeface="+mj-lt"/>
                <a:cs typeface="Arial" panose="020B0604020202020204" pitchFamily="34" charset="0"/>
              </a:rPr>
              <a:t>Формирование портфолио педагогов на 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Национальной платформе непрерывного профессионального развития педагога «</a:t>
            </a:r>
            <a:r>
              <a:rPr lang="ru-RU" altLang="ru-RU" dirty="0" err="1">
                <a:latin typeface="+mj-lt"/>
                <a:cs typeface="Arial" panose="020B0604020202020204" pitchFamily="34" charset="0"/>
              </a:rPr>
              <a:t>Ұстаз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»</a:t>
            </a:r>
            <a:r>
              <a:rPr lang="kk-KZ" altLang="ru-RU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kk-KZ" altLang="ru-RU" i="1" dirty="0">
                <a:latin typeface="+mj-lt"/>
                <a:cs typeface="Arial" panose="020B0604020202020204" pitchFamily="34" charset="0"/>
              </a:rPr>
              <a:t>(без участия педагога) </a:t>
            </a:r>
          </a:p>
        </p:txBody>
      </p:sp>
      <p:cxnSp>
        <p:nvCxnSpPr>
          <p:cNvPr id="45" name="Google Shape;299;p6"/>
          <p:cNvCxnSpPr/>
          <p:nvPr/>
        </p:nvCxnSpPr>
        <p:spPr>
          <a:xfrm>
            <a:off x="545427" y="3183031"/>
            <a:ext cx="5151" cy="2693777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302;p6"/>
          <p:cNvSpPr/>
          <p:nvPr/>
        </p:nvSpPr>
        <p:spPr>
          <a:xfrm>
            <a:off x="918371" y="2563233"/>
            <a:ext cx="4935500" cy="78873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Подача заявления через ПЭП, ЦОН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Срок оказания услуги – </a:t>
            </a:r>
            <a:r>
              <a:rPr lang="ru-RU" sz="2000" b="1" i="0" u="none" strike="noStrike" cap="none" dirty="0">
                <a:latin typeface="+mj-lt"/>
                <a:ea typeface="Arial"/>
                <a:cs typeface="Arial"/>
                <a:sym typeface="Arial"/>
              </a:rPr>
              <a:t>от</a:t>
            </a:r>
            <a:r>
              <a:rPr lang="ru-RU" b="0" i="0" u="none" strike="noStrike" cap="none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000" b="1" dirty="0">
                <a:latin typeface="+mj-lt"/>
                <a:ea typeface="Arial"/>
                <a:cs typeface="Arial"/>
                <a:sym typeface="Arial"/>
              </a:rPr>
              <a:t>1 до 7</a:t>
            </a:r>
            <a:r>
              <a:rPr lang="ru-RU" b="0" i="0" u="none" strike="noStrike" cap="none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рабочих дней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03;p6"/>
          <p:cNvSpPr/>
          <p:nvPr/>
        </p:nvSpPr>
        <p:spPr>
          <a:xfrm>
            <a:off x="913353" y="3490921"/>
            <a:ext cx="4949984" cy="147352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ПЭП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поступает в АРМ ГУ (НОБД) Школа, Колледж, УО, МП 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ЦОН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курьерская доставка документов в 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Школу, Колледж, УО, МП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304;p6"/>
          <p:cNvSpPr/>
          <p:nvPr/>
        </p:nvSpPr>
        <p:spPr>
          <a:xfrm>
            <a:off x="941729" y="5049534"/>
            <a:ext cx="4922336" cy="124405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Несколько этапов рассмотрения документов:</a:t>
            </a:r>
          </a:p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Экспертный совет (предоставляет рекомендации)</a:t>
            </a:r>
          </a:p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Аттестационная комиссия (пересматривает)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305;p6"/>
          <p:cNvCxnSpPr/>
          <p:nvPr/>
        </p:nvCxnSpPr>
        <p:spPr>
          <a:xfrm>
            <a:off x="661345" y="427290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307;p6"/>
          <p:cNvCxnSpPr/>
          <p:nvPr/>
        </p:nvCxnSpPr>
        <p:spPr>
          <a:xfrm>
            <a:off x="670170" y="306666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310;p6"/>
          <p:cNvCxnSpPr/>
          <p:nvPr/>
        </p:nvCxnSpPr>
        <p:spPr>
          <a:xfrm>
            <a:off x="690912" y="574109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299;p6"/>
          <p:cNvCxnSpPr/>
          <p:nvPr/>
        </p:nvCxnSpPr>
        <p:spPr>
          <a:xfrm>
            <a:off x="6611695" y="3351970"/>
            <a:ext cx="26797" cy="2319593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302;p6"/>
          <p:cNvSpPr/>
          <p:nvPr/>
        </p:nvSpPr>
        <p:spPr>
          <a:xfrm>
            <a:off x="6935932" y="2591061"/>
            <a:ext cx="4955938" cy="119081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Системное (ежегодное) формирование документов (портфолио) педагогов на  </a:t>
            </a:r>
            <a:r>
              <a:rPr lang="ru-RU" b="1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платформе 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</a:t>
            </a:r>
            <a:r>
              <a:rPr lang="kk-KZ" altLang="ru-RU" dirty="0">
                <a:solidFill>
                  <a:srgbClr val="C00000"/>
                </a:solidFill>
                <a:latin typeface="+mj-lt"/>
                <a:ea typeface="Arial"/>
                <a:cs typeface="Arial"/>
              </a:rPr>
              <a:t>интеграцию с соответствующими базами данных</a:t>
            </a:r>
            <a:endParaRPr lang="ru-RU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305;p6"/>
          <p:cNvCxnSpPr/>
          <p:nvPr/>
        </p:nvCxnSpPr>
        <p:spPr>
          <a:xfrm>
            <a:off x="6704701" y="456209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307;p6"/>
          <p:cNvCxnSpPr/>
          <p:nvPr/>
        </p:nvCxnSpPr>
        <p:spPr>
          <a:xfrm>
            <a:off x="6704701" y="3183031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302;p6"/>
          <p:cNvSpPr/>
          <p:nvPr/>
        </p:nvSpPr>
        <p:spPr>
          <a:xfrm>
            <a:off x="6955518" y="3907635"/>
            <a:ext cx="4936352" cy="120774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Самостоятельная подача аттестуемым педагогом заявления через личный кабинет на </a:t>
            </a:r>
            <a:r>
              <a:rPr lang="ru-RU" b="1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платформе</a:t>
            </a:r>
          </a:p>
        </p:txBody>
      </p:sp>
      <p:cxnSp>
        <p:nvCxnSpPr>
          <p:cNvPr id="74" name="Google Shape;305;p6"/>
          <p:cNvCxnSpPr/>
          <p:nvPr/>
        </p:nvCxnSpPr>
        <p:spPr>
          <a:xfrm>
            <a:off x="6704701" y="5807711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302;p6"/>
          <p:cNvSpPr/>
          <p:nvPr/>
        </p:nvSpPr>
        <p:spPr>
          <a:xfrm>
            <a:off x="6945227" y="5201526"/>
            <a:ext cx="4946643" cy="109206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Рассмотрение материалов педагогов аттестационной комиссией 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(предоставляется доступ в личный кабинет педагога на Платформе)</a:t>
            </a:r>
            <a:endParaRPr lang="ru-RU" sz="1600" b="1" i="1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24A596-273F-BE14-D22D-AC9FE87545F5}"/>
              </a:ext>
            </a:extLst>
          </p:cNvPr>
          <p:cNvSpPr/>
          <p:nvPr/>
        </p:nvSpPr>
        <p:spPr>
          <a:xfrm>
            <a:off x="-13504" y="-19637"/>
            <a:ext cx="12192000" cy="629239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F67175-2DF0-A69B-CD89-6CFFDD7D4CBC}"/>
              </a:ext>
            </a:extLst>
          </p:cNvPr>
          <p:cNvSpPr/>
          <p:nvPr/>
        </p:nvSpPr>
        <p:spPr>
          <a:xfrm>
            <a:off x="87549" y="102252"/>
            <a:ext cx="98249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C000"/>
                </a:solidFill>
                <a:latin typeface="Oswald"/>
                <a:cs typeface="Times New Roman"/>
              </a:rPr>
              <a:t>КОМПЛЕКСНОЕ АНАЛИТИЧЕСКОЕ ОБОБЩЕНИЕ </a:t>
            </a:r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ИТОГОВ ДЕЯТЕЛЬНОСТИ</a:t>
            </a:r>
          </a:p>
        </p:txBody>
      </p:sp>
      <p:grpSp>
        <p:nvGrpSpPr>
          <p:cNvPr id="35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6498358" y="445751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399423" y="289035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6480031" y="3108244"/>
            <a:ext cx="231266" cy="218585"/>
            <a:chOff x="0" y="0"/>
            <a:chExt cx="3619627" cy="3134614"/>
          </a:xfrm>
          <a:solidFill>
            <a:srgbClr val="FFC000"/>
          </a:solidFill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1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414596" y="416314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7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416792" y="5637805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56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6541679" y="569670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62891" y="2068623"/>
            <a:ext cx="10905209" cy="1828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2891" y="4047780"/>
            <a:ext cx="10905209" cy="1828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EC9F3D-7DFF-72A4-F2BB-D43D3A8C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88174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195" y="126213"/>
            <a:ext cx="1144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ПОРЯДОК ПРИСВОЕНИЯ (ПОДТВЕРЖДЕНИЯ) КВАЛИФИКАЦИОННЫХ КАТЕГОРИЙ ПЕДАГОГАМ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A1C11C-B223-DFC7-4493-1B5A2B73AAC5}"/>
              </a:ext>
            </a:extLst>
          </p:cNvPr>
          <p:cNvSpPr txBox="1">
            <a:spLocks/>
          </p:cNvSpPr>
          <p:nvPr/>
        </p:nvSpPr>
        <p:spPr>
          <a:xfrm>
            <a:off x="501195" y="530074"/>
            <a:ext cx="10515600" cy="251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1800" b="1" dirty="0">
                <a:solidFill>
                  <a:srgbClr val="FFC000"/>
                </a:solidFill>
              </a:rPr>
              <a:t>Порядок очередного присвоения (подтверждения) квалификационных категорий педагогам</a:t>
            </a:r>
            <a:br>
              <a:rPr lang="ru-RU" sz="2400" b="1" dirty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3307" y="1258956"/>
            <a:ext cx="1005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Освобождаются от сдачи ОЗП </a:t>
            </a:r>
            <a:r>
              <a:rPr lang="ru-RU" dirty="0">
                <a:latin typeface="+mj-lt"/>
              </a:rPr>
              <a:t>и проходят комплексное обобщение результатов деятельности (аналитическое исполнение ключевых показателей деятельности)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7" y="1217766"/>
            <a:ext cx="729343" cy="7293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7404" y="2256396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ПЕДАГОГИ при: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03726" y="2796529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39796" y="2714884"/>
            <a:ext cx="3189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подтверждении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ранее присвоенной </a:t>
            </a:r>
            <a:r>
              <a:rPr lang="ru-RU" dirty="0">
                <a:latin typeface="+mj-lt"/>
              </a:rPr>
              <a:t>квалификационной категории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83097" y="2796529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614175" y="2703167"/>
            <a:ext cx="4082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присвоении квалификационной категории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«педагог-исследователь», «педагог-мастер»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96320" y="2672324"/>
            <a:ext cx="2460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наличии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30 (тридцати) </a:t>
            </a:r>
            <a:r>
              <a:rPr lang="ru-RU" dirty="0">
                <a:latin typeface="+mj-lt"/>
              </a:rPr>
              <a:t>и более лет педагогического стажа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532583" y="2796529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68180" y="4188449"/>
            <a:ext cx="10323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РУКОВОДИТЕЛИ ОРГАНИЗАЦИЙ ОБРАЗОВАНИЯ, РУКОВОДИТЕЛИ МЕТОДИЧЕСКИХ КАБИНЕТОВ (ЦЕНТРОВ), РУКОВОДИТЕЛИ (ЗАВЕДУЮЩИЕ) ОТДЕЛОВ И МЕТОДИСТЫ МЕТОДИЧЕСКИХ КАБИНЕТОВ (ЦЕНТРОВ) при: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9796" y="5019734"/>
            <a:ext cx="4158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подтверждении ранее присвоенной </a:t>
            </a:r>
            <a:r>
              <a:rPr lang="ru-RU" dirty="0">
                <a:latin typeface="+mj-lt"/>
              </a:rPr>
              <a:t>квалификационной категории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10986" y="4956457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234209" y="49754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+mj-lt"/>
              </a:rPr>
              <a:t>присвоении квалификационной категории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«руководитель-лидер», «методист первой квалификационной категории»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112657" y="4956457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7" y="2302846"/>
            <a:ext cx="428376" cy="2667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7" y="4319316"/>
            <a:ext cx="428376" cy="2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7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39800" y="1146607"/>
            <a:ext cx="10414000" cy="11266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9800" y="4501132"/>
            <a:ext cx="10414000" cy="14783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2" y="2677081"/>
            <a:ext cx="428376" cy="26674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100" y="4707217"/>
            <a:ext cx="8953500" cy="111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+mj-lt"/>
              </a:rPr>
              <a:t>19. </a:t>
            </a:r>
            <a:r>
              <a:rPr lang="ru-RU" sz="1800" dirty="0">
                <a:latin typeface="+mj-lt"/>
              </a:rPr>
              <a:t>При принятии решения «не соответствует заявляемой квалификационной категории» педагогу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присваивается квалификационная категория в соответствии с результатами ОЗП и комплексного аналитического обобщения итогов деятельности</a:t>
            </a:r>
            <a:r>
              <a:rPr lang="ru-RU" sz="1800" dirty="0">
                <a:solidFill>
                  <a:srgbClr val="FF0000"/>
                </a:solidFill>
                <a:latin typeface="+mj-lt"/>
              </a:rPr>
              <a:t>. </a:t>
            </a:r>
          </a:p>
          <a:p>
            <a:endParaRPr lang="ru-RU" sz="1800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71120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1" y="180944"/>
            <a:ext cx="1005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ПАРАГРАФ 1.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0100" y="133638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18. Решение по присвоению (подтверждению) педагогам квалификационных категорий принимается Комиссией.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4103" y="2625788"/>
            <a:ext cx="601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КОМИССИЯ ПРИНИМАЕТ ОДНО ИЗ СЛЕДУЮЩИХ РЕШЕНИЙ: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6708" y="3187184"/>
            <a:ext cx="3098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соответствует заявляемой квалификационной категории;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62452" y="3205164"/>
            <a:ext cx="665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не соответствует заявляемой квалификационной категории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(соответствует действующей квалификационной категории или соответствует категории ниже действующей).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550" y="320198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0542" y="320198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2.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12037" r="10000" b="22592"/>
          <a:stretch/>
        </p:blipFill>
        <p:spPr>
          <a:xfrm>
            <a:off x="1202312" y="1418541"/>
            <a:ext cx="721737" cy="6259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03" y="4797382"/>
            <a:ext cx="563353" cy="5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58824" y="2410684"/>
            <a:ext cx="2667001" cy="3945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6600" y="962641"/>
            <a:ext cx="10617200" cy="1310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71120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1" y="180944"/>
            <a:ext cx="1005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ПАРАГРАФ 1.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2156" y="1017794"/>
            <a:ext cx="886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+mj-lt"/>
                <a:ea typeface="Times New Roman" panose="02020603050405020304" pitchFamily="18" charset="0"/>
              </a:rPr>
              <a:t>26.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Педагогам, имеющим квалификационные категории: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«вторая категория», «первая категория»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присваивается квалификационная категория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«педагог-модератор»;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«высшая категория» - «педагог-эксперт». </a:t>
            </a:r>
          </a:p>
          <a:p>
            <a:pPr algn="just"/>
            <a:r>
              <a:rPr lang="ru-RU" dirty="0">
                <a:latin typeface="+mj-lt"/>
                <a:ea typeface="Times New Roman" panose="02020603050405020304" pitchFamily="18" charset="0"/>
              </a:rPr>
              <a:t>Педагогам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«без категории»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присваивается квалификационная категория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«педагог».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6" y="1118324"/>
            <a:ext cx="664824" cy="4996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6601" y="2656612"/>
            <a:ext cx="266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+mj-lt"/>
                <a:ea typeface="Times New Roman" panose="02020603050405020304" pitchFamily="18" charset="0"/>
              </a:rPr>
              <a:t>Присвоенная квалификационная категория «педагог-модератор», «педагог-эксперт»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сохраняется до истечения срока действия ранее присвоенной категории «вторая категория», «первая категория», «высшая категория»</a:t>
            </a:r>
            <a:endParaRPr lang="ru-RU" sz="16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5050" y="2405171"/>
            <a:ext cx="3810000" cy="39511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36975" y="2605915"/>
            <a:ext cx="3486150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dirty="0">
                <a:latin typeface="+mj-lt"/>
                <a:ea typeface="Times New Roman" panose="02020603050405020304" pitchFamily="18" charset="0"/>
              </a:rPr>
              <a:t>Согласно показателям эффективности деятельности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Педагог, имеющий квалификационную категорию «первая категория», </a:t>
            </a:r>
          </a:p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имеет право проходить процедуру аттестации на присвоение квалификационной категории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«педагог-исследователь» </a:t>
            </a:r>
          </a:p>
          <a:p>
            <a:pPr>
              <a:spcAft>
                <a:spcPts val="1000"/>
              </a:spcAft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Педагог, имеющий квалификационную категорию «высшая категория»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, - на присвоение квалификационной категории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«педагог-мастер»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6234" y="2431080"/>
            <a:ext cx="3810000" cy="39511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82968" y="2570975"/>
            <a:ext cx="3587417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dirty="0">
                <a:latin typeface="+mj-lt"/>
                <a:ea typeface="Times New Roman" panose="02020603050405020304" pitchFamily="18" charset="0"/>
              </a:rPr>
              <a:t>Руководителям (заведующим) отделов и методистам методических кабинетов (центров),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имеющим квалификационные категории: </a:t>
            </a:r>
          </a:p>
          <a:p>
            <a:pPr>
              <a:spcAft>
                <a:spcPts val="1000"/>
              </a:spcAft>
            </a:pPr>
            <a:r>
              <a:rPr lang="ru-RU" sz="1600" b="1" dirty="0">
                <a:latin typeface="+mj-lt"/>
                <a:ea typeface="Times New Roman" panose="02020603050405020304" pitchFamily="18" charset="0"/>
              </a:rPr>
              <a:t>«педагог-модератор» и «педагог-эксперт»,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присваивается квалификационная категория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«методист третьей квалификационной категории»</a:t>
            </a:r>
          </a:p>
          <a:p>
            <a:pPr>
              <a:spcAft>
                <a:spcPts val="1000"/>
              </a:spcAft>
            </a:pPr>
            <a:r>
              <a:rPr lang="ru-RU" sz="1600" b="1" dirty="0">
                <a:latin typeface="+mj-lt"/>
                <a:ea typeface="Times New Roman" panose="02020603050405020304" pitchFamily="18" charset="0"/>
              </a:rPr>
              <a:t>«педагог-исследователь»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«методист второй квалификационной категории»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ru-RU" sz="1600" b="1" dirty="0">
                <a:latin typeface="+mj-lt"/>
                <a:ea typeface="Times New Roman" panose="02020603050405020304" pitchFamily="18" charset="0"/>
              </a:rPr>
              <a:t>«педагог-мастер»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«методист первой квалификационной категории»</a:t>
            </a:r>
          </a:p>
        </p:txBody>
      </p:sp>
      <p:grpSp>
        <p:nvGrpSpPr>
          <p:cNvPr id="16" name="Group 17"/>
          <p:cNvGrpSpPr/>
          <p:nvPr/>
        </p:nvGrpSpPr>
        <p:grpSpPr>
          <a:xfrm>
            <a:off x="609600" y="2405171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7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48050" y="2351470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9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20" name="Group 17"/>
          <p:cNvGrpSpPr/>
          <p:nvPr/>
        </p:nvGrpSpPr>
        <p:grpSpPr>
          <a:xfrm>
            <a:off x="7429499" y="2328430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21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921862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2374</Words>
  <Application>Microsoft Office PowerPoint</Application>
  <PresentationFormat>Широкоэкранный</PresentationFormat>
  <Paragraphs>368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Aptos</vt:lpstr>
      <vt:lpstr>Aptos Narrow</vt:lpstr>
      <vt:lpstr>Arial</vt:lpstr>
      <vt:lpstr>Arial Narrow</vt:lpstr>
      <vt:lpstr>Calibri</vt:lpstr>
      <vt:lpstr>Calibri Light</vt:lpstr>
      <vt:lpstr>Oswald</vt:lpstr>
      <vt:lpstr>Тема Office</vt:lpstr>
      <vt:lpstr>Презентация PowerPoint</vt:lpstr>
      <vt:lpstr>Презентация PowerPoint</vt:lpstr>
      <vt:lpstr>Презентация PowerPoint</vt:lpstr>
      <vt:lpstr>АТТЕСТАЦИОННЫЙ ПЕРИОД</vt:lpstr>
      <vt:lpstr>ЭТАПЫ АТТЕСТАЦИИ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Распределенное лидерство в управлении качеством образования</dc:title>
  <dc:creator>User-Nao</dc:creator>
  <cp:lastModifiedBy>Вильданова Сауле Аифовна</cp:lastModifiedBy>
  <cp:revision>46</cp:revision>
  <cp:lastPrinted>2023-09-06T10:41:27Z</cp:lastPrinted>
  <dcterms:created xsi:type="dcterms:W3CDTF">2023-05-15T12:12:26Z</dcterms:created>
  <dcterms:modified xsi:type="dcterms:W3CDTF">2023-09-29T14:32:13Z</dcterms:modified>
</cp:coreProperties>
</file>