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311" r:id="rId4"/>
    <p:sldId id="276" r:id="rId5"/>
    <p:sldId id="312" r:id="rId6"/>
    <p:sldId id="313" r:id="rId7"/>
    <p:sldId id="297" r:id="rId8"/>
    <p:sldId id="304" r:id="rId9"/>
    <p:sldId id="314" r:id="rId10"/>
    <p:sldId id="306" r:id="rId11"/>
    <p:sldId id="301" r:id="rId12"/>
    <p:sldId id="305" r:id="rId13"/>
    <p:sldId id="316" r:id="rId14"/>
    <p:sldId id="302" r:id="rId15"/>
    <p:sldId id="317" r:id="rId16"/>
    <p:sldId id="307" r:id="rId17"/>
    <p:sldId id="308" r:id="rId18"/>
    <p:sldId id="293" r:id="rId19"/>
    <p:sldId id="284" r:id="rId20"/>
    <p:sldId id="285" r:id="rId21"/>
    <p:sldId id="287" r:id="rId22"/>
    <p:sldId id="288" r:id="rId23"/>
    <p:sldId id="289" r:id="rId24"/>
    <p:sldId id="290" r:id="rId25"/>
    <p:sldId id="294" r:id="rId26"/>
  </p:sldIdLst>
  <p:sldSz cx="9144000" cy="5143500" type="screen16x9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939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879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1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58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969846" algn="l" defTabSz="78793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3815" algn="l" defTabSz="78793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757785" algn="l" defTabSz="78793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1754" algn="l" defTabSz="78793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B54CBD-B134-41A0-9FDD-66B38A6E83B6}">
          <p14:sldIdLst>
            <p14:sldId id="256"/>
            <p14:sldId id="295"/>
            <p14:sldId id="311"/>
            <p14:sldId id="276"/>
            <p14:sldId id="312"/>
            <p14:sldId id="313"/>
            <p14:sldId id="297"/>
            <p14:sldId id="304"/>
            <p14:sldId id="314"/>
            <p14:sldId id="306"/>
            <p14:sldId id="301"/>
          </p14:sldIdLst>
        </p14:section>
        <p14:section name="Раздел без заголовка" id="{A1CBC8D6-807B-4EA9-93D6-34AB39723FC9}">
          <p14:sldIdLst>
            <p14:sldId id="305"/>
            <p14:sldId id="316"/>
            <p14:sldId id="302"/>
            <p14:sldId id="317"/>
            <p14:sldId id="307"/>
            <p14:sldId id="308"/>
            <p14:sldId id="293"/>
            <p14:sldId id="284"/>
            <p14:sldId id="285"/>
            <p14:sldId id="287"/>
            <p14:sldId id="288"/>
            <p14:sldId id="289"/>
            <p14:sldId id="29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719"/>
    <a:srgbClr val="0C788E"/>
    <a:srgbClr val="000099"/>
    <a:srgbClr val="025198"/>
    <a:srgbClr val="660066"/>
    <a:srgbClr val="000058"/>
    <a:srgbClr val="422C16"/>
    <a:srgbClr val="1C1C1C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0" autoAdjust="0"/>
  </p:normalViewPr>
  <p:slideViewPr>
    <p:cSldViewPr>
      <p:cViewPr varScale="1">
        <p:scale>
          <a:sx n="114" d="100"/>
          <a:sy n="114" d="100"/>
        </p:scale>
        <p:origin x="18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Лист1!$A$1:$A$14</c:f>
              <c:strCache>
                <c:ptCount val="14"/>
                <c:pt idx="0">
                  <c:v>Жалпы мұғалім</c:v>
                </c:pt>
                <c:pt idx="1">
                  <c:v>Жоғарғы санат</c:v>
                </c:pt>
                <c:pt idx="2">
                  <c:v>Бірінші санат</c:v>
                </c:pt>
                <c:pt idx="3">
                  <c:v>Екінші санат</c:v>
                </c:pt>
                <c:pt idx="4">
                  <c:v>Санаты жоқ</c:v>
                </c:pt>
                <c:pt idx="5">
                  <c:v>Сапа</c:v>
                </c:pt>
                <c:pt idx="6">
                  <c:v>Педагог-зерттеуші</c:v>
                </c:pt>
                <c:pt idx="7">
                  <c:v>Педагог-сарапшы</c:v>
                </c:pt>
                <c:pt idx="8">
                  <c:v>Педагог-модератор </c:v>
                </c:pt>
                <c:pt idx="9">
                  <c:v>Педагог-зерттеуші</c:v>
                </c:pt>
                <c:pt idx="10">
                  <c:v>Бірінші санат</c:v>
                </c:pt>
                <c:pt idx="11">
                  <c:v>Педагог-сарапшы</c:v>
                </c:pt>
                <c:pt idx="12">
                  <c:v>Педагог-модератор </c:v>
                </c:pt>
                <c:pt idx="13">
                  <c:v>Сапа</c:v>
                </c:pt>
              </c:strCache>
            </c:strRef>
          </c:cat>
          <c:val>
            <c:numRef>
              <c:f>Лист1!$B$1:$B$14</c:f>
              <c:numCache>
                <c:formatCode>General</c:formatCode>
                <c:ptCount val="14"/>
                <c:pt idx="0">
                  <c:v>88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20</c:v>
                </c:pt>
                <c:pt idx="5">
                  <c:v>42</c:v>
                </c:pt>
                <c:pt idx="6">
                  <c:v>19</c:v>
                </c:pt>
                <c:pt idx="7">
                  <c:v>15</c:v>
                </c:pt>
                <c:pt idx="8">
                  <c:v>26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1-465C-909E-A981E9F838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3127936"/>
        <c:axId val="128847872"/>
      </c:barChart>
      <c:catAx>
        <c:axId val="6312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847872"/>
        <c:crosses val="autoZero"/>
        <c:auto val="1"/>
        <c:lblAlgn val="ctr"/>
        <c:lblOffset val="100"/>
        <c:noMultiLvlLbl val="0"/>
      </c:catAx>
      <c:valAx>
        <c:axId val="12884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312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5-6 сынып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оқу жылы</c:v>
                </c:pt>
                <c:pt idx="1">
                  <c:v>2021-2022 оқу жылы</c:v>
                </c:pt>
                <c:pt idx="2">
                  <c:v>2022-2023 оқу жылы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B-4D05-8447-082769B5E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7-8 сынып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оқу жылы</c:v>
                </c:pt>
                <c:pt idx="1">
                  <c:v>2021-2022 оқу жылы</c:v>
                </c:pt>
                <c:pt idx="2">
                  <c:v>2022-2023 оқу жылы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B-4D05-8447-082769B5E9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9-11 сынып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оқу жылы</c:v>
                </c:pt>
                <c:pt idx="1">
                  <c:v>2021-2022 оқу жылы</c:v>
                </c:pt>
                <c:pt idx="2">
                  <c:v>2022-2023 оқу жылы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EB-4D05-8447-082769B5E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08512"/>
        <c:axId val="146610048"/>
      </c:barChart>
      <c:catAx>
        <c:axId val="1466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10048"/>
        <c:crosses val="autoZero"/>
        <c:auto val="1"/>
        <c:lblAlgn val="ctr"/>
        <c:lblOffset val="100"/>
        <c:noMultiLvlLbl val="0"/>
      </c:catAx>
      <c:valAx>
        <c:axId val="14661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Лист2!$D$4:$D$19</c:f>
              <c:strCache>
                <c:ptCount val="15"/>
                <c:pt idx="0">
                  <c:v>қазақ тілі</c:v>
                </c:pt>
                <c:pt idx="1">
                  <c:v>Қазақ әдебиеті </c:v>
                </c:pt>
                <c:pt idx="2">
                  <c:v>шет тілі</c:v>
                </c:pt>
                <c:pt idx="3">
                  <c:v>Орыс тілі мен әдебиеті</c:v>
                </c:pt>
                <c:pt idx="4">
                  <c:v>Қазтарихы</c:v>
                </c:pt>
                <c:pt idx="5">
                  <c:v>ДЖ тарихы</c:v>
                </c:pt>
                <c:pt idx="6">
                  <c:v>Информатика</c:v>
                </c:pt>
                <c:pt idx="7">
                  <c:v>Математика</c:v>
                </c:pt>
                <c:pt idx="8">
                  <c:v>Алгебра</c:v>
                </c:pt>
                <c:pt idx="9">
                  <c:v>Геометрия</c:v>
                </c:pt>
                <c:pt idx="10">
                  <c:v>Биология </c:v>
                </c:pt>
                <c:pt idx="11">
                  <c:v>Химия</c:v>
                </c:pt>
                <c:pt idx="12">
                  <c:v>Физика</c:v>
                </c:pt>
                <c:pt idx="13">
                  <c:v>Жаратылыстану</c:v>
                </c:pt>
                <c:pt idx="14">
                  <c:v>география</c:v>
                </c:pt>
              </c:strCache>
            </c:strRef>
          </c:cat>
          <c:val>
            <c:numRef>
              <c:f>Лист2!$E$4:$E$19</c:f>
              <c:numCache>
                <c:formatCode>General</c:formatCode>
                <c:ptCount val="16"/>
                <c:pt idx="0">
                  <c:v>72.5</c:v>
                </c:pt>
                <c:pt idx="1">
                  <c:v>73</c:v>
                </c:pt>
                <c:pt idx="2">
                  <c:v>72.7</c:v>
                </c:pt>
                <c:pt idx="3">
                  <c:v>84</c:v>
                </c:pt>
                <c:pt idx="4">
                  <c:v>84</c:v>
                </c:pt>
                <c:pt idx="5">
                  <c:v>75</c:v>
                </c:pt>
                <c:pt idx="6">
                  <c:v>79</c:v>
                </c:pt>
                <c:pt idx="7">
                  <c:v>58</c:v>
                </c:pt>
                <c:pt idx="8">
                  <c:v>65</c:v>
                </c:pt>
                <c:pt idx="9">
                  <c:v>61</c:v>
                </c:pt>
                <c:pt idx="10">
                  <c:v>73</c:v>
                </c:pt>
                <c:pt idx="11">
                  <c:v>66</c:v>
                </c:pt>
                <c:pt idx="12">
                  <c:v>74.2</c:v>
                </c:pt>
                <c:pt idx="13">
                  <c:v>77</c:v>
                </c:pt>
                <c:pt idx="1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9-4689-B76E-AA4598A1BF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6235136"/>
        <c:axId val="166309248"/>
      </c:barChart>
      <c:catAx>
        <c:axId val="16623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309248"/>
        <c:crosses val="autoZero"/>
        <c:auto val="1"/>
        <c:lblAlgn val="ctr"/>
        <c:lblOffset val="100"/>
        <c:noMultiLvlLbl val="0"/>
      </c:catAx>
      <c:valAx>
        <c:axId val="16630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623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36057397131309E-2"/>
          <c:y val="0.13549318132621402"/>
          <c:w val="0.90346394260286866"/>
          <c:h val="0.728530798277894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57BC-4B06-B6E9-9386A1C60F9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7BC-4B06-B6E9-9386A1C60F90}"/>
              </c:ext>
            </c:extLst>
          </c:dPt>
          <c:dLbls>
            <c:dLbl>
              <c:idx val="0"/>
              <c:layout>
                <c:manualLayout>
                  <c:x val="-0.36511537704387614"/>
                  <c:y val="-0.15626738681982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BC-4B06-B6E9-9386A1C60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Лист1!$E$4:$E$5</c:f>
              <c:strCache>
                <c:ptCount val="2"/>
                <c:pt idx="0">
                  <c:v>жоғары білімді </c:v>
                </c:pt>
                <c:pt idx="1">
                  <c:v>орта арнаулы</c:v>
                </c:pt>
              </c:strCache>
            </c:strRef>
          </c:cat>
          <c:val>
            <c:numRef>
              <c:f>Лист1!$F$4:$F$5</c:f>
              <c:numCache>
                <c:formatCode>General</c:formatCode>
                <c:ptCount val="2"/>
                <c:pt idx="0">
                  <c:v>81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BC-4B06-B6E9-9386A1C60F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073112734062687"/>
          <c:y val="0.86969782242118687"/>
          <c:w val="0.57583660295054939"/>
          <c:h val="0.130302210356687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3668903110886286E-2"/>
                  <c:y val="-7.319513477126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FA-42F0-8F38-A96B1540A782}"/>
                </c:ext>
              </c:extLst>
            </c:dLbl>
            <c:dLbl>
              <c:idx val="1"/>
              <c:layout>
                <c:manualLayout>
                  <c:x val="2.3920580444051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FA-42F0-8F38-A96B1540A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Лист1!$E$8:$E$9</c:f>
              <c:strCache>
                <c:ptCount val="2"/>
                <c:pt idx="0">
                  <c:v>Инклюзивті білім беру</c:v>
                </c:pt>
                <c:pt idx="1">
                  <c:v>Біліктілікті арттыру</c:v>
                </c:pt>
              </c:strCache>
            </c:strRef>
          </c:cat>
          <c:val>
            <c:numRef>
              <c:f>Лист1!$F$8:$F$9</c:f>
              <c:numCache>
                <c:formatCode>General</c:formatCode>
                <c:ptCount val="2"/>
                <c:pt idx="0">
                  <c:v>97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FA-42F0-8F38-A96B1540A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708416"/>
        <c:axId val="65709952"/>
        <c:axId val="0"/>
      </c:bar3DChart>
      <c:catAx>
        <c:axId val="65708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5709952"/>
        <c:crosses val="autoZero"/>
        <c:auto val="1"/>
        <c:lblAlgn val="ctr"/>
        <c:lblOffset val="100"/>
        <c:noMultiLvlLbl val="0"/>
      </c:catAx>
      <c:valAx>
        <c:axId val="65709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5708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Лист1!$J$31:$J$38</c:f>
              <c:strCache>
                <c:ptCount val="8"/>
                <c:pt idx="0">
                  <c:v>3 сынып</c:v>
                </c:pt>
                <c:pt idx="1">
                  <c:v>4 сынып</c:v>
                </c:pt>
                <c:pt idx="2">
                  <c:v>8 сынып</c:v>
                </c:pt>
                <c:pt idx="4">
                  <c:v>9 сынып</c:v>
                </c:pt>
                <c:pt idx="6">
                  <c:v>7 сынып</c:v>
                </c:pt>
                <c:pt idx="7">
                  <c:v>9 сынып</c:v>
                </c:pt>
              </c:strCache>
            </c:strRef>
          </c:cat>
          <c:val>
            <c:numRef>
              <c:f>Лист1!$K$31:$K$38</c:f>
              <c:numCache>
                <c:formatCode>0%</c:formatCode>
                <c:ptCount val="8"/>
                <c:pt idx="0">
                  <c:v>0.56000000000000005</c:v>
                </c:pt>
                <c:pt idx="1">
                  <c:v>0.56999999999999995</c:v>
                </c:pt>
                <c:pt idx="2">
                  <c:v>0.57999999999999996</c:v>
                </c:pt>
                <c:pt idx="4">
                  <c:v>0.5</c:v>
                </c:pt>
                <c:pt idx="6">
                  <c:v>0.53</c:v>
                </c:pt>
                <c:pt idx="7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C-4EA6-862E-C2D80BCA7E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723008"/>
        <c:axId val="65721472"/>
      </c:barChart>
      <c:catAx>
        <c:axId val="6572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/>
            </a:pPr>
            <a:endParaRPr lang="ru-RU"/>
          </a:p>
        </c:txPr>
        <c:crossAx val="65721472"/>
        <c:crosses val="autoZero"/>
        <c:auto val="1"/>
        <c:lblAlgn val="ctr"/>
        <c:lblOffset val="100"/>
        <c:noMultiLvlLbl val="0"/>
      </c:catAx>
      <c:valAx>
        <c:axId val="65721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72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93329668351024E-2"/>
          <c:y val="6.212561202844348E-2"/>
          <c:w val="0.91268199606174027"/>
          <c:h val="0.5137218889387948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Лист1!$F$5:$F$18</c:f>
              <c:strCache>
                <c:ptCount val="13"/>
                <c:pt idx="0">
                  <c:v>Қазақстан тарихы</c:v>
                </c:pt>
                <c:pt idx="1">
                  <c:v>Оқу сауаттылығы </c:v>
                </c:pt>
                <c:pt idx="2">
                  <c:v>Математикалық сауатылық </c:v>
                </c:pt>
                <c:pt idx="4">
                  <c:v>Математика</c:v>
                </c:pt>
                <c:pt idx="5">
                  <c:v>Физика </c:v>
                </c:pt>
                <c:pt idx="6">
                  <c:v>география</c:v>
                </c:pt>
                <c:pt idx="7">
                  <c:v>Биология</c:v>
                </c:pt>
                <c:pt idx="8">
                  <c:v>Химия</c:v>
                </c:pt>
                <c:pt idx="9">
                  <c:v>Ағылшын</c:v>
                </c:pt>
                <c:pt idx="10">
                  <c:v>ДЖ тарихы</c:v>
                </c:pt>
                <c:pt idx="11">
                  <c:v>Адам.құқық.қоғам</c:v>
                </c:pt>
                <c:pt idx="12">
                  <c:v>Информатика</c:v>
                </c:pt>
              </c:strCache>
            </c:strRef>
          </c:cat>
          <c:val>
            <c:numRef>
              <c:f>Лист1!$G$5:$G$18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9</c:v>
                </c:pt>
                <c:pt idx="4">
                  <c:v>22</c:v>
                </c:pt>
                <c:pt idx="5">
                  <c:v>19</c:v>
                </c:pt>
                <c:pt idx="6">
                  <c:v>30</c:v>
                </c:pt>
                <c:pt idx="7">
                  <c:v>28</c:v>
                </c:pt>
                <c:pt idx="8">
                  <c:v>23</c:v>
                </c:pt>
                <c:pt idx="9">
                  <c:v>22</c:v>
                </c:pt>
                <c:pt idx="10">
                  <c:v>21</c:v>
                </c:pt>
                <c:pt idx="11">
                  <c:v>21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D-4246-A26B-242342E305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44174080"/>
        <c:axId val="144336768"/>
        <c:axId val="0"/>
      </c:bar3DChart>
      <c:catAx>
        <c:axId val="14417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44336768"/>
        <c:crosses val="autoZero"/>
        <c:auto val="1"/>
        <c:lblAlgn val="ctr"/>
        <c:lblOffset val="100"/>
        <c:noMultiLvlLbl val="0"/>
      </c:catAx>
      <c:valAx>
        <c:axId val="14433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4174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kk-KZ" sz="1100"/>
              <a:t>О</a:t>
            </a:r>
            <a:r>
              <a:rPr lang="ru-RU" sz="1100"/>
              <a:t>қушылардың оқуға түсу көрсеткіші, </a:t>
            </a:r>
            <a:r>
              <a:rPr lang="en-US" sz="1100"/>
              <a:t>%</a:t>
            </a:r>
            <a:endParaRPr lang="ru-RU" sz="1100"/>
          </a:p>
        </c:rich>
      </c:tx>
      <c:layout>
        <c:manualLayout>
          <c:xMode val="edge"/>
          <c:yMode val="edge"/>
          <c:x val="0.22354155730533684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PowerPoint]Лист1'!$F$27:$F$28</c:f>
              <c:strCache>
                <c:ptCount val="2"/>
                <c:pt idx="0">
                  <c:v>2022 оқу жылы</c:v>
                </c:pt>
                <c:pt idx="1">
                  <c:v>2023 оқу жылы</c:v>
                </c:pt>
              </c:strCache>
            </c:strRef>
          </c:cat>
          <c:val>
            <c:numRef>
              <c:f>'[Диаграмма в Microsoft PowerPoint]Лист1'!$G$27:$G$28</c:f>
              <c:numCache>
                <c:formatCode>0%</c:formatCode>
                <c:ptCount val="2"/>
                <c:pt idx="0">
                  <c:v>0.62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2-43AC-990B-4AC0DB3E36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880768"/>
        <c:axId val="144896384"/>
      </c:barChart>
      <c:catAx>
        <c:axId val="14488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896384"/>
        <c:crosses val="autoZero"/>
        <c:auto val="1"/>
        <c:lblAlgn val="ctr"/>
        <c:lblOffset val="100"/>
        <c:noMultiLvlLbl val="0"/>
      </c:catAx>
      <c:valAx>
        <c:axId val="1448963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488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2-7 сынып "Зерде" Республикалық ғылыми жобалар байқауы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оқу жылы</c:v>
                </c:pt>
                <c:pt idx="1">
                  <c:v>2021-2022 оқу жылы</c:v>
                </c:pt>
                <c:pt idx="2">
                  <c:v>2022-2023 оқу жылы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B-4D05-8447-082769B5E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8-11 "Сарыарқа дарыны" ғылыми жобалар байқауы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оқу жылы</c:v>
                </c:pt>
                <c:pt idx="1">
                  <c:v>2021-2022 оқу жылы</c:v>
                </c:pt>
                <c:pt idx="2">
                  <c:v>2022-2023 оқу жылы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B-4D05-8447-082769B5E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50080"/>
        <c:axId val="146710912"/>
      </c:barChart>
      <c:catAx>
        <c:axId val="1467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710912"/>
        <c:crosses val="autoZero"/>
        <c:auto val="1"/>
        <c:lblAlgn val="ctr"/>
        <c:lblOffset val="100"/>
        <c:noMultiLvlLbl val="0"/>
      </c:catAx>
      <c:valAx>
        <c:axId val="14671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75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2-7 сынып "Зерде" Республикалық ғылыми жобалар байқауы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2020-2021 оқу жылы</c:v>
                </c:pt>
                <c:pt idx="1">
                  <c:v>2021-2022 оқу жылы</c:v>
                </c:pt>
                <c:pt idx="2">
                  <c:v>2022-2023 оқу жылы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B-4D05-8447-082769B5E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8-11 "Сарыарқа дарыны" ғылыми жобалар байқауы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2020-2021 оқу жылы</c:v>
                </c:pt>
                <c:pt idx="1">
                  <c:v>2021-2022 оқу жылы</c:v>
                </c:pt>
                <c:pt idx="2">
                  <c:v>2022-2023 оқу жылы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B-4D05-8447-082769B5E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02720"/>
        <c:axId val="147112704"/>
      </c:barChart>
      <c:catAx>
        <c:axId val="1471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112704"/>
        <c:crosses val="autoZero"/>
        <c:auto val="1"/>
        <c:lblAlgn val="ctr"/>
        <c:lblOffset val="100"/>
        <c:noMultiLvlLbl val="0"/>
      </c:catAx>
      <c:valAx>
        <c:axId val="14711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10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5-11 сынып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 оқу жылы</c:v>
                </c:pt>
                <c:pt idx="1">
                  <c:v>2021-2022 оқу жылы</c:v>
                </c:pt>
                <c:pt idx="2">
                  <c:v>2022-2023 оқу жылы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B-4F75-8DE2-F27B61D33F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887680"/>
        <c:axId val="130890752"/>
      </c:barChart>
      <c:catAx>
        <c:axId val="1308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890752"/>
        <c:crosses val="autoZero"/>
        <c:auto val="1"/>
        <c:lblAlgn val="ctr"/>
        <c:lblOffset val="100"/>
        <c:noMultiLvlLbl val="0"/>
      </c:catAx>
      <c:valAx>
        <c:axId val="13089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8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9AAC-2630-4C35-BA11-C30A156FE920}" type="doc">
      <dgm:prSet loTypeId="urn:microsoft.com/office/officeart/2008/layout/RadialCluster" loCatId="cycle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4B6198A-108C-409E-AC19-1276BEBE0249}">
      <dgm:prSet phldrT="[Текст]"/>
      <dgm:spPr/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Өнегелі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өмір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жобасы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98DD1-9BCC-49C2-848F-361E8B529CD0}" type="parTrans" cxnId="{620269A4-6FFA-41F1-B1F9-39E5ED5BFDA2}">
      <dgm:prSet/>
      <dgm:spPr/>
      <dgm:t>
        <a:bodyPr/>
        <a:lstStyle/>
        <a:p>
          <a:endParaRPr lang="ru-RU"/>
        </a:p>
      </dgm:t>
    </dgm:pt>
    <dgm:pt modelId="{E2162C54-5B8D-4275-A3AA-A437D895F7CB}" type="sibTrans" cxnId="{620269A4-6FFA-41F1-B1F9-39E5ED5BFDA2}">
      <dgm:prSet/>
      <dgm:spPr/>
      <dgm:t>
        <a:bodyPr/>
        <a:lstStyle/>
        <a:p>
          <a:endParaRPr lang="ru-RU"/>
        </a:p>
      </dgm:t>
    </dgm:pt>
    <dgm:pt modelId="{604A4856-CE4A-447C-9C02-B6BF2241F2C9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Ұрпақтар сабақтастығы жалғасты</a:t>
          </a:r>
        </a:p>
      </dgm:t>
    </dgm:pt>
    <dgm:pt modelId="{A29B5B88-6DA5-46B4-87D3-9C16FD03DF68}" type="parTrans" cxnId="{A706BEB3-3551-488B-80BA-CF54390967BA}">
      <dgm:prSet/>
      <dgm:spPr/>
      <dgm:t>
        <a:bodyPr/>
        <a:lstStyle/>
        <a:p>
          <a:endParaRPr lang="ru-RU"/>
        </a:p>
      </dgm:t>
    </dgm:pt>
    <dgm:pt modelId="{12D035DB-07CD-4816-9C26-F520E2E39069}" type="sibTrans" cxnId="{A706BEB3-3551-488B-80BA-CF54390967BA}">
      <dgm:prSet/>
      <dgm:spPr/>
      <dgm:t>
        <a:bodyPr/>
        <a:lstStyle/>
        <a:p>
          <a:endParaRPr lang="ru-RU"/>
        </a:p>
      </dgm:t>
    </dgm:pt>
    <dgm:pt modelId="{7706227F-233B-48DD-AE5F-D32E9DC799BC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Қарым-қатынас мәдениеті орнықты</a:t>
          </a:r>
        </a:p>
      </dgm:t>
    </dgm:pt>
    <dgm:pt modelId="{DE84376F-D978-4FFC-8530-8958FA24A3A2}" type="parTrans" cxnId="{19F1E616-A5C1-4C65-BAE2-787E2010DFA7}">
      <dgm:prSet/>
      <dgm:spPr/>
      <dgm:t>
        <a:bodyPr/>
        <a:lstStyle/>
        <a:p>
          <a:endParaRPr lang="ru-RU"/>
        </a:p>
      </dgm:t>
    </dgm:pt>
    <dgm:pt modelId="{DAFFE9E5-9046-4CF6-9B80-1903AE0F6297}" type="sibTrans" cxnId="{19F1E616-A5C1-4C65-BAE2-787E2010DFA7}">
      <dgm:prSet/>
      <dgm:spPr/>
      <dgm:t>
        <a:bodyPr/>
        <a:lstStyle/>
        <a:p>
          <a:endParaRPr lang="ru-RU"/>
        </a:p>
      </dgm:t>
    </dgm:pt>
    <dgm:pt modelId="{13AC84AB-304D-466C-AF5F-AE52A8FBC017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Түрлі өнер түрлері үлгі етілді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EEA06-83DA-4BCF-B546-10AF3D0D565F}" type="parTrans" cxnId="{D40742D2-4C2C-403B-90D0-DB4389EAD14F}">
      <dgm:prSet/>
      <dgm:spPr/>
      <dgm:t>
        <a:bodyPr/>
        <a:lstStyle/>
        <a:p>
          <a:endParaRPr lang="ru-RU"/>
        </a:p>
      </dgm:t>
    </dgm:pt>
    <dgm:pt modelId="{CDA5DE5A-FE35-43E1-BD18-E5E1655680BE}" type="sibTrans" cxnId="{D40742D2-4C2C-403B-90D0-DB4389EAD14F}">
      <dgm:prSet/>
      <dgm:spPr/>
      <dgm:t>
        <a:bodyPr/>
        <a:lstStyle/>
        <a:p>
          <a:endParaRPr lang="ru-RU"/>
        </a:p>
      </dgm:t>
    </dgm:pt>
    <dgm:pt modelId="{D8BEC3AF-623D-44FF-A0D3-4522C803B6E1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Мамандық таңдауға бағыт -бағдар берілді</a:t>
          </a:r>
        </a:p>
      </dgm:t>
    </dgm:pt>
    <dgm:pt modelId="{ECE49C1A-4164-477E-AFBD-4EFC86893966}" type="parTrans" cxnId="{D9FAB30E-4717-47C6-A6DC-4078CA4123B0}">
      <dgm:prSet/>
      <dgm:spPr/>
      <dgm:t>
        <a:bodyPr/>
        <a:lstStyle/>
        <a:p>
          <a:endParaRPr lang="ru-RU"/>
        </a:p>
      </dgm:t>
    </dgm:pt>
    <dgm:pt modelId="{6FCF2C53-F747-4550-92E6-852DD5726587}" type="sibTrans" cxnId="{D9FAB30E-4717-47C6-A6DC-4078CA4123B0}">
      <dgm:prSet/>
      <dgm:spPr/>
      <dgm:t>
        <a:bodyPr/>
        <a:lstStyle/>
        <a:p>
          <a:endParaRPr lang="ru-RU"/>
        </a:p>
      </dgm:t>
    </dgm:pt>
    <dgm:pt modelId="{BE6D5F26-6C86-4EFB-A21C-F0C04583113F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 қасиеттер насихатталды</a:t>
          </a:r>
        </a:p>
      </dgm:t>
    </dgm:pt>
    <dgm:pt modelId="{35913D5C-F9F9-417A-91FB-7CBAADB709B6}" type="parTrans" cxnId="{6AF3E901-AF12-4721-805D-28E8927A61CC}">
      <dgm:prSet/>
      <dgm:spPr/>
      <dgm:t>
        <a:bodyPr/>
        <a:lstStyle/>
        <a:p>
          <a:endParaRPr lang="ru-RU"/>
        </a:p>
      </dgm:t>
    </dgm:pt>
    <dgm:pt modelId="{F461516C-DC3E-4BAA-8BFA-F38FBA149BA7}" type="sibTrans" cxnId="{6AF3E901-AF12-4721-805D-28E8927A61CC}">
      <dgm:prSet/>
      <dgm:spPr/>
      <dgm:t>
        <a:bodyPr/>
        <a:lstStyle/>
        <a:p>
          <a:endParaRPr lang="ru-RU"/>
        </a:p>
      </dgm:t>
    </dgm:pt>
    <dgm:pt modelId="{2064BDFC-3A87-453C-81F7-BA487AE3A204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Оқушылар жан-жақты ақпарат алды</a:t>
          </a:r>
        </a:p>
      </dgm:t>
    </dgm:pt>
    <dgm:pt modelId="{FC094799-2C95-441E-8F53-FB81F81774A1}" type="parTrans" cxnId="{51B5B83F-701C-48F1-BDE3-06EE2D9D2ECA}">
      <dgm:prSet/>
      <dgm:spPr/>
      <dgm:t>
        <a:bodyPr/>
        <a:lstStyle/>
        <a:p>
          <a:endParaRPr lang="ru-RU"/>
        </a:p>
      </dgm:t>
    </dgm:pt>
    <dgm:pt modelId="{BAB332F4-E3B6-42E1-B2AA-D15BE30EA872}" type="sibTrans" cxnId="{51B5B83F-701C-48F1-BDE3-06EE2D9D2ECA}">
      <dgm:prSet/>
      <dgm:spPr/>
      <dgm:t>
        <a:bodyPr/>
        <a:lstStyle/>
        <a:p>
          <a:endParaRPr lang="ru-RU"/>
        </a:p>
      </dgm:t>
    </dgm:pt>
    <dgm:pt modelId="{B77552CD-1A01-4E75-AD5A-9A687A503FBA}" type="pres">
      <dgm:prSet presAssocID="{020E9AAC-2630-4C35-BA11-C30A156FE9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401B32-537C-4985-8285-96DBC635F331}" type="pres">
      <dgm:prSet presAssocID="{94B6198A-108C-409E-AC19-1276BEBE0249}" presName="singleCycle" presStyleCnt="0"/>
      <dgm:spPr/>
    </dgm:pt>
    <dgm:pt modelId="{C3DE5CBB-AD42-4F09-90B4-AF5168FDD0D7}" type="pres">
      <dgm:prSet presAssocID="{94B6198A-108C-409E-AC19-1276BEBE0249}" presName="singleCenter" presStyleLbl="node1" presStyleIdx="0" presStyleCnt="7" custScaleX="12957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9A52D55-A7B7-4D40-9303-59EA62E1CA30}" type="pres">
      <dgm:prSet presAssocID="{FC094799-2C95-441E-8F53-FB81F81774A1}" presName="Name56" presStyleLbl="parChTrans1D2" presStyleIdx="0" presStyleCnt="6"/>
      <dgm:spPr/>
      <dgm:t>
        <a:bodyPr/>
        <a:lstStyle/>
        <a:p>
          <a:endParaRPr lang="ru-RU"/>
        </a:p>
      </dgm:t>
    </dgm:pt>
    <dgm:pt modelId="{CE08162F-0661-4012-B6DE-B6A8013DF0B9}" type="pres">
      <dgm:prSet presAssocID="{2064BDFC-3A87-453C-81F7-BA487AE3A204}" presName="text0" presStyleLbl="node1" presStyleIdx="1" presStyleCnt="7" custScaleX="24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D970F-6B51-449A-9C6B-C44ACECAE122}" type="pres">
      <dgm:prSet presAssocID="{ECE49C1A-4164-477E-AFBD-4EFC86893966}" presName="Name56" presStyleLbl="parChTrans1D2" presStyleIdx="1" presStyleCnt="6"/>
      <dgm:spPr/>
      <dgm:t>
        <a:bodyPr/>
        <a:lstStyle/>
        <a:p>
          <a:endParaRPr lang="ru-RU"/>
        </a:p>
      </dgm:t>
    </dgm:pt>
    <dgm:pt modelId="{AC241136-634F-420E-8F62-3892C923A481}" type="pres">
      <dgm:prSet presAssocID="{D8BEC3AF-623D-44FF-A0D3-4522C803B6E1}" presName="text0" presStyleLbl="node1" presStyleIdx="2" presStyleCnt="7" custScaleX="232896" custScaleY="97425" custRadScaleRad="133644" custRadScaleInc="20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44092-471A-4476-B935-7F0D900049D2}" type="pres">
      <dgm:prSet presAssocID="{35913D5C-F9F9-417A-91FB-7CBAADB709B6}" presName="Name56" presStyleLbl="parChTrans1D2" presStyleIdx="2" presStyleCnt="6"/>
      <dgm:spPr/>
      <dgm:t>
        <a:bodyPr/>
        <a:lstStyle/>
        <a:p>
          <a:endParaRPr lang="ru-RU"/>
        </a:p>
      </dgm:t>
    </dgm:pt>
    <dgm:pt modelId="{7F855D70-29C7-46F1-85F6-B983059F1DBD}" type="pres">
      <dgm:prSet presAssocID="{BE6D5F26-6C86-4EFB-A21C-F0C04583113F}" presName="text0" presStyleLbl="node1" presStyleIdx="3" presStyleCnt="7" custScaleX="210502" custRadScaleRad="142784" custRadScaleInc="-3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928F9-7711-44EF-8148-0D89A52A13DC}" type="pres">
      <dgm:prSet presAssocID="{A29B5B88-6DA5-46B4-87D3-9C16FD03DF68}" presName="Name56" presStyleLbl="parChTrans1D2" presStyleIdx="3" presStyleCnt="6"/>
      <dgm:spPr/>
      <dgm:t>
        <a:bodyPr/>
        <a:lstStyle/>
        <a:p>
          <a:endParaRPr lang="ru-RU"/>
        </a:p>
      </dgm:t>
    </dgm:pt>
    <dgm:pt modelId="{CD4C317F-8A4E-4A83-914A-D08F76F4F238}" type="pres">
      <dgm:prSet presAssocID="{604A4856-CE4A-447C-9C02-B6BF2241F2C9}" presName="text0" presStyleLbl="node1" presStyleIdx="4" presStyleCnt="7" custScaleX="246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DCF9E-40FF-4081-93FD-5238C73483F7}" type="pres">
      <dgm:prSet presAssocID="{DE84376F-D978-4FFC-8530-8958FA24A3A2}" presName="Name56" presStyleLbl="parChTrans1D2" presStyleIdx="4" presStyleCnt="6"/>
      <dgm:spPr/>
      <dgm:t>
        <a:bodyPr/>
        <a:lstStyle/>
        <a:p>
          <a:endParaRPr lang="ru-RU"/>
        </a:p>
      </dgm:t>
    </dgm:pt>
    <dgm:pt modelId="{9C110F6A-E435-49C3-B33A-6387090CBB42}" type="pres">
      <dgm:prSet presAssocID="{7706227F-233B-48DD-AE5F-D32E9DC799BC}" presName="text0" presStyleLbl="node1" presStyleIdx="5" presStyleCnt="7" custScaleX="214786" custRadScaleRad="132880" custRadScaleInc="26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4E9C6-CC95-403C-B71E-DC5F09ED54EC}" type="pres">
      <dgm:prSet presAssocID="{7AEEEA06-83DA-4BCF-B546-10AF3D0D565F}" presName="Name56" presStyleLbl="parChTrans1D2" presStyleIdx="5" presStyleCnt="6"/>
      <dgm:spPr/>
      <dgm:t>
        <a:bodyPr/>
        <a:lstStyle/>
        <a:p>
          <a:endParaRPr lang="ru-RU"/>
        </a:p>
      </dgm:t>
    </dgm:pt>
    <dgm:pt modelId="{3C4A90D4-9DB6-49D4-BD72-295864DE337A}" type="pres">
      <dgm:prSet presAssocID="{13AC84AB-304D-466C-AF5F-AE52A8FBC017}" presName="text0" presStyleLbl="node1" presStyleIdx="6" presStyleCnt="7" custScaleX="225163" custRadScaleRad="128271" custRadScaleInc="-19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742D2-4C2C-403B-90D0-DB4389EAD14F}" srcId="{94B6198A-108C-409E-AC19-1276BEBE0249}" destId="{13AC84AB-304D-466C-AF5F-AE52A8FBC017}" srcOrd="5" destOrd="0" parTransId="{7AEEEA06-83DA-4BCF-B546-10AF3D0D565F}" sibTransId="{CDA5DE5A-FE35-43E1-BD18-E5E1655680BE}"/>
    <dgm:cxn modelId="{E639B452-FBE3-4EA4-8BCA-61DF8DF1A330}" type="presOf" srcId="{BE6D5F26-6C86-4EFB-A21C-F0C04583113F}" destId="{7F855D70-29C7-46F1-85F6-B983059F1DBD}" srcOrd="0" destOrd="0" presId="urn:microsoft.com/office/officeart/2008/layout/RadialCluster"/>
    <dgm:cxn modelId="{131CBECF-8E64-404C-B9CF-4D9010B0F78A}" type="presOf" srcId="{7706227F-233B-48DD-AE5F-D32E9DC799BC}" destId="{9C110F6A-E435-49C3-B33A-6387090CBB42}" srcOrd="0" destOrd="0" presId="urn:microsoft.com/office/officeart/2008/layout/RadialCluster"/>
    <dgm:cxn modelId="{6AF3E901-AF12-4721-805D-28E8927A61CC}" srcId="{94B6198A-108C-409E-AC19-1276BEBE0249}" destId="{BE6D5F26-6C86-4EFB-A21C-F0C04583113F}" srcOrd="2" destOrd="0" parTransId="{35913D5C-F9F9-417A-91FB-7CBAADB709B6}" sibTransId="{F461516C-DC3E-4BAA-8BFA-F38FBA149BA7}"/>
    <dgm:cxn modelId="{C255E9B0-CCD8-414B-ADD5-EF57CC280337}" type="presOf" srcId="{ECE49C1A-4164-477E-AFBD-4EFC86893966}" destId="{7FFD970F-6B51-449A-9C6B-C44ACECAE122}" srcOrd="0" destOrd="0" presId="urn:microsoft.com/office/officeart/2008/layout/RadialCluster"/>
    <dgm:cxn modelId="{7ABB41E9-9D79-4F1F-882B-5542DFDDE9A3}" type="presOf" srcId="{13AC84AB-304D-466C-AF5F-AE52A8FBC017}" destId="{3C4A90D4-9DB6-49D4-BD72-295864DE337A}" srcOrd="0" destOrd="0" presId="urn:microsoft.com/office/officeart/2008/layout/RadialCluster"/>
    <dgm:cxn modelId="{5FC23C72-7F5D-4087-8FD6-E12F728B42DA}" type="presOf" srcId="{94B6198A-108C-409E-AC19-1276BEBE0249}" destId="{C3DE5CBB-AD42-4F09-90B4-AF5168FDD0D7}" srcOrd="0" destOrd="0" presId="urn:microsoft.com/office/officeart/2008/layout/RadialCluster"/>
    <dgm:cxn modelId="{7031454D-2761-4E11-9E52-FBDC6D42D818}" type="presOf" srcId="{020E9AAC-2630-4C35-BA11-C30A156FE920}" destId="{B77552CD-1A01-4E75-AD5A-9A687A503FBA}" srcOrd="0" destOrd="0" presId="urn:microsoft.com/office/officeart/2008/layout/RadialCluster"/>
    <dgm:cxn modelId="{3189A9C3-C724-4DAD-9EF1-5E982B50B26B}" type="presOf" srcId="{DE84376F-D978-4FFC-8530-8958FA24A3A2}" destId="{8B6DCF9E-40FF-4081-93FD-5238C73483F7}" srcOrd="0" destOrd="0" presId="urn:microsoft.com/office/officeart/2008/layout/RadialCluster"/>
    <dgm:cxn modelId="{9C72C62B-A0FF-4A23-AB60-D8A692CA085B}" type="presOf" srcId="{7AEEEA06-83DA-4BCF-B546-10AF3D0D565F}" destId="{2694E9C6-CC95-403C-B71E-DC5F09ED54EC}" srcOrd="0" destOrd="0" presId="urn:microsoft.com/office/officeart/2008/layout/RadialCluster"/>
    <dgm:cxn modelId="{33749584-B301-46BD-AE89-A190DD3253EC}" type="presOf" srcId="{FC094799-2C95-441E-8F53-FB81F81774A1}" destId="{59A52D55-A7B7-4D40-9303-59EA62E1CA30}" srcOrd="0" destOrd="0" presId="urn:microsoft.com/office/officeart/2008/layout/RadialCluster"/>
    <dgm:cxn modelId="{8D02F077-E4A8-4F42-941F-806AC78078CD}" type="presOf" srcId="{D8BEC3AF-623D-44FF-A0D3-4522C803B6E1}" destId="{AC241136-634F-420E-8F62-3892C923A481}" srcOrd="0" destOrd="0" presId="urn:microsoft.com/office/officeart/2008/layout/RadialCluster"/>
    <dgm:cxn modelId="{19F1E616-A5C1-4C65-BAE2-787E2010DFA7}" srcId="{94B6198A-108C-409E-AC19-1276BEBE0249}" destId="{7706227F-233B-48DD-AE5F-D32E9DC799BC}" srcOrd="4" destOrd="0" parTransId="{DE84376F-D978-4FFC-8530-8958FA24A3A2}" sibTransId="{DAFFE9E5-9046-4CF6-9B80-1903AE0F6297}"/>
    <dgm:cxn modelId="{18CC69AD-B19F-4AF4-B514-CEE46447ED9C}" type="presOf" srcId="{604A4856-CE4A-447C-9C02-B6BF2241F2C9}" destId="{CD4C317F-8A4E-4A83-914A-D08F76F4F238}" srcOrd="0" destOrd="0" presId="urn:microsoft.com/office/officeart/2008/layout/RadialCluster"/>
    <dgm:cxn modelId="{51B5B83F-701C-48F1-BDE3-06EE2D9D2ECA}" srcId="{94B6198A-108C-409E-AC19-1276BEBE0249}" destId="{2064BDFC-3A87-453C-81F7-BA487AE3A204}" srcOrd="0" destOrd="0" parTransId="{FC094799-2C95-441E-8F53-FB81F81774A1}" sibTransId="{BAB332F4-E3B6-42E1-B2AA-D15BE30EA872}"/>
    <dgm:cxn modelId="{01F816D3-D0B0-4CFC-8FD8-47F13AD3F90C}" type="presOf" srcId="{35913D5C-F9F9-417A-91FB-7CBAADB709B6}" destId="{4A144092-471A-4476-B935-7F0D900049D2}" srcOrd="0" destOrd="0" presId="urn:microsoft.com/office/officeart/2008/layout/RadialCluster"/>
    <dgm:cxn modelId="{A706BEB3-3551-488B-80BA-CF54390967BA}" srcId="{94B6198A-108C-409E-AC19-1276BEBE0249}" destId="{604A4856-CE4A-447C-9C02-B6BF2241F2C9}" srcOrd="3" destOrd="0" parTransId="{A29B5B88-6DA5-46B4-87D3-9C16FD03DF68}" sibTransId="{12D035DB-07CD-4816-9C26-F520E2E39069}"/>
    <dgm:cxn modelId="{23C95213-2777-4C86-945E-869556F6BC65}" type="presOf" srcId="{A29B5B88-6DA5-46B4-87D3-9C16FD03DF68}" destId="{E7B928F9-7711-44EF-8148-0D89A52A13DC}" srcOrd="0" destOrd="0" presId="urn:microsoft.com/office/officeart/2008/layout/RadialCluster"/>
    <dgm:cxn modelId="{7AD54600-5562-4DF6-839D-5231CB7EA9AE}" type="presOf" srcId="{2064BDFC-3A87-453C-81F7-BA487AE3A204}" destId="{CE08162F-0661-4012-B6DE-B6A8013DF0B9}" srcOrd="0" destOrd="0" presId="urn:microsoft.com/office/officeart/2008/layout/RadialCluster"/>
    <dgm:cxn modelId="{D9FAB30E-4717-47C6-A6DC-4078CA4123B0}" srcId="{94B6198A-108C-409E-AC19-1276BEBE0249}" destId="{D8BEC3AF-623D-44FF-A0D3-4522C803B6E1}" srcOrd="1" destOrd="0" parTransId="{ECE49C1A-4164-477E-AFBD-4EFC86893966}" sibTransId="{6FCF2C53-F747-4550-92E6-852DD5726587}"/>
    <dgm:cxn modelId="{620269A4-6FFA-41F1-B1F9-39E5ED5BFDA2}" srcId="{020E9AAC-2630-4C35-BA11-C30A156FE920}" destId="{94B6198A-108C-409E-AC19-1276BEBE0249}" srcOrd="0" destOrd="0" parTransId="{11A98DD1-9BCC-49C2-848F-361E8B529CD0}" sibTransId="{E2162C54-5B8D-4275-A3AA-A437D895F7CB}"/>
    <dgm:cxn modelId="{DB94ADC6-9662-4BB0-9AE3-729705FCDEE4}" type="presParOf" srcId="{B77552CD-1A01-4E75-AD5A-9A687A503FBA}" destId="{22401B32-537C-4985-8285-96DBC635F331}" srcOrd="0" destOrd="0" presId="urn:microsoft.com/office/officeart/2008/layout/RadialCluster"/>
    <dgm:cxn modelId="{B23B822D-7B5C-48CA-AB94-2EB844E1F94B}" type="presParOf" srcId="{22401B32-537C-4985-8285-96DBC635F331}" destId="{C3DE5CBB-AD42-4F09-90B4-AF5168FDD0D7}" srcOrd="0" destOrd="0" presId="urn:microsoft.com/office/officeart/2008/layout/RadialCluster"/>
    <dgm:cxn modelId="{453266B7-FF1B-4356-AA72-5201E13EB91A}" type="presParOf" srcId="{22401B32-537C-4985-8285-96DBC635F331}" destId="{59A52D55-A7B7-4D40-9303-59EA62E1CA30}" srcOrd="1" destOrd="0" presId="urn:microsoft.com/office/officeart/2008/layout/RadialCluster"/>
    <dgm:cxn modelId="{5689BB8B-3381-4909-8281-F6AF949FEB92}" type="presParOf" srcId="{22401B32-537C-4985-8285-96DBC635F331}" destId="{CE08162F-0661-4012-B6DE-B6A8013DF0B9}" srcOrd="2" destOrd="0" presId="urn:microsoft.com/office/officeart/2008/layout/RadialCluster"/>
    <dgm:cxn modelId="{38FE9E45-05BB-4473-82D4-5220FD84DE84}" type="presParOf" srcId="{22401B32-537C-4985-8285-96DBC635F331}" destId="{7FFD970F-6B51-449A-9C6B-C44ACECAE122}" srcOrd="3" destOrd="0" presId="urn:microsoft.com/office/officeart/2008/layout/RadialCluster"/>
    <dgm:cxn modelId="{846757DD-AE77-43C3-9F09-9222A19D7B1A}" type="presParOf" srcId="{22401B32-537C-4985-8285-96DBC635F331}" destId="{AC241136-634F-420E-8F62-3892C923A481}" srcOrd="4" destOrd="0" presId="urn:microsoft.com/office/officeart/2008/layout/RadialCluster"/>
    <dgm:cxn modelId="{36631F9B-0F54-4F25-9A47-9EF247647B86}" type="presParOf" srcId="{22401B32-537C-4985-8285-96DBC635F331}" destId="{4A144092-471A-4476-B935-7F0D900049D2}" srcOrd="5" destOrd="0" presId="urn:microsoft.com/office/officeart/2008/layout/RadialCluster"/>
    <dgm:cxn modelId="{B131BF46-53B7-4AF7-A309-A0B4021117DD}" type="presParOf" srcId="{22401B32-537C-4985-8285-96DBC635F331}" destId="{7F855D70-29C7-46F1-85F6-B983059F1DBD}" srcOrd="6" destOrd="0" presId="urn:microsoft.com/office/officeart/2008/layout/RadialCluster"/>
    <dgm:cxn modelId="{477C1796-89B5-45EE-9258-E1B7C3F8273F}" type="presParOf" srcId="{22401B32-537C-4985-8285-96DBC635F331}" destId="{E7B928F9-7711-44EF-8148-0D89A52A13DC}" srcOrd="7" destOrd="0" presId="urn:microsoft.com/office/officeart/2008/layout/RadialCluster"/>
    <dgm:cxn modelId="{B65489AF-78BB-4432-B6AD-0EE22CC52FFF}" type="presParOf" srcId="{22401B32-537C-4985-8285-96DBC635F331}" destId="{CD4C317F-8A4E-4A83-914A-D08F76F4F238}" srcOrd="8" destOrd="0" presId="urn:microsoft.com/office/officeart/2008/layout/RadialCluster"/>
    <dgm:cxn modelId="{C69813BF-7C85-442E-9EA8-6323AAC3F91D}" type="presParOf" srcId="{22401B32-537C-4985-8285-96DBC635F331}" destId="{8B6DCF9E-40FF-4081-93FD-5238C73483F7}" srcOrd="9" destOrd="0" presId="urn:microsoft.com/office/officeart/2008/layout/RadialCluster"/>
    <dgm:cxn modelId="{36BE7E1E-5E6C-42B0-823A-AA644E90DA6D}" type="presParOf" srcId="{22401B32-537C-4985-8285-96DBC635F331}" destId="{9C110F6A-E435-49C3-B33A-6387090CBB42}" srcOrd="10" destOrd="0" presId="urn:microsoft.com/office/officeart/2008/layout/RadialCluster"/>
    <dgm:cxn modelId="{6EDE99BB-6055-433E-B2BA-32F14ADC7E30}" type="presParOf" srcId="{22401B32-537C-4985-8285-96DBC635F331}" destId="{2694E9C6-CC95-403C-B71E-DC5F09ED54EC}" srcOrd="11" destOrd="0" presId="urn:microsoft.com/office/officeart/2008/layout/RadialCluster"/>
    <dgm:cxn modelId="{8A14D2AB-D46F-44C6-8745-66335281FBAF}" type="presParOf" srcId="{22401B32-537C-4985-8285-96DBC635F331}" destId="{3C4A90D4-9DB6-49D4-BD72-295864DE337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E5CBB-AD42-4F09-90B4-AF5168FDD0D7}">
      <dsp:nvSpPr>
        <dsp:cNvPr id="0" name=""/>
        <dsp:cNvSpPr/>
      </dsp:nvSpPr>
      <dsp:spPr>
        <a:xfrm>
          <a:off x="2108726" y="1120140"/>
          <a:ext cx="1244075" cy="960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Өнегелі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өмір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жобасы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5595" y="1167009"/>
        <a:ext cx="1150337" cy="866382"/>
      </dsp:txXfrm>
    </dsp:sp>
    <dsp:sp modelId="{59A52D55-A7B7-4D40-9303-59EA62E1CA30}">
      <dsp:nvSpPr>
        <dsp:cNvPr id="0" name=""/>
        <dsp:cNvSpPr/>
      </dsp:nvSpPr>
      <dsp:spPr>
        <a:xfrm rot="16200000">
          <a:off x="2492471" y="881847"/>
          <a:ext cx="476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8162F-0661-4012-B6DE-B6A8013DF0B9}">
      <dsp:nvSpPr>
        <dsp:cNvPr id="0" name=""/>
        <dsp:cNvSpPr/>
      </dsp:nvSpPr>
      <dsp:spPr>
        <a:xfrm>
          <a:off x="1941452" y="275"/>
          <a:ext cx="1578622" cy="64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670"/>
                <a:lumOff val="529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670"/>
                <a:lumOff val="529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670"/>
                <a:lumOff val="52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Оқушылар жан-жақты ақпарат алды</a:t>
          </a:r>
        </a:p>
      </dsp:txBody>
      <dsp:txXfrm>
        <a:off x="1972854" y="31677"/>
        <a:ext cx="1515818" cy="580476"/>
      </dsp:txXfrm>
    </dsp:sp>
    <dsp:sp modelId="{7FFD970F-6B51-449A-9C6B-C44ACECAE122}">
      <dsp:nvSpPr>
        <dsp:cNvPr id="0" name=""/>
        <dsp:cNvSpPr/>
      </dsp:nvSpPr>
      <dsp:spPr>
        <a:xfrm rot="20177784">
          <a:off x="3342276" y="1276944"/>
          <a:ext cx="249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514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41136-634F-420E-8F62-3892C923A481}">
      <dsp:nvSpPr>
        <dsp:cNvPr id="0" name=""/>
        <dsp:cNvSpPr/>
      </dsp:nvSpPr>
      <dsp:spPr>
        <a:xfrm>
          <a:off x="3545906" y="600075"/>
          <a:ext cx="1498174" cy="6267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Мамандық таңдауға бағыт -бағдар берілді</a:t>
          </a:r>
        </a:p>
      </dsp:txBody>
      <dsp:txXfrm>
        <a:off x="3576500" y="630669"/>
        <a:ext cx="1436986" cy="565527"/>
      </dsp:txXfrm>
    </dsp:sp>
    <dsp:sp modelId="{4A144092-471A-4476-B935-7F0D900049D2}">
      <dsp:nvSpPr>
        <dsp:cNvPr id="0" name=""/>
        <dsp:cNvSpPr/>
      </dsp:nvSpPr>
      <dsp:spPr>
        <a:xfrm rot="1191672">
          <a:off x="3339598" y="1900309"/>
          <a:ext cx="443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930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55D70-29C7-46F1-85F6-B983059F1DBD}">
      <dsp:nvSpPr>
        <dsp:cNvPr id="0" name=""/>
        <dsp:cNvSpPr/>
      </dsp:nvSpPr>
      <dsp:spPr>
        <a:xfrm>
          <a:off x="3770325" y="1898653"/>
          <a:ext cx="1354118" cy="64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 қасиеттер насихатталды</a:t>
          </a:r>
        </a:p>
      </dsp:txBody>
      <dsp:txXfrm>
        <a:off x="3801727" y="1930055"/>
        <a:ext cx="1291314" cy="580476"/>
      </dsp:txXfrm>
    </dsp:sp>
    <dsp:sp modelId="{E7B928F9-7711-44EF-8148-0D89A52A13DC}">
      <dsp:nvSpPr>
        <dsp:cNvPr id="0" name=""/>
        <dsp:cNvSpPr/>
      </dsp:nvSpPr>
      <dsp:spPr>
        <a:xfrm rot="5400000">
          <a:off x="2492471" y="2318552"/>
          <a:ext cx="476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C317F-8A4E-4A83-914A-D08F76F4F238}">
      <dsp:nvSpPr>
        <dsp:cNvPr id="0" name=""/>
        <dsp:cNvSpPr/>
      </dsp:nvSpPr>
      <dsp:spPr>
        <a:xfrm>
          <a:off x="1937277" y="2556844"/>
          <a:ext cx="1586972" cy="64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Ұрпақтар сабақтастығы жалғасты</a:t>
          </a:r>
        </a:p>
      </dsp:txBody>
      <dsp:txXfrm>
        <a:off x="1968679" y="2588246"/>
        <a:ext cx="1524168" cy="580476"/>
      </dsp:txXfrm>
    </dsp:sp>
    <dsp:sp modelId="{8B6DCF9E-40FF-4081-93FD-5238C73483F7}">
      <dsp:nvSpPr>
        <dsp:cNvPr id="0" name=""/>
        <dsp:cNvSpPr/>
      </dsp:nvSpPr>
      <dsp:spPr>
        <a:xfrm rot="9473796">
          <a:off x="1837505" y="1905800"/>
          <a:ext cx="2815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567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10F6A-E435-49C3-B33A-6387090CBB42}">
      <dsp:nvSpPr>
        <dsp:cNvPr id="0" name=""/>
        <dsp:cNvSpPr/>
      </dsp:nvSpPr>
      <dsp:spPr>
        <a:xfrm>
          <a:off x="466176" y="1917702"/>
          <a:ext cx="1381676" cy="64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3349"/>
                <a:lumOff val="264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3349"/>
                <a:lumOff val="264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3349"/>
                <a:lumOff val="264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Қарым-қатынас мәдениеті орнықты</a:t>
          </a:r>
        </a:p>
      </dsp:txBody>
      <dsp:txXfrm>
        <a:off x="497578" y="1949104"/>
        <a:ext cx="1318872" cy="580476"/>
      </dsp:txXfrm>
    </dsp:sp>
    <dsp:sp modelId="{2694E9C6-CC95-403C-B71E-DC5F09ED54EC}">
      <dsp:nvSpPr>
        <dsp:cNvPr id="0" name=""/>
        <dsp:cNvSpPr/>
      </dsp:nvSpPr>
      <dsp:spPr>
        <a:xfrm rot="12241854">
          <a:off x="1947266" y="1288484"/>
          <a:ext cx="1687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774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A90D4-9DB6-49D4-BD72-295864DE337A}">
      <dsp:nvSpPr>
        <dsp:cNvPr id="0" name=""/>
        <dsp:cNvSpPr/>
      </dsp:nvSpPr>
      <dsp:spPr>
        <a:xfrm>
          <a:off x="508997" y="610838"/>
          <a:ext cx="1448429" cy="64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Түрлі өнер түрлері үлгі етілді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399" y="642240"/>
        <a:ext cx="1385625" cy="580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C988D-0B8A-4032-99CE-DA9CDE03E58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2A4DD-11C4-401D-8168-D0CC4A5F6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3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3969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7938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1908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5877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69846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3815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57785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1754" algn="l" defTabSz="7879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A4DD-11C4-401D-8168-D0CC4A5F64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3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A4DD-11C4-401D-8168-D0CC4A5F64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3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A4DD-11C4-401D-8168-D0CC4A5F64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9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93969" indent="0" algn="ctr">
              <a:buNone/>
              <a:defRPr/>
            </a:lvl2pPr>
            <a:lvl3pPr marL="787938" indent="0" algn="ctr">
              <a:buNone/>
              <a:defRPr/>
            </a:lvl3pPr>
            <a:lvl4pPr marL="1181908" indent="0" algn="ctr">
              <a:buNone/>
              <a:defRPr/>
            </a:lvl4pPr>
            <a:lvl5pPr marL="1575877" indent="0" algn="ctr">
              <a:buNone/>
              <a:defRPr/>
            </a:lvl5pPr>
            <a:lvl6pPr marL="1969846" indent="0" algn="ctr">
              <a:buNone/>
              <a:defRPr/>
            </a:lvl6pPr>
            <a:lvl7pPr marL="2363815" indent="0" algn="ctr">
              <a:buNone/>
              <a:defRPr/>
            </a:lvl7pPr>
            <a:lvl8pPr marL="2757785" indent="0" algn="ctr">
              <a:buNone/>
              <a:defRPr/>
            </a:lvl8pPr>
            <a:lvl9pPr marL="315175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1E47-C858-48BE-8AC8-B1747234E60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916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B691-96FA-4906-8A50-0AEA46698A6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3794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9313-0EC8-48B4-B8EE-E8C9A1C6EE6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2334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C823F-46BF-411E-A48A-6E935F300D5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1219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93969" indent="0">
              <a:buNone/>
              <a:defRPr sz="1600"/>
            </a:lvl2pPr>
            <a:lvl3pPr marL="787938" indent="0">
              <a:buNone/>
              <a:defRPr sz="1400"/>
            </a:lvl3pPr>
            <a:lvl4pPr marL="1181908" indent="0">
              <a:buNone/>
              <a:defRPr sz="1200"/>
            </a:lvl4pPr>
            <a:lvl5pPr marL="1575877" indent="0">
              <a:buNone/>
              <a:defRPr sz="1200"/>
            </a:lvl5pPr>
            <a:lvl6pPr marL="1969846" indent="0">
              <a:buNone/>
              <a:defRPr sz="1200"/>
            </a:lvl6pPr>
            <a:lvl7pPr marL="2363815" indent="0">
              <a:buNone/>
              <a:defRPr sz="1200"/>
            </a:lvl7pPr>
            <a:lvl8pPr marL="2757785" indent="0">
              <a:buNone/>
              <a:defRPr sz="1200"/>
            </a:lvl8pPr>
            <a:lvl9pPr marL="315175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71FB-7C82-4412-9196-952E0B8174A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4709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4FC65-9DBB-45CE-A1B5-2363A867689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8891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969" indent="0">
              <a:buNone/>
              <a:defRPr sz="1700" b="1"/>
            </a:lvl2pPr>
            <a:lvl3pPr marL="787938" indent="0">
              <a:buNone/>
              <a:defRPr sz="1600" b="1"/>
            </a:lvl3pPr>
            <a:lvl4pPr marL="1181908" indent="0">
              <a:buNone/>
              <a:defRPr sz="1400" b="1"/>
            </a:lvl4pPr>
            <a:lvl5pPr marL="1575877" indent="0">
              <a:buNone/>
              <a:defRPr sz="1400" b="1"/>
            </a:lvl5pPr>
            <a:lvl6pPr marL="1969846" indent="0">
              <a:buNone/>
              <a:defRPr sz="1400" b="1"/>
            </a:lvl6pPr>
            <a:lvl7pPr marL="2363815" indent="0">
              <a:buNone/>
              <a:defRPr sz="1400" b="1"/>
            </a:lvl7pPr>
            <a:lvl8pPr marL="2757785" indent="0">
              <a:buNone/>
              <a:defRPr sz="1400" b="1"/>
            </a:lvl8pPr>
            <a:lvl9pPr marL="315175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969" indent="0">
              <a:buNone/>
              <a:defRPr sz="1700" b="1"/>
            </a:lvl2pPr>
            <a:lvl3pPr marL="787938" indent="0">
              <a:buNone/>
              <a:defRPr sz="1600" b="1"/>
            </a:lvl3pPr>
            <a:lvl4pPr marL="1181908" indent="0">
              <a:buNone/>
              <a:defRPr sz="1400" b="1"/>
            </a:lvl4pPr>
            <a:lvl5pPr marL="1575877" indent="0">
              <a:buNone/>
              <a:defRPr sz="1400" b="1"/>
            </a:lvl5pPr>
            <a:lvl6pPr marL="1969846" indent="0">
              <a:buNone/>
              <a:defRPr sz="1400" b="1"/>
            </a:lvl6pPr>
            <a:lvl7pPr marL="2363815" indent="0">
              <a:buNone/>
              <a:defRPr sz="1400" b="1"/>
            </a:lvl7pPr>
            <a:lvl8pPr marL="2757785" indent="0">
              <a:buNone/>
              <a:defRPr sz="1400" b="1"/>
            </a:lvl8pPr>
            <a:lvl9pPr marL="315175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EDC2-76C2-445A-B5A5-8F0BB289F00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7927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CC56A-D302-4FD2-BCA1-4D3DCBE44A1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8444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1B84B-7489-4300-9165-513A86CDC47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4876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3969" indent="0">
              <a:buNone/>
              <a:defRPr sz="1000"/>
            </a:lvl2pPr>
            <a:lvl3pPr marL="787938" indent="0">
              <a:buNone/>
              <a:defRPr sz="900"/>
            </a:lvl3pPr>
            <a:lvl4pPr marL="1181908" indent="0">
              <a:buNone/>
              <a:defRPr sz="800"/>
            </a:lvl4pPr>
            <a:lvl5pPr marL="1575877" indent="0">
              <a:buNone/>
              <a:defRPr sz="800"/>
            </a:lvl5pPr>
            <a:lvl6pPr marL="1969846" indent="0">
              <a:buNone/>
              <a:defRPr sz="800"/>
            </a:lvl6pPr>
            <a:lvl7pPr marL="2363815" indent="0">
              <a:buNone/>
              <a:defRPr sz="800"/>
            </a:lvl7pPr>
            <a:lvl8pPr marL="2757785" indent="0">
              <a:buNone/>
              <a:defRPr sz="800"/>
            </a:lvl8pPr>
            <a:lvl9pPr marL="315175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06E0A-5095-4270-80B5-A86BB21E212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9003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3969" indent="0">
              <a:buNone/>
              <a:defRPr sz="2400"/>
            </a:lvl2pPr>
            <a:lvl3pPr marL="787938" indent="0">
              <a:buNone/>
              <a:defRPr sz="2100"/>
            </a:lvl3pPr>
            <a:lvl4pPr marL="1181908" indent="0">
              <a:buNone/>
              <a:defRPr sz="1700"/>
            </a:lvl4pPr>
            <a:lvl5pPr marL="1575877" indent="0">
              <a:buNone/>
              <a:defRPr sz="1700"/>
            </a:lvl5pPr>
            <a:lvl6pPr marL="1969846" indent="0">
              <a:buNone/>
              <a:defRPr sz="1700"/>
            </a:lvl6pPr>
            <a:lvl7pPr marL="2363815" indent="0">
              <a:buNone/>
              <a:defRPr sz="1700"/>
            </a:lvl7pPr>
            <a:lvl8pPr marL="2757785" indent="0">
              <a:buNone/>
              <a:defRPr sz="1700"/>
            </a:lvl8pPr>
            <a:lvl9pPr marL="3151754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3969" indent="0">
              <a:buNone/>
              <a:defRPr sz="1000"/>
            </a:lvl2pPr>
            <a:lvl3pPr marL="787938" indent="0">
              <a:buNone/>
              <a:defRPr sz="900"/>
            </a:lvl3pPr>
            <a:lvl4pPr marL="1181908" indent="0">
              <a:buNone/>
              <a:defRPr sz="800"/>
            </a:lvl4pPr>
            <a:lvl5pPr marL="1575877" indent="0">
              <a:buNone/>
              <a:defRPr sz="800"/>
            </a:lvl5pPr>
            <a:lvl6pPr marL="1969846" indent="0">
              <a:buNone/>
              <a:defRPr sz="800"/>
            </a:lvl6pPr>
            <a:lvl7pPr marL="2363815" indent="0">
              <a:buNone/>
              <a:defRPr sz="800"/>
            </a:lvl7pPr>
            <a:lvl8pPr marL="2757785" indent="0">
              <a:buNone/>
              <a:defRPr sz="800"/>
            </a:lvl8pPr>
            <a:lvl9pPr marL="315175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336DF-6FD2-4545-9947-83D95A06651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66882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794" tIns="39397" rIns="78794" bIns="39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794" tIns="39397" rIns="78794" bIns="39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794" tIns="39397" rIns="78794" bIns="393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20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794" tIns="39397" rIns="78794" bIns="39397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794" tIns="39397" rIns="78794" bIns="393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FD62E4-D07C-4FAD-93EB-DBCFA2CCE1BC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39396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78793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18190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575877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95477" indent="-29547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0200" indent="-246231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84923" indent="-196985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378892" indent="-196985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72862" indent="-19698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66831" indent="-19698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60800" indent="-19698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54769" indent="-19698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48739" indent="-19698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3969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938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908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5877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9846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3815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7785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1754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" y="1419622"/>
            <a:ext cx="7020272" cy="864096"/>
          </a:xfrm>
          <a:noFill/>
          <a:ln/>
        </p:spPr>
        <p:txBody>
          <a:bodyPr/>
          <a:lstStyle/>
          <a:p>
            <a:r>
              <a:rPr lang="kk-KZ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202</a:t>
            </a:r>
            <a:r>
              <a:rPr lang="en-US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2</a:t>
            </a:r>
            <a:r>
              <a:rPr lang="kk-KZ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-202</a:t>
            </a:r>
            <a:r>
              <a:rPr lang="en-US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3</a:t>
            </a:r>
            <a:r>
              <a:rPr lang="kk-KZ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 оқу жылындағы </a:t>
            </a:r>
            <a:br>
              <a:rPr lang="kk-KZ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</a:br>
            <a:r>
              <a:rPr lang="kk-KZ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оқу</a:t>
            </a:r>
            <a:r>
              <a:rPr lang="en-US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kk-KZ" sz="2400" b="1" kern="1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тәрбие үдерісінің сараптамалық талдауы</a:t>
            </a:r>
            <a:endParaRPr lang="es-ES" altLang="ru-RU" sz="2400" b="1" kern="1200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8390" y="271552"/>
            <a:ext cx="7062042" cy="510451"/>
          </a:xfrm>
          <a:prstGeom prst="rect">
            <a:avLst/>
          </a:prstGeom>
        </p:spPr>
        <p:txBody>
          <a:bodyPr wrap="square" lIns="78794" tIns="39397" rIns="78794" bIns="39397"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</a:rPr>
              <a:t>Қарағанды облысы білім басқармасының Балқаш қаласы білім бөлімінің «әл-Фараби атындағы жалпы білім беретін мектебі» КММ</a:t>
            </a:r>
          </a:p>
        </p:txBody>
      </p:sp>
      <p:pic>
        <p:nvPicPr>
          <p:cNvPr id="1026" name="Picture 2" descr="C:\Users\Lenovo\Desktop\новая эмблема школ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1806"/>
            <a:ext cx="1063001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619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chemeClr val="bg1"/>
                </a:solidFill>
              </a:rPr>
              <a:t>Олимпиада - білім  бәсекелестігінің  биік  шыңы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21" y="76164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«Білім шыңы – олимпиада»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5-11 сынып оқушылары арасында негізгі пәндер бойынша </a:t>
            </a:r>
            <a:r>
              <a:rPr lang="kk-KZ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облыстық</a:t>
            </a:r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 олимпиаданың қорытындысы 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0211487"/>
              </p:ext>
            </p:extLst>
          </p:nvPr>
        </p:nvGraphicFramePr>
        <p:xfrm>
          <a:off x="179512" y="1707654"/>
          <a:ext cx="3672408" cy="294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36829" y="7712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«Білім шыңы – олимпиада»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5-11 сынып оқушылары арасында негізгі пәндер бойынша </a:t>
            </a:r>
            <a:r>
              <a:rPr lang="kk-KZ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қалалық</a:t>
            </a:r>
            <a:r>
              <a:rPr lang="kk-KZ" sz="1400" dirty="0">
                <a:latin typeface="Calibri" panose="020F0502020204030204" pitchFamily="34" charset="0"/>
                <a:cs typeface="Calibri" panose="020F0502020204030204" pitchFamily="34" charset="0"/>
              </a:rPr>
              <a:t> олимпиаданың қорытындысы 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95392351"/>
              </p:ext>
            </p:extLst>
          </p:nvPr>
        </p:nvGraphicFramePr>
        <p:xfrm>
          <a:off x="4211960" y="1707654"/>
          <a:ext cx="4694312" cy="29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523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23478"/>
            <a:ext cx="3368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Ескеретін жағдай </a:t>
            </a:r>
            <a:endParaRPr lang="ru-RU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931994" y="943953"/>
            <a:ext cx="1318842" cy="11126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931994" y="2024073"/>
            <a:ext cx="1318842" cy="1627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i="1" dirty="0">
                <a:solidFill>
                  <a:srgbClr val="002060"/>
                </a:solidFill>
              </a:rPr>
              <a:t>Пән мұғалімі ретінде олимпиадаға қатысу көрсеткішін көтеру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2422285" y="943953"/>
            <a:ext cx="1318842" cy="1112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4"/>
          <p:cNvSpPr/>
          <p:nvPr/>
        </p:nvSpPr>
        <p:spPr>
          <a:xfrm>
            <a:off x="2422285" y="2024073"/>
            <a:ext cx="1318842" cy="1627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i="1" dirty="0">
                <a:solidFill>
                  <a:srgbClr val="002060"/>
                </a:solidFill>
              </a:rPr>
              <a:t>Ғылыми жобалар жеңімпаздары санын көбейту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" name="矩形 5"/>
          <p:cNvSpPr/>
          <p:nvPr/>
        </p:nvSpPr>
        <p:spPr>
          <a:xfrm>
            <a:off x="3912577" y="943953"/>
            <a:ext cx="1318842" cy="11126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6"/>
          <p:cNvSpPr/>
          <p:nvPr/>
        </p:nvSpPr>
        <p:spPr>
          <a:xfrm>
            <a:off x="3912577" y="2024073"/>
            <a:ext cx="1318842" cy="1627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kk-KZ" sz="1400" i="1" dirty="0">
                <a:solidFill>
                  <a:srgbClr val="002060"/>
                </a:solidFill>
              </a:rPr>
              <a:t>Оқу үдерісіне инновация-лық технология-ларды енгізуі (тәжірибені тарату,</a:t>
            </a:r>
          </a:p>
          <a:p>
            <a:pPr lvl="0" algn="ctr"/>
            <a:r>
              <a:rPr lang="kk-KZ" sz="1400" i="1" dirty="0">
                <a:solidFill>
                  <a:srgbClr val="002060"/>
                </a:solidFill>
              </a:rPr>
              <a:t>жариялау)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矩形 7"/>
          <p:cNvSpPr/>
          <p:nvPr/>
        </p:nvSpPr>
        <p:spPr>
          <a:xfrm>
            <a:off x="5402870" y="943953"/>
            <a:ext cx="1318842" cy="11126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5402870" y="2024073"/>
            <a:ext cx="1318842" cy="1627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kk-KZ" sz="1100" i="1" dirty="0">
                <a:solidFill>
                  <a:srgbClr val="002060"/>
                </a:solidFill>
              </a:rPr>
              <a:t>Шебер-сынып, шығармашылық шеберхана, семинар-тренинг өткізуі, педагогикалық қауымдастыққа қатысу;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2" name="矩形 9"/>
          <p:cNvSpPr/>
          <p:nvPr/>
        </p:nvSpPr>
        <p:spPr>
          <a:xfrm>
            <a:off x="6893161" y="943953"/>
            <a:ext cx="1318842" cy="11126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0"/>
          <p:cNvSpPr/>
          <p:nvPr/>
        </p:nvSpPr>
        <p:spPr>
          <a:xfrm>
            <a:off x="6893161" y="2024073"/>
            <a:ext cx="1318842" cy="1627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kk-KZ" sz="1100" i="1" dirty="0">
                <a:solidFill>
                  <a:srgbClr val="002060"/>
                </a:solidFill>
              </a:rPr>
              <a:t>Педагогтің әртүрлі білімдену жобаларына, байқауларға, педагогикалық оқуларға қатысуын арттыру</a:t>
            </a:r>
            <a:endParaRPr lang="zh-CN" altLang="en-US" sz="1100" i="1" dirty="0">
              <a:solidFill>
                <a:srgbClr val="002060"/>
              </a:solidFill>
            </a:endParaRPr>
          </a:p>
        </p:txBody>
      </p:sp>
      <p:grpSp>
        <p:nvGrpSpPr>
          <p:cNvPr id="14" name="组合 11"/>
          <p:cNvGrpSpPr/>
          <p:nvPr/>
        </p:nvGrpSpPr>
        <p:grpSpPr>
          <a:xfrm>
            <a:off x="1354201" y="1102912"/>
            <a:ext cx="474394" cy="612443"/>
            <a:chOff x="3095876" y="2479873"/>
            <a:chExt cx="366231" cy="470769"/>
          </a:xfrm>
        </p:grpSpPr>
        <p:sp>
          <p:nvSpPr>
            <p:cNvPr id="45" name="Freeform 108"/>
            <p:cNvSpPr>
              <a:spLocks/>
            </p:cNvSpPr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6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7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8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15" name="Freeform 64"/>
          <p:cNvSpPr>
            <a:spLocks noEditPoints="1"/>
          </p:cNvSpPr>
          <p:nvPr/>
        </p:nvSpPr>
        <p:spPr bwMode="auto">
          <a:xfrm flipH="1">
            <a:off x="2755173" y="1137242"/>
            <a:ext cx="653068" cy="543748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7099" tIns="33549" rIns="67099" bIns="33549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671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6" name="组合 17"/>
          <p:cNvGrpSpPr/>
          <p:nvPr/>
        </p:nvGrpSpPr>
        <p:grpSpPr>
          <a:xfrm>
            <a:off x="4368174" y="1111156"/>
            <a:ext cx="407685" cy="595905"/>
            <a:chOff x="5690315" y="3674507"/>
            <a:chExt cx="314729" cy="458061"/>
          </a:xfrm>
        </p:grpSpPr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17" name="Freeform 9"/>
          <p:cNvSpPr>
            <a:spLocks/>
          </p:cNvSpPr>
          <p:nvPr/>
        </p:nvSpPr>
        <p:spPr bwMode="auto">
          <a:xfrm flipH="1">
            <a:off x="5723424" y="1195920"/>
            <a:ext cx="677736" cy="426393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7099" tIns="33549" rIns="67099" bIns="33549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671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8" name="组合 21"/>
          <p:cNvGrpSpPr/>
          <p:nvPr/>
        </p:nvGrpSpPr>
        <p:grpSpPr>
          <a:xfrm>
            <a:off x="7263705" y="1136590"/>
            <a:ext cx="577766" cy="545054"/>
            <a:chOff x="1784487" y="2486066"/>
            <a:chExt cx="446032" cy="418971"/>
          </a:xfrm>
          <a:solidFill>
            <a:schemeClr val="bg1"/>
          </a:solidFill>
        </p:grpSpPr>
        <p:sp>
          <p:nvSpPr>
            <p:cNvPr id="37" name="Freeform 68"/>
            <p:cNvSpPr>
              <a:spLocks/>
            </p:cNvSpPr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671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9" name="组合 28"/>
          <p:cNvGrpSpPr/>
          <p:nvPr/>
        </p:nvGrpSpPr>
        <p:grpSpPr>
          <a:xfrm>
            <a:off x="1512285" y="1736041"/>
            <a:ext cx="6119426" cy="158944"/>
            <a:chOff x="1918742" y="3212976"/>
            <a:chExt cx="8352927" cy="216024"/>
          </a:xfrm>
        </p:grpSpPr>
        <p:sp>
          <p:nvSpPr>
            <p:cNvPr id="31" name="椭圆 29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椭圆 30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椭圆 31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椭圆 32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椭圆 33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 34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TextBox 40"/>
          <p:cNvSpPr txBox="1"/>
          <p:nvPr/>
        </p:nvSpPr>
        <p:spPr>
          <a:xfrm>
            <a:off x="616104" y="3775991"/>
            <a:ext cx="2155696" cy="1144971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i="1" dirty="0">
                <a:solidFill>
                  <a:srgbClr val="002060"/>
                </a:solidFill>
              </a:rPr>
              <a:t>Педагогтің семинарлар мен конференцияларға қатысу көрсеткішін арттыру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41"/>
          <p:cNvSpPr txBox="1"/>
          <p:nvPr/>
        </p:nvSpPr>
        <p:spPr>
          <a:xfrm>
            <a:off x="2760135" y="3768834"/>
            <a:ext cx="2099897" cy="1144971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i="1" dirty="0">
                <a:solidFill>
                  <a:srgbClr val="002060"/>
                </a:solidFill>
              </a:rPr>
              <a:t>Оқулықтар, монографиялар, әдістемелік құралдар мен нұсқаулар дайындау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42"/>
          <p:cNvSpPr txBox="1"/>
          <p:nvPr/>
        </p:nvSpPr>
        <p:spPr>
          <a:xfrm>
            <a:off x="4775859" y="3768834"/>
            <a:ext cx="1945853" cy="1144971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i="1" dirty="0">
                <a:solidFill>
                  <a:srgbClr val="002060"/>
                </a:solidFill>
              </a:rPr>
              <a:t>Мақалаларды педагогикалық басылымдарда және БАҚ-та жариялау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43"/>
          <p:cNvSpPr txBox="1"/>
          <p:nvPr/>
        </p:nvSpPr>
        <p:spPr>
          <a:xfrm>
            <a:off x="6588224" y="3768834"/>
            <a:ext cx="1954744" cy="71408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i="1" dirty="0">
                <a:solidFill>
                  <a:srgbClr val="002060"/>
                </a:solidFill>
              </a:rPr>
              <a:t>Авторлық бағдарламалар санын арттыру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99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575996"/>
              </p:ext>
            </p:extLst>
          </p:nvPr>
        </p:nvGraphicFramePr>
        <p:xfrm>
          <a:off x="395536" y="1200150"/>
          <a:ext cx="83529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74224" y="123478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ТЖБ сараптамасының  диаграммасы </a:t>
            </a:r>
            <a:endParaRPr lang="ru-RU" sz="2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329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7534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/>
          </a:p>
          <a:p>
            <a:r>
              <a:rPr lang="ru-RU" sz="2000" b="1" dirty="0" smtClean="0"/>
              <a:t>Т</a:t>
            </a:r>
            <a:r>
              <a:rPr lang="kk-KZ" sz="2000" b="1" dirty="0" smtClean="0"/>
              <a:t>уындаған </a:t>
            </a:r>
            <a:r>
              <a:rPr lang="kk-KZ" sz="2000" b="1" dirty="0"/>
              <a:t>мәселелер:</a:t>
            </a:r>
            <a:endParaRPr lang="ru-RU" sz="2000" dirty="0"/>
          </a:p>
          <a:p>
            <a:pPr lvl="0"/>
            <a:r>
              <a:rPr lang="kk-KZ" sz="2000" dirty="0"/>
              <a:t>Орта буын оқушыларының ТЖБ, БЖБ жазудағы білім сапасының төмендігі </a:t>
            </a:r>
            <a:endParaRPr lang="ru-RU" sz="2000" dirty="0"/>
          </a:p>
          <a:p>
            <a:pPr lvl="0"/>
            <a:r>
              <a:rPr lang="kk-KZ" sz="2000" dirty="0"/>
              <a:t>Оқушылардың баллдық жүйесіндегі «жоғары» деңгейдің төмендігі</a:t>
            </a:r>
            <a:endParaRPr lang="ru-RU" sz="2000" dirty="0"/>
          </a:p>
          <a:p>
            <a:pPr lvl="0"/>
            <a:r>
              <a:rPr lang="kk-KZ" sz="2000" dirty="0"/>
              <a:t>Оқушылардың тыңдайым/айтылым дағдыларының төмендігі</a:t>
            </a:r>
            <a:endParaRPr lang="ru-RU" sz="2000" dirty="0"/>
          </a:p>
          <a:p>
            <a:r>
              <a:rPr lang="kk-KZ" sz="2000" b="1" dirty="0"/>
              <a:t>Шешу жолдары:</a:t>
            </a:r>
            <a:endParaRPr lang="ru-RU" sz="2000" dirty="0"/>
          </a:p>
          <a:p>
            <a:pPr lvl="0"/>
            <a:r>
              <a:rPr lang="kk-KZ" sz="2000" dirty="0"/>
              <a:t>Орта буын оқушыларының білім сапасын көтеруде жоспарлы жұмыстар атқару</a:t>
            </a:r>
            <a:endParaRPr lang="ru-RU" sz="2000" dirty="0"/>
          </a:p>
          <a:p>
            <a:pPr lvl="0"/>
            <a:r>
              <a:rPr lang="kk-KZ" sz="2000" dirty="0"/>
              <a:t>«Жоғары» баллдық деңгей көрсеткішін жиынтық бағалау тапсырмаларының реттілігі арқылы көтеру қажет.</a:t>
            </a:r>
            <a:endParaRPr lang="ru-RU" sz="2000" dirty="0"/>
          </a:p>
          <a:p>
            <a:pPr lvl="0"/>
            <a:r>
              <a:rPr lang="kk-KZ" sz="2000" dirty="0"/>
              <a:t>Ауызша пәндерге  тыңдалым /айтылым тапсырмаларын жүйелі енгізу</a:t>
            </a:r>
            <a:endParaRPr lang="ru-RU" sz="2000" dirty="0"/>
          </a:p>
          <a:p>
            <a:r>
              <a:rPr lang="kk-KZ" sz="2000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103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avuch6\Desktop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43558"/>
            <a:ext cx="2592288" cy="1330029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20707"/>
            <a:ext cx="2376264" cy="13528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1" y="2427734"/>
            <a:ext cx="1827530" cy="1028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12" y="2425159"/>
            <a:ext cx="2266950" cy="10204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77" y="2446784"/>
            <a:ext cx="2091169" cy="1009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91" y="3559993"/>
            <a:ext cx="2205355" cy="1249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9862"/>
            <a:ext cx="2124075" cy="120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49" y="3579862"/>
            <a:ext cx="2124075" cy="1240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80" y="987574"/>
            <a:ext cx="1447800" cy="1085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7" y="1005989"/>
            <a:ext cx="1419225" cy="10636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Рисунок 1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04" y="2374994"/>
            <a:ext cx="1428750" cy="1070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Рисунок 12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3"/>
          <a:stretch/>
        </p:blipFill>
        <p:spPr bwMode="auto">
          <a:xfrm>
            <a:off x="7086922" y="3640822"/>
            <a:ext cx="1733550" cy="10820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89555" y="195486"/>
            <a:ext cx="7508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Жетекші </a:t>
            </a:r>
            <a:r>
              <a:rPr lang="kk-KZ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мектептермен жүйелі жұмыстар</a:t>
            </a:r>
            <a:endParaRPr lang="ru-RU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368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15566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Жыл бойғы атқарған жұмыстардың қорытынды сараптамасының нәтижесінде туындаған мәселелер:</a:t>
            </a:r>
            <a:endParaRPr lang="ru-RU" dirty="0"/>
          </a:p>
          <a:p>
            <a:pPr lvl="0"/>
            <a:r>
              <a:rPr lang="kk-KZ" dirty="0"/>
              <a:t>Сабақтарда бағалаудың дұрыс қолданылмауы;                        </a:t>
            </a:r>
            <a:endParaRPr lang="ru-RU" dirty="0"/>
          </a:p>
          <a:p>
            <a:pPr lvl="0"/>
            <a:r>
              <a:rPr lang="kk-KZ" dirty="0"/>
              <a:t>Қалыптастырушы бағалауды күнделікті сабақта тиімді қолданылмауы;</a:t>
            </a:r>
            <a:endParaRPr lang="ru-RU" dirty="0"/>
          </a:p>
          <a:p>
            <a:pPr lvl="0"/>
            <a:r>
              <a:rPr lang="kk-KZ" dirty="0"/>
              <a:t>Мұғалімдердің сабақты зерттеу жұмысына толық қатыспауы;</a:t>
            </a:r>
            <a:endParaRPr lang="ru-RU" dirty="0"/>
          </a:p>
          <a:p>
            <a:pPr lvl="0"/>
            <a:r>
              <a:rPr lang="kk-KZ" dirty="0"/>
              <a:t>Серіктес мектеп мұғалімдерінің көпшілігі  -Lesson Study курстарын оқымағандығы.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b="1" dirty="0"/>
              <a:t>Шешу жолдары:</a:t>
            </a:r>
            <a:endParaRPr lang="ru-RU" dirty="0"/>
          </a:p>
          <a:p>
            <a:pPr lvl="0"/>
            <a:r>
              <a:rPr lang="kk-KZ" dirty="0"/>
              <a:t>Серіктес мектептер пән мұғалімдерінің ұжымдасуымен оқушылардың білім сапасын көтеру;</a:t>
            </a:r>
            <a:endParaRPr lang="ru-RU" dirty="0"/>
          </a:p>
          <a:p>
            <a:pPr lvl="0"/>
            <a:r>
              <a:rPr lang="kk-KZ" dirty="0"/>
              <a:t>Мектептерде іс-әрекетті зерттеу жұмыстарын жүйелі түрде жүргізу;</a:t>
            </a:r>
            <a:endParaRPr lang="ru-RU" dirty="0"/>
          </a:p>
          <a:p>
            <a:pPr lvl="0"/>
            <a:r>
              <a:rPr lang="kk-KZ" dirty="0"/>
              <a:t>Пән мұғалімдерінің сабақты зерттеу жұмыстарына жүйелі көмек көрсету.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18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32" y="2585291"/>
            <a:ext cx="8203879" cy="328531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56" name="矩形 2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7" name="组合 3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58" name="矩形 4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矩形 5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矩形 6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矩形 7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矩形 8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矩形 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等腰三角形 1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3" name="肘形连接符 11"/>
          <p:cNvCxnSpPr>
            <a:stCxn id="54" idx="3"/>
          </p:cNvCxnSpPr>
          <p:nvPr/>
        </p:nvCxnSpPr>
        <p:spPr>
          <a:xfrm rot="5400000" flipH="1" flipV="1">
            <a:off x="567386" y="210603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2"/>
          <p:cNvGrpSpPr/>
          <p:nvPr/>
        </p:nvGrpSpPr>
        <p:grpSpPr>
          <a:xfrm>
            <a:off x="459025" y="2497591"/>
            <a:ext cx="562875" cy="507177"/>
            <a:chOff x="1025957" y="3090803"/>
            <a:chExt cx="750892" cy="676392"/>
          </a:xfrm>
          <a:solidFill>
            <a:srgbClr val="005DA2"/>
          </a:solidFill>
        </p:grpSpPr>
        <p:sp>
          <p:nvSpPr>
            <p:cNvPr id="54" name="六边形 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文本框 64"/>
            <p:cNvSpPr txBox="1"/>
            <p:nvPr/>
          </p:nvSpPr>
          <p:spPr>
            <a:xfrm>
              <a:off x="1025957" y="3262659"/>
              <a:ext cx="750892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5" name="肘形连接符 15"/>
          <p:cNvCxnSpPr>
            <a:stCxn id="52" idx="3"/>
          </p:cNvCxnSpPr>
          <p:nvPr/>
        </p:nvCxnSpPr>
        <p:spPr>
          <a:xfrm rot="5400000" flipH="1" flipV="1">
            <a:off x="2501672" y="210603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6"/>
          <p:cNvGrpSpPr/>
          <p:nvPr/>
        </p:nvGrpSpPr>
        <p:grpSpPr>
          <a:xfrm>
            <a:off x="2372610" y="2497591"/>
            <a:ext cx="609665" cy="507177"/>
            <a:chOff x="998340" y="3090803"/>
            <a:chExt cx="813309" cy="676392"/>
          </a:xfrm>
          <a:solidFill>
            <a:srgbClr val="005DA2"/>
          </a:solidFill>
        </p:grpSpPr>
        <p:sp>
          <p:nvSpPr>
            <p:cNvPr id="52" name="六边形 1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文本框 72"/>
            <p:cNvSpPr txBox="1"/>
            <p:nvPr/>
          </p:nvSpPr>
          <p:spPr>
            <a:xfrm>
              <a:off x="998340" y="3253274"/>
              <a:ext cx="813309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7" name="肘形连接符 19"/>
          <p:cNvCxnSpPr>
            <a:stCxn id="50" idx="3"/>
          </p:cNvCxnSpPr>
          <p:nvPr/>
        </p:nvCxnSpPr>
        <p:spPr>
          <a:xfrm rot="5400000" flipH="1" flipV="1">
            <a:off x="4435959" y="210603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20"/>
          <p:cNvGrpSpPr/>
          <p:nvPr/>
        </p:nvGrpSpPr>
        <p:grpSpPr>
          <a:xfrm>
            <a:off x="4327385" y="2497591"/>
            <a:ext cx="582738" cy="507177"/>
            <a:chOff x="1025672" y="3090803"/>
            <a:chExt cx="777387" cy="676392"/>
          </a:xfrm>
          <a:solidFill>
            <a:srgbClr val="005DA2"/>
          </a:solidFill>
        </p:grpSpPr>
        <p:sp>
          <p:nvSpPr>
            <p:cNvPr id="50" name="六边形 2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文本框 79"/>
            <p:cNvSpPr txBox="1"/>
            <p:nvPr/>
          </p:nvSpPr>
          <p:spPr>
            <a:xfrm>
              <a:off x="1025672" y="3270652"/>
              <a:ext cx="777387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肘形连接符 23"/>
          <p:cNvCxnSpPr>
            <a:stCxn id="48" idx="3"/>
          </p:cNvCxnSpPr>
          <p:nvPr/>
        </p:nvCxnSpPr>
        <p:spPr>
          <a:xfrm rot="5400000" flipH="1" flipV="1">
            <a:off x="6370245" y="210603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4"/>
          <p:cNvGrpSpPr/>
          <p:nvPr/>
        </p:nvGrpSpPr>
        <p:grpSpPr>
          <a:xfrm>
            <a:off x="6218707" y="2497591"/>
            <a:ext cx="649083" cy="507177"/>
            <a:chOff x="968357" y="3090803"/>
            <a:chExt cx="865896" cy="676392"/>
          </a:xfrm>
          <a:solidFill>
            <a:srgbClr val="005DA2"/>
          </a:solidFill>
        </p:grpSpPr>
        <p:sp>
          <p:nvSpPr>
            <p:cNvPr id="48" name="六边形 2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文本框 86"/>
            <p:cNvSpPr txBox="1"/>
            <p:nvPr/>
          </p:nvSpPr>
          <p:spPr>
            <a:xfrm>
              <a:off x="968357" y="3281788"/>
              <a:ext cx="865896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1" name="肘形连接符 27"/>
          <p:cNvCxnSpPr>
            <a:stCxn id="46" idx="0"/>
          </p:cNvCxnSpPr>
          <p:nvPr/>
        </p:nvCxnSpPr>
        <p:spPr>
          <a:xfrm rot="16200000" flipH="1">
            <a:off x="1515977" y="3196324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28"/>
          <p:cNvGrpSpPr/>
          <p:nvPr/>
        </p:nvGrpSpPr>
        <p:grpSpPr>
          <a:xfrm>
            <a:off x="1441613" y="2497591"/>
            <a:ext cx="531839" cy="507177"/>
            <a:chOff x="1046561" y="3090803"/>
            <a:chExt cx="709487" cy="676392"/>
          </a:xfrm>
          <a:solidFill>
            <a:srgbClr val="005DA2"/>
          </a:solidFill>
        </p:grpSpPr>
        <p:sp>
          <p:nvSpPr>
            <p:cNvPr id="46" name="六边形 2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文本框 93"/>
            <p:cNvSpPr txBox="1"/>
            <p:nvPr/>
          </p:nvSpPr>
          <p:spPr>
            <a:xfrm>
              <a:off x="1046561" y="3264812"/>
              <a:ext cx="709487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3" name="肘形连接符 31"/>
          <p:cNvCxnSpPr>
            <a:stCxn id="44" idx="0"/>
          </p:cNvCxnSpPr>
          <p:nvPr/>
        </p:nvCxnSpPr>
        <p:spPr>
          <a:xfrm rot="16200000" flipH="1">
            <a:off x="3450263" y="3196324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32"/>
          <p:cNvGrpSpPr/>
          <p:nvPr/>
        </p:nvGrpSpPr>
        <p:grpSpPr>
          <a:xfrm>
            <a:off x="3370934" y="2497591"/>
            <a:ext cx="541766" cy="507177"/>
            <a:chOff x="1039939" y="3090803"/>
            <a:chExt cx="722732" cy="676392"/>
          </a:xfrm>
          <a:solidFill>
            <a:srgbClr val="005DA2"/>
          </a:solidFill>
        </p:grpSpPr>
        <p:sp>
          <p:nvSpPr>
            <p:cNvPr id="44" name="六边形 3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文本框 101"/>
            <p:cNvSpPr txBox="1"/>
            <p:nvPr/>
          </p:nvSpPr>
          <p:spPr>
            <a:xfrm>
              <a:off x="1039939" y="3297680"/>
              <a:ext cx="722732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5" name="肘形连接符 35"/>
          <p:cNvCxnSpPr>
            <a:stCxn id="42" idx="0"/>
          </p:cNvCxnSpPr>
          <p:nvPr/>
        </p:nvCxnSpPr>
        <p:spPr>
          <a:xfrm rot="16200000" flipH="1">
            <a:off x="5384550" y="3196324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36"/>
          <p:cNvGrpSpPr/>
          <p:nvPr/>
        </p:nvGrpSpPr>
        <p:grpSpPr>
          <a:xfrm>
            <a:off x="5264252" y="2497591"/>
            <a:ext cx="623705" cy="507177"/>
            <a:chOff x="985283" y="3090803"/>
            <a:chExt cx="832039" cy="676392"/>
          </a:xfrm>
          <a:solidFill>
            <a:srgbClr val="005DA2"/>
          </a:solidFill>
        </p:grpSpPr>
        <p:sp>
          <p:nvSpPr>
            <p:cNvPr id="42" name="六边形 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文本框 108"/>
            <p:cNvSpPr txBox="1"/>
            <p:nvPr/>
          </p:nvSpPr>
          <p:spPr>
            <a:xfrm>
              <a:off x="985283" y="3259926"/>
              <a:ext cx="832039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39"/>
          <p:cNvGrpSpPr/>
          <p:nvPr/>
        </p:nvGrpSpPr>
        <p:grpSpPr>
          <a:xfrm>
            <a:off x="7166379" y="2497591"/>
            <a:ext cx="688026" cy="507177"/>
            <a:chOff x="942381" y="3090803"/>
            <a:chExt cx="917844" cy="676392"/>
          </a:xfrm>
          <a:solidFill>
            <a:srgbClr val="005DA2"/>
          </a:solidFill>
        </p:grpSpPr>
        <p:sp>
          <p:nvSpPr>
            <p:cNvPr id="40" name="六边形 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文本框 114"/>
            <p:cNvSpPr txBox="1"/>
            <p:nvPr/>
          </p:nvSpPr>
          <p:spPr>
            <a:xfrm>
              <a:off x="942381" y="3281788"/>
              <a:ext cx="917844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43"/>
          <p:cNvGrpSpPr/>
          <p:nvPr/>
        </p:nvGrpSpPr>
        <p:grpSpPr>
          <a:xfrm>
            <a:off x="933628" y="1369599"/>
            <a:ext cx="1511493" cy="908962"/>
            <a:chOff x="1187624" y="1833764"/>
            <a:chExt cx="1425857" cy="737986"/>
          </a:xfrm>
        </p:grpSpPr>
        <p:sp>
          <p:nvSpPr>
            <p:cNvPr id="38" name="矩形 44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0" name="组合 46"/>
          <p:cNvGrpSpPr/>
          <p:nvPr/>
        </p:nvGrpSpPr>
        <p:grpSpPr>
          <a:xfrm>
            <a:off x="2901528" y="1381201"/>
            <a:ext cx="1684297" cy="960629"/>
            <a:chOff x="1187624" y="1833764"/>
            <a:chExt cx="1425857" cy="737986"/>
          </a:xfrm>
        </p:grpSpPr>
        <p:sp>
          <p:nvSpPr>
            <p:cNvPr id="36" name="矩形 47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1" name="组合 49"/>
          <p:cNvGrpSpPr/>
          <p:nvPr/>
        </p:nvGrpSpPr>
        <p:grpSpPr>
          <a:xfrm>
            <a:off x="4827511" y="1369599"/>
            <a:ext cx="1425857" cy="945545"/>
            <a:chOff x="1187624" y="1833764"/>
            <a:chExt cx="1425857" cy="737986"/>
          </a:xfrm>
        </p:grpSpPr>
        <p:sp>
          <p:nvSpPr>
            <p:cNvPr id="34" name="矩形 50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2" name="组合 52"/>
          <p:cNvGrpSpPr/>
          <p:nvPr/>
        </p:nvGrpSpPr>
        <p:grpSpPr>
          <a:xfrm>
            <a:off x="6761797" y="1275606"/>
            <a:ext cx="1599714" cy="953146"/>
            <a:chOff x="1187624" y="1833764"/>
            <a:chExt cx="1425857" cy="737986"/>
          </a:xfrm>
        </p:grpSpPr>
        <p:sp>
          <p:nvSpPr>
            <p:cNvPr id="32" name="矩形 53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3" name="组合 55"/>
          <p:cNvGrpSpPr/>
          <p:nvPr/>
        </p:nvGrpSpPr>
        <p:grpSpPr>
          <a:xfrm>
            <a:off x="1880740" y="3251248"/>
            <a:ext cx="1425857" cy="737986"/>
            <a:chOff x="1187624" y="1833764"/>
            <a:chExt cx="1425857" cy="737986"/>
          </a:xfrm>
        </p:grpSpPr>
        <p:sp>
          <p:nvSpPr>
            <p:cNvPr id="30" name="矩形 56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900" dirty="0">
                  <a:latin typeface="Arial" charset="0"/>
                  <a:ea typeface="+mn-ea"/>
                  <a:cs typeface="Arial" charset="0"/>
                </a:rPr>
                <a:t>Ғылыми зерттеу жұмыстарын жалғастыру</a:t>
              </a:r>
              <a:endParaRPr lang="en-US" altLang="zh-CN" sz="900" dirty="0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4" name="组合 58"/>
          <p:cNvGrpSpPr/>
          <p:nvPr/>
        </p:nvGrpSpPr>
        <p:grpSpPr>
          <a:xfrm>
            <a:off x="3822007" y="3251248"/>
            <a:ext cx="1425857" cy="1251278"/>
            <a:chOff x="1187624" y="1833764"/>
            <a:chExt cx="1425857" cy="737986"/>
          </a:xfrm>
        </p:grpSpPr>
        <p:sp>
          <p:nvSpPr>
            <p:cNvPr id="28" name="矩形 59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5" name="组合 61"/>
          <p:cNvGrpSpPr/>
          <p:nvPr/>
        </p:nvGrpSpPr>
        <p:grpSpPr>
          <a:xfrm>
            <a:off x="5763615" y="3251248"/>
            <a:ext cx="1425857" cy="1116178"/>
            <a:chOff x="1187624" y="1833764"/>
            <a:chExt cx="1425857" cy="737986"/>
          </a:xfrm>
        </p:grpSpPr>
        <p:sp>
          <p:nvSpPr>
            <p:cNvPr id="26" name="矩形 62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21900" y="1425366"/>
            <a:ext cx="12934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Орта буын оқушыларының білім сапасы жалпы мектеп сапасынан төмен болуы </a:t>
            </a:r>
            <a:endParaRPr lang="ru-RU" sz="9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982275" y="1416506"/>
            <a:ext cx="160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Сырттай бақылау арқылы ұйымдастырылатын түрлі олимпиадаларға, тестілеуге, жарыстарға қатысу белсенділігін жоғарлату</a:t>
            </a:r>
            <a:endParaRPr lang="ru-RU" sz="9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888202" y="1443922"/>
            <a:ext cx="14496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Мұғалімдердің білім беру жобаларына,  эксперимент алаңдарына қатысу деңгейін жоғарлату</a:t>
            </a:r>
            <a:endParaRPr lang="ru-RU" sz="9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842044" y="1381201"/>
            <a:ext cx="1454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Халықаралық, облыстық зерттеулерге оқушыларды дайындау жұмыстарын ұйымдастыру</a:t>
            </a:r>
            <a:endParaRPr lang="ru-RU" sz="9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878394" y="3305597"/>
            <a:ext cx="12452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Білім мекемесін барлық субъектілерді біртұтас  ақпараттық кеңістігіне интеграциялау</a:t>
            </a:r>
            <a:endParaRPr lang="ru-RU" sz="9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794653" y="3269747"/>
            <a:ext cx="107313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Бағалауға арналған тапсырмаларды әзірлеу және сараптау жұмыстарына қатысу</a:t>
            </a:r>
            <a:endParaRPr lang="ru-RU" sz="900" dirty="0"/>
          </a:p>
        </p:txBody>
      </p:sp>
      <p:cxnSp>
        <p:nvCxnSpPr>
          <p:cNvPr id="71" name="肘形连接符 35"/>
          <p:cNvCxnSpPr/>
          <p:nvPr/>
        </p:nvCxnSpPr>
        <p:spPr>
          <a:xfrm rot="16200000" flipH="1">
            <a:off x="7308384" y="3181915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61"/>
          <p:cNvGrpSpPr/>
          <p:nvPr/>
        </p:nvGrpSpPr>
        <p:grpSpPr>
          <a:xfrm>
            <a:off x="7687449" y="3236839"/>
            <a:ext cx="1425857" cy="1116178"/>
            <a:chOff x="1187624" y="1833764"/>
            <a:chExt cx="1425857" cy="737986"/>
          </a:xfrm>
        </p:grpSpPr>
        <p:sp>
          <p:nvSpPr>
            <p:cNvPr id="73" name="矩形 62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7718487" y="3255338"/>
            <a:ext cx="13371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Қолданбалы, элективті және таңдау курстарының авторлық бағдарламаларын облыс деңгейінде бекіту</a:t>
            </a:r>
            <a:endParaRPr lang="ru-RU" sz="9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734664" y="123478"/>
            <a:ext cx="1318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</a:rPr>
              <a:t>Мәселе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563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32" y="2585291"/>
            <a:ext cx="8203879" cy="328531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56" name="矩形 2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7" name="组合 3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58" name="矩形 4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矩形 5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矩形 6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矩形 7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矩形 8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矩形 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等腰三角形 1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3" name="肘形连接符 11"/>
          <p:cNvCxnSpPr>
            <a:stCxn id="54" idx="3"/>
          </p:cNvCxnSpPr>
          <p:nvPr/>
        </p:nvCxnSpPr>
        <p:spPr>
          <a:xfrm rot="5400000" flipH="1" flipV="1">
            <a:off x="567386" y="210603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2"/>
          <p:cNvGrpSpPr/>
          <p:nvPr/>
        </p:nvGrpSpPr>
        <p:grpSpPr>
          <a:xfrm>
            <a:off x="459025" y="2497591"/>
            <a:ext cx="562875" cy="507177"/>
            <a:chOff x="1025957" y="3090803"/>
            <a:chExt cx="750892" cy="676392"/>
          </a:xfrm>
          <a:solidFill>
            <a:srgbClr val="005DA2"/>
          </a:solidFill>
        </p:grpSpPr>
        <p:sp>
          <p:nvSpPr>
            <p:cNvPr id="54" name="六边形 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文本框 64"/>
            <p:cNvSpPr txBox="1"/>
            <p:nvPr/>
          </p:nvSpPr>
          <p:spPr>
            <a:xfrm>
              <a:off x="1025957" y="3262659"/>
              <a:ext cx="750892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5" name="肘形连接符 15"/>
          <p:cNvCxnSpPr>
            <a:stCxn id="52" idx="3"/>
          </p:cNvCxnSpPr>
          <p:nvPr/>
        </p:nvCxnSpPr>
        <p:spPr>
          <a:xfrm rot="5400000" flipH="1" flipV="1">
            <a:off x="2501672" y="210603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6"/>
          <p:cNvGrpSpPr/>
          <p:nvPr/>
        </p:nvGrpSpPr>
        <p:grpSpPr>
          <a:xfrm>
            <a:off x="2372610" y="2497591"/>
            <a:ext cx="609665" cy="507177"/>
            <a:chOff x="998340" y="3090803"/>
            <a:chExt cx="813309" cy="676392"/>
          </a:xfrm>
          <a:solidFill>
            <a:srgbClr val="005DA2"/>
          </a:solidFill>
        </p:grpSpPr>
        <p:sp>
          <p:nvSpPr>
            <p:cNvPr id="52" name="六边形 1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文本框 72"/>
            <p:cNvSpPr txBox="1"/>
            <p:nvPr/>
          </p:nvSpPr>
          <p:spPr>
            <a:xfrm>
              <a:off x="998340" y="3253274"/>
              <a:ext cx="813309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7" name="肘形连接符 19"/>
          <p:cNvCxnSpPr>
            <a:stCxn id="50" idx="3"/>
          </p:cNvCxnSpPr>
          <p:nvPr/>
        </p:nvCxnSpPr>
        <p:spPr>
          <a:xfrm rot="5400000" flipH="1" flipV="1">
            <a:off x="4435959" y="210603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20"/>
          <p:cNvGrpSpPr/>
          <p:nvPr/>
        </p:nvGrpSpPr>
        <p:grpSpPr>
          <a:xfrm>
            <a:off x="4327385" y="2497591"/>
            <a:ext cx="582738" cy="507177"/>
            <a:chOff x="1025672" y="3090803"/>
            <a:chExt cx="777387" cy="676392"/>
          </a:xfrm>
          <a:solidFill>
            <a:srgbClr val="005DA2"/>
          </a:solidFill>
        </p:grpSpPr>
        <p:sp>
          <p:nvSpPr>
            <p:cNvPr id="50" name="六边形 2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文本框 79"/>
            <p:cNvSpPr txBox="1"/>
            <p:nvPr/>
          </p:nvSpPr>
          <p:spPr>
            <a:xfrm>
              <a:off x="1025672" y="3270652"/>
              <a:ext cx="777387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肘形连接符 23"/>
          <p:cNvCxnSpPr>
            <a:stCxn id="48" idx="3"/>
          </p:cNvCxnSpPr>
          <p:nvPr/>
        </p:nvCxnSpPr>
        <p:spPr>
          <a:xfrm rot="5400000" flipH="1" flipV="1">
            <a:off x="6370245" y="210603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4"/>
          <p:cNvGrpSpPr/>
          <p:nvPr/>
        </p:nvGrpSpPr>
        <p:grpSpPr>
          <a:xfrm>
            <a:off x="6218707" y="2497591"/>
            <a:ext cx="649083" cy="507177"/>
            <a:chOff x="968357" y="3090803"/>
            <a:chExt cx="865896" cy="676392"/>
          </a:xfrm>
          <a:solidFill>
            <a:srgbClr val="005DA2"/>
          </a:solidFill>
        </p:grpSpPr>
        <p:sp>
          <p:nvSpPr>
            <p:cNvPr id="48" name="六边形 2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文本框 86"/>
            <p:cNvSpPr txBox="1"/>
            <p:nvPr/>
          </p:nvSpPr>
          <p:spPr>
            <a:xfrm>
              <a:off x="968357" y="3281788"/>
              <a:ext cx="865896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1" name="肘形连接符 27"/>
          <p:cNvCxnSpPr>
            <a:stCxn id="46" idx="0"/>
          </p:cNvCxnSpPr>
          <p:nvPr/>
        </p:nvCxnSpPr>
        <p:spPr>
          <a:xfrm rot="16200000" flipH="1">
            <a:off x="1515977" y="3196324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28"/>
          <p:cNvGrpSpPr/>
          <p:nvPr/>
        </p:nvGrpSpPr>
        <p:grpSpPr>
          <a:xfrm>
            <a:off x="1441613" y="2497591"/>
            <a:ext cx="531839" cy="507177"/>
            <a:chOff x="1046561" y="3090803"/>
            <a:chExt cx="709487" cy="676392"/>
          </a:xfrm>
          <a:solidFill>
            <a:srgbClr val="005DA2"/>
          </a:solidFill>
        </p:grpSpPr>
        <p:sp>
          <p:nvSpPr>
            <p:cNvPr id="46" name="六边形 2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文本框 93"/>
            <p:cNvSpPr txBox="1"/>
            <p:nvPr/>
          </p:nvSpPr>
          <p:spPr>
            <a:xfrm>
              <a:off x="1046561" y="3264812"/>
              <a:ext cx="709487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3" name="肘形连接符 31"/>
          <p:cNvCxnSpPr>
            <a:stCxn id="44" idx="0"/>
          </p:cNvCxnSpPr>
          <p:nvPr/>
        </p:nvCxnSpPr>
        <p:spPr>
          <a:xfrm rot="16200000" flipH="1">
            <a:off x="3450263" y="3196324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32"/>
          <p:cNvGrpSpPr/>
          <p:nvPr/>
        </p:nvGrpSpPr>
        <p:grpSpPr>
          <a:xfrm>
            <a:off x="3370934" y="2497591"/>
            <a:ext cx="541766" cy="507177"/>
            <a:chOff x="1039939" y="3090803"/>
            <a:chExt cx="722732" cy="676392"/>
          </a:xfrm>
          <a:solidFill>
            <a:srgbClr val="005DA2"/>
          </a:solidFill>
        </p:grpSpPr>
        <p:sp>
          <p:nvSpPr>
            <p:cNvPr id="44" name="六边形 3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文本框 101"/>
            <p:cNvSpPr txBox="1"/>
            <p:nvPr/>
          </p:nvSpPr>
          <p:spPr>
            <a:xfrm>
              <a:off x="1039939" y="3297680"/>
              <a:ext cx="722732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5" name="肘形连接符 35"/>
          <p:cNvCxnSpPr>
            <a:stCxn id="42" idx="0"/>
          </p:cNvCxnSpPr>
          <p:nvPr/>
        </p:nvCxnSpPr>
        <p:spPr>
          <a:xfrm rot="16200000" flipH="1">
            <a:off x="5384550" y="3196324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36"/>
          <p:cNvGrpSpPr/>
          <p:nvPr/>
        </p:nvGrpSpPr>
        <p:grpSpPr>
          <a:xfrm>
            <a:off x="5264252" y="2497591"/>
            <a:ext cx="623705" cy="507177"/>
            <a:chOff x="985283" y="3090803"/>
            <a:chExt cx="832039" cy="676392"/>
          </a:xfrm>
          <a:solidFill>
            <a:srgbClr val="005DA2"/>
          </a:solidFill>
        </p:grpSpPr>
        <p:sp>
          <p:nvSpPr>
            <p:cNvPr id="42" name="六边形 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文本框 108"/>
            <p:cNvSpPr txBox="1"/>
            <p:nvPr/>
          </p:nvSpPr>
          <p:spPr>
            <a:xfrm>
              <a:off x="985283" y="3259926"/>
              <a:ext cx="832039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39"/>
          <p:cNvGrpSpPr/>
          <p:nvPr/>
        </p:nvGrpSpPr>
        <p:grpSpPr>
          <a:xfrm>
            <a:off x="7166379" y="2497591"/>
            <a:ext cx="688026" cy="507177"/>
            <a:chOff x="942381" y="3090803"/>
            <a:chExt cx="917844" cy="676392"/>
          </a:xfrm>
          <a:solidFill>
            <a:srgbClr val="005DA2"/>
          </a:solidFill>
        </p:grpSpPr>
        <p:sp>
          <p:nvSpPr>
            <p:cNvPr id="40" name="六边形 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文本框 114"/>
            <p:cNvSpPr txBox="1"/>
            <p:nvPr/>
          </p:nvSpPr>
          <p:spPr>
            <a:xfrm>
              <a:off x="942381" y="3281788"/>
              <a:ext cx="917844" cy="3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43"/>
          <p:cNvGrpSpPr/>
          <p:nvPr/>
        </p:nvGrpSpPr>
        <p:grpSpPr>
          <a:xfrm>
            <a:off x="933628" y="1369599"/>
            <a:ext cx="1511493" cy="908962"/>
            <a:chOff x="1187624" y="1833764"/>
            <a:chExt cx="1425857" cy="737986"/>
          </a:xfrm>
        </p:grpSpPr>
        <p:sp>
          <p:nvSpPr>
            <p:cNvPr id="38" name="矩形 44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0" name="组合 46"/>
          <p:cNvGrpSpPr/>
          <p:nvPr/>
        </p:nvGrpSpPr>
        <p:grpSpPr>
          <a:xfrm>
            <a:off x="2901528" y="1381201"/>
            <a:ext cx="1684297" cy="960629"/>
            <a:chOff x="1187624" y="1833764"/>
            <a:chExt cx="1425857" cy="737986"/>
          </a:xfrm>
        </p:grpSpPr>
        <p:sp>
          <p:nvSpPr>
            <p:cNvPr id="36" name="矩形 47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1" name="组合 49"/>
          <p:cNvGrpSpPr/>
          <p:nvPr/>
        </p:nvGrpSpPr>
        <p:grpSpPr>
          <a:xfrm>
            <a:off x="4827511" y="1369599"/>
            <a:ext cx="1425857" cy="945545"/>
            <a:chOff x="1187624" y="1833764"/>
            <a:chExt cx="1425857" cy="737986"/>
          </a:xfrm>
        </p:grpSpPr>
        <p:sp>
          <p:nvSpPr>
            <p:cNvPr id="34" name="矩形 50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2" name="组合 52"/>
          <p:cNvGrpSpPr/>
          <p:nvPr/>
        </p:nvGrpSpPr>
        <p:grpSpPr>
          <a:xfrm>
            <a:off x="6761797" y="1275606"/>
            <a:ext cx="1599714" cy="953146"/>
            <a:chOff x="1187624" y="1833764"/>
            <a:chExt cx="1425857" cy="737986"/>
          </a:xfrm>
        </p:grpSpPr>
        <p:sp>
          <p:nvSpPr>
            <p:cNvPr id="32" name="矩形 53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3" name="组合 55"/>
          <p:cNvGrpSpPr/>
          <p:nvPr/>
        </p:nvGrpSpPr>
        <p:grpSpPr>
          <a:xfrm>
            <a:off x="1880740" y="3251248"/>
            <a:ext cx="1683148" cy="1254679"/>
            <a:chOff x="1187624" y="1833764"/>
            <a:chExt cx="1425857" cy="737986"/>
          </a:xfrm>
        </p:grpSpPr>
        <p:sp>
          <p:nvSpPr>
            <p:cNvPr id="30" name="矩形 56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900" dirty="0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4" name="组合 58"/>
          <p:cNvGrpSpPr/>
          <p:nvPr/>
        </p:nvGrpSpPr>
        <p:grpSpPr>
          <a:xfrm>
            <a:off x="3822007" y="3251248"/>
            <a:ext cx="1425857" cy="1251278"/>
            <a:chOff x="1187624" y="1833764"/>
            <a:chExt cx="1425857" cy="737986"/>
          </a:xfrm>
        </p:grpSpPr>
        <p:sp>
          <p:nvSpPr>
            <p:cNvPr id="28" name="矩形 59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5" name="组合 61"/>
          <p:cNvGrpSpPr/>
          <p:nvPr/>
        </p:nvGrpSpPr>
        <p:grpSpPr>
          <a:xfrm>
            <a:off x="5763615" y="3251248"/>
            <a:ext cx="1425857" cy="1116178"/>
            <a:chOff x="1187624" y="1833764"/>
            <a:chExt cx="1425857" cy="737986"/>
          </a:xfrm>
        </p:grpSpPr>
        <p:sp>
          <p:nvSpPr>
            <p:cNvPr id="26" name="矩形 62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21900" y="1379646"/>
            <a:ext cx="1293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Орта буын оқушыларының ата-ана- мұғалім, мұғалім ата-ана  байланысын жақсарту</a:t>
            </a:r>
            <a:endParaRPr lang="ru-RU" sz="9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982275" y="1416506"/>
            <a:ext cx="160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«Назарбаев Зияткерлік мектептері» дербес білім беру ұйымының озық тәжірибесін трансляциялау жұмыстарын жандандыру</a:t>
            </a:r>
            <a:endParaRPr lang="ru-RU" sz="9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827242" y="1405822"/>
            <a:ext cx="1449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Республика көлемендегі білім беру ұйымының ұстаздарымен желілік қауымдастық жұмысын нығайту</a:t>
            </a:r>
            <a:endParaRPr lang="ru-RU" sz="9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811564" y="1312621"/>
            <a:ext cx="1454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Мұғалімдердің кәсіби құзыреттілігін дамытуға қолдау көрсетіп, мектепте көшбасшылықты қалыптастыру</a:t>
            </a:r>
            <a:endParaRPr lang="ru-RU" sz="9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878394" y="3305597"/>
            <a:ext cx="12452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Сабақтың сапасын арттыруда  сандық білім беру ресурстарын оқу үрдісінде қолдану.</a:t>
            </a:r>
            <a:endParaRPr lang="ru-RU" sz="9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794653" y="3269747"/>
            <a:ext cx="1394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Бағалауға арналған тапсырмаларды әзірлеу және сараптау жұмыстарын жүргізіп, қала, облыс деңгейінде бекіту</a:t>
            </a:r>
            <a:endParaRPr lang="ru-RU" sz="9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281102" y="123478"/>
            <a:ext cx="2581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</a:rPr>
              <a:t>Шешу жолдары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73451" y="3305598"/>
            <a:ext cx="1449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00" dirty="0"/>
              <a:t>Оқу үрдісінде PIZA, TIMSS, PIRLS тапсырмаларын пайдалану арқылы оқушылардың функционалдық сауаттылықтарын арттыру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44354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493564"/>
          </a:xfrm>
        </p:spPr>
        <p:txBody>
          <a:bodyPr/>
          <a:lstStyle/>
          <a:p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журналдарын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кездескен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1200" dirty="0"/>
              <a:t>Жыл бойы кездескен проблемалық қиындықтар:</a:t>
            </a:r>
            <a:endParaRPr lang="ru-RU" sz="1200" dirty="0"/>
          </a:p>
          <a:p>
            <a:pPr lvl="0"/>
            <a:r>
              <a:rPr lang="kk-KZ" sz="1200" dirty="0"/>
              <a:t>Электронды журналға оқушының толық мәліметінің енгізілмеуі/ мекен-жайы, ата-анасының жұмыс орны т.б/;</a:t>
            </a:r>
            <a:endParaRPr lang="ru-RU" sz="1200" dirty="0"/>
          </a:p>
          <a:p>
            <a:pPr lvl="0"/>
            <a:r>
              <a:rPr lang="kk-KZ" sz="1200" dirty="0"/>
              <a:t>Пән мұғалімдері тарапынан күнтізбелік сабақ жоспарларының тек тоқсан сайын ғана немесе жарты жылдық бойынша ғана енгізіп отыруы;</a:t>
            </a:r>
            <a:endParaRPr lang="ru-RU" sz="1200" dirty="0"/>
          </a:p>
          <a:p>
            <a:pPr lvl="0"/>
            <a:r>
              <a:rPr lang="kk-KZ" sz="1200" dirty="0"/>
              <a:t>Үй тапсырмасын уақытында толтырмауы;</a:t>
            </a:r>
            <a:endParaRPr lang="ru-RU" sz="1200" dirty="0"/>
          </a:p>
          <a:p>
            <a:pPr lvl="0"/>
            <a:r>
              <a:rPr lang="kk-KZ" sz="1200" dirty="0"/>
              <a:t>Өткізілген сабақ бойынша бағалардың уақытында қойылмауы;</a:t>
            </a:r>
            <a:endParaRPr lang="ru-RU" sz="1200" dirty="0"/>
          </a:p>
          <a:p>
            <a:pPr lvl="0"/>
            <a:r>
              <a:rPr lang="kk-KZ" sz="1200" dirty="0"/>
              <a:t>Қорытынды, күнделікті бағаны қойып, қайтадан түзету әрекеттері;</a:t>
            </a:r>
            <a:endParaRPr lang="ru-RU" sz="1200" dirty="0"/>
          </a:p>
          <a:p>
            <a:r>
              <a:rPr lang="kk-KZ" sz="1200" b="1" dirty="0"/>
              <a:t>Ұсыныс:</a:t>
            </a:r>
            <a:endParaRPr lang="ru-RU" sz="1200" b="1" dirty="0"/>
          </a:p>
          <a:p>
            <a:pPr lvl="0"/>
            <a:r>
              <a:rPr lang="kk-KZ" sz="1200" dirty="0"/>
              <a:t>Сынып жетекшілер келген-кеткен оқушыларды уақытында енгізу;</a:t>
            </a:r>
            <a:endParaRPr lang="ru-RU" sz="1200" dirty="0"/>
          </a:p>
          <a:p>
            <a:pPr lvl="0"/>
            <a:r>
              <a:rPr lang="kk-KZ" sz="1200" dirty="0"/>
              <a:t>Пән мұғалімдері электронды журналға: күнтізбелік жоспарын, сабақта жоқ оқушыларды, үй тапсырмаларын уақытында толтыру ережелерін сақтау;</a:t>
            </a:r>
            <a:endParaRPr lang="ru-RU" sz="1200" dirty="0"/>
          </a:p>
          <a:p>
            <a:pPr lvl="0"/>
            <a:r>
              <a:rPr lang="kk-KZ" sz="1200" dirty="0"/>
              <a:t> Электронды журналды толтырылуын қадағалайтын директордың оқу ісі жөніндегі орынбасарлары  электронды журналды уақытында толтырмайтын мұғалімдермен жеке әңгіме жүргізу, қорытындысын шығару</a:t>
            </a:r>
            <a:endParaRPr lang="ru-RU" sz="12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74419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7785"/>
            <a:ext cx="78491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Тәрбие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жұмысының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басым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бағыттары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3" name="Picture 3"/>
          <p:cNvPicPr>
            <a:picLocks noChangeAspect="1"/>
          </p:cNvPicPr>
          <p:nvPr/>
        </p:nvPicPr>
        <p:blipFill>
          <a:blip r:embed="rId2" cstate="screen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26" y="787699"/>
            <a:ext cx="3192960" cy="395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50"/>
          <p:cNvGrpSpPr/>
          <p:nvPr/>
        </p:nvGrpSpPr>
        <p:grpSpPr>
          <a:xfrm>
            <a:off x="4315809" y="1059582"/>
            <a:ext cx="3424543" cy="521828"/>
            <a:chOff x="814328" y="3219334"/>
            <a:chExt cx="2797200" cy="644862"/>
          </a:xfrm>
        </p:grpSpPr>
        <p:grpSp>
          <p:nvGrpSpPr>
            <p:cNvPr id="37" name="组合 51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39" name="组合 53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圆角矩形 55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42" name="圆角矩形 56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40" name="椭圆 54"/>
              <p:cNvSpPr/>
              <p:nvPr/>
            </p:nvSpPr>
            <p:spPr>
              <a:xfrm>
                <a:off x="2290191" y="3458715"/>
                <a:ext cx="158446" cy="257724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8" name="TextBox 52"/>
            <p:cNvSpPr txBox="1"/>
            <p:nvPr/>
          </p:nvSpPr>
          <p:spPr>
            <a:xfrm>
              <a:off x="1067491" y="3236631"/>
              <a:ext cx="2191136" cy="627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Қазақстандық патриотизм және </a:t>
              </a:r>
              <a:r>
                <a:rPr lang="ru-RU" sz="1100" dirty="0" err="1"/>
                <a:t>азаматтық</a:t>
              </a:r>
              <a:r>
                <a:rPr lang="ru-RU" sz="1100" dirty="0"/>
                <a:t> </a:t>
              </a:r>
              <a:r>
                <a:rPr lang="ru-RU" sz="1100" dirty="0" err="1"/>
                <a:t>тәрбие</a:t>
              </a:r>
              <a:r>
                <a:rPr lang="ru-RU" sz="1100" dirty="0"/>
                <a:t>, </a:t>
              </a:r>
              <a:r>
                <a:rPr lang="ru-RU" sz="1100" dirty="0" err="1"/>
                <a:t>құқықтық</a:t>
              </a:r>
              <a:r>
                <a:rPr lang="ru-RU" sz="1100" dirty="0"/>
                <a:t> </a:t>
              </a:r>
              <a:r>
                <a:rPr lang="ru-RU" sz="1100" dirty="0" err="1"/>
                <a:t>тәрбие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57"/>
          <p:cNvGrpSpPr/>
          <p:nvPr/>
        </p:nvGrpSpPr>
        <p:grpSpPr>
          <a:xfrm>
            <a:off x="4317692" y="1491629"/>
            <a:ext cx="2916000" cy="350012"/>
            <a:chOff x="814327" y="3219334"/>
            <a:chExt cx="3603522" cy="432536"/>
          </a:xfrm>
        </p:grpSpPr>
        <p:grpSp>
          <p:nvGrpSpPr>
            <p:cNvPr id="31" name="组合 58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33" name="组合 60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圆角矩形 62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36" name="圆角矩形 63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34" name="椭圆 6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2" name="TextBox 59"/>
            <p:cNvSpPr txBox="1"/>
            <p:nvPr/>
          </p:nvSpPr>
          <p:spPr>
            <a:xfrm>
              <a:off x="1217580" y="3331291"/>
              <a:ext cx="2989683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/>
                <a:t>Рухани-адамгершілік</a:t>
              </a:r>
              <a:r>
                <a:rPr lang="ru-RU" sz="1100" dirty="0"/>
                <a:t> </a:t>
              </a:r>
              <a:r>
                <a:rPr lang="ru-RU" sz="1100" dirty="0" err="1"/>
                <a:t>тәрбие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64"/>
          <p:cNvGrpSpPr/>
          <p:nvPr/>
        </p:nvGrpSpPr>
        <p:grpSpPr>
          <a:xfrm>
            <a:off x="4328923" y="1923677"/>
            <a:ext cx="2401200" cy="350012"/>
            <a:chOff x="814328" y="3219334"/>
            <a:chExt cx="2967344" cy="432536"/>
          </a:xfrm>
        </p:grpSpPr>
        <p:grpSp>
          <p:nvGrpSpPr>
            <p:cNvPr id="25" name="组合 65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27" name="组合 67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圆角矩形 6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70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椭圆 68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26" name="TextBox 66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/>
                <a:t>Ұлттық</a:t>
              </a:r>
              <a:r>
                <a:rPr lang="ru-RU" sz="1100" dirty="0"/>
                <a:t> </a:t>
              </a:r>
              <a:r>
                <a:rPr lang="ru-RU" sz="1100" dirty="0" err="1"/>
                <a:t>тәрбие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71"/>
          <p:cNvGrpSpPr/>
          <p:nvPr/>
        </p:nvGrpSpPr>
        <p:grpSpPr>
          <a:xfrm>
            <a:off x="4326452" y="2355725"/>
            <a:ext cx="1972203" cy="350012"/>
            <a:chOff x="814328" y="3219334"/>
            <a:chExt cx="2437200" cy="432536"/>
          </a:xfrm>
        </p:grpSpPr>
        <p:grpSp>
          <p:nvGrpSpPr>
            <p:cNvPr id="19" name="组合 72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21" name="组合 74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圆角矩形 76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24" name="圆角矩形 77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22" name="椭圆 7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20" name="TextBox 73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/>
                <a:t>Отбасы</a:t>
              </a:r>
              <a:r>
                <a:rPr lang="ru-RU" sz="1100" dirty="0"/>
                <a:t> </a:t>
              </a:r>
              <a:r>
                <a:rPr lang="ru-RU" sz="1100" dirty="0" err="1"/>
                <a:t>тәрбиесі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78"/>
          <p:cNvGrpSpPr/>
          <p:nvPr/>
        </p:nvGrpSpPr>
        <p:grpSpPr>
          <a:xfrm>
            <a:off x="4343374" y="2778080"/>
            <a:ext cx="2344214" cy="359700"/>
            <a:chOff x="814328" y="3207361"/>
            <a:chExt cx="2896922" cy="444509"/>
          </a:xfrm>
        </p:grpSpPr>
        <p:grpSp>
          <p:nvGrpSpPr>
            <p:cNvPr id="13" name="组合 79"/>
            <p:cNvGrpSpPr/>
            <p:nvPr/>
          </p:nvGrpSpPr>
          <p:grpSpPr>
            <a:xfrm>
              <a:off x="814328" y="3219334"/>
              <a:ext cx="2896922" cy="432536"/>
              <a:chOff x="2173927" y="3285519"/>
              <a:chExt cx="3675925" cy="548848"/>
            </a:xfrm>
          </p:grpSpPr>
          <p:grpSp>
            <p:nvGrpSpPr>
              <p:cNvPr id="15" name="组合 81"/>
              <p:cNvGrpSpPr/>
              <p:nvPr/>
            </p:nvGrpSpPr>
            <p:grpSpPr>
              <a:xfrm>
                <a:off x="2173927" y="3285519"/>
                <a:ext cx="3675925" cy="548848"/>
                <a:chOff x="4304043" y="1286668"/>
                <a:chExt cx="819691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圆角矩形 83"/>
                <p:cNvSpPr/>
                <p:nvPr/>
              </p:nvSpPr>
              <p:spPr>
                <a:xfrm>
                  <a:off x="4304043" y="1286668"/>
                  <a:ext cx="8149029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18" name="圆角矩形 84"/>
                <p:cNvSpPr/>
                <p:nvPr/>
              </p:nvSpPr>
              <p:spPr>
                <a:xfrm>
                  <a:off x="4351924" y="1373342"/>
                  <a:ext cx="8149029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16" name="椭圆 82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4" name="TextBox 80"/>
            <p:cNvSpPr txBox="1"/>
            <p:nvPr/>
          </p:nvSpPr>
          <p:spPr>
            <a:xfrm>
              <a:off x="1224125" y="3207361"/>
              <a:ext cx="2334260" cy="418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/>
                <a:t>Еңбек</a:t>
              </a:r>
              <a:r>
                <a:rPr lang="ru-RU" sz="1100" dirty="0"/>
                <a:t>, </a:t>
              </a:r>
              <a:r>
                <a:rPr lang="ru-RU" sz="1100" dirty="0" err="1"/>
                <a:t>экономикалық</a:t>
              </a:r>
              <a:r>
                <a:rPr lang="ru-RU" sz="1100" dirty="0"/>
                <a:t> және </a:t>
              </a:r>
              <a:r>
                <a:rPr lang="ru-RU" sz="1100" dirty="0" err="1"/>
                <a:t>экологиялық</a:t>
              </a:r>
              <a:r>
                <a:rPr lang="ru-RU" sz="1100" dirty="0"/>
                <a:t> </a:t>
              </a:r>
              <a:r>
                <a:rPr lang="ru-RU" sz="1100" dirty="0" err="1"/>
                <a:t>тәрбие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050" name="Picture 2" descr="П Р О Г Р А М М А ДЕКАДЫ РОДИТЕЛЬСКОГО ОБРАЗОВАНИЯ — Сетевое издание &amp;quot;На  родной земле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63" y="1600374"/>
            <a:ext cx="2115345" cy="25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78"/>
          <p:cNvGrpSpPr/>
          <p:nvPr/>
        </p:nvGrpSpPr>
        <p:grpSpPr>
          <a:xfrm>
            <a:off x="4336526" y="3218051"/>
            <a:ext cx="2344214" cy="359700"/>
            <a:chOff x="814328" y="3207361"/>
            <a:chExt cx="2896922" cy="444509"/>
          </a:xfrm>
        </p:grpSpPr>
        <p:grpSp>
          <p:nvGrpSpPr>
            <p:cNvPr id="47" name="组合 79"/>
            <p:cNvGrpSpPr/>
            <p:nvPr/>
          </p:nvGrpSpPr>
          <p:grpSpPr>
            <a:xfrm>
              <a:off x="814328" y="3219334"/>
              <a:ext cx="2896922" cy="432536"/>
              <a:chOff x="2173927" y="3285519"/>
              <a:chExt cx="3675925" cy="548848"/>
            </a:xfrm>
          </p:grpSpPr>
          <p:grpSp>
            <p:nvGrpSpPr>
              <p:cNvPr id="49" name="组合 81"/>
              <p:cNvGrpSpPr/>
              <p:nvPr/>
            </p:nvGrpSpPr>
            <p:grpSpPr>
              <a:xfrm>
                <a:off x="2173927" y="3285519"/>
                <a:ext cx="3675925" cy="548848"/>
                <a:chOff x="4304043" y="1286668"/>
                <a:chExt cx="819691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1" name="圆角矩形 83"/>
                <p:cNvSpPr/>
                <p:nvPr/>
              </p:nvSpPr>
              <p:spPr>
                <a:xfrm>
                  <a:off x="4304043" y="1286668"/>
                  <a:ext cx="8149029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52" name="圆角矩形 84"/>
                <p:cNvSpPr/>
                <p:nvPr/>
              </p:nvSpPr>
              <p:spPr>
                <a:xfrm>
                  <a:off x="4351924" y="1373342"/>
                  <a:ext cx="8149029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50" name="椭圆 82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48" name="TextBox 80"/>
            <p:cNvSpPr txBox="1"/>
            <p:nvPr/>
          </p:nvSpPr>
          <p:spPr>
            <a:xfrm>
              <a:off x="1224125" y="3207361"/>
              <a:ext cx="2334260" cy="418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/>
                <a:t>Көпмәдениетті</a:t>
              </a:r>
              <a:r>
                <a:rPr lang="ru-RU" sz="1100" dirty="0"/>
                <a:t>  және  </a:t>
              </a:r>
              <a:r>
                <a:rPr lang="ru-RU" sz="1100" dirty="0" err="1"/>
                <a:t>көркем-эстетикалық</a:t>
              </a:r>
              <a:r>
                <a:rPr lang="ru-RU" sz="1100" dirty="0"/>
                <a:t> </a:t>
              </a:r>
              <a:r>
                <a:rPr lang="ru-RU" sz="1100" dirty="0" err="1"/>
                <a:t>тәрбие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78"/>
          <p:cNvGrpSpPr/>
          <p:nvPr/>
        </p:nvGrpSpPr>
        <p:grpSpPr>
          <a:xfrm>
            <a:off x="4320933" y="3646566"/>
            <a:ext cx="2394083" cy="359701"/>
            <a:chOff x="814328" y="3207360"/>
            <a:chExt cx="2958549" cy="444510"/>
          </a:xfrm>
        </p:grpSpPr>
        <p:grpSp>
          <p:nvGrpSpPr>
            <p:cNvPr id="54" name="组合 79"/>
            <p:cNvGrpSpPr/>
            <p:nvPr/>
          </p:nvGrpSpPr>
          <p:grpSpPr>
            <a:xfrm>
              <a:off x="814328" y="3219334"/>
              <a:ext cx="2896922" cy="432536"/>
              <a:chOff x="2173927" y="3285519"/>
              <a:chExt cx="3675925" cy="548848"/>
            </a:xfrm>
          </p:grpSpPr>
          <p:grpSp>
            <p:nvGrpSpPr>
              <p:cNvPr id="56" name="组合 81"/>
              <p:cNvGrpSpPr/>
              <p:nvPr/>
            </p:nvGrpSpPr>
            <p:grpSpPr>
              <a:xfrm>
                <a:off x="2173927" y="3285519"/>
                <a:ext cx="3675925" cy="548848"/>
                <a:chOff x="4304043" y="1286668"/>
                <a:chExt cx="819691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圆角矩形 83"/>
                <p:cNvSpPr/>
                <p:nvPr/>
              </p:nvSpPr>
              <p:spPr>
                <a:xfrm>
                  <a:off x="4304043" y="1286668"/>
                  <a:ext cx="8149029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59" name="圆角矩形 84"/>
                <p:cNvSpPr/>
                <p:nvPr/>
              </p:nvSpPr>
              <p:spPr>
                <a:xfrm>
                  <a:off x="4351924" y="1373342"/>
                  <a:ext cx="8149029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57" name="椭圆 82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55" name="TextBox 80"/>
            <p:cNvSpPr txBox="1"/>
            <p:nvPr/>
          </p:nvSpPr>
          <p:spPr>
            <a:xfrm>
              <a:off x="1224125" y="3207360"/>
              <a:ext cx="2548752" cy="418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/>
                <a:t>Зияткерлік</a:t>
              </a:r>
              <a:r>
                <a:rPr lang="ru-RU" sz="1100" dirty="0"/>
                <a:t> </a:t>
              </a:r>
              <a:r>
                <a:rPr lang="ru-RU" sz="1100" dirty="0" err="1"/>
                <a:t>тәрбие</a:t>
              </a:r>
              <a:r>
                <a:rPr lang="ru-RU" sz="1100" dirty="0"/>
                <a:t>, </a:t>
              </a:r>
              <a:r>
                <a:rPr lang="ru-RU" sz="1100" dirty="0" err="1"/>
                <a:t>ақпараттық</a:t>
              </a:r>
              <a:r>
                <a:rPr lang="ru-RU" sz="1100" dirty="0"/>
                <a:t> </a:t>
              </a:r>
              <a:r>
                <a:rPr lang="ru-RU" sz="1100" dirty="0" err="1"/>
                <a:t>мәдениет</a:t>
              </a:r>
              <a:r>
                <a:rPr lang="ru-RU" sz="1100" dirty="0"/>
                <a:t> </a:t>
              </a:r>
              <a:r>
                <a:rPr lang="ru-RU" sz="1100" dirty="0" err="1"/>
                <a:t>тәрбиесі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组合 78"/>
          <p:cNvGrpSpPr/>
          <p:nvPr/>
        </p:nvGrpSpPr>
        <p:grpSpPr>
          <a:xfrm>
            <a:off x="4336040" y="4097537"/>
            <a:ext cx="2394083" cy="359701"/>
            <a:chOff x="814328" y="3207360"/>
            <a:chExt cx="2958549" cy="444510"/>
          </a:xfrm>
        </p:grpSpPr>
        <p:grpSp>
          <p:nvGrpSpPr>
            <p:cNvPr id="61" name="组合 79"/>
            <p:cNvGrpSpPr/>
            <p:nvPr/>
          </p:nvGrpSpPr>
          <p:grpSpPr>
            <a:xfrm>
              <a:off x="814328" y="3219334"/>
              <a:ext cx="2896922" cy="432536"/>
              <a:chOff x="2173927" y="3285519"/>
              <a:chExt cx="3675925" cy="548848"/>
            </a:xfrm>
          </p:grpSpPr>
          <p:grpSp>
            <p:nvGrpSpPr>
              <p:cNvPr id="63" name="组合 81"/>
              <p:cNvGrpSpPr/>
              <p:nvPr/>
            </p:nvGrpSpPr>
            <p:grpSpPr>
              <a:xfrm>
                <a:off x="2173927" y="3285519"/>
                <a:ext cx="3675925" cy="548848"/>
                <a:chOff x="4304043" y="1286668"/>
                <a:chExt cx="819691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圆角矩形 83"/>
                <p:cNvSpPr/>
                <p:nvPr/>
              </p:nvSpPr>
              <p:spPr>
                <a:xfrm>
                  <a:off x="4304043" y="1286668"/>
                  <a:ext cx="8149029" cy="2757793"/>
                </a:xfrm>
                <a:prstGeom prst="roundRect">
                  <a:avLst/>
                </a:prstGeom>
                <a:gradFill>
                  <a:gsLst>
                    <a:gs pos="62000">
                      <a:sysClr val="window" lastClr="FFFFFF">
                        <a:lumMod val="9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66" name="圆角矩形 84"/>
                <p:cNvSpPr/>
                <p:nvPr/>
              </p:nvSpPr>
              <p:spPr>
                <a:xfrm>
                  <a:off x="4351924" y="1373342"/>
                  <a:ext cx="8149029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64" name="椭圆 82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62" name="TextBox 80"/>
            <p:cNvSpPr txBox="1"/>
            <p:nvPr/>
          </p:nvSpPr>
          <p:spPr>
            <a:xfrm>
              <a:off x="1224125" y="3207360"/>
              <a:ext cx="2548752" cy="418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/>
                <a:t>Дене</a:t>
              </a:r>
              <a:r>
                <a:rPr lang="ru-RU" sz="1100" dirty="0"/>
                <a:t> </a:t>
              </a:r>
              <a:r>
                <a:rPr lang="ru-RU" sz="1100" dirty="0" err="1"/>
                <a:t>тәрбиесі</a:t>
              </a:r>
              <a:r>
                <a:rPr lang="ru-RU" sz="1100" dirty="0"/>
                <a:t>, </a:t>
              </a:r>
              <a:r>
                <a:rPr lang="ru-RU" sz="1100" dirty="0" err="1"/>
                <a:t>салауатты</a:t>
              </a:r>
              <a:r>
                <a:rPr lang="ru-RU" sz="1100" dirty="0"/>
                <a:t> </a:t>
              </a:r>
              <a:r>
                <a:rPr lang="ru-RU" sz="1100" dirty="0" err="1"/>
                <a:t>өмір</a:t>
              </a:r>
              <a:r>
                <a:rPr lang="ru-RU" sz="1100" dirty="0"/>
                <a:t> </a:t>
              </a:r>
              <a:r>
                <a:rPr lang="ru-RU" sz="1100" dirty="0" err="1"/>
                <a:t>салты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18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325383" y="117083"/>
            <a:ext cx="4493244" cy="510451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794" tIns="39397" rIns="78794" bIns="39397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+mn-lt"/>
                <a:ea typeface="+mj-ea"/>
                <a:cs typeface="Times New Roman" panose="02020603050405020304" pitchFamily="18" charset="0"/>
              </a:rPr>
              <a:t>Шешілген проблемалар</a:t>
            </a:r>
            <a:endParaRPr lang="ru-RU" sz="2800" b="1" dirty="0">
              <a:solidFill>
                <a:schemeClr val="bg1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-138207" y="3312644"/>
            <a:ext cx="1374956" cy="1673374"/>
            <a:chOff x="-151434" y="1288000"/>
            <a:chExt cx="2345088" cy="3629584"/>
          </a:xfrm>
        </p:grpSpPr>
        <p:grpSp>
          <p:nvGrpSpPr>
            <p:cNvPr id="32" name="Group 4"/>
            <p:cNvGrpSpPr>
              <a:grpSpLocks/>
            </p:cNvGrpSpPr>
            <p:nvPr/>
          </p:nvGrpSpPr>
          <p:grpSpPr bwMode="auto">
            <a:xfrm>
              <a:off x="1093291" y="3774638"/>
              <a:ext cx="895349" cy="852487"/>
              <a:chOff x="6139503" y="4859013"/>
              <a:chExt cx="1192668" cy="1135509"/>
            </a:xfrm>
            <a:solidFill>
              <a:srgbClr val="00B0F0"/>
            </a:solidFill>
          </p:grpSpPr>
          <p:sp>
            <p:nvSpPr>
              <p:cNvPr id="33" name="Rounded Rectangle 5"/>
              <p:cNvSpPr>
                <a:spLocks noChangeArrowheads="1"/>
              </p:cNvSpPr>
              <p:nvPr/>
            </p:nvSpPr>
            <p:spPr bwMode="auto">
              <a:xfrm>
                <a:off x="6139503" y="4871700"/>
                <a:ext cx="1192668" cy="1122822"/>
              </a:xfrm>
              <a:prstGeom prst="roundRect">
                <a:avLst>
                  <a:gd name="adj" fmla="val 9375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" name="TextBox 21"/>
              <p:cNvSpPr txBox="1">
                <a:spLocks noChangeArrowheads="1"/>
              </p:cNvSpPr>
              <p:nvPr/>
            </p:nvSpPr>
            <p:spPr bwMode="auto">
              <a:xfrm>
                <a:off x="6420130" y="4859013"/>
                <a:ext cx="771727" cy="10455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id-ID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1299496" y="2903348"/>
              <a:ext cx="894158" cy="867966"/>
              <a:chOff x="6420131" y="3715897"/>
              <a:chExt cx="1192668" cy="1156073"/>
            </a:xfrm>
            <a:solidFill>
              <a:srgbClr val="C00000"/>
            </a:solidFill>
          </p:grpSpPr>
          <p:sp>
            <p:nvSpPr>
              <p:cNvPr id="36" name="Rounded Rectangle 8"/>
              <p:cNvSpPr>
                <a:spLocks noChangeArrowheads="1"/>
              </p:cNvSpPr>
              <p:nvPr/>
            </p:nvSpPr>
            <p:spPr bwMode="auto">
              <a:xfrm>
                <a:off x="6420131" y="3749200"/>
                <a:ext cx="1192668" cy="1122770"/>
              </a:xfrm>
              <a:prstGeom prst="roundRect">
                <a:avLst>
                  <a:gd name="adj" fmla="val 9375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" name="TextBox 22"/>
              <p:cNvSpPr txBox="1">
                <a:spLocks noChangeArrowheads="1"/>
              </p:cNvSpPr>
              <p:nvPr/>
            </p:nvSpPr>
            <p:spPr bwMode="auto">
              <a:xfrm>
                <a:off x="6700153" y="3715897"/>
                <a:ext cx="771729" cy="10455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38" name="Group 10"/>
            <p:cNvGrpSpPr>
              <a:grpSpLocks/>
            </p:cNvGrpSpPr>
            <p:nvPr/>
          </p:nvGrpSpPr>
          <p:grpSpPr bwMode="auto">
            <a:xfrm>
              <a:off x="988515" y="2100625"/>
              <a:ext cx="894160" cy="841772"/>
              <a:chOff x="5999190" y="2626865"/>
              <a:chExt cx="1192668" cy="1122553"/>
            </a:xfrm>
          </p:grpSpPr>
          <p:sp>
            <p:nvSpPr>
              <p:cNvPr id="39" name="Rounded Rectangle 11"/>
              <p:cNvSpPr>
                <a:spLocks noChangeArrowheads="1"/>
              </p:cNvSpPr>
              <p:nvPr/>
            </p:nvSpPr>
            <p:spPr bwMode="auto">
              <a:xfrm>
                <a:off x="5999190" y="2626865"/>
                <a:ext cx="1192668" cy="1122553"/>
              </a:xfrm>
              <a:prstGeom prst="roundRect">
                <a:avLst>
                  <a:gd name="adj" fmla="val 9375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" name="TextBox 23"/>
              <p:cNvSpPr txBox="1">
                <a:spLocks noChangeArrowheads="1"/>
              </p:cNvSpPr>
              <p:nvPr/>
            </p:nvSpPr>
            <p:spPr bwMode="auto">
              <a:xfrm>
                <a:off x="6319132" y="2641309"/>
                <a:ext cx="771730" cy="1046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id-ID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41" name="Group 13"/>
            <p:cNvGrpSpPr>
              <a:grpSpLocks/>
            </p:cNvGrpSpPr>
            <p:nvPr/>
          </p:nvGrpSpPr>
          <p:grpSpPr bwMode="auto">
            <a:xfrm>
              <a:off x="540840" y="1288000"/>
              <a:ext cx="895349" cy="860249"/>
              <a:chOff x="5402860" y="1542818"/>
              <a:chExt cx="1192668" cy="1146604"/>
            </a:xfrm>
          </p:grpSpPr>
          <p:sp>
            <p:nvSpPr>
              <p:cNvPr id="42" name="Rounded Rectangle 14"/>
              <p:cNvSpPr>
                <a:spLocks noChangeArrowheads="1"/>
              </p:cNvSpPr>
              <p:nvPr/>
            </p:nvSpPr>
            <p:spPr bwMode="auto">
              <a:xfrm rot="20684149">
                <a:off x="5402860" y="1567446"/>
                <a:ext cx="1192668" cy="1121976"/>
              </a:xfrm>
              <a:prstGeom prst="roundRect">
                <a:avLst>
                  <a:gd name="adj" fmla="val 9375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" name="TextBox 24"/>
              <p:cNvSpPr txBox="1">
                <a:spLocks noChangeArrowheads="1"/>
              </p:cNvSpPr>
              <p:nvPr/>
            </p:nvSpPr>
            <p:spPr bwMode="auto">
              <a:xfrm rot="20681241">
                <a:off x="5692175" y="1542818"/>
                <a:ext cx="771727" cy="104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id-ID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44" name="Group 16"/>
            <p:cNvGrpSpPr>
              <a:grpSpLocks/>
            </p:cNvGrpSpPr>
            <p:nvPr/>
          </p:nvGrpSpPr>
          <p:grpSpPr bwMode="auto">
            <a:xfrm>
              <a:off x="-151434" y="2462039"/>
              <a:ext cx="1449076" cy="2455545"/>
              <a:chOff x="3560664" y="2230705"/>
              <a:chExt cx="2529883" cy="4198799"/>
            </a:xfrm>
          </p:grpSpPr>
          <p:sp>
            <p:nvSpPr>
              <p:cNvPr id="45" name="Ellipse 98"/>
              <p:cNvSpPr/>
              <p:nvPr/>
            </p:nvSpPr>
            <p:spPr bwMode="auto">
              <a:xfrm>
                <a:off x="3560664" y="6107180"/>
                <a:ext cx="1713938" cy="32232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8163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46" name="Group 18"/>
              <p:cNvGrpSpPr/>
              <p:nvPr/>
            </p:nvGrpSpPr>
            <p:grpSpPr>
              <a:xfrm>
                <a:off x="4158559" y="2230705"/>
                <a:ext cx="1931988" cy="3981365"/>
                <a:chOff x="1879600" y="2427657"/>
                <a:chExt cx="1931988" cy="3981365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47" name="Rounded Rectangle 19"/>
                <p:cNvSpPr/>
                <p:nvPr/>
              </p:nvSpPr>
              <p:spPr bwMode="auto">
                <a:xfrm rot="3296091" flipH="1">
                  <a:off x="2526506" y="2275966"/>
                  <a:ext cx="333375" cy="162718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1633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alt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" name="Oval 20"/>
                <p:cNvSpPr>
                  <a:spLocks noChangeArrowheads="1"/>
                </p:cNvSpPr>
                <p:nvPr/>
              </p:nvSpPr>
              <p:spPr bwMode="auto">
                <a:xfrm>
                  <a:off x="1879938" y="2427657"/>
                  <a:ext cx="823038" cy="82306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1633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alt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" name="Rounded Rectangle 21"/>
                <p:cNvSpPr/>
                <p:nvPr/>
              </p:nvSpPr>
              <p:spPr bwMode="auto">
                <a:xfrm>
                  <a:off x="1954213" y="3305460"/>
                  <a:ext cx="674687" cy="1408112"/>
                </a:xfrm>
                <a:prstGeom prst="roundRect">
                  <a:avLst>
                    <a:gd name="adj" fmla="val 29870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1633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alt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" name="Rounded Rectangle 22"/>
                <p:cNvSpPr/>
                <p:nvPr/>
              </p:nvSpPr>
              <p:spPr bwMode="auto">
                <a:xfrm>
                  <a:off x="1954213" y="4408772"/>
                  <a:ext cx="373062" cy="20002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1633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alt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" name="Rounded Rectangle 23"/>
                <p:cNvSpPr/>
                <p:nvPr/>
              </p:nvSpPr>
              <p:spPr bwMode="auto">
                <a:xfrm rot="20452300">
                  <a:off x="2325688" y="4429410"/>
                  <a:ext cx="371475" cy="774700"/>
                </a:xfrm>
                <a:prstGeom prst="roundRect">
                  <a:avLst>
                    <a:gd name="adj" fmla="val 40463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1633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alt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" name="Rounded Rectangle 24"/>
                <p:cNvSpPr/>
                <p:nvPr/>
              </p:nvSpPr>
              <p:spPr bwMode="auto">
                <a:xfrm rot="14513746">
                  <a:off x="2885282" y="2583941"/>
                  <a:ext cx="350837" cy="15017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1633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alt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" name="Rounded Rectangle 25"/>
                <p:cNvSpPr/>
                <p:nvPr/>
              </p:nvSpPr>
              <p:spPr bwMode="auto">
                <a:xfrm>
                  <a:off x="2413000" y="4916772"/>
                  <a:ext cx="373063" cy="1423988"/>
                </a:xfrm>
                <a:prstGeom prst="roundRect">
                  <a:avLst>
                    <a:gd name="adj" fmla="val 42456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1633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alt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59" name="Прямоугольник 58"/>
          <p:cNvSpPr/>
          <p:nvPr/>
        </p:nvSpPr>
        <p:spPr>
          <a:xfrm>
            <a:off x="1260563" y="977696"/>
            <a:ext cx="79199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Білім сапасының көрсеткішін көтеру;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Жоғары санатты ұстаздардың санын арттыру;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Мұғалімдердің ақпараттық технологияларды игеру құзыреттілігін арттыру;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Оқушылар білімінің сыртқы бақылау жүйесіне дайындық деңгейін жақсарту (ҰБТ, ОЖСБ);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АКТ-ны пайдалана отырып сабақты жүргізудің жаңа инновациялық әдістерін пайдалануды нығайту;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Сыртқы ортамен әлеуметтік серіктестікті нығайту;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Мектептің материалдық-техникалық базасын толықтыру;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Қашықтықтан оқыту жағдайында тиімді платформаларды қарастыру;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Бәсекеге қабілетті, өзін-өзі басқара білетін, қарым-қатынас, ақпараттық мәдениеті, интеллектуалдық жұмыс істей білу мәдениеті дамыған тұлға тәрбиелеу;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>
                <a:solidFill>
                  <a:srgbClr val="002060"/>
                </a:solidFill>
              </a:rPr>
              <a:t>Тәрбиенің негізгі бағыттарының шеңберінде балалар мен жасөспірімдерді тәрбиелеу мазмұнын жаңартудың әлеуметтік маңызын өзектендіру.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9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-110549"/>
            <a:ext cx="9361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«Өнегелі өмір» жобасы аясындағы атқарылған жұмыстардың нәтижесі: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92228330"/>
              </p:ext>
            </p:extLst>
          </p:nvPr>
        </p:nvGraphicFramePr>
        <p:xfrm>
          <a:off x="1828800" y="120359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749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ACE8547-F65A-D048-6D37-B38A02CC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39684"/>
              </p:ext>
            </p:extLst>
          </p:nvPr>
        </p:nvGraphicFramePr>
        <p:xfrm>
          <a:off x="179512" y="195486"/>
          <a:ext cx="8712968" cy="44657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4710">
                  <a:extLst>
                    <a:ext uri="{9D8B030D-6E8A-4147-A177-3AD203B41FA5}">
                      <a16:colId xmlns:a16="http://schemas.microsoft.com/office/drawing/2014/main" val="2119383907"/>
                    </a:ext>
                  </a:extLst>
                </a:gridCol>
                <a:gridCol w="1732080">
                  <a:extLst>
                    <a:ext uri="{9D8B030D-6E8A-4147-A177-3AD203B41FA5}">
                      <a16:colId xmlns:a16="http://schemas.microsoft.com/office/drawing/2014/main" val="2761613519"/>
                    </a:ext>
                  </a:extLst>
                </a:gridCol>
                <a:gridCol w="6606178">
                  <a:extLst>
                    <a:ext uri="{9D8B030D-6E8A-4147-A177-3AD203B41FA5}">
                      <a16:colId xmlns:a16="http://schemas.microsoft.com/office/drawing/2014/main" val="1821348243"/>
                    </a:ext>
                  </a:extLst>
                </a:gridCol>
              </a:tblGrid>
              <a:tr h="17399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Тәрбие бағыттары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Жұмыс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нәтижелері</a:t>
                      </a:r>
                      <a:endParaRPr lang="ru-K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4033479468"/>
                  </a:ext>
                </a:extLst>
              </a:tr>
              <a:tr h="627175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Қазақстандық патриотизм және азаматтық тәрбие, құқықтық тәрбие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Оқушылар бойында  жаңа демократиялық қоғамда өмір сүруге қабілеті, құқықтық және сыбайлас жемқорлыққа қарсы мәдениеті; балалар мен жастардың құқықтық санасын, оларда балалар мен жастар ортасындағы қатыгездік пен зорлық-зомбылыққа қарсы тұру даярлығы қалыптастырылды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623170309"/>
                  </a:ext>
                </a:extLst>
              </a:tr>
              <a:tr h="544804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Рухани-адамгершілік тәрбие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Тұлғаның қазақстандық қоғам өмірінің жалпыадамзаттық құндылықтарымен, нормаларымен және дәстүрлерімен келісілген  рухани-адамгершілік және этикалық ұстанымдары, моральдық қасиеттері және  көзқарастары қалыптастырылды.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1317006884"/>
                  </a:ext>
                </a:extLst>
              </a:tr>
              <a:tr h="866708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Ұлттық тәрбие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Тұлғаны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ұлттық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және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жалпыадамзаттық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құндылықтарға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бағдарлау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ана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тілін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және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мемлекеттік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тілді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қазақ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халқының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Қазақстан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Республикасындағы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этностар</a:t>
                      </a:r>
                      <a:r>
                        <a:rPr lang="ru-RU" sz="1000" dirty="0">
                          <a:effectLst/>
                        </a:rPr>
                        <a:t> мен </a:t>
                      </a:r>
                      <a:r>
                        <a:rPr lang="ru-RU" sz="1000" dirty="0" err="1">
                          <a:effectLst/>
                        </a:rPr>
                        <a:t>этникалық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топтардың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мәдениетін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құрметтеуге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тәрбиелеу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іске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асырылды</a:t>
                      </a:r>
                      <a:endParaRPr lang="ru-KZ" sz="1000" dirty="0">
                        <a:effectLst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K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355902399"/>
                  </a:ext>
                </a:extLst>
              </a:tr>
              <a:tr h="358153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Отбасы тәрбиесі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Отбасы құндылықтарын сыйлауға тәрбиеленіп, ата-аналарға көмек беріліп, бала тәрбиесінде олардың психологиялық-педагогикалық құзыреттіліктерін және жауапкершіліктерін арттырылды.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2172665144"/>
                  </a:ext>
                </a:extLst>
              </a:tr>
              <a:tr h="445902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Еңбек, экономикалық және экологиялық тәрбие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Оқушылар бойында  өзін кәсіби анықтауына саналы қарым-қатынасы қалыптастырылып, экономикалық ойлауы және экологиялық  мәдениеті дамытылды.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356191846"/>
                  </a:ext>
                </a:extLst>
              </a:tr>
              <a:tr h="544804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Көпмәдениетті  және  көркем-эстетикалық тәрбие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Оқушылар санасында көпмәдениетті ортаға бейімделу,  қоғамдағы жалпы мәдени мінез-құлық дағдыларын қалыптастыру, оның өнердегі және болмыстағы эстетикалық нысандарды қабылдау, меңгеру және бағалау әзірлігін  дамыту іске асты.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1972346647"/>
                  </a:ext>
                </a:extLst>
              </a:tr>
              <a:tr h="544804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Зияткерлік тәрбие, ақпараттық мәдениет тәрбиесі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Оқушылардың зияткерлік мүмкіндігін, көшбасшылық қасиеттерін және дарындылығын дамыту іске асырылды.  </a:t>
                      </a:r>
                      <a:endParaRPr lang="ru-KZ" sz="1000">
                        <a:effectLst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1368353921"/>
                  </a:ext>
                </a:extLst>
              </a:tr>
              <a:tr h="358153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Дене тәрбиесі, салауатты өмір салты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8.Оқушылар </a:t>
                      </a:r>
                      <a:r>
                        <a:rPr lang="ru-RU" sz="1000" dirty="0" err="1">
                          <a:effectLst/>
                        </a:rPr>
                        <a:t>бойында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салауатты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өмір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салты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дене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дамуы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және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психологиялық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денсаулық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сақтау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дағдылары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арттырылды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K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2" marR="27752" marT="0" marB="0"/>
                </a:tc>
                <a:extLst>
                  <a:ext uri="{0D108BD9-81ED-4DB2-BD59-A6C34878D82A}">
                    <a16:rowId xmlns:a16="http://schemas.microsoft.com/office/drawing/2014/main" val="16260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29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-95695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Оқушылардың </a:t>
            </a:r>
            <a:r>
              <a:rPr lang="kk-KZ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мектепшілік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іс-шараларға қатысу көрсеткіші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517904"/>
            <a:ext cx="1823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Жоғары сынып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763330"/>
            <a:ext cx="137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Орта буын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C9AEB1-5300-53E2-93EB-314EBC9C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31" y="1150934"/>
            <a:ext cx="5724128" cy="19643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9C04E2-B542-468E-EF4A-2DB9DF199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010406"/>
            <a:ext cx="5107690" cy="17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43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92546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Мектепішілік үйірмелер - 75.4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</a:t>
            </a: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мектептен тыс үйірмелер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</a:t>
            </a: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36,3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38314"/>
              </p:ext>
            </p:extLst>
          </p:nvPr>
        </p:nvGraphicFramePr>
        <p:xfrm>
          <a:off x="323529" y="1059582"/>
          <a:ext cx="8424935" cy="3585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391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Өткізілетін орны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Үйірме түрі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20</a:t>
                      </a:r>
                      <a:r>
                        <a:rPr lang="en-US" sz="1400" dirty="0">
                          <a:effectLst/>
                        </a:rPr>
                        <a:t>20</a:t>
                      </a:r>
                      <a:r>
                        <a:rPr lang="kk-KZ" sz="1400" dirty="0">
                          <a:effectLst/>
                        </a:rPr>
                        <a:t>/20</a:t>
                      </a:r>
                      <a:r>
                        <a:rPr lang="en-US" sz="1400" dirty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20</a:t>
                      </a:r>
                      <a:r>
                        <a:rPr lang="en-US" sz="1400" dirty="0">
                          <a:effectLst/>
                        </a:rPr>
                        <a:t>21</a:t>
                      </a:r>
                      <a:r>
                        <a:rPr lang="kk-KZ" sz="1400" dirty="0">
                          <a:effectLst/>
                        </a:rPr>
                        <a:t>/202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202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kk-KZ" sz="1400" dirty="0">
                          <a:effectLst/>
                        </a:rPr>
                        <a:t>/202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Оқушылар сарайы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Өнер мектебі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вокал,</a:t>
                      </a:r>
                      <a:r>
                        <a:rPr lang="kk-KZ" sz="12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актерлік шеберлік, би, «Жасұлан», театр өнері,</a:t>
                      </a:r>
                      <a:r>
                        <a:rPr lang="kk-KZ" sz="12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фортепиано, домбыра, хор, қобыз, сурет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51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ДЮСШ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«Жекпе-жек» спорт мектебі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«Мысшылар»,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«Барыс»  спорт мектебі, ДСК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Футбол, еркін күрес,</a:t>
                      </a:r>
                      <a:r>
                        <a:rPr lang="kk-KZ" sz="12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бокс, </a:t>
                      </a:r>
                      <a:r>
                        <a:rPr lang="kk-KZ" sz="1200" dirty="0" err="1">
                          <a:solidFill>
                            <a:srgbClr val="002060"/>
                          </a:solidFill>
                          <a:effectLst/>
                        </a:rPr>
                        <a:t>таеквандо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kk-KZ" sz="1200" dirty="0" err="1">
                          <a:solidFill>
                            <a:srgbClr val="002060"/>
                          </a:solidFill>
                          <a:effectLst/>
                        </a:rPr>
                        <a:t>кудо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, дзю-до, тоғызқұмалақ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7879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Мектепішілік үйірмелер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7879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7879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26365" algn="l"/>
                          <a:tab pos="457200" algn="l"/>
                        </a:tabLst>
                      </a:pPr>
                      <a:r>
                        <a:rPr lang="kk-KZ" sz="1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Өлкетану, техникалық, 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7879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26365" algn="l"/>
                          <a:tab pos="457200" algn="l"/>
                        </a:tabLst>
                      </a:pPr>
                      <a:r>
                        <a:rPr lang="kk-KZ" sz="1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қолданбалы қолөнер, бейнелеу өнері, вокал, би, логика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68" marR="44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356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3478"/>
            <a:ext cx="566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Мектептің әлеуметтік төлқұжаты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80598"/>
              </p:ext>
            </p:extLst>
          </p:nvPr>
        </p:nvGraphicFramePr>
        <p:xfrm>
          <a:off x="0" y="771550"/>
          <a:ext cx="9144000" cy="44531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Аты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r>
                        <a:rPr lang="en-US" sz="1050" b="0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-202</a:t>
                      </a:r>
                      <a:r>
                        <a:rPr lang="en-US" sz="1050" b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Ата-анасыз қалған қамқорлыққа алынған оқушылар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Қамқорлыққа алынған оқушылар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Әлеуметтік жағдайы төмен отбасы: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ішіндегі оқушы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39 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107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4.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Көп балалы отбасы: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мектепте оқитын оқушы балалар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51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209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5.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Мүгедек оқушылар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6.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Мүгедек ата-аналар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7.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Көмек қажет ететін оқушылар (әлеуметтік жағдайы өте төмен жанұядан шыққан)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8.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Кәмелетке толмаған тіркеуде тұрған оқушылар: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қалалық: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мектепішілік: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9.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Тіркеуде тұрған отбасы: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қалалық: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мектепішілік: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10.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Тұрғылықты үй жайы жоқ жанұя: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11.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Өзге мемлекет жанұялары, азаматтары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оның ішінде балалар</a:t>
                      </a: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2060"/>
                          </a:solidFill>
                          <a:effectLst/>
                        </a:rPr>
                        <a:t>12.</a:t>
                      </a:r>
                      <a:endParaRPr lang="ru-RU" sz="105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Қарастырылған іс: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бала құқығы жөніндегі кеңесте</a:t>
                      </a: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 сотта</a:t>
                      </a: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 мектепішілік кеңесте</a:t>
                      </a: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5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40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15565"/>
            <a:ext cx="8280920" cy="131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 жұмысын жүргізуде кездескен кедергілер мен кемшіліктер: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Әр түрлі іс –шараларға дайындық жасау үшін арнайы орынның болмауы.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Бала санының көптігіне байланысты кейбір шараларда сыныптардың толық қамтылмауы.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Оқушылардың  әр түрлі іс-шараларға қатысуы үшін жаңа киім үлгілерінің жетіспеушілігі.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Ата-аналар арасында белсенділік аз.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7734"/>
            <a:ext cx="8136904" cy="155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Ұсыныс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Мектептік өзін-өзі басқарушылықты  жандандыру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Тәрбиелеу жүйесін жетілдіру бойынша тиімді тәсілдерді қарастыру;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Ата-аналармен жұмыс түрлерін көбейтіп, ынтымақтастық орта қалыптастыру;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Тәрбие жұмысында сынып жетекшілердің онлайн форматының  мүмкіндіктерін жан-жақты пайдалануды меңгеруіне ықпал ету.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6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>
            <a:off x="0" y="61739"/>
            <a:ext cx="9144000" cy="5020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239299" y="4219927"/>
            <a:ext cx="184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4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kern="0" dirty="0">
              <a:solidFill>
                <a:srgbClr val="FE7405"/>
              </a:solidFill>
              <a:latin typeface="Calibri" panose="020F050202020403020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99860" y="4204415"/>
            <a:ext cx="184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4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kern="0" dirty="0">
              <a:solidFill>
                <a:srgbClr val="FE7405"/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30DE76-ECE9-AA19-A533-9F46FCF09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09" y="699542"/>
            <a:ext cx="2840982" cy="3279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14827B-53D4-EAE7-5930-237B9BAB36BC}"/>
              </a:ext>
            </a:extLst>
          </p:cNvPr>
          <p:cNvSpPr txBox="1"/>
          <p:nvPr/>
        </p:nvSpPr>
        <p:spPr>
          <a:xfrm>
            <a:off x="5815554" y="293489"/>
            <a:ext cx="3070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kk-KZ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Әлсіз жақтары</a:t>
            </a:r>
          </a:p>
          <a:p>
            <a:pPr lvl="0"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буынның білім сапасы мектептің білім көрсеткішінен төмендігі;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 деңгейлік курстан өту саны аз;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Олимпиада, интеллектуалдық байқаулардан жүлделі орын халықаралық деңгейде аз болуы.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жоба жазу көрсеткішінің аздығы;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Авторлық бағдарламалар көрсеткішінің аз болуы: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95396-1267-FBD6-5226-B4E27CAF45A2}"/>
              </a:ext>
            </a:extLst>
          </p:cNvPr>
          <p:cNvSpPr txBox="1"/>
          <p:nvPr/>
        </p:nvSpPr>
        <p:spPr>
          <a:xfrm>
            <a:off x="70242" y="288857"/>
            <a:ext cx="32359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Әлді жақтары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  50 % -ы шығармашылық потенциалы жоғары;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 білімін жетілдіру бағыты айқындалған 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 ҒПК мен байқауларға қатысуы өсуде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Қоғамдық-әлеуметтік серіктестіктің болуы (жетекші мектеп);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ҰБТ көрсеткіші жоғарылауда;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 бақылауға  оқушыларды даярлау жұмысы жүйеленген;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дарындылық қабілетін арттыру жұмыстары  жүзеге асырылуда 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  жұмысының бағыттары адами құндылықтарға бағытталған;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Әкелер мен аналар мектебінің жұмысы ұлттық тәрбиеге негізделген.</a:t>
            </a:r>
          </a:p>
          <a:p>
            <a:pPr algn="just"/>
            <a:endParaRPr lang="ru-K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F037A-EE9B-48DC-6123-FA508FD1532C}"/>
              </a:ext>
            </a:extLst>
          </p:cNvPr>
          <p:cNvSpPr txBox="1"/>
          <p:nvPr/>
        </p:nvSpPr>
        <p:spPr>
          <a:xfrm>
            <a:off x="5819329" y="1819270"/>
            <a:ext cx="30627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</a:t>
            </a:r>
          </a:p>
          <a:p>
            <a:pPr algn="just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 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 іс-тәжірибесін енгізу, озат тәжірибе алмасу;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 бақылауға қатысу мүмкіндігін іске асыру: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Көшбасшылық, дарындылық, зияткерлік қабілеттері бар оқушылар санын арттыру;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зерттеуді іске асыратын топтарды, жұмыс жоспарын, зерттеу тақырыбы мен зерттеу сұрағын құру;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Біліктілікті арттыру курстарынан кейінгі бірлескен іс-шаралар  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мысалы, біріккен топтар күндері);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 және серіктес мектептердің мұғалімдерінің түрлі әдістемелік алаңдарда, кездесулерде, вебинардарда тәжірибе алмасуы;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 коучингтер және тәлімгерлік (мысалы, «Сабақты зерттеу» тобы)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85068-060B-C1C9-C9C9-0FC0B3EABF50}"/>
              </a:ext>
            </a:extLst>
          </p:cNvPr>
          <p:cNvSpPr txBox="1"/>
          <p:nvPr/>
        </p:nvSpPr>
        <p:spPr>
          <a:xfrm>
            <a:off x="132326" y="3370158"/>
            <a:ext cx="31738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 мектеппен ынтымақтастығының бәсеңдеуі;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 жоғары оқушылардың инновациялық мектептеріне ауысуы;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 қабылдау мүмкіндігіне оқушы санының артуы;</a:t>
            </a:r>
          </a:p>
          <a:p>
            <a:pPr algn="just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отбасы құндылықтарының әлсіздігі және бала тәрбиесінде жас ата-аналар жауапкершілігінің төмендігі.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2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3131539" y="56126"/>
            <a:ext cx="2880922" cy="510451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794" tIns="39397" rIns="78794" bIns="39397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Сапалық құрам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018" y="724097"/>
            <a:ext cx="172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rgbClr val="002060"/>
                </a:solidFill>
              </a:rPr>
              <a:t>Мектеп әкімшілігі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3128069"/>
            <a:ext cx="215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rgbClr val="002060"/>
                </a:solidFill>
              </a:rPr>
              <a:t>Білім жетілдіру курсы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82158"/>
              </p:ext>
            </p:extLst>
          </p:nvPr>
        </p:nvGraphicFramePr>
        <p:xfrm>
          <a:off x="575556" y="877985"/>
          <a:ext cx="7992888" cy="232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63688" y="72231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rgbClr val="002060"/>
                </a:solidFill>
              </a:rPr>
              <a:t>Мектеп мұғалімдері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55852"/>
              </p:ext>
            </p:extLst>
          </p:nvPr>
        </p:nvGraphicFramePr>
        <p:xfrm>
          <a:off x="323528" y="3085678"/>
          <a:ext cx="4104456" cy="186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762656"/>
              </p:ext>
            </p:extLst>
          </p:nvPr>
        </p:nvGraphicFramePr>
        <p:xfrm>
          <a:off x="4208512" y="3239567"/>
          <a:ext cx="3716465" cy="173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446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955903" y="56126"/>
            <a:ext cx="5232208" cy="510451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794" tIns="39397" rIns="78794" bIns="39397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Пәндер бойынша білім сапасы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925259"/>
              </p:ext>
            </p:extLst>
          </p:nvPr>
        </p:nvGraphicFramePr>
        <p:xfrm>
          <a:off x="59257" y="1279718"/>
          <a:ext cx="3779912" cy="288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9007" y="4011910"/>
            <a:ext cx="860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>
                <a:solidFill>
                  <a:srgbClr val="002060"/>
                </a:solidFill>
              </a:rPr>
              <a:t>қазақ тілі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839" y="401191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>
                <a:solidFill>
                  <a:srgbClr val="002060"/>
                </a:solidFill>
              </a:rPr>
              <a:t>математика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551" y="1336663"/>
            <a:ext cx="724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>
                <a:solidFill>
                  <a:srgbClr val="002060"/>
                </a:solidFill>
              </a:rPr>
              <a:t>химия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1357" y="401191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>
                <a:solidFill>
                  <a:srgbClr val="002060"/>
                </a:solidFill>
              </a:rPr>
              <a:t>геометрия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椭圆 128"/>
          <p:cNvSpPr/>
          <p:nvPr/>
        </p:nvSpPr>
        <p:spPr>
          <a:xfrm>
            <a:off x="2915816" y="4086629"/>
            <a:ext cx="2060164" cy="286102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>
            <a:softEdge rad="139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grpSp>
        <p:nvGrpSpPr>
          <p:cNvPr id="9" name="组合 129"/>
          <p:cNvGrpSpPr/>
          <p:nvPr/>
        </p:nvGrpSpPr>
        <p:grpSpPr>
          <a:xfrm>
            <a:off x="6244506" y="1087286"/>
            <a:ext cx="2863998" cy="2120006"/>
            <a:chOff x="5742803" y="1436360"/>
            <a:chExt cx="2863998" cy="2826675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" name="组合 130"/>
            <p:cNvGrpSpPr/>
            <p:nvPr/>
          </p:nvGrpSpPr>
          <p:grpSpPr>
            <a:xfrm>
              <a:off x="5742803" y="1436360"/>
              <a:ext cx="2863998" cy="2826675"/>
              <a:chOff x="5943600" y="1393240"/>
              <a:chExt cx="2736754" cy="2701089"/>
            </a:xfrm>
          </p:grpSpPr>
          <p:sp>
            <p:nvSpPr>
              <p:cNvPr id="15" name="任意多边形 135"/>
              <p:cNvSpPr/>
              <p:nvPr/>
            </p:nvSpPr>
            <p:spPr>
              <a:xfrm>
                <a:off x="5943600" y="1773551"/>
                <a:ext cx="2732549" cy="1952677"/>
              </a:xfrm>
              <a:custGeom>
                <a:avLst/>
                <a:gdLst>
                  <a:gd name="connsiteX0" fmla="*/ 2077705 w 2732549"/>
                  <a:gd name="connsiteY0" fmla="*/ 0 h 1952677"/>
                  <a:gd name="connsiteX1" fmla="*/ 2732549 w 2732549"/>
                  <a:gd name="connsiteY1" fmla="*/ 654844 h 1952677"/>
                  <a:gd name="connsiteX2" fmla="*/ 2332600 w 2732549"/>
                  <a:gd name="connsiteY2" fmla="*/ 1258227 h 1952677"/>
                  <a:gd name="connsiteX3" fmla="*/ 2310273 w 2732549"/>
                  <a:gd name="connsiteY3" fmla="*/ 1265158 h 1952677"/>
                  <a:gd name="connsiteX4" fmla="*/ 2310273 w 2732549"/>
                  <a:gd name="connsiteY4" fmla="*/ 1952677 h 1952677"/>
                  <a:gd name="connsiteX5" fmla="*/ 468749 w 2732549"/>
                  <a:gd name="connsiteY5" fmla="*/ 1952677 h 1952677"/>
                  <a:gd name="connsiteX6" fmla="*/ 0 w 2732549"/>
                  <a:gd name="connsiteY6" fmla="*/ 1483928 h 1952677"/>
                  <a:gd name="connsiteX7" fmla="*/ 0 w 2732549"/>
                  <a:gd name="connsiteY7" fmla="*/ 503238 h 1952677"/>
                  <a:gd name="connsiteX8" fmla="*/ 1442259 w 2732549"/>
                  <a:gd name="connsiteY8" fmla="*/ 503238 h 1952677"/>
                  <a:gd name="connsiteX9" fmla="*/ 1474322 w 2732549"/>
                  <a:gd name="connsiteY9" fmla="*/ 399949 h 1952677"/>
                  <a:gd name="connsiteX10" fmla="*/ 2077705 w 2732549"/>
                  <a:gd name="connsiteY10" fmla="*/ 0 h 195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2549" h="1952677">
                    <a:moveTo>
                      <a:pt x="2077705" y="0"/>
                    </a:moveTo>
                    <a:cubicBezTo>
                      <a:pt x="2439365" y="0"/>
                      <a:pt x="2732549" y="293184"/>
                      <a:pt x="2732549" y="654844"/>
                    </a:cubicBezTo>
                    <a:cubicBezTo>
                      <a:pt x="2732549" y="926089"/>
                      <a:pt x="2567633" y="1158816"/>
                      <a:pt x="2332600" y="1258227"/>
                    </a:cubicBezTo>
                    <a:lnTo>
                      <a:pt x="2310273" y="1265158"/>
                    </a:lnTo>
                    <a:lnTo>
                      <a:pt x="2310273" y="1952677"/>
                    </a:lnTo>
                    <a:lnTo>
                      <a:pt x="468749" y="1952677"/>
                    </a:lnTo>
                    <a:lnTo>
                      <a:pt x="0" y="1483928"/>
                    </a:lnTo>
                    <a:lnTo>
                      <a:pt x="0" y="503238"/>
                    </a:lnTo>
                    <a:lnTo>
                      <a:pt x="1442259" y="503238"/>
                    </a:lnTo>
                    <a:lnTo>
                      <a:pt x="1474322" y="399949"/>
                    </a:lnTo>
                    <a:cubicBezTo>
                      <a:pt x="1573733" y="164916"/>
                      <a:pt x="1806460" y="0"/>
                      <a:pt x="2077705" y="0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82731"/>
                  </a:gs>
                  <a:gs pos="70000">
                    <a:srgbClr val="B30F1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6" name="任意多边形 136"/>
              <p:cNvSpPr/>
              <p:nvPr/>
            </p:nvSpPr>
            <p:spPr>
              <a:xfrm rot="2577208">
                <a:off x="6000354" y="1393240"/>
                <a:ext cx="2680000" cy="2701089"/>
              </a:xfrm>
              <a:custGeom>
                <a:avLst/>
                <a:gdLst>
                  <a:gd name="connsiteX0" fmla="*/ 327245 w 2680000"/>
                  <a:gd name="connsiteY0" fmla="*/ 1654670 h 2701089"/>
                  <a:gd name="connsiteX1" fmla="*/ 329015 w 2680000"/>
                  <a:gd name="connsiteY1" fmla="*/ 1654670 h 2701089"/>
                  <a:gd name="connsiteX2" fmla="*/ 1441 w 2680000"/>
                  <a:gd name="connsiteY2" fmla="*/ 1959641 h 2701089"/>
                  <a:gd name="connsiteX3" fmla="*/ 669441 w 2680000"/>
                  <a:gd name="connsiteY3" fmla="*/ 2677152 h 2701089"/>
                  <a:gd name="connsiteX4" fmla="*/ 668246 w 2680000"/>
                  <a:gd name="connsiteY4" fmla="*/ 2677109 h 2701089"/>
                  <a:gd name="connsiteX5" fmla="*/ 0 w 2680000"/>
                  <a:gd name="connsiteY5" fmla="*/ 1959335 h 2701089"/>
                  <a:gd name="connsiteX6" fmla="*/ 1179220 w 2680000"/>
                  <a:gd name="connsiteY6" fmla="*/ 175561 h 2701089"/>
                  <a:gd name="connsiteX7" fmla="*/ 2104718 w 2680000"/>
                  <a:gd name="connsiteY7" fmla="*/ 208632 h 2701089"/>
                  <a:gd name="connsiteX8" fmla="*/ 2223140 w 2680000"/>
                  <a:gd name="connsiteY8" fmla="*/ 922780 h 2701089"/>
                  <a:gd name="connsiteX9" fmla="*/ 2211522 w 2680000"/>
                  <a:gd name="connsiteY9" fmla="*/ 943066 h 2701089"/>
                  <a:gd name="connsiteX10" fmla="*/ 2680000 w 2680000"/>
                  <a:gd name="connsiteY10" fmla="*/ 1446267 h 2701089"/>
                  <a:gd name="connsiteX11" fmla="*/ 1332175 w 2680000"/>
                  <a:gd name="connsiteY11" fmla="*/ 2701089 h 2701089"/>
                  <a:gd name="connsiteX12" fmla="*/ 669687 w 2680000"/>
                  <a:gd name="connsiteY12" fmla="*/ 2677415 h 2701089"/>
                  <a:gd name="connsiteX13" fmla="*/ 669441 w 2680000"/>
                  <a:gd name="connsiteY13" fmla="*/ 2677152 h 2701089"/>
                  <a:gd name="connsiteX14" fmla="*/ 1330735 w 2680000"/>
                  <a:gd name="connsiteY14" fmla="*/ 2700782 h 2701089"/>
                  <a:gd name="connsiteX15" fmla="*/ 2454381 w 2680000"/>
                  <a:gd name="connsiteY15" fmla="*/ 1654670 h 2701089"/>
                  <a:gd name="connsiteX16" fmla="*/ 329015 w 2680000"/>
                  <a:gd name="connsiteY16" fmla="*/ 1654670 h 2701089"/>
                  <a:gd name="connsiteX17" fmla="*/ 1057041 w 2680000"/>
                  <a:gd name="connsiteY17" fmla="*/ 976880 h 2701089"/>
                  <a:gd name="connsiteX18" fmla="*/ 1010126 w 2680000"/>
                  <a:gd name="connsiteY18" fmla="*/ 879434 h 2701089"/>
                  <a:gd name="connsiteX19" fmla="*/ 1179220 w 2680000"/>
                  <a:gd name="connsiteY19" fmla="*/ 175561 h 270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80000" h="2701089">
                    <a:moveTo>
                      <a:pt x="327245" y="1654670"/>
                    </a:moveTo>
                    <a:lnTo>
                      <a:pt x="329015" y="1654670"/>
                    </a:lnTo>
                    <a:lnTo>
                      <a:pt x="1441" y="1959641"/>
                    </a:lnTo>
                    <a:lnTo>
                      <a:pt x="669441" y="2677152"/>
                    </a:lnTo>
                    <a:lnTo>
                      <a:pt x="668246" y="2677109"/>
                    </a:lnTo>
                    <a:lnTo>
                      <a:pt x="0" y="1959335"/>
                    </a:lnTo>
                    <a:close/>
                    <a:moveTo>
                      <a:pt x="1179220" y="175561"/>
                    </a:moveTo>
                    <a:cubicBezTo>
                      <a:pt x="1443921" y="-70876"/>
                      <a:pt x="1858282" y="-56069"/>
                      <a:pt x="2104718" y="208632"/>
                    </a:cubicBezTo>
                    <a:cubicBezTo>
                      <a:pt x="2289546" y="407159"/>
                      <a:pt x="2327424" y="689868"/>
                      <a:pt x="2223140" y="922780"/>
                    </a:cubicBezTo>
                    <a:lnTo>
                      <a:pt x="2211522" y="943066"/>
                    </a:lnTo>
                    <a:lnTo>
                      <a:pt x="2680000" y="1446267"/>
                    </a:lnTo>
                    <a:lnTo>
                      <a:pt x="1332175" y="2701089"/>
                    </a:lnTo>
                    <a:lnTo>
                      <a:pt x="669687" y="2677415"/>
                    </a:lnTo>
                    <a:lnTo>
                      <a:pt x="669441" y="2677152"/>
                    </a:lnTo>
                    <a:lnTo>
                      <a:pt x="1330735" y="2700782"/>
                    </a:lnTo>
                    <a:lnTo>
                      <a:pt x="2454381" y="1654670"/>
                    </a:lnTo>
                    <a:lnTo>
                      <a:pt x="329015" y="1654670"/>
                    </a:lnTo>
                    <a:lnTo>
                      <a:pt x="1057041" y="976880"/>
                    </a:lnTo>
                    <a:lnTo>
                      <a:pt x="1010126" y="879434"/>
                    </a:lnTo>
                    <a:cubicBezTo>
                      <a:pt x="922733" y="639673"/>
                      <a:pt x="980693" y="360388"/>
                      <a:pt x="1179220" y="175561"/>
                    </a:cubicBezTo>
                    <a:close/>
                  </a:path>
                </a:pathLst>
              </a:custGeom>
              <a:solidFill>
                <a:sysClr val="window" lastClr="FFFFFF">
                  <a:alpha val="3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7" name="椭圆 137"/>
              <p:cNvSpPr/>
              <p:nvPr/>
            </p:nvSpPr>
            <p:spPr>
              <a:xfrm>
                <a:off x="7517017" y="1920933"/>
                <a:ext cx="1006987" cy="100698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</p:grpSp>
        <p:sp>
          <p:nvSpPr>
            <p:cNvPr id="12" name="文本框 45"/>
            <p:cNvSpPr txBox="1"/>
            <p:nvPr/>
          </p:nvSpPr>
          <p:spPr>
            <a:xfrm>
              <a:off x="5798489" y="2551549"/>
              <a:ext cx="1687219" cy="48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Озаттар саны</a:t>
              </a:r>
              <a:endParaRPr lang="zh-CN" altLang="en-US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38"/>
          <p:cNvGrpSpPr/>
          <p:nvPr/>
        </p:nvGrpSpPr>
        <p:grpSpPr>
          <a:xfrm>
            <a:off x="3154416" y="969659"/>
            <a:ext cx="3457724" cy="1592952"/>
            <a:chOff x="2652713" y="1279525"/>
            <a:chExt cx="3457724" cy="2123936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" name="组合 139"/>
            <p:cNvGrpSpPr/>
            <p:nvPr/>
          </p:nvGrpSpPr>
          <p:grpSpPr>
            <a:xfrm>
              <a:off x="2652713" y="1279525"/>
              <a:ext cx="3457724" cy="2123936"/>
              <a:chOff x="2990799" y="1243373"/>
              <a:chExt cx="3304101" cy="2029572"/>
            </a:xfrm>
          </p:grpSpPr>
          <p:grpSp>
            <p:nvGrpSpPr>
              <p:cNvPr id="24" name="组合 144"/>
              <p:cNvGrpSpPr/>
              <p:nvPr/>
            </p:nvGrpSpPr>
            <p:grpSpPr>
              <a:xfrm>
                <a:off x="3562351" y="1243373"/>
                <a:ext cx="2732549" cy="1952677"/>
                <a:chOff x="2844442" y="1031260"/>
                <a:chExt cx="2732549" cy="1952677"/>
              </a:xfrm>
            </p:grpSpPr>
            <p:sp>
              <p:nvSpPr>
                <p:cNvPr id="26" name="任意多边形 146"/>
                <p:cNvSpPr/>
                <p:nvPr/>
              </p:nvSpPr>
              <p:spPr>
                <a:xfrm>
                  <a:off x="2844442" y="1031260"/>
                  <a:ext cx="2732549" cy="1952677"/>
                </a:xfrm>
                <a:custGeom>
                  <a:avLst/>
                  <a:gdLst>
                    <a:gd name="connsiteX0" fmla="*/ 2077705 w 2732549"/>
                    <a:gd name="connsiteY0" fmla="*/ 0 h 1952677"/>
                    <a:gd name="connsiteX1" fmla="*/ 2732549 w 2732549"/>
                    <a:gd name="connsiteY1" fmla="*/ 654844 h 1952677"/>
                    <a:gd name="connsiteX2" fmla="*/ 2332600 w 2732549"/>
                    <a:gd name="connsiteY2" fmla="*/ 1258227 h 1952677"/>
                    <a:gd name="connsiteX3" fmla="*/ 2310273 w 2732549"/>
                    <a:gd name="connsiteY3" fmla="*/ 1265158 h 1952677"/>
                    <a:gd name="connsiteX4" fmla="*/ 2310273 w 2732549"/>
                    <a:gd name="connsiteY4" fmla="*/ 1952677 h 1952677"/>
                    <a:gd name="connsiteX5" fmla="*/ 468749 w 2732549"/>
                    <a:gd name="connsiteY5" fmla="*/ 1952677 h 1952677"/>
                    <a:gd name="connsiteX6" fmla="*/ 0 w 2732549"/>
                    <a:gd name="connsiteY6" fmla="*/ 1483928 h 1952677"/>
                    <a:gd name="connsiteX7" fmla="*/ 0 w 2732549"/>
                    <a:gd name="connsiteY7" fmla="*/ 503238 h 1952677"/>
                    <a:gd name="connsiteX8" fmla="*/ 1442259 w 2732549"/>
                    <a:gd name="connsiteY8" fmla="*/ 503238 h 1952677"/>
                    <a:gd name="connsiteX9" fmla="*/ 1474322 w 2732549"/>
                    <a:gd name="connsiteY9" fmla="*/ 399949 h 1952677"/>
                    <a:gd name="connsiteX10" fmla="*/ 2077705 w 2732549"/>
                    <a:gd name="connsiteY10" fmla="*/ 0 h 195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2549" h="1952677">
                      <a:moveTo>
                        <a:pt x="2077705" y="0"/>
                      </a:moveTo>
                      <a:cubicBezTo>
                        <a:pt x="2439365" y="0"/>
                        <a:pt x="2732549" y="293184"/>
                        <a:pt x="2732549" y="654844"/>
                      </a:cubicBezTo>
                      <a:cubicBezTo>
                        <a:pt x="2732549" y="926089"/>
                        <a:pt x="2567633" y="1158816"/>
                        <a:pt x="2332600" y="1258227"/>
                      </a:cubicBezTo>
                      <a:lnTo>
                        <a:pt x="2310273" y="1265158"/>
                      </a:lnTo>
                      <a:lnTo>
                        <a:pt x="2310273" y="1952677"/>
                      </a:lnTo>
                      <a:lnTo>
                        <a:pt x="468749" y="1952677"/>
                      </a:lnTo>
                      <a:lnTo>
                        <a:pt x="0" y="1483928"/>
                      </a:lnTo>
                      <a:lnTo>
                        <a:pt x="0" y="503238"/>
                      </a:lnTo>
                      <a:lnTo>
                        <a:pt x="1442259" y="503238"/>
                      </a:lnTo>
                      <a:lnTo>
                        <a:pt x="1474322" y="399949"/>
                      </a:lnTo>
                      <a:cubicBezTo>
                        <a:pt x="1573733" y="164916"/>
                        <a:pt x="1806460" y="0"/>
                        <a:pt x="207770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rgbClr val="89DC00"/>
                    </a:gs>
                    <a:gs pos="70000">
                      <a:srgbClr val="639700"/>
                    </a:gs>
                  </a:gsLst>
                  <a:lin ang="189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</a:endParaRPr>
                </a:p>
              </p:txBody>
            </p:sp>
            <p:sp>
              <p:nvSpPr>
                <p:cNvPr id="27" name="椭圆 147"/>
                <p:cNvSpPr/>
                <p:nvPr/>
              </p:nvSpPr>
              <p:spPr>
                <a:xfrm>
                  <a:off x="4417859" y="1178642"/>
                  <a:ext cx="1006987" cy="100698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</a:endParaRPr>
                </a:p>
              </p:txBody>
            </p:sp>
          </p:grpSp>
          <p:sp>
            <p:nvSpPr>
              <p:cNvPr id="25" name="任意多边形 145"/>
              <p:cNvSpPr/>
              <p:nvPr/>
            </p:nvSpPr>
            <p:spPr>
              <a:xfrm rot="2577208">
                <a:off x="2990799" y="2226833"/>
                <a:ext cx="2454381" cy="1046112"/>
              </a:xfrm>
              <a:custGeom>
                <a:avLst/>
                <a:gdLst>
                  <a:gd name="connsiteX0" fmla="*/ 0 w 2454381"/>
                  <a:gd name="connsiteY0" fmla="*/ 304665 h 1046112"/>
                  <a:gd name="connsiteX1" fmla="*/ 327245 w 2454381"/>
                  <a:gd name="connsiteY1" fmla="*/ 0 h 1046112"/>
                  <a:gd name="connsiteX2" fmla="*/ 2454381 w 2454381"/>
                  <a:gd name="connsiteY2" fmla="*/ 0 h 1046112"/>
                  <a:gd name="connsiteX3" fmla="*/ 1330735 w 2454381"/>
                  <a:gd name="connsiteY3" fmla="*/ 1046112 h 1046112"/>
                  <a:gd name="connsiteX4" fmla="*/ 668246 w 2454381"/>
                  <a:gd name="connsiteY4" fmla="*/ 1022439 h 1046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381" h="1046112">
                    <a:moveTo>
                      <a:pt x="0" y="304665"/>
                    </a:moveTo>
                    <a:lnTo>
                      <a:pt x="327245" y="0"/>
                    </a:lnTo>
                    <a:lnTo>
                      <a:pt x="2454381" y="0"/>
                    </a:lnTo>
                    <a:lnTo>
                      <a:pt x="1330735" y="1046112"/>
                    </a:lnTo>
                    <a:lnTo>
                      <a:pt x="668246" y="1022439"/>
                    </a:lnTo>
                    <a:close/>
                  </a:path>
                </a:pathLst>
              </a:custGeom>
              <a:solidFill>
                <a:sysClr val="window" lastClr="FFFFFF">
                  <a:alpha val="3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</p:grpSp>
        <p:sp>
          <p:nvSpPr>
            <p:cNvPr id="21" name="文本框 44"/>
            <p:cNvSpPr txBox="1"/>
            <p:nvPr/>
          </p:nvSpPr>
          <p:spPr>
            <a:xfrm>
              <a:off x="3177821" y="1868241"/>
              <a:ext cx="2045794" cy="87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Жалпы бала саны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28" name="组合 148"/>
          <p:cNvGrpSpPr/>
          <p:nvPr/>
        </p:nvGrpSpPr>
        <p:grpSpPr>
          <a:xfrm>
            <a:off x="3752542" y="2505357"/>
            <a:ext cx="3362914" cy="1588784"/>
            <a:chOff x="3250839" y="3327121"/>
            <a:chExt cx="3362914" cy="2118379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组合 149"/>
            <p:cNvGrpSpPr/>
            <p:nvPr/>
          </p:nvGrpSpPr>
          <p:grpSpPr>
            <a:xfrm>
              <a:off x="3250839" y="3327121"/>
              <a:ext cx="3362914" cy="2118379"/>
              <a:chOff x="3562351" y="3199997"/>
              <a:chExt cx="3213504" cy="2024262"/>
            </a:xfrm>
          </p:grpSpPr>
          <p:grpSp>
            <p:nvGrpSpPr>
              <p:cNvPr id="34" name="组合 154"/>
              <p:cNvGrpSpPr/>
              <p:nvPr/>
            </p:nvGrpSpPr>
            <p:grpSpPr>
              <a:xfrm rot="10800000">
                <a:off x="3562351" y="3271582"/>
                <a:ext cx="2732549" cy="1952677"/>
                <a:chOff x="2844442" y="1031260"/>
                <a:chExt cx="2732549" cy="1952677"/>
              </a:xfrm>
            </p:grpSpPr>
            <p:sp>
              <p:nvSpPr>
                <p:cNvPr id="36" name="任意多边形 156"/>
                <p:cNvSpPr/>
                <p:nvPr/>
              </p:nvSpPr>
              <p:spPr>
                <a:xfrm>
                  <a:off x="2844442" y="1031260"/>
                  <a:ext cx="2732549" cy="1952677"/>
                </a:xfrm>
                <a:custGeom>
                  <a:avLst/>
                  <a:gdLst>
                    <a:gd name="connsiteX0" fmla="*/ 2077705 w 2732549"/>
                    <a:gd name="connsiteY0" fmla="*/ 0 h 1952677"/>
                    <a:gd name="connsiteX1" fmla="*/ 2732549 w 2732549"/>
                    <a:gd name="connsiteY1" fmla="*/ 654844 h 1952677"/>
                    <a:gd name="connsiteX2" fmla="*/ 2332600 w 2732549"/>
                    <a:gd name="connsiteY2" fmla="*/ 1258227 h 1952677"/>
                    <a:gd name="connsiteX3" fmla="*/ 2310273 w 2732549"/>
                    <a:gd name="connsiteY3" fmla="*/ 1265158 h 1952677"/>
                    <a:gd name="connsiteX4" fmla="*/ 2310273 w 2732549"/>
                    <a:gd name="connsiteY4" fmla="*/ 1952677 h 1952677"/>
                    <a:gd name="connsiteX5" fmla="*/ 468749 w 2732549"/>
                    <a:gd name="connsiteY5" fmla="*/ 1952677 h 1952677"/>
                    <a:gd name="connsiteX6" fmla="*/ 0 w 2732549"/>
                    <a:gd name="connsiteY6" fmla="*/ 1483928 h 1952677"/>
                    <a:gd name="connsiteX7" fmla="*/ 0 w 2732549"/>
                    <a:gd name="connsiteY7" fmla="*/ 503238 h 1952677"/>
                    <a:gd name="connsiteX8" fmla="*/ 1442259 w 2732549"/>
                    <a:gd name="connsiteY8" fmla="*/ 503238 h 1952677"/>
                    <a:gd name="connsiteX9" fmla="*/ 1474322 w 2732549"/>
                    <a:gd name="connsiteY9" fmla="*/ 399949 h 1952677"/>
                    <a:gd name="connsiteX10" fmla="*/ 2077705 w 2732549"/>
                    <a:gd name="connsiteY10" fmla="*/ 0 h 195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2549" h="1952677">
                      <a:moveTo>
                        <a:pt x="2077705" y="0"/>
                      </a:moveTo>
                      <a:cubicBezTo>
                        <a:pt x="2439365" y="0"/>
                        <a:pt x="2732549" y="293184"/>
                        <a:pt x="2732549" y="654844"/>
                      </a:cubicBezTo>
                      <a:cubicBezTo>
                        <a:pt x="2732549" y="926089"/>
                        <a:pt x="2567633" y="1158816"/>
                        <a:pt x="2332600" y="1258227"/>
                      </a:cubicBezTo>
                      <a:lnTo>
                        <a:pt x="2310273" y="1265158"/>
                      </a:lnTo>
                      <a:lnTo>
                        <a:pt x="2310273" y="1952677"/>
                      </a:lnTo>
                      <a:lnTo>
                        <a:pt x="468749" y="1952677"/>
                      </a:lnTo>
                      <a:lnTo>
                        <a:pt x="0" y="1483928"/>
                      </a:lnTo>
                      <a:lnTo>
                        <a:pt x="0" y="503238"/>
                      </a:lnTo>
                      <a:lnTo>
                        <a:pt x="1442259" y="503238"/>
                      </a:lnTo>
                      <a:lnTo>
                        <a:pt x="1474322" y="399949"/>
                      </a:lnTo>
                      <a:cubicBezTo>
                        <a:pt x="1573733" y="164916"/>
                        <a:pt x="1806460" y="0"/>
                        <a:pt x="207770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rgbClr val="00BDC3"/>
                    </a:gs>
                    <a:gs pos="70000">
                      <a:srgbClr val="007C90"/>
                    </a:gs>
                  </a:gsLst>
                  <a:lin ang="189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</a:endParaRPr>
                </a:p>
              </p:txBody>
            </p:sp>
            <p:sp>
              <p:nvSpPr>
                <p:cNvPr id="37" name="椭圆 157"/>
                <p:cNvSpPr/>
                <p:nvPr/>
              </p:nvSpPr>
              <p:spPr>
                <a:xfrm>
                  <a:off x="4417859" y="1178642"/>
                  <a:ext cx="1006987" cy="100698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</a:endParaRPr>
                </a:p>
              </p:txBody>
            </p:sp>
          </p:grpSp>
          <p:sp>
            <p:nvSpPr>
              <p:cNvPr id="35" name="任意多边形 155"/>
              <p:cNvSpPr/>
              <p:nvPr/>
            </p:nvSpPr>
            <p:spPr>
              <a:xfrm rot="13377208">
                <a:off x="4321474" y="3199997"/>
                <a:ext cx="2454381" cy="1046112"/>
              </a:xfrm>
              <a:custGeom>
                <a:avLst/>
                <a:gdLst>
                  <a:gd name="connsiteX0" fmla="*/ 0 w 2454381"/>
                  <a:gd name="connsiteY0" fmla="*/ 304665 h 1046112"/>
                  <a:gd name="connsiteX1" fmla="*/ 327245 w 2454381"/>
                  <a:gd name="connsiteY1" fmla="*/ 0 h 1046112"/>
                  <a:gd name="connsiteX2" fmla="*/ 2454381 w 2454381"/>
                  <a:gd name="connsiteY2" fmla="*/ 0 h 1046112"/>
                  <a:gd name="connsiteX3" fmla="*/ 1330735 w 2454381"/>
                  <a:gd name="connsiteY3" fmla="*/ 1046112 h 1046112"/>
                  <a:gd name="connsiteX4" fmla="*/ 668246 w 2454381"/>
                  <a:gd name="connsiteY4" fmla="*/ 1022439 h 1046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381" h="1046112">
                    <a:moveTo>
                      <a:pt x="0" y="304665"/>
                    </a:moveTo>
                    <a:lnTo>
                      <a:pt x="327245" y="0"/>
                    </a:lnTo>
                    <a:lnTo>
                      <a:pt x="2454381" y="0"/>
                    </a:lnTo>
                    <a:lnTo>
                      <a:pt x="1330735" y="1046112"/>
                    </a:lnTo>
                    <a:lnTo>
                      <a:pt x="668246" y="1022439"/>
                    </a:lnTo>
                    <a:close/>
                  </a:path>
                </a:pathLst>
              </a:custGeom>
              <a:solidFill>
                <a:sysClr val="window" lastClr="FFFFFF">
                  <a:alpha val="3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</p:grpSp>
        <p:sp>
          <p:nvSpPr>
            <p:cNvPr id="31" name="文本框 47"/>
            <p:cNvSpPr txBox="1"/>
            <p:nvPr/>
          </p:nvSpPr>
          <p:spPr>
            <a:xfrm>
              <a:off x="3633375" y="3607666"/>
              <a:ext cx="2093106" cy="51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Үздіктер саны</a:t>
              </a:r>
              <a:endParaRPr lang="zh-CN" altLang="en-US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221"/>
          <p:cNvGrpSpPr/>
          <p:nvPr/>
        </p:nvGrpSpPr>
        <p:grpSpPr>
          <a:xfrm>
            <a:off x="6156176" y="2678292"/>
            <a:ext cx="2862009" cy="2341730"/>
            <a:chOff x="5740392" y="3574125"/>
            <a:chExt cx="2862009" cy="2826675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3" name="组合 222"/>
            <p:cNvGrpSpPr/>
            <p:nvPr/>
          </p:nvGrpSpPr>
          <p:grpSpPr>
            <a:xfrm>
              <a:off x="5740392" y="3574125"/>
              <a:ext cx="2862009" cy="2826675"/>
              <a:chOff x="5941296" y="3436027"/>
              <a:chExt cx="2734853" cy="2701089"/>
            </a:xfrm>
          </p:grpSpPr>
          <p:grpSp>
            <p:nvGrpSpPr>
              <p:cNvPr id="108" name="组合 227"/>
              <p:cNvGrpSpPr/>
              <p:nvPr/>
            </p:nvGrpSpPr>
            <p:grpSpPr>
              <a:xfrm rot="10800000">
                <a:off x="5943600" y="3801760"/>
                <a:ext cx="2732549" cy="1952677"/>
                <a:chOff x="2844442" y="1031260"/>
                <a:chExt cx="2732549" cy="1952677"/>
              </a:xfrm>
            </p:grpSpPr>
            <p:sp>
              <p:nvSpPr>
                <p:cNvPr id="110" name="任意多边形 229"/>
                <p:cNvSpPr/>
                <p:nvPr/>
              </p:nvSpPr>
              <p:spPr>
                <a:xfrm>
                  <a:off x="2844442" y="1031260"/>
                  <a:ext cx="2732549" cy="1952677"/>
                </a:xfrm>
                <a:custGeom>
                  <a:avLst/>
                  <a:gdLst>
                    <a:gd name="connsiteX0" fmla="*/ 2077705 w 2732549"/>
                    <a:gd name="connsiteY0" fmla="*/ 0 h 1952677"/>
                    <a:gd name="connsiteX1" fmla="*/ 2732549 w 2732549"/>
                    <a:gd name="connsiteY1" fmla="*/ 654844 h 1952677"/>
                    <a:gd name="connsiteX2" fmla="*/ 2332600 w 2732549"/>
                    <a:gd name="connsiteY2" fmla="*/ 1258227 h 1952677"/>
                    <a:gd name="connsiteX3" fmla="*/ 2310273 w 2732549"/>
                    <a:gd name="connsiteY3" fmla="*/ 1265158 h 1952677"/>
                    <a:gd name="connsiteX4" fmla="*/ 2310273 w 2732549"/>
                    <a:gd name="connsiteY4" fmla="*/ 1952677 h 1952677"/>
                    <a:gd name="connsiteX5" fmla="*/ 468749 w 2732549"/>
                    <a:gd name="connsiteY5" fmla="*/ 1952677 h 1952677"/>
                    <a:gd name="connsiteX6" fmla="*/ 0 w 2732549"/>
                    <a:gd name="connsiteY6" fmla="*/ 1483928 h 1952677"/>
                    <a:gd name="connsiteX7" fmla="*/ 0 w 2732549"/>
                    <a:gd name="connsiteY7" fmla="*/ 503238 h 1952677"/>
                    <a:gd name="connsiteX8" fmla="*/ 1442259 w 2732549"/>
                    <a:gd name="connsiteY8" fmla="*/ 503238 h 1952677"/>
                    <a:gd name="connsiteX9" fmla="*/ 1474322 w 2732549"/>
                    <a:gd name="connsiteY9" fmla="*/ 399949 h 1952677"/>
                    <a:gd name="connsiteX10" fmla="*/ 2077705 w 2732549"/>
                    <a:gd name="connsiteY10" fmla="*/ 0 h 195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2549" h="1952677">
                      <a:moveTo>
                        <a:pt x="2077705" y="0"/>
                      </a:moveTo>
                      <a:cubicBezTo>
                        <a:pt x="2439365" y="0"/>
                        <a:pt x="2732549" y="293184"/>
                        <a:pt x="2732549" y="654844"/>
                      </a:cubicBezTo>
                      <a:cubicBezTo>
                        <a:pt x="2732549" y="926089"/>
                        <a:pt x="2567633" y="1158816"/>
                        <a:pt x="2332600" y="1258227"/>
                      </a:cubicBezTo>
                      <a:lnTo>
                        <a:pt x="2310273" y="1265158"/>
                      </a:lnTo>
                      <a:lnTo>
                        <a:pt x="2310273" y="1952677"/>
                      </a:lnTo>
                      <a:lnTo>
                        <a:pt x="468749" y="1952677"/>
                      </a:lnTo>
                      <a:lnTo>
                        <a:pt x="0" y="1483928"/>
                      </a:lnTo>
                      <a:lnTo>
                        <a:pt x="0" y="503238"/>
                      </a:lnTo>
                      <a:lnTo>
                        <a:pt x="1442259" y="503238"/>
                      </a:lnTo>
                      <a:lnTo>
                        <a:pt x="1474322" y="399949"/>
                      </a:lnTo>
                      <a:cubicBezTo>
                        <a:pt x="1573733" y="164916"/>
                        <a:pt x="1806460" y="0"/>
                        <a:pt x="207770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</a:endParaRPr>
                </a:p>
              </p:txBody>
            </p:sp>
            <p:sp>
              <p:nvSpPr>
                <p:cNvPr id="111" name="椭圆 230"/>
                <p:cNvSpPr/>
                <p:nvPr/>
              </p:nvSpPr>
              <p:spPr>
                <a:xfrm>
                  <a:off x="4417859" y="1178642"/>
                  <a:ext cx="1006987" cy="100698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/>
                  </a:endParaRPr>
                </a:p>
              </p:txBody>
            </p:sp>
          </p:grpSp>
          <p:sp>
            <p:nvSpPr>
              <p:cNvPr id="109" name="任意多边形 228"/>
              <p:cNvSpPr/>
              <p:nvPr/>
            </p:nvSpPr>
            <p:spPr>
              <a:xfrm rot="13377208">
                <a:off x="5941296" y="3436027"/>
                <a:ext cx="2680000" cy="2701089"/>
              </a:xfrm>
              <a:custGeom>
                <a:avLst/>
                <a:gdLst>
                  <a:gd name="connsiteX0" fmla="*/ 327245 w 2680000"/>
                  <a:gd name="connsiteY0" fmla="*/ 1654670 h 2701089"/>
                  <a:gd name="connsiteX1" fmla="*/ 329015 w 2680000"/>
                  <a:gd name="connsiteY1" fmla="*/ 1654670 h 2701089"/>
                  <a:gd name="connsiteX2" fmla="*/ 1441 w 2680000"/>
                  <a:gd name="connsiteY2" fmla="*/ 1959641 h 2701089"/>
                  <a:gd name="connsiteX3" fmla="*/ 669441 w 2680000"/>
                  <a:gd name="connsiteY3" fmla="*/ 2677152 h 2701089"/>
                  <a:gd name="connsiteX4" fmla="*/ 668246 w 2680000"/>
                  <a:gd name="connsiteY4" fmla="*/ 2677109 h 2701089"/>
                  <a:gd name="connsiteX5" fmla="*/ 0 w 2680000"/>
                  <a:gd name="connsiteY5" fmla="*/ 1959335 h 2701089"/>
                  <a:gd name="connsiteX6" fmla="*/ 1179220 w 2680000"/>
                  <a:gd name="connsiteY6" fmla="*/ 175561 h 2701089"/>
                  <a:gd name="connsiteX7" fmla="*/ 2104718 w 2680000"/>
                  <a:gd name="connsiteY7" fmla="*/ 208632 h 2701089"/>
                  <a:gd name="connsiteX8" fmla="*/ 2223140 w 2680000"/>
                  <a:gd name="connsiteY8" fmla="*/ 922780 h 2701089"/>
                  <a:gd name="connsiteX9" fmla="*/ 2211522 w 2680000"/>
                  <a:gd name="connsiteY9" fmla="*/ 943066 h 2701089"/>
                  <a:gd name="connsiteX10" fmla="*/ 2680000 w 2680000"/>
                  <a:gd name="connsiteY10" fmla="*/ 1446267 h 2701089"/>
                  <a:gd name="connsiteX11" fmla="*/ 1332175 w 2680000"/>
                  <a:gd name="connsiteY11" fmla="*/ 2701089 h 2701089"/>
                  <a:gd name="connsiteX12" fmla="*/ 669687 w 2680000"/>
                  <a:gd name="connsiteY12" fmla="*/ 2677415 h 2701089"/>
                  <a:gd name="connsiteX13" fmla="*/ 669441 w 2680000"/>
                  <a:gd name="connsiteY13" fmla="*/ 2677152 h 2701089"/>
                  <a:gd name="connsiteX14" fmla="*/ 1330735 w 2680000"/>
                  <a:gd name="connsiteY14" fmla="*/ 2700782 h 2701089"/>
                  <a:gd name="connsiteX15" fmla="*/ 2454381 w 2680000"/>
                  <a:gd name="connsiteY15" fmla="*/ 1654670 h 2701089"/>
                  <a:gd name="connsiteX16" fmla="*/ 329015 w 2680000"/>
                  <a:gd name="connsiteY16" fmla="*/ 1654670 h 2701089"/>
                  <a:gd name="connsiteX17" fmla="*/ 1057041 w 2680000"/>
                  <a:gd name="connsiteY17" fmla="*/ 976880 h 2701089"/>
                  <a:gd name="connsiteX18" fmla="*/ 1010126 w 2680000"/>
                  <a:gd name="connsiteY18" fmla="*/ 879434 h 2701089"/>
                  <a:gd name="connsiteX19" fmla="*/ 1179220 w 2680000"/>
                  <a:gd name="connsiteY19" fmla="*/ 175561 h 270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80000" h="2701089">
                    <a:moveTo>
                      <a:pt x="327245" y="1654670"/>
                    </a:moveTo>
                    <a:lnTo>
                      <a:pt x="329015" y="1654670"/>
                    </a:lnTo>
                    <a:lnTo>
                      <a:pt x="1441" y="1959641"/>
                    </a:lnTo>
                    <a:lnTo>
                      <a:pt x="669441" y="2677152"/>
                    </a:lnTo>
                    <a:lnTo>
                      <a:pt x="668246" y="2677109"/>
                    </a:lnTo>
                    <a:lnTo>
                      <a:pt x="0" y="1959335"/>
                    </a:lnTo>
                    <a:close/>
                    <a:moveTo>
                      <a:pt x="1179220" y="175561"/>
                    </a:moveTo>
                    <a:cubicBezTo>
                      <a:pt x="1443921" y="-70876"/>
                      <a:pt x="1858282" y="-56069"/>
                      <a:pt x="2104718" y="208632"/>
                    </a:cubicBezTo>
                    <a:cubicBezTo>
                      <a:pt x="2289546" y="407159"/>
                      <a:pt x="2327424" y="689868"/>
                      <a:pt x="2223140" y="922780"/>
                    </a:cubicBezTo>
                    <a:lnTo>
                      <a:pt x="2211522" y="943066"/>
                    </a:lnTo>
                    <a:lnTo>
                      <a:pt x="2680000" y="1446267"/>
                    </a:lnTo>
                    <a:lnTo>
                      <a:pt x="1332175" y="2701089"/>
                    </a:lnTo>
                    <a:lnTo>
                      <a:pt x="669687" y="2677415"/>
                    </a:lnTo>
                    <a:lnTo>
                      <a:pt x="669441" y="2677152"/>
                    </a:lnTo>
                    <a:lnTo>
                      <a:pt x="1330735" y="2700782"/>
                    </a:lnTo>
                    <a:lnTo>
                      <a:pt x="2454381" y="1654670"/>
                    </a:lnTo>
                    <a:lnTo>
                      <a:pt x="329015" y="1654670"/>
                    </a:lnTo>
                    <a:lnTo>
                      <a:pt x="1057041" y="976880"/>
                    </a:lnTo>
                    <a:lnTo>
                      <a:pt x="1010126" y="879434"/>
                    </a:lnTo>
                    <a:cubicBezTo>
                      <a:pt x="922733" y="639673"/>
                      <a:pt x="980693" y="360388"/>
                      <a:pt x="1179220" y="175561"/>
                    </a:cubicBezTo>
                    <a:close/>
                  </a:path>
                </a:pathLst>
              </a:custGeom>
              <a:solidFill>
                <a:srgbClr val="92D050">
                  <a:alpha val="3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</p:grpSp>
        <p:sp>
          <p:nvSpPr>
            <p:cNvPr id="106" name="文本框 42"/>
            <p:cNvSpPr txBox="1"/>
            <p:nvPr/>
          </p:nvSpPr>
          <p:spPr>
            <a:xfrm>
              <a:off x="5902021" y="4990295"/>
              <a:ext cx="1053806" cy="71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Impact" panose="020B0806030902050204" pitchFamily="34" charset="0"/>
                  <a:ea typeface="宋体"/>
                </a:rPr>
                <a:t>52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Impact" panose="020B0806030902050204" pitchFamily="34" charset="0"/>
                  <a:ea typeface="宋体"/>
                </a:rPr>
                <a:t>%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endParaRPr>
            </a:p>
          </p:txBody>
        </p:sp>
        <p:sp>
          <p:nvSpPr>
            <p:cNvPr id="105" name="文本框 46"/>
            <p:cNvSpPr txBox="1"/>
            <p:nvPr/>
          </p:nvSpPr>
          <p:spPr>
            <a:xfrm>
              <a:off x="6676496" y="4314720"/>
              <a:ext cx="1689470" cy="824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altLang="zh-CN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Жалпы білім сапасы</a:t>
              </a:r>
              <a:endParaRPr lang="zh-CN" altLang="en-US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" name="文本框 32"/>
          <p:cNvSpPr txBox="1"/>
          <p:nvPr/>
        </p:nvSpPr>
        <p:spPr>
          <a:xfrm>
            <a:off x="5425567" y="1184203"/>
            <a:ext cx="105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1459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Impact" panose="020B0806030902050204" pitchFamily="34" charset="0"/>
              <a:ea typeface="宋体"/>
            </a:endParaRPr>
          </a:p>
        </p:txBody>
      </p:sp>
      <p:sp>
        <p:nvSpPr>
          <p:cNvPr id="113" name="文本框 32"/>
          <p:cNvSpPr txBox="1"/>
          <p:nvPr/>
        </p:nvSpPr>
        <p:spPr>
          <a:xfrm>
            <a:off x="3858704" y="3285410"/>
            <a:ext cx="105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131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Impact" panose="020B0806030902050204" pitchFamily="34" charset="0"/>
              <a:ea typeface="宋体"/>
            </a:endParaRPr>
          </a:p>
        </p:txBody>
      </p:sp>
      <p:sp>
        <p:nvSpPr>
          <p:cNvPr id="114" name="文本框 32"/>
          <p:cNvSpPr txBox="1"/>
          <p:nvPr/>
        </p:nvSpPr>
        <p:spPr>
          <a:xfrm>
            <a:off x="7955141" y="1584457"/>
            <a:ext cx="105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宋体"/>
              </a:rPr>
              <a:t>475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Impact" panose="020B0806030902050204" pitchFamily="34" charset="0"/>
              <a:ea typeface="宋体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992913" y="3171764"/>
            <a:ext cx="15215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zh-CN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үлесі </a:t>
            </a:r>
            <a:r>
              <a:rPr lang="en-US" altLang="zh-CN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kk-KZ" altLang="zh-CN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593379" y="2364997"/>
            <a:ext cx="15215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zh-CN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үлесі</a:t>
            </a:r>
            <a:r>
              <a:rPr lang="en-US" altLang="zh-CN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r>
              <a:rPr lang="kk-KZ" altLang="zh-CN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41%</a:t>
            </a:r>
            <a:endParaRPr lang="zh-CN" altLang="en-US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574994" y="3867894"/>
            <a:ext cx="120417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</a:t>
            </a:r>
            <a:r>
              <a:rPr lang="en-US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kk-KZ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артты</a:t>
            </a:r>
            <a:endParaRPr lang="zh-CN" altLang="en-US" sz="1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067944" y="2099183"/>
            <a:ext cx="2122697" cy="328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+129 оқушыға артты</a:t>
            </a:r>
            <a:endParaRPr lang="zh-CN" altLang="en-US" sz="1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16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98810" y="106631"/>
            <a:ext cx="8346421" cy="448895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794" tIns="39397" rIns="78794" bIns="39397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Мектеп сапасынан төмен көрсеткіш көрсеткен сыныптар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65" name="Группа 264"/>
          <p:cNvGrpSpPr/>
          <p:nvPr/>
        </p:nvGrpSpPr>
        <p:grpSpPr>
          <a:xfrm>
            <a:off x="108055" y="3936221"/>
            <a:ext cx="1079569" cy="795769"/>
            <a:chOff x="687302" y="470480"/>
            <a:chExt cx="1079569" cy="795769"/>
          </a:xfrm>
        </p:grpSpPr>
        <p:sp>
          <p:nvSpPr>
            <p:cNvPr id="191" name="Rectangle 1"/>
            <p:cNvSpPr/>
            <p:nvPr/>
          </p:nvSpPr>
          <p:spPr>
            <a:xfrm>
              <a:off x="687302" y="470480"/>
              <a:ext cx="1079569" cy="79576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rgbClr val="9ED462"/>
            </a:soli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13328" y="868365"/>
              <a:ext cx="104707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4ғ</a:t>
              </a: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сынып 48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Махашова Г.Н.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3" name="Group 178"/>
            <p:cNvGrpSpPr/>
            <p:nvPr/>
          </p:nvGrpSpPr>
          <p:grpSpPr>
            <a:xfrm>
              <a:off x="1136545" y="557251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4" name="Oval 17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Oval 180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6" name="Группа 265"/>
          <p:cNvGrpSpPr/>
          <p:nvPr/>
        </p:nvGrpSpPr>
        <p:grpSpPr>
          <a:xfrm>
            <a:off x="721379" y="898596"/>
            <a:ext cx="7162989" cy="3761386"/>
            <a:chOff x="72122" y="1333402"/>
            <a:chExt cx="7162989" cy="3761386"/>
          </a:xfrm>
        </p:grpSpPr>
        <p:grpSp>
          <p:nvGrpSpPr>
            <p:cNvPr id="3" name="组合 172"/>
            <p:cNvGrpSpPr/>
            <p:nvPr/>
          </p:nvGrpSpPr>
          <p:grpSpPr>
            <a:xfrm>
              <a:off x="675945" y="1333402"/>
              <a:ext cx="6559166" cy="3402433"/>
              <a:chOff x="251520" y="1683496"/>
              <a:chExt cx="7176042" cy="4963234"/>
            </a:xfrm>
          </p:grpSpPr>
          <p:sp>
            <p:nvSpPr>
              <p:cNvPr id="4" name="Rectangle 1"/>
              <p:cNvSpPr/>
              <p:nvPr/>
            </p:nvSpPr>
            <p:spPr>
              <a:xfrm>
                <a:off x="251520" y="1683496"/>
                <a:ext cx="1371600" cy="2971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Rectangle 2"/>
              <p:cNvSpPr/>
              <p:nvPr/>
            </p:nvSpPr>
            <p:spPr>
              <a:xfrm>
                <a:off x="1623120" y="1683496"/>
                <a:ext cx="2513124" cy="2971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Rectangle 3"/>
              <p:cNvSpPr/>
              <p:nvPr/>
            </p:nvSpPr>
            <p:spPr>
              <a:xfrm>
                <a:off x="4136244" y="1683496"/>
                <a:ext cx="1463040" cy="2971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130"/>
              <p:cNvSpPr/>
              <p:nvPr/>
            </p:nvSpPr>
            <p:spPr>
              <a:xfrm>
                <a:off x="5594178" y="1683496"/>
                <a:ext cx="1828801" cy="297179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2"/>
              <p:cNvSpPr/>
              <p:nvPr/>
            </p:nvSpPr>
            <p:spPr>
              <a:xfrm>
                <a:off x="251520" y="4655296"/>
                <a:ext cx="1371600" cy="19812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33"/>
              <p:cNvSpPr/>
              <p:nvPr/>
            </p:nvSpPr>
            <p:spPr>
              <a:xfrm>
                <a:off x="1623120" y="4655296"/>
                <a:ext cx="2513124" cy="19812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34"/>
              <p:cNvSpPr/>
              <p:nvPr/>
            </p:nvSpPr>
            <p:spPr>
              <a:xfrm>
                <a:off x="4136244" y="4655296"/>
                <a:ext cx="1463040" cy="19812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36"/>
              <p:cNvSpPr/>
              <p:nvPr/>
            </p:nvSpPr>
            <p:spPr>
              <a:xfrm>
                <a:off x="5598761" y="4665530"/>
                <a:ext cx="1828801" cy="19812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"/>
              <p:cNvSpPr/>
              <p:nvPr/>
            </p:nvSpPr>
            <p:spPr>
              <a:xfrm>
                <a:off x="346770" y="1759696"/>
                <a:ext cx="1181100" cy="1160813"/>
              </a:xfrm>
              <a:custGeom>
                <a:avLst/>
                <a:gdLst/>
                <a:ahLst/>
                <a:cxnLst/>
                <a:rect l="l" t="t" r="r" b="b"/>
                <a:pathLst>
                  <a:path w="4235395" h="4162644">
                    <a:moveTo>
                      <a:pt x="4235395" y="0"/>
                    </a:moveTo>
                    <a:lnTo>
                      <a:pt x="4235395" y="4019636"/>
                    </a:lnTo>
                    <a:lnTo>
                      <a:pt x="140197" y="4162644"/>
                    </a:lnTo>
                    <a:lnTo>
                      <a:pt x="0" y="147903"/>
                    </a:lnTo>
                    <a:close/>
                  </a:path>
                </a:pathLst>
              </a:custGeom>
              <a:solidFill>
                <a:srgbClr val="FF9393"/>
              </a:solidFill>
              <a:ln w="25400" cap="flat" cmpd="sng" algn="ctr">
                <a:noFill/>
                <a:prstDash val="solid"/>
              </a:ln>
              <a:effectLst>
                <a:outerShdw blurRad="762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6770" y="2029446"/>
                <a:ext cx="1107742" cy="493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k-KZ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2ә сынып 50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k-KZ" sz="1100" b="1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Абикенова </a:t>
                </a:r>
                <a:r>
                  <a:rPr lang="kk-KZ" sz="1100" b="1" kern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М.Б.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" name="Group 166"/>
              <p:cNvGrpSpPr/>
              <p:nvPr/>
            </p:nvGrpSpPr>
            <p:grpSpPr>
              <a:xfrm>
                <a:off x="876852" y="1807018"/>
                <a:ext cx="182880" cy="182880"/>
                <a:chOff x="4917745" y="2286000"/>
                <a:chExt cx="2558303" cy="2438399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2" name="Oval 167"/>
                <p:cNvSpPr/>
                <p:nvPr/>
              </p:nvSpPr>
              <p:spPr>
                <a:xfrm>
                  <a:off x="4917745" y="2429067"/>
                  <a:ext cx="2295331" cy="2295332"/>
                </a:xfrm>
                <a:prstGeom prst="ellipse">
                  <a:avLst/>
                </a:prstGeom>
                <a:solidFill>
                  <a:srgbClr val="118002"/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l 168"/>
                <p:cNvSpPr/>
                <p:nvPr/>
              </p:nvSpPr>
              <p:spPr>
                <a:xfrm>
                  <a:off x="5945828" y="2286000"/>
                  <a:ext cx="1530220" cy="1530222"/>
                </a:xfrm>
                <a:prstGeom prst="ellipse">
                  <a:avLst/>
                </a:prstGeom>
                <a:solidFill>
                  <a:srgbClr val="118002"/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l 10"/>
                <p:cNvSpPr/>
                <p:nvPr/>
              </p:nvSpPr>
              <p:spPr>
                <a:xfrm>
                  <a:off x="6054828" y="2667000"/>
                  <a:ext cx="1107972" cy="1023687"/>
                </a:xfrm>
                <a:custGeom>
                  <a:avLst/>
                  <a:gdLst>
                    <a:gd name="connsiteX0" fmla="*/ 189017 w 1045863"/>
                    <a:gd name="connsiteY0" fmla="*/ 0 h 1103312"/>
                    <a:gd name="connsiteX1" fmla="*/ 97056 w 1045863"/>
                    <a:gd name="connsiteY1" fmla="*/ 259496 h 1103312"/>
                    <a:gd name="connsiteX2" fmla="*/ 828576 w 1045863"/>
                    <a:gd name="connsiteY2" fmla="*/ 991016 h 1103312"/>
                    <a:gd name="connsiteX3" fmla="*/ 1045863 w 1045863"/>
                    <a:gd name="connsiteY3" fmla="*/ 954468 h 1103312"/>
                    <a:gd name="connsiteX4" fmla="*/ 640080 w 1045863"/>
                    <a:gd name="connsiteY4" fmla="*/ 1103312 h 1103312"/>
                    <a:gd name="connsiteX5" fmla="*/ 0 w 1045863"/>
                    <a:gd name="connsiteY5" fmla="*/ 463232 h 1103312"/>
                    <a:gd name="connsiteX6" fmla="*/ 189017 w 1045863"/>
                    <a:gd name="connsiteY6" fmla="*/ 0 h 1103312"/>
                    <a:gd name="connsiteX0" fmla="*/ 189017 w 1045863"/>
                    <a:gd name="connsiteY0" fmla="*/ 0 h 1103312"/>
                    <a:gd name="connsiteX1" fmla="*/ 482067 w 1045863"/>
                    <a:gd name="connsiteY1" fmla="*/ 800917 h 1103312"/>
                    <a:gd name="connsiteX2" fmla="*/ 828576 w 1045863"/>
                    <a:gd name="connsiteY2" fmla="*/ 991016 h 1103312"/>
                    <a:gd name="connsiteX3" fmla="*/ 1045863 w 1045863"/>
                    <a:gd name="connsiteY3" fmla="*/ 954468 h 1103312"/>
                    <a:gd name="connsiteX4" fmla="*/ 640080 w 1045863"/>
                    <a:gd name="connsiteY4" fmla="*/ 1103312 h 1103312"/>
                    <a:gd name="connsiteX5" fmla="*/ 0 w 1045863"/>
                    <a:gd name="connsiteY5" fmla="*/ 463232 h 1103312"/>
                    <a:gd name="connsiteX6" fmla="*/ 189017 w 1045863"/>
                    <a:gd name="connsiteY6" fmla="*/ 0 h 1103312"/>
                    <a:gd name="connsiteX0" fmla="*/ 189017 w 1045863"/>
                    <a:gd name="connsiteY0" fmla="*/ 0 h 1103312"/>
                    <a:gd name="connsiteX1" fmla="*/ 482067 w 1045863"/>
                    <a:gd name="connsiteY1" fmla="*/ 800917 h 1103312"/>
                    <a:gd name="connsiteX2" fmla="*/ 1045863 w 1045863"/>
                    <a:gd name="connsiteY2" fmla="*/ 954468 h 1103312"/>
                    <a:gd name="connsiteX3" fmla="*/ 640080 w 1045863"/>
                    <a:gd name="connsiteY3" fmla="*/ 1103312 h 1103312"/>
                    <a:gd name="connsiteX4" fmla="*/ 0 w 1045863"/>
                    <a:gd name="connsiteY4" fmla="*/ 463232 h 1103312"/>
                    <a:gd name="connsiteX5" fmla="*/ 189017 w 1045863"/>
                    <a:gd name="connsiteY5" fmla="*/ 0 h 1103312"/>
                    <a:gd name="connsiteX0" fmla="*/ 189017 w 1178210"/>
                    <a:gd name="connsiteY0" fmla="*/ 0 h 1103312"/>
                    <a:gd name="connsiteX1" fmla="*/ 482067 w 1178210"/>
                    <a:gd name="connsiteY1" fmla="*/ 800917 h 1103312"/>
                    <a:gd name="connsiteX2" fmla="*/ 1178210 w 1178210"/>
                    <a:gd name="connsiteY2" fmla="*/ 810089 h 1103312"/>
                    <a:gd name="connsiteX3" fmla="*/ 640080 w 1178210"/>
                    <a:gd name="connsiteY3" fmla="*/ 1103312 h 1103312"/>
                    <a:gd name="connsiteX4" fmla="*/ 0 w 1178210"/>
                    <a:gd name="connsiteY4" fmla="*/ 463232 h 1103312"/>
                    <a:gd name="connsiteX5" fmla="*/ 189017 w 1178210"/>
                    <a:gd name="connsiteY5" fmla="*/ 0 h 1103312"/>
                    <a:gd name="connsiteX0" fmla="*/ 189017 w 1178210"/>
                    <a:gd name="connsiteY0" fmla="*/ 0 h 1103312"/>
                    <a:gd name="connsiteX1" fmla="*/ 494099 w 1178210"/>
                    <a:gd name="connsiteY1" fmla="*/ 596381 h 1103312"/>
                    <a:gd name="connsiteX2" fmla="*/ 1178210 w 1178210"/>
                    <a:gd name="connsiteY2" fmla="*/ 810089 h 1103312"/>
                    <a:gd name="connsiteX3" fmla="*/ 640080 w 1178210"/>
                    <a:gd name="connsiteY3" fmla="*/ 1103312 h 1103312"/>
                    <a:gd name="connsiteX4" fmla="*/ 0 w 1178210"/>
                    <a:gd name="connsiteY4" fmla="*/ 463232 h 1103312"/>
                    <a:gd name="connsiteX5" fmla="*/ 189017 w 1178210"/>
                    <a:gd name="connsiteY5" fmla="*/ 0 h 1103312"/>
                    <a:gd name="connsiteX0" fmla="*/ 2404 w 991597"/>
                    <a:gd name="connsiteY0" fmla="*/ 8836 h 1112148"/>
                    <a:gd name="connsiteX1" fmla="*/ 307486 w 991597"/>
                    <a:gd name="connsiteY1" fmla="*/ 605217 h 1112148"/>
                    <a:gd name="connsiteX2" fmla="*/ 991597 w 991597"/>
                    <a:gd name="connsiteY2" fmla="*/ 818925 h 1112148"/>
                    <a:gd name="connsiteX3" fmla="*/ 453467 w 991597"/>
                    <a:gd name="connsiteY3" fmla="*/ 1112148 h 1112148"/>
                    <a:gd name="connsiteX4" fmla="*/ 2404 w 991597"/>
                    <a:gd name="connsiteY4" fmla="*/ 8836 h 1112148"/>
                    <a:gd name="connsiteX0" fmla="*/ 2404 w 991597"/>
                    <a:gd name="connsiteY0" fmla="*/ 8836 h 887846"/>
                    <a:gd name="connsiteX1" fmla="*/ 307486 w 991597"/>
                    <a:gd name="connsiteY1" fmla="*/ 605217 h 887846"/>
                    <a:gd name="connsiteX2" fmla="*/ 991597 w 991597"/>
                    <a:gd name="connsiteY2" fmla="*/ 818925 h 887846"/>
                    <a:gd name="connsiteX3" fmla="*/ 104551 w 991597"/>
                    <a:gd name="connsiteY3" fmla="*/ 883548 h 887846"/>
                    <a:gd name="connsiteX4" fmla="*/ 2404 w 991597"/>
                    <a:gd name="connsiteY4" fmla="*/ 8836 h 887846"/>
                    <a:gd name="connsiteX0" fmla="*/ 118779 w 1107972"/>
                    <a:gd name="connsiteY0" fmla="*/ 8836 h 1021343"/>
                    <a:gd name="connsiteX1" fmla="*/ 423861 w 1107972"/>
                    <a:gd name="connsiteY1" fmla="*/ 605217 h 1021343"/>
                    <a:gd name="connsiteX2" fmla="*/ 1107972 w 1107972"/>
                    <a:gd name="connsiteY2" fmla="*/ 818925 h 1021343"/>
                    <a:gd name="connsiteX3" fmla="*/ 220926 w 1107972"/>
                    <a:gd name="connsiteY3" fmla="*/ 883548 h 1021343"/>
                    <a:gd name="connsiteX4" fmla="*/ 118779 w 1107972"/>
                    <a:gd name="connsiteY4" fmla="*/ 8836 h 1021343"/>
                    <a:gd name="connsiteX0" fmla="*/ 118779 w 1107972"/>
                    <a:gd name="connsiteY0" fmla="*/ 11180 h 1023687"/>
                    <a:gd name="connsiteX1" fmla="*/ 423861 w 1107972"/>
                    <a:gd name="connsiteY1" fmla="*/ 607561 h 1023687"/>
                    <a:gd name="connsiteX2" fmla="*/ 1107972 w 1107972"/>
                    <a:gd name="connsiteY2" fmla="*/ 821269 h 1023687"/>
                    <a:gd name="connsiteX3" fmla="*/ 220926 w 1107972"/>
                    <a:gd name="connsiteY3" fmla="*/ 885892 h 1023687"/>
                    <a:gd name="connsiteX4" fmla="*/ 118779 w 1107972"/>
                    <a:gd name="connsiteY4" fmla="*/ 11180 h 102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7972" h="1023687">
                      <a:moveTo>
                        <a:pt x="118779" y="11180"/>
                      </a:moveTo>
                      <a:cubicBezTo>
                        <a:pt x="94449" y="-73308"/>
                        <a:pt x="114617" y="340199"/>
                        <a:pt x="423861" y="607561"/>
                      </a:cubicBezTo>
                      <a:cubicBezTo>
                        <a:pt x="733105" y="874923"/>
                        <a:pt x="1081637" y="770870"/>
                        <a:pt x="1107972" y="821269"/>
                      </a:cubicBezTo>
                      <a:cubicBezTo>
                        <a:pt x="999127" y="915094"/>
                        <a:pt x="664577" y="1186681"/>
                        <a:pt x="220926" y="885892"/>
                      </a:cubicBezTo>
                      <a:cubicBezTo>
                        <a:pt x="-222725" y="585103"/>
                        <a:pt x="143109" y="95668"/>
                        <a:pt x="118779" y="1118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87"/>
              <p:cNvGrpSpPr/>
              <p:nvPr/>
            </p:nvGrpSpPr>
            <p:grpSpPr>
              <a:xfrm>
                <a:off x="311221" y="3087441"/>
                <a:ext cx="1181100" cy="1160812"/>
                <a:chOff x="334021" y="3004145"/>
                <a:chExt cx="1181100" cy="1160812"/>
              </a:xfrm>
            </p:grpSpPr>
            <p:sp>
              <p:nvSpPr>
                <p:cNvPr id="166" name="Rectangle 1"/>
                <p:cNvSpPr/>
                <p:nvPr/>
              </p:nvSpPr>
              <p:spPr>
                <a:xfrm>
                  <a:off x="334021" y="3004145"/>
                  <a:ext cx="1181100" cy="1160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395" h="4162644">
                      <a:moveTo>
                        <a:pt x="4235395" y="0"/>
                      </a:moveTo>
                      <a:lnTo>
                        <a:pt x="4235395" y="4019636"/>
                      </a:lnTo>
                      <a:lnTo>
                        <a:pt x="140197" y="4162644"/>
                      </a:lnTo>
                      <a:lnTo>
                        <a:pt x="0" y="147903"/>
                      </a:lnTo>
                      <a:close/>
                    </a:path>
                  </a:pathLst>
                </a:custGeom>
                <a:solidFill>
                  <a:srgbClr val="9ED462"/>
                </a:solidFill>
                <a:ln w="25400" cap="flat" cmpd="sng" algn="ctr">
                  <a:noFill/>
                  <a:prstDash val="solid"/>
                </a:ln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53326" y="3443423"/>
                  <a:ext cx="1019710" cy="4938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k-KZ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3а сынып 42</a:t>
                  </a:r>
                  <a:r>
                    <a:rPr lang="en-US" sz="1100" b="1" kern="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%</a:t>
                  </a:r>
                  <a:endParaRPr lang="kk-KZ" sz="1100" b="1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k-KZ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Буданова Г.К.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8" name="Group 178"/>
                <p:cNvGrpSpPr/>
                <p:nvPr/>
              </p:nvGrpSpPr>
              <p:grpSpPr>
                <a:xfrm>
                  <a:off x="871206" y="3037738"/>
                  <a:ext cx="182880" cy="182880"/>
                  <a:chOff x="4917745" y="2286000"/>
                  <a:chExt cx="2558303" cy="2438399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69" name="Oval 179"/>
                  <p:cNvSpPr/>
                  <p:nvPr/>
                </p:nvSpPr>
                <p:spPr>
                  <a:xfrm>
                    <a:off x="4917745" y="2429067"/>
                    <a:ext cx="2295331" cy="22953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Oval 180"/>
                  <p:cNvSpPr/>
                  <p:nvPr/>
                </p:nvSpPr>
                <p:spPr>
                  <a:xfrm>
                    <a:off x="5945828" y="2286000"/>
                    <a:ext cx="1530220" cy="1530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Oval 10"/>
                  <p:cNvSpPr/>
                  <p:nvPr/>
                </p:nvSpPr>
                <p:spPr>
                  <a:xfrm>
                    <a:off x="6054828" y="2667000"/>
                    <a:ext cx="1107972" cy="1023687"/>
                  </a:xfrm>
                  <a:custGeom>
                    <a:avLst/>
                    <a:gdLst>
                      <a:gd name="connsiteX0" fmla="*/ 189017 w 1045863"/>
                      <a:gd name="connsiteY0" fmla="*/ 0 h 1103312"/>
                      <a:gd name="connsiteX1" fmla="*/ 97056 w 1045863"/>
                      <a:gd name="connsiteY1" fmla="*/ 259496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1045863 w 1045863"/>
                      <a:gd name="connsiteY2" fmla="*/ 954468 h 1103312"/>
                      <a:gd name="connsiteX3" fmla="*/ 640080 w 1045863"/>
                      <a:gd name="connsiteY3" fmla="*/ 1103312 h 1103312"/>
                      <a:gd name="connsiteX4" fmla="*/ 0 w 1045863"/>
                      <a:gd name="connsiteY4" fmla="*/ 463232 h 1103312"/>
                      <a:gd name="connsiteX5" fmla="*/ 189017 w 1045863"/>
                      <a:gd name="connsiteY5" fmla="*/ 0 h 1103312"/>
                      <a:gd name="connsiteX0" fmla="*/ 189017 w 1178210"/>
                      <a:gd name="connsiteY0" fmla="*/ 0 h 1103312"/>
                      <a:gd name="connsiteX1" fmla="*/ 482067 w 1178210"/>
                      <a:gd name="connsiteY1" fmla="*/ 800917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189017 w 1178210"/>
                      <a:gd name="connsiteY0" fmla="*/ 0 h 1103312"/>
                      <a:gd name="connsiteX1" fmla="*/ 494099 w 1178210"/>
                      <a:gd name="connsiteY1" fmla="*/ 596381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2404 w 991597"/>
                      <a:gd name="connsiteY0" fmla="*/ 8836 h 1112148"/>
                      <a:gd name="connsiteX1" fmla="*/ 307486 w 991597"/>
                      <a:gd name="connsiteY1" fmla="*/ 605217 h 1112148"/>
                      <a:gd name="connsiteX2" fmla="*/ 991597 w 991597"/>
                      <a:gd name="connsiteY2" fmla="*/ 818925 h 1112148"/>
                      <a:gd name="connsiteX3" fmla="*/ 453467 w 991597"/>
                      <a:gd name="connsiteY3" fmla="*/ 1112148 h 1112148"/>
                      <a:gd name="connsiteX4" fmla="*/ 2404 w 991597"/>
                      <a:gd name="connsiteY4" fmla="*/ 8836 h 1112148"/>
                      <a:gd name="connsiteX0" fmla="*/ 2404 w 991597"/>
                      <a:gd name="connsiteY0" fmla="*/ 8836 h 887846"/>
                      <a:gd name="connsiteX1" fmla="*/ 307486 w 991597"/>
                      <a:gd name="connsiteY1" fmla="*/ 605217 h 887846"/>
                      <a:gd name="connsiteX2" fmla="*/ 991597 w 991597"/>
                      <a:gd name="connsiteY2" fmla="*/ 818925 h 887846"/>
                      <a:gd name="connsiteX3" fmla="*/ 104551 w 991597"/>
                      <a:gd name="connsiteY3" fmla="*/ 883548 h 887846"/>
                      <a:gd name="connsiteX4" fmla="*/ 2404 w 991597"/>
                      <a:gd name="connsiteY4" fmla="*/ 8836 h 887846"/>
                      <a:gd name="connsiteX0" fmla="*/ 118779 w 1107972"/>
                      <a:gd name="connsiteY0" fmla="*/ 8836 h 1021343"/>
                      <a:gd name="connsiteX1" fmla="*/ 423861 w 1107972"/>
                      <a:gd name="connsiteY1" fmla="*/ 605217 h 1021343"/>
                      <a:gd name="connsiteX2" fmla="*/ 1107972 w 1107972"/>
                      <a:gd name="connsiteY2" fmla="*/ 818925 h 1021343"/>
                      <a:gd name="connsiteX3" fmla="*/ 220926 w 1107972"/>
                      <a:gd name="connsiteY3" fmla="*/ 883548 h 1021343"/>
                      <a:gd name="connsiteX4" fmla="*/ 118779 w 1107972"/>
                      <a:gd name="connsiteY4" fmla="*/ 8836 h 1021343"/>
                      <a:gd name="connsiteX0" fmla="*/ 118779 w 1107972"/>
                      <a:gd name="connsiteY0" fmla="*/ 11180 h 1023687"/>
                      <a:gd name="connsiteX1" fmla="*/ 423861 w 1107972"/>
                      <a:gd name="connsiteY1" fmla="*/ 607561 h 1023687"/>
                      <a:gd name="connsiteX2" fmla="*/ 1107972 w 1107972"/>
                      <a:gd name="connsiteY2" fmla="*/ 821269 h 1023687"/>
                      <a:gd name="connsiteX3" fmla="*/ 220926 w 1107972"/>
                      <a:gd name="connsiteY3" fmla="*/ 885892 h 1023687"/>
                      <a:gd name="connsiteX4" fmla="*/ 118779 w 1107972"/>
                      <a:gd name="connsiteY4" fmla="*/ 11180 h 1023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7972" h="1023687">
                        <a:moveTo>
                          <a:pt x="118779" y="11180"/>
                        </a:moveTo>
                        <a:cubicBezTo>
                          <a:pt x="94449" y="-73308"/>
                          <a:pt x="114617" y="340199"/>
                          <a:pt x="423861" y="607561"/>
                        </a:cubicBezTo>
                        <a:cubicBezTo>
                          <a:pt x="733105" y="874923"/>
                          <a:pt x="1081637" y="770870"/>
                          <a:pt x="1107972" y="821269"/>
                        </a:cubicBezTo>
                        <a:cubicBezTo>
                          <a:pt x="999127" y="915094"/>
                          <a:pt x="664577" y="1186681"/>
                          <a:pt x="220926" y="885892"/>
                        </a:cubicBezTo>
                        <a:cubicBezTo>
                          <a:pt x="-222725" y="585103"/>
                          <a:pt x="143109" y="95668"/>
                          <a:pt x="118779" y="11180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" name="Group 12"/>
              <p:cNvGrpSpPr/>
              <p:nvPr/>
            </p:nvGrpSpPr>
            <p:grpSpPr>
              <a:xfrm>
                <a:off x="1729800" y="1757786"/>
                <a:ext cx="1132923" cy="1103731"/>
                <a:chOff x="1737852" y="1674490"/>
                <a:chExt cx="1132923" cy="1103731"/>
              </a:xfrm>
            </p:grpSpPr>
            <p:sp>
              <p:nvSpPr>
                <p:cNvPr id="160" name="Flowchart: Process 42"/>
                <p:cNvSpPr/>
                <p:nvPr/>
              </p:nvSpPr>
              <p:spPr>
                <a:xfrm>
                  <a:off x="1737852" y="1674490"/>
                  <a:ext cx="1132923" cy="1103731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0"/>
                      </a:moveTo>
                      <a:cubicBezTo>
                        <a:pt x="3333" y="0"/>
                        <a:pt x="5314" y="761"/>
                        <a:pt x="10000" y="0"/>
                      </a:cubicBezTo>
                      <a:cubicBezTo>
                        <a:pt x="9762" y="4982"/>
                        <a:pt x="9801" y="6033"/>
                        <a:pt x="10000" y="10000"/>
                      </a:cubicBezTo>
                      <a:cubicBezTo>
                        <a:pt x="5672" y="9112"/>
                        <a:pt x="3333" y="10000"/>
                        <a:pt x="0" y="10000"/>
                      </a:cubicBezTo>
                      <a:cubicBezTo>
                        <a:pt x="239" y="5525"/>
                        <a:pt x="0" y="3333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EEB000"/>
                    </a:gs>
                    <a:gs pos="0">
                      <a:srgbClr val="FFE115"/>
                    </a:gs>
                    <a:gs pos="58000">
                      <a:srgbClr val="FFE321"/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1" name="Group 184"/>
                <p:cNvGrpSpPr/>
                <p:nvPr/>
              </p:nvGrpSpPr>
              <p:grpSpPr>
                <a:xfrm>
                  <a:off x="2216333" y="1742957"/>
                  <a:ext cx="182880" cy="182880"/>
                  <a:chOff x="4917745" y="2286000"/>
                  <a:chExt cx="2558303" cy="2438399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63" name="Oval 186"/>
                  <p:cNvSpPr/>
                  <p:nvPr/>
                </p:nvSpPr>
                <p:spPr>
                  <a:xfrm>
                    <a:off x="4917745" y="2429067"/>
                    <a:ext cx="2295331" cy="22953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Oval 187"/>
                  <p:cNvSpPr/>
                  <p:nvPr/>
                </p:nvSpPr>
                <p:spPr>
                  <a:xfrm>
                    <a:off x="5945828" y="2286000"/>
                    <a:ext cx="1530220" cy="1530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Oval 10"/>
                  <p:cNvSpPr/>
                  <p:nvPr/>
                </p:nvSpPr>
                <p:spPr>
                  <a:xfrm>
                    <a:off x="6054828" y="2667000"/>
                    <a:ext cx="1107972" cy="1023687"/>
                  </a:xfrm>
                  <a:custGeom>
                    <a:avLst/>
                    <a:gdLst>
                      <a:gd name="connsiteX0" fmla="*/ 189017 w 1045863"/>
                      <a:gd name="connsiteY0" fmla="*/ 0 h 1103312"/>
                      <a:gd name="connsiteX1" fmla="*/ 97056 w 1045863"/>
                      <a:gd name="connsiteY1" fmla="*/ 259496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1045863 w 1045863"/>
                      <a:gd name="connsiteY2" fmla="*/ 954468 h 1103312"/>
                      <a:gd name="connsiteX3" fmla="*/ 640080 w 1045863"/>
                      <a:gd name="connsiteY3" fmla="*/ 1103312 h 1103312"/>
                      <a:gd name="connsiteX4" fmla="*/ 0 w 1045863"/>
                      <a:gd name="connsiteY4" fmla="*/ 463232 h 1103312"/>
                      <a:gd name="connsiteX5" fmla="*/ 189017 w 1045863"/>
                      <a:gd name="connsiteY5" fmla="*/ 0 h 1103312"/>
                      <a:gd name="connsiteX0" fmla="*/ 189017 w 1178210"/>
                      <a:gd name="connsiteY0" fmla="*/ 0 h 1103312"/>
                      <a:gd name="connsiteX1" fmla="*/ 482067 w 1178210"/>
                      <a:gd name="connsiteY1" fmla="*/ 800917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189017 w 1178210"/>
                      <a:gd name="connsiteY0" fmla="*/ 0 h 1103312"/>
                      <a:gd name="connsiteX1" fmla="*/ 494099 w 1178210"/>
                      <a:gd name="connsiteY1" fmla="*/ 596381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2404 w 991597"/>
                      <a:gd name="connsiteY0" fmla="*/ 8836 h 1112148"/>
                      <a:gd name="connsiteX1" fmla="*/ 307486 w 991597"/>
                      <a:gd name="connsiteY1" fmla="*/ 605217 h 1112148"/>
                      <a:gd name="connsiteX2" fmla="*/ 991597 w 991597"/>
                      <a:gd name="connsiteY2" fmla="*/ 818925 h 1112148"/>
                      <a:gd name="connsiteX3" fmla="*/ 453467 w 991597"/>
                      <a:gd name="connsiteY3" fmla="*/ 1112148 h 1112148"/>
                      <a:gd name="connsiteX4" fmla="*/ 2404 w 991597"/>
                      <a:gd name="connsiteY4" fmla="*/ 8836 h 1112148"/>
                      <a:gd name="connsiteX0" fmla="*/ 2404 w 991597"/>
                      <a:gd name="connsiteY0" fmla="*/ 8836 h 887846"/>
                      <a:gd name="connsiteX1" fmla="*/ 307486 w 991597"/>
                      <a:gd name="connsiteY1" fmla="*/ 605217 h 887846"/>
                      <a:gd name="connsiteX2" fmla="*/ 991597 w 991597"/>
                      <a:gd name="connsiteY2" fmla="*/ 818925 h 887846"/>
                      <a:gd name="connsiteX3" fmla="*/ 104551 w 991597"/>
                      <a:gd name="connsiteY3" fmla="*/ 883548 h 887846"/>
                      <a:gd name="connsiteX4" fmla="*/ 2404 w 991597"/>
                      <a:gd name="connsiteY4" fmla="*/ 8836 h 887846"/>
                      <a:gd name="connsiteX0" fmla="*/ 118779 w 1107972"/>
                      <a:gd name="connsiteY0" fmla="*/ 8836 h 1021343"/>
                      <a:gd name="connsiteX1" fmla="*/ 423861 w 1107972"/>
                      <a:gd name="connsiteY1" fmla="*/ 605217 h 1021343"/>
                      <a:gd name="connsiteX2" fmla="*/ 1107972 w 1107972"/>
                      <a:gd name="connsiteY2" fmla="*/ 818925 h 1021343"/>
                      <a:gd name="connsiteX3" fmla="*/ 220926 w 1107972"/>
                      <a:gd name="connsiteY3" fmla="*/ 883548 h 1021343"/>
                      <a:gd name="connsiteX4" fmla="*/ 118779 w 1107972"/>
                      <a:gd name="connsiteY4" fmla="*/ 8836 h 1021343"/>
                      <a:gd name="connsiteX0" fmla="*/ 118779 w 1107972"/>
                      <a:gd name="connsiteY0" fmla="*/ 11180 h 1023687"/>
                      <a:gd name="connsiteX1" fmla="*/ 423861 w 1107972"/>
                      <a:gd name="connsiteY1" fmla="*/ 607561 h 1023687"/>
                      <a:gd name="connsiteX2" fmla="*/ 1107972 w 1107972"/>
                      <a:gd name="connsiteY2" fmla="*/ 821269 h 1023687"/>
                      <a:gd name="connsiteX3" fmla="*/ 220926 w 1107972"/>
                      <a:gd name="connsiteY3" fmla="*/ 885892 h 1023687"/>
                      <a:gd name="connsiteX4" fmla="*/ 118779 w 1107972"/>
                      <a:gd name="connsiteY4" fmla="*/ 11180 h 1023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7972" h="1023687">
                        <a:moveTo>
                          <a:pt x="118779" y="11180"/>
                        </a:moveTo>
                        <a:cubicBezTo>
                          <a:pt x="94449" y="-73308"/>
                          <a:pt x="114617" y="340199"/>
                          <a:pt x="423861" y="607561"/>
                        </a:cubicBezTo>
                        <a:cubicBezTo>
                          <a:pt x="733105" y="874923"/>
                          <a:pt x="1081637" y="770870"/>
                          <a:pt x="1107972" y="821269"/>
                        </a:cubicBezTo>
                        <a:cubicBezTo>
                          <a:pt x="999127" y="915094"/>
                          <a:pt x="664577" y="1186681"/>
                          <a:pt x="220926" y="885892"/>
                        </a:cubicBezTo>
                        <a:cubicBezTo>
                          <a:pt x="-222725" y="585103"/>
                          <a:pt x="143109" y="95668"/>
                          <a:pt x="118779" y="11180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2" name="TextBox 161"/>
                <p:cNvSpPr txBox="1"/>
                <p:nvPr/>
              </p:nvSpPr>
              <p:spPr>
                <a:xfrm>
                  <a:off x="1804361" y="1925837"/>
                  <a:ext cx="1005839" cy="7407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k-KZ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5г</a:t>
                  </a:r>
                  <a:r>
                    <a:rPr kumimoji="0" lang="kk-KZ" sz="1100" b="1" i="0" u="none" strike="noStrike" kern="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сынып 44</a:t>
                  </a:r>
                  <a:r>
                    <a:rPr lang="en-US" sz="1100" b="1" kern="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%</a:t>
                  </a:r>
                  <a:endParaRPr lang="kk-KZ" sz="1100" b="1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k-KZ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Сағынтаева М.М.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" name="Group 189"/>
              <p:cNvGrpSpPr/>
              <p:nvPr/>
            </p:nvGrpSpPr>
            <p:grpSpPr>
              <a:xfrm>
                <a:off x="2931300" y="1757786"/>
                <a:ext cx="1132923" cy="1103731"/>
                <a:chOff x="1737852" y="1674490"/>
                <a:chExt cx="1132923" cy="1103731"/>
              </a:xfrm>
            </p:grpSpPr>
            <p:sp>
              <p:nvSpPr>
                <p:cNvPr id="154" name="Flowchart: Process 42"/>
                <p:cNvSpPr/>
                <p:nvPr/>
              </p:nvSpPr>
              <p:spPr>
                <a:xfrm>
                  <a:off x="1737852" y="1674490"/>
                  <a:ext cx="1132923" cy="1103731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0"/>
                      </a:moveTo>
                      <a:cubicBezTo>
                        <a:pt x="3333" y="0"/>
                        <a:pt x="5314" y="761"/>
                        <a:pt x="10000" y="0"/>
                      </a:cubicBezTo>
                      <a:cubicBezTo>
                        <a:pt x="9762" y="4982"/>
                        <a:pt x="9801" y="6033"/>
                        <a:pt x="10000" y="10000"/>
                      </a:cubicBezTo>
                      <a:cubicBezTo>
                        <a:pt x="5672" y="9112"/>
                        <a:pt x="3333" y="10000"/>
                        <a:pt x="0" y="10000"/>
                      </a:cubicBezTo>
                      <a:cubicBezTo>
                        <a:pt x="239" y="5525"/>
                        <a:pt x="0" y="3333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EEB000"/>
                    </a:gs>
                    <a:gs pos="0">
                      <a:srgbClr val="FFE115"/>
                    </a:gs>
                    <a:gs pos="58000">
                      <a:srgbClr val="FFE321"/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5" name="Group 191"/>
                <p:cNvGrpSpPr/>
                <p:nvPr/>
              </p:nvGrpSpPr>
              <p:grpSpPr>
                <a:xfrm>
                  <a:off x="2216333" y="1742957"/>
                  <a:ext cx="182880" cy="182880"/>
                  <a:chOff x="4917745" y="2286000"/>
                  <a:chExt cx="2558303" cy="2438399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57" name="Oval 193"/>
                  <p:cNvSpPr/>
                  <p:nvPr/>
                </p:nvSpPr>
                <p:spPr>
                  <a:xfrm>
                    <a:off x="4917745" y="2429067"/>
                    <a:ext cx="2295331" cy="22953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Oval 194"/>
                  <p:cNvSpPr/>
                  <p:nvPr/>
                </p:nvSpPr>
                <p:spPr>
                  <a:xfrm>
                    <a:off x="5945828" y="2286000"/>
                    <a:ext cx="1530220" cy="1530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Oval 10"/>
                  <p:cNvSpPr/>
                  <p:nvPr/>
                </p:nvSpPr>
                <p:spPr>
                  <a:xfrm>
                    <a:off x="6054828" y="2667000"/>
                    <a:ext cx="1107972" cy="1023687"/>
                  </a:xfrm>
                  <a:custGeom>
                    <a:avLst/>
                    <a:gdLst>
                      <a:gd name="connsiteX0" fmla="*/ 189017 w 1045863"/>
                      <a:gd name="connsiteY0" fmla="*/ 0 h 1103312"/>
                      <a:gd name="connsiteX1" fmla="*/ 97056 w 1045863"/>
                      <a:gd name="connsiteY1" fmla="*/ 259496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1045863 w 1045863"/>
                      <a:gd name="connsiteY2" fmla="*/ 954468 h 1103312"/>
                      <a:gd name="connsiteX3" fmla="*/ 640080 w 1045863"/>
                      <a:gd name="connsiteY3" fmla="*/ 1103312 h 1103312"/>
                      <a:gd name="connsiteX4" fmla="*/ 0 w 1045863"/>
                      <a:gd name="connsiteY4" fmla="*/ 463232 h 1103312"/>
                      <a:gd name="connsiteX5" fmla="*/ 189017 w 1045863"/>
                      <a:gd name="connsiteY5" fmla="*/ 0 h 1103312"/>
                      <a:gd name="connsiteX0" fmla="*/ 189017 w 1178210"/>
                      <a:gd name="connsiteY0" fmla="*/ 0 h 1103312"/>
                      <a:gd name="connsiteX1" fmla="*/ 482067 w 1178210"/>
                      <a:gd name="connsiteY1" fmla="*/ 800917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189017 w 1178210"/>
                      <a:gd name="connsiteY0" fmla="*/ 0 h 1103312"/>
                      <a:gd name="connsiteX1" fmla="*/ 494099 w 1178210"/>
                      <a:gd name="connsiteY1" fmla="*/ 596381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2404 w 991597"/>
                      <a:gd name="connsiteY0" fmla="*/ 8836 h 1112148"/>
                      <a:gd name="connsiteX1" fmla="*/ 307486 w 991597"/>
                      <a:gd name="connsiteY1" fmla="*/ 605217 h 1112148"/>
                      <a:gd name="connsiteX2" fmla="*/ 991597 w 991597"/>
                      <a:gd name="connsiteY2" fmla="*/ 818925 h 1112148"/>
                      <a:gd name="connsiteX3" fmla="*/ 453467 w 991597"/>
                      <a:gd name="connsiteY3" fmla="*/ 1112148 h 1112148"/>
                      <a:gd name="connsiteX4" fmla="*/ 2404 w 991597"/>
                      <a:gd name="connsiteY4" fmla="*/ 8836 h 1112148"/>
                      <a:gd name="connsiteX0" fmla="*/ 2404 w 991597"/>
                      <a:gd name="connsiteY0" fmla="*/ 8836 h 887846"/>
                      <a:gd name="connsiteX1" fmla="*/ 307486 w 991597"/>
                      <a:gd name="connsiteY1" fmla="*/ 605217 h 887846"/>
                      <a:gd name="connsiteX2" fmla="*/ 991597 w 991597"/>
                      <a:gd name="connsiteY2" fmla="*/ 818925 h 887846"/>
                      <a:gd name="connsiteX3" fmla="*/ 104551 w 991597"/>
                      <a:gd name="connsiteY3" fmla="*/ 883548 h 887846"/>
                      <a:gd name="connsiteX4" fmla="*/ 2404 w 991597"/>
                      <a:gd name="connsiteY4" fmla="*/ 8836 h 887846"/>
                      <a:gd name="connsiteX0" fmla="*/ 118779 w 1107972"/>
                      <a:gd name="connsiteY0" fmla="*/ 8836 h 1021343"/>
                      <a:gd name="connsiteX1" fmla="*/ 423861 w 1107972"/>
                      <a:gd name="connsiteY1" fmla="*/ 605217 h 1021343"/>
                      <a:gd name="connsiteX2" fmla="*/ 1107972 w 1107972"/>
                      <a:gd name="connsiteY2" fmla="*/ 818925 h 1021343"/>
                      <a:gd name="connsiteX3" fmla="*/ 220926 w 1107972"/>
                      <a:gd name="connsiteY3" fmla="*/ 883548 h 1021343"/>
                      <a:gd name="connsiteX4" fmla="*/ 118779 w 1107972"/>
                      <a:gd name="connsiteY4" fmla="*/ 8836 h 1021343"/>
                      <a:gd name="connsiteX0" fmla="*/ 118779 w 1107972"/>
                      <a:gd name="connsiteY0" fmla="*/ 11180 h 1023687"/>
                      <a:gd name="connsiteX1" fmla="*/ 423861 w 1107972"/>
                      <a:gd name="connsiteY1" fmla="*/ 607561 h 1023687"/>
                      <a:gd name="connsiteX2" fmla="*/ 1107972 w 1107972"/>
                      <a:gd name="connsiteY2" fmla="*/ 821269 h 1023687"/>
                      <a:gd name="connsiteX3" fmla="*/ 220926 w 1107972"/>
                      <a:gd name="connsiteY3" fmla="*/ 885892 h 1023687"/>
                      <a:gd name="connsiteX4" fmla="*/ 118779 w 1107972"/>
                      <a:gd name="connsiteY4" fmla="*/ 11180 h 1023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7972" h="1023687">
                        <a:moveTo>
                          <a:pt x="118779" y="11180"/>
                        </a:moveTo>
                        <a:cubicBezTo>
                          <a:pt x="94449" y="-73308"/>
                          <a:pt x="114617" y="340199"/>
                          <a:pt x="423861" y="607561"/>
                        </a:cubicBezTo>
                        <a:cubicBezTo>
                          <a:pt x="733105" y="874923"/>
                          <a:pt x="1081637" y="770870"/>
                          <a:pt x="1107972" y="821269"/>
                        </a:cubicBezTo>
                        <a:cubicBezTo>
                          <a:pt x="999127" y="915094"/>
                          <a:pt x="664577" y="1186681"/>
                          <a:pt x="220926" y="885892"/>
                        </a:cubicBezTo>
                        <a:cubicBezTo>
                          <a:pt x="-222725" y="585103"/>
                          <a:pt x="143109" y="95668"/>
                          <a:pt x="118779" y="11180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5" name="Group 196"/>
              <p:cNvGrpSpPr/>
              <p:nvPr/>
            </p:nvGrpSpPr>
            <p:grpSpPr>
              <a:xfrm>
                <a:off x="1729800" y="3094365"/>
                <a:ext cx="1201501" cy="1103731"/>
                <a:chOff x="1737852" y="1674490"/>
                <a:chExt cx="1201501" cy="1103731"/>
              </a:xfrm>
            </p:grpSpPr>
            <p:sp>
              <p:nvSpPr>
                <p:cNvPr id="148" name="Flowchart: Process 42"/>
                <p:cNvSpPr/>
                <p:nvPr/>
              </p:nvSpPr>
              <p:spPr>
                <a:xfrm>
                  <a:off x="1737852" y="1674490"/>
                  <a:ext cx="1132923" cy="1103731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0"/>
                      </a:moveTo>
                      <a:cubicBezTo>
                        <a:pt x="3333" y="0"/>
                        <a:pt x="5314" y="761"/>
                        <a:pt x="10000" y="0"/>
                      </a:cubicBezTo>
                      <a:cubicBezTo>
                        <a:pt x="9762" y="4982"/>
                        <a:pt x="9801" y="6033"/>
                        <a:pt x="10000" y="10000"/>
                      </a:cubicBezTo>
                      <a:cubicBezTo>
                        <a:pt x="5672" y="9112"/>
                        <a:pt x="3333" y="10000"/>
                        <a:pt x="0" y="10000"/>
                      </a:cubicBezTo>
                      <a:cubicBezTo>
                        <a:pt x="239" y="5525"/>
                        <a:pt x="0" y="3333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EEB000"/>
                    </a:gs>
                    <a:gs pos="0">
                      <a:srgbClr val="FFE115"/>
                    </a:gs>
                    <a:gs pos="58000">
                      <a:srgbClr val="FFE321"/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9" name="Group 198"/>
                <p:cNvGrpSpPr/>
                <p:nvPr/>
              </p:nvGrpSpPr>
              <p:grpSpPr>
                <a:xfrm>
                  <a:off x="2216333" y="1742957"/>
                  <a:ext cx="182880" cy="182880"/>
                  <a:chOff x="4917745" y="2286000"/>
                  <a:chExt cx="2558303" cy="2438399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51" name="Oval 200"/>
                  <p:cNvSpPr/>
                  <p:nvPr/>
                </p:nvSpPr>
                <p:spPr>
                  <a:xfrm>
                    <a:off x="4917745" y="2429067"/>
                    <a:ext cx="2295331" cy="22953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Oval 201"/>
                  <p:cNvSpPr/>
                  <p:nvPr/>
                </p:nvSpPr>
                <p:spPr>
                  <a:xfrm>
                    <a:off x="5945828" y="2286000"/>
                    <a:ext cx="1530220" cy="1530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Oval 10"/>
                  <p:cNvSpPr/>
                  <p:nvPr/>
                </p:nvSpPr>
                <p:spPr>
                  <a:xfrm>
                    <a:off x="6054828" y="2667000"/>
                    <a:ext cx="1107972" cy="1023687"/>
                  </a:xfrm>
                  <a:custGeom>
                    <a:avLst/>
                    <a:gdLst>
                      <a:gd name="connsiteX0" fmla="*/ 189017 w 1045863"/>
                      <a:gd name="connsiteY0" fmla="*/ 0 h 1103312"/>
                      <a:gd name="connsiteX1" fmla="*/ 97056 w 1045863"/>
                      <a:gd name="connsiteY1" fmla="*/ 259496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1045863 w 1045863"/>
                      <a:gd name="connsiteY2" fmla="*/ 954468 h 1103312"/>
                      <a:gd name="connsiteX3" fmla="*/ 640080 w 1045863"/>
                      <a:gd name="connsiteY3" fmla="*/ 1103312 h 1103312"/>
                      <a:gd name="connsiteX4" fmla="*/ 0 w 1045863"/>
                      <a:gd name="connsiteY4" fmla="*/ 463232 h 1103312"/>
                      <a:gd name="connsiteX5" fmla="*/ 189017 w 1045863"/>
                      <a:gd name="connsiteY5" fmla="*/ 0 h 1103312"/>
                      <a:gd name="connsiteX0" fmla="*/ 189017 w 1178210"/>
                      <a:gd name="connsiteY0" fmla="*/ 0 h 1103312"/>
                      <a:gd name="connsiteX1" fmla="*/ 482067 w 1178210"/>
                      <a:gd name="connsiteY1" fmla="*/ 800917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189017 w 1178210"/>
                      <a:gd name="connsiteY0" fmla="*/ 0 h 1103312"/>
                      <a:gd name="connsiteX1" fmla="*/ 494099 w 1178210"/>
                      <a:gd name="connsiteY1" fmla="*/ 596381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2404 w 991597"/>
                      <a:gd name="connsiteY0" fmla="*/ 8836 h 1112148"/>
                      <a:gd name="connsiteX1" fmla="*/ 307486 w 991597"/>
                      <a:gd name="connsiteY1" fmla="*/ 605217 h 1112148"/>
                      <a:gd name="connsiteX2" fmla="*/ 991597 w 991597"/>
                      <a:gd name="connsiteY2" fmla="*/ 818925 h 1112148"/>
                      <a:gd name="connsiteX3" fmla="*/ 453467 w 991597"/>
                      <a:gd name="connsiteY3" fmla="*/ 1112148 h 1112148"/>
                      <a:gd name="connsiteX4" fmla="*/ 2404 w 991597"/>
                      <a:gd name="connsiteY4" fmla="*/ 8836 h 1112148"/>
                      <a:gd name="connsiteX0" fmla="*/ 2404 w 991597"/>
                      <a:gd name="connsiteY0" fmla="*/ 8836 h 887846"/>
                      <a:gd name="connsiteX1" fmla="*/ 307486 w 991597"/>
                      <a:gd name="connsiteY1" fmla="*/ 605217 h 887846"/>
                      <a:gd name="connsiteX2" fmla="*/ 991597 w 991597"/>
                      <a:gd name="connsiteY2" fmla="*/ 818925 h 887846"/>
                      <a:gd name="connsiteX3" fmla="*/ 104551 w 991597"/>
                      <a:gd name="connsiteY3" fmla="*/ 883548 h 887846"/>
                      <a:gd name="connsiteX4" fmla="*/ 2404 w 991597"/>
                      <a:gd name="connsiteY4" fmla="*/ 8836 h 887846"/>
                      <a:gd name="connsiteX0" fmla="*/ 118779 w 1107972"/>
                      <a:gd name="connsiteY0" fmla="*/ 8836 h 1021343"/>
                      <a:gd name="connsiteX1" fmla="*/ 423861 w 1107972"/>
                      <a:gd name="connsiteY1" fmla="*/ 605217 h 1021343"/>
                      <a:gd name="connsiteX2" fmla="*/ 1107972 w 1107972"/>
                      <a:gd name="connsiteY2" fmla="*/ 818925 h 1021343"/>
                      <a:gd name="connsiteX3" fmla="*/ 220926 w 1107972"/>
                      <a:gd name="connsiteY3" fmla="*/ 883548 h 1021343"/>
                      <a:gd name="connsiteX4" fmla="*/ 118779 w 1107972"/>
                      <a:gd name="connsiteY4" fmla="*/ 8836 h 1021343"/>
                      <a:gd name="connsiteX0" fmla="*/ 118779 w 1107972"/>
                      <a:gd name="connsiteY0" fmla="*/ 11180 h 1023687"/>
                      <a:gd name="connsiteX1" fmla="*/ 423861 w 1107972"/>
                      <a:gd name="connsiteY1" fmla="*/ 607561 h 1023687"/>
                      <a:gd name="connsiteX2" fmla="*/ 1107972 w 1107972"/>
                      <a:gd name="connsiteY2" fmla="*/ 821269 h 1023687"/>
                      <a:gd name="connsiteX3" fmla="*/ 220926 w 1107972"/>
                      <a:gd name="connsiteY3" fmla="*/ 885892 h 1023687"/>
                      <a:gd name="connsiteX4" fmla="*/ 118779 w 1107972"/>
                      <a:gd name="connsiteY4" fmla="*/ 11180 h 1023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7972" h="1023687">
                        <a:moveTo>
                          <a:pt x="118779" y="11180"/>
                        </a:moveTo>
                        <a:cubicBezTo>
                          <a:pt x="94449" y="-73308"/>
                          <a:pt x="114617" y="340199"/>
                          <a:pt x="423861" y="607561"/>
                        </a:cubicBezTo>
                        <a:cubicBezTo>
                          <a:pt x="733105" y="874923"/>
                          <a:pt x="1081637" y="770870"/>
                          <a:pt x="1107972" y="821269"/>
                        </a:cubicBezTo>
                        <a:cubicBezTo>
                          <a:pt x="999127" y="915094"/>
                          <a:pt x="664577" y="1186681"/>
                          <a:pt x="220926" y="885892"/>
                        </a:cubicBezTo>
                        <a:cubicBezTo>
                          <a:pt x="-222725" y="585103"/>
                          <a:pt x="143109" y="95668"/>
                          <a:pt x="118779" y="11180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0" name="TextBox 149"/>
                <p:cNvSpPr txBox="1"/>
                <p:nvPr/>
              </p:nvSpPr>
              <p:spPr>
                <a:xfrm>
                  <a:off x="1737852" y="1925837"/>
                  <a:ext cx="1201501" cy="4938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kk-KZ" sz="1100" b="1" kern="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6б сынып 33</a:t>
                  </a:r>
                  <a:r>
                    <a:rPr lang="en-US" sz="1100" b="1" kern="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%</a:t>
                  </a:r>
                  <a:endParaRPr lang="kk-KZ" sz="1100" b="1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kk-KZ" sz="1100" b="1" kern="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Калиаскарова З.</a:t>
                  </a:r>
                  <a:endParaRPr lang="en-US" sz="1100" b="1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" name="Group 203"/>
              <p:cNvGrpSpPr/>
              <p:nvPr/>
            </p:nvGrpSpPr>
            <p:grpSpPr>
              <a:xfrm>
                <a:off x="2931300" y="3094365"/>
                <a:ext cx="1132923" cy="1103731"/>
                <a:chOff x="1737852" y="1674490"/>
                <a:chExt cx="1132923" cy="1103731"/>
              </a:xfrm>
            </p:grpSpPr>
            <p:sp>
              <p:nvSpPr>
                <p:cNvPr id="142" name="Flowchart: Process 42"/>
                <p:cNvSpPr/>
                <p:nvPr/>
              </p:nvSpPr>
              <p:spPr>
                <a:xfrm>
                  <a:off x="1737852" y="1674490"/>
                  <a:ext cx="1132923" cy="1103731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0"/>
                      </a:moveTo>
                      <a:cubicBezTo>
                        <a:pt x="3333" y="0"/>
                        <a:pt x="5314" y="761"/>
                        <a:pt x="10000" y="0"/>
                      </a:cubicBezTo>
                      <a:cubicBezTo>
                        <a:pt x="9762" y="4982"/>
                        <a:pt x="9801" y="6033"/>
                        <a:pt x="10000" y="10000"/>
                      </a:cubicBezTo>
                      <a:cubicBezTo>
                        <a:pt x="5672" y="9112"/>
                        <a:pt x="3333" y="10000"/>
                        <a:pt x="0" y="10000"/>
                      </a:cubicBezTo>
                      <a:cubicBezTo>
                        <a:pt x="239" y="5525"/>
                        <a:pt x="0" y="3333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EEB000"/>
                    </a:gs>
                    <a:gs pos="0">
                      <a:srgbClr val="FFE115"/>
                    </a:gs>
                    <a:gs pos="58000">
                      <a:srgbClr val="FFE321"/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3" name="Group 205"/>
                <p:cNvGrpSpPr/>
                <p:nvPr/>
              </p:nvGrpSpPr>
              <p:grpSpPr>
                <a:xfrm>
                  <a:off x="2216333" y="1742957"/>
                  <a:ext cx="182880" cy="182880"/>
                  <a:chOff x="4917745" y="2286000"/>
                  <a:chExt cx="2558303" cy="2438399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45" name="Oval 207"/>
                  <p:cNvSpPr/>
                  <p:nvPr/>
                </p:nvSpPr>
                <p:spPr>
                  <a:xfrm>
                    <a:off x="4917745" y="2429067"/>
                    <a:ext cx="2295331" cy="22953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Oval 208"/>
                  <p:cNvSpPr/>
                  <p:nvPr/>
                </p:nvSpPr>
                <p:spPr>
                  <a:xfrm>
                    <a:off x="5945828" y="2286000"/>
                    <a:ext cx="1530220" cy="1530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Oval 10"/>
                  <p:cNvSpPr/>
                  <p:nvPr/>
                </p:nvSpPr>
                <p:spPr>
                  <a:xfrm>
                    <a:off x="6054828" y="2667000"/>
                    <a:ext cx="1107972" cy="1023687"/>
                  </a:xfrm>
                  <a:custGeom>
                    <a:avLst/>
                    <a:gdLst>
                      <a:gd name="connsiteX0" fmla="*/ 189017 w 1045863"/>
                      <a:gd name="connsiteY0" fmla="*/ 0 h 1103312"/>
                      <a:gd name="connsiteX1" fmla="*/ 97056 w 1045863"/>
                      <a:gd name="connsiteY1" fmla="*/ 259496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1045863 w 1045863"/>
                      <a:gd name="connsiteY2" fmla="*/ 954468 h 1103312"/>
                      <a:gd name="connsiteX3" fmla="*/ 640080 w 1045863"/>
                      <a:gd name="connsiteY3" fmla="*/ 1103312 h 1103312"/>
                      <a:gd name="connsiteX4" fmla="*/ 0 w 1045863"/>
                      <a:gd name="connsiteY4" fmla="*/ 463232 h 1103312"/>
                      <a:gd name="connsiteX5" fmla="*/ 189017 w 1045863"/>
                      <a:gd name="connsiteY5" fmla="*/ 0 h 1103312"/>
                      <a:gd name="connsiteX0" fmla="*/ 189017 w 1178210"/>
                      <a:gd name="connsiteY0" fmla="*/ 0 h 1103312"/>
                      <a:gd name="connsiteX1" fmla="*/ 482067 w 1178210"/>
                      <a:gd name="connsiteY1" fmla="*/ 800917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189017 w 1178210"/>
                      <a:gd name="connsiteY0" fmla="*/ 0 h 1103312"/>
                      <a:gd name="connsiteX1" fmla="*/ 494099 w 1178210"/>
                      <a:gd name="connsiteY1" fmla="*/ 596381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2404 w 991597"/>
                      <a:gd name="connsiteY0" fmla="*/ 8836 h 1112148"/>
                      <a:gd name="connsiteX1" fmla="*/ 307486 w 991597"/>
                      <a:gd name="connsiteY1" fmla="*/ 605217 h 1112148"/>
                      <a:gd name="connsiteX2" fmla="*/ 991597 w 991597"/>
                      <a:gd name="connsiteY2" fmla="*/ 818925 h 1112148"/>
                      <a:gd name="connsiteX3" fmla="*/ 453467 w 991597"/>
                      <a:gd name="connsiteY3" fmla="*/ 1112148 h 1112148"/>
                      <a:gd name="connsiteX4" fmla="*/ 2404 w 991597"/>
                      <a:gd name="connsiteY4" fmla="*/ 8836 h 1112148"/>
                      <a:gd name="connsiteX0" fmla="*/ 2404 w 991597"/>
                      <a:gd name="connsiteY0" fmla="*/ 8836 h 887846"/>
                      <a:gd name="connsiteX1" fmla="*/ 307486 w 991597"/>
                      <a:gd name="connsiteY1" fmla="*/ 605217 h 887846"/>
                      <a:gd name="connsiteX2" fmla="*/ 991597 w 991597"/>
                      <a:gd name="connsiteY2" fmla="*/ 818925 h 887846"/>
                      <a:gd name="connsiteX3" fmla="*/ 104551 w 991597"/>
                      <a:gd name="connsiteY3" fmla="*/ 883548 h 887846"/>
                      <a:gd name="connsiteX4" fmla="*/ 2404 w 991597"/>
                      <a:gd name="connsiteY4" fmla="*/ 8836 h 887846"/>
                      <a:gd name="connsiteX0" fmla="*/ 118779 w 1107972"/>
                      <a:gd name="connsiteY0" fmla="*/ 8836 h 1021343"/>
                      <a:gd name="connsiteX1" fmla="*/ 423861 w 1107972"/>
                      <a:gd name="connsiteY1" fmla="*/ 605217 h 1021343"/>
                      <a:gd name="connsiteX2" fmla="*/ 1107972 w 1107972"/>
                      <a:gd name="connsiteY2" fmla="*/ 818925 h 1021343"/>
                      <a:gd name="connsiteX3" fmla="*/ 220926 w 1107972"/>
                      <a:gd name="connsiteY3" fmla="*/ 883548 h 1021343"/>
                      <a:gd name="connsiteX4" fmla="*/ 118779 w 1107972"/>
                      <a:gd name="connsiteY4" fmla="*/ 8836 h 1021343"/>
                      <a:gd name="connsiteX0" fmla="*/ 118779 w 1107972"/>
                      <a:gd name="connsiteY0" fmla="*/ 11180 h 1023687"/>
                      <a:gd name="connsiteX1" fmla="*/ 423861 w 1107972"/>
                      <a:gd name="connsiteY1" fmla="*/ 607561 h 1023687"/>
                      <a:gd name="connsiteX2" fmla="*/ 1107972 w 1107972"/>
                      <a:gd name="connsiteY2" fmla="*/ 821269 h 1023687"/>
                      <a:gd name="connsiteX3" fmla="*/ 220926 w 1107972"/>
                      <a:gd name="connsiteY3" fmla="*/ 885892 h 1023687"/>
                      <a:gd name="connsiteX4" fmla="*/ 118779 w 1107972"/>
                      <a:gd name="connsiteY4" fmla="*/ 11180 h 1023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7972" h="1023687">
                        <a:moveTo>
                          <a:pt x="118779" y="11180"/>
                        </a:moveTo>
                        <a:cubicBezTo>
                          <a:pt x="94449" y="-73308"/>
                          <a:pt x="114617" y="340199"/>
                          <a:pt x="423861" y="607561"/>
                        </a:cubicBezTo>
                        <a:cubicBezTo>
                          <a:pt x="733105" y="874923"/>
                          <a:pt x="1081637" y="770870"/>
                          <a:pt x="1107972" y="821269"/>
                        </a:cubicBezTo>
                        <a:cubicBezTo>
                          <a:pt x="999127" y="915094"/>
                          <a:pt x="664577" y="1186681"/>
                          <a:pt x="220926" y="885892"/>
                        </a:cubicBezTo>
                        <a:cubicBezTo>
                          <a:pt x="-222725" y="585103"/>
                          <a:pt x="143109" y="95668"/>
                          <a:pt x="118779" y="11180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1" name="Oval 10"/>
              <p:cNvSpPr/>
              <p:nvPr/>
            </p:nvSpPr>
            <p:spPr>
              <a:xfrm>
                <a:off x="6243180" y="4806850"/>
                <a:ext cx="79204" cy="7677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9" name="Group 367"/>
              <p:cNvGrpSpPr/>
              <p:nvPr/>
            </p:nvGrpSpPr>
            <p:grpSpPr>
              <a:xfrm>
                <a:off x="5853255" y="1838749"/>
                <a:ext cx="1181100" cy="1160813"/>
                <a:chOff x="5876055" y="1755453"/>
                <a:chExt cx="1181100" cy="1160813"/>
              </a:xfrm>
            </p:grpSpPr>
            <p:sp>
              <p:nvSpPr>
                <p:cNvPr id="64" name="Rectangle 1"/>
                <p:cNvSpPr/>
                <p:nvPr/>
              </p:nvSpPr>
              <p:spPr>
                <a:xfrm>
                  <a:off x="5876055" y="1755453"/>
                  <a:ext cx="1181100" cy="116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395" h="4162644">
                      <a:moveTo>
                        <a:pt x="4235395" y="0"/>
                      </a:moveTo>
                      <a:lnTo>
                        <a:pt x="4235395" y="4019636"/>
                      </a:lnTo>
                      <a:lnTo>
                        <a:pt x="140197" y="4162644"/>
                      </a:lnTo>
                      <a:lnTo>
                        <a:pt x="0" y="1479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EEB000"/>
                    </a:gs>
                    <a:gs pos="0">
                      <a:srgbClr val="FFE115"/>
                    </a:gs>
                    <a:gs pos="58000">
                      <a:srgbClr val="FFE321"/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350"/>
                <p:cNvSpPr/>
                <p:nvPr/>
              </p:nvSpPr>
              <p:spPr>
                <a:xfrm>
                  <a:off x="6345182" y="1819198"/>
                  <a:ext cx="164081" cy="1721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A0000"/>
                    </a:gs>
                    <a:gs pos="80000">
                      <a:srgbClr val="D60000"/>
                    </a:gs>
                    <a:gs pos="100000">
                      <a:srgbClr val="AC0000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368"/>
              <p:cNvGrpSpPr/>
              <p:nvPr/>
            </p:nvGrpSpPr>
            <p:grpSpPr>
              <a:xfrm>
                <a:off x="5813872" y="4698489"/>
                <a:ext cx="1181100" cy="1160813"/>
                <a:chOff x="5836672" y="4615193"/>
                <a:chExt cx="1181100" cy="1160813"/>
              </a:xfrm>
            </p:grpSpPr>
            <p:sp>
              <p:nvSpPr>
                <p:cNvPr id="58" name="Rectangle 1"/>
                <p:cNvSpPr/>
                <p:nvPr/>
              </p:nvSpPr>
              <p:spPr>
                <a:xfrm>
                  <a:off x="5836672" y="4615193"/>
                  <a:ext cx="1181100" cy="116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395" h="4162644">
                      <a:moveTo>
                        <a:pt x="4235395" y="0"/>
                      </a:moveTo>
                      <a:lnTo>
                        <a:pt x="4235395" y="4019636"/>
                      </a:lnTo>
                      <a:lnTo>
                        <a:pt x="140197" y="4162644"/>
                      </a:lnTo>
                      <a:lnTo>
                        <a:pt x="0" y="1479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070C0">
                        <a:lumMod val="85000"/>
                        <a:lumOff val="15000"/>
                      </a:srgbClr>
                    </a:gs>
                    <a:gs pos="0">
                      <a:srgbClr val="00B0F0">
                        <a:lumMod val="85000"/>
                        <a:lumOff val="15000"/>
                      </a:srgbClr>
                    </a:gs>
                    <a:gs pos="58000">
                      <a:srgbClr val="00B0F0">
                        <a:lumMod val="85000"/>
                        <a:lumOff val="15000"/>
                      </a:srgbClr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0" name="Group 356"/>
                <p:cNvGrpSpPr/>
                <p:nvPr/>
              </p:nvGrpSpPr>
              <p:grpSpPr>
                <a:xfrm>
                  <a:off x="6351964" y="4696777"/>
                  <a:ext cx="182880" cy="182880"/>
                  <a:chOff x="4917745" y="2286000"/>
                  <a:chExt cx="2558303" cy="2438377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1" name="Oval 357"/>
                  <p:cNvSpPr/>
                  <p:nvPr/>
                </p:nvSpPr>
                <p:spPr>
                  <a:xfrm>
                    <a:off x="4917745" y="2429070"/>
                    <a:ext cx="2295324" cy="22953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Oval 358"/>
                  <p:cNvSpPr/>
                  <p:nvPr/>
                </p:nvSpPr>
                <p:spPr>
                  <a:xfrm>
                    <a:off x="5945828" y="2286000"/>
                    <a:ext cx="1530220" cy="1530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A0000"/>
                      </a:gs>
                      <a:gs pos="80000">
                        <a:srgbClr val="D60000"/>
                      </a:gs>
                      <a:gs pos="100000">
                        <a:srgbClr val="AC0000"/>
                      </a:gs>
                    </a:gsLst>
                    <a:lin ang="16200000" scaled="0"/>
                  </a:gradFill>
                  <a:ln w="952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Oval 10"/>
                  <p:cNvSpPr/>
                  <p:nvPr/>
                </p:nvSpPr>
                <p:spPr>
                  <a:xfrm>
                    <a:off x="6054828" y="2667000"/>
                    <a:ext cx="1107972" cy="1023687"/>
                  </a:xfrm>
                  <a:custGeom>
                    <a:avLst/>
                    <a:gdLst>
                      <a:gd name="connsiteX0" fmla="*/ 189017 w 1045863"/>
                      <a:gd name="connsiteY0" fmla="*/ 0 h 1103312"/>
                      <a:gd name="connsiteX1" fmla="*/ 97056 w 1045863"/>
                      <a:gd name="connsiteY1" fmla="*/ 259496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828576 w 1045863"/>
                      <a:gd name="connsiteY2" fmla="*/ 991016 h 1103312"/>
                      <a:gd name="connsiteX3" fmla="*/ 1045863 w 1045863"/>
                      <a:gd name="connsiteY3" fmla="*/ 954468 h 1103312"/>
                      <a:gd name="connsiteX4" fmla="*/ 640080 w 1045863"/>
                      <a:gd name="connsiteY4" fmla="*/ 1103312 h 1103312"/>
                      <a:gd name="connsiteX5" fmla="*/ 0 w 1045863"/>
                      <a:gd name="connsiteY5" fmla="*/ 463232 h 1103312"/>
                      <a:gd name="connsiteX6" fmla="*/ 189017 w 1045863"/>
                      <a:gd name="connsiteY6" fmla="*/ 0 h 1103312"/>
                      <a:gd name="connsiteX0" fmla="*/ 189017 w 1045863"/>
                      <a:gd name="connsiteY0" fmla="*/ 0 h 1103312"/>
                      <a:gd name="connsiteX1" fmla="*/ 482067 w 1045863"/>
                      <a:gd name="connsiteY1" fmla="*/ 800917 h 1103312"/>
                      <a:gd name="connsiteX2" fmla="*/ 1045863 w 1045863"/>
                      <a:gd name="connsiteY2" fmla="*/ 954468 h 1103312"/>
                      <a:gd name="connsiteX3" fmla="*/ 640080 w 1045863"/>
                      <a:gd name="connsiteY3" fmla="*/ 1103312 h 1103312"/>
                      <a:gd name="connsiteX4" fmla="*/ 0 w 1045863"/>
                      <a:gd name="connsiteY4" fmla="*/ 463232 h 1103312"/>
                      <a:gd name="connsiteX5" fmla="*/ 189017 w 1045863"/>
                      <a:gd name="connsiteY5" fmla="*/ 0 h 1103312"/>
                      <a:gd name="connsiteX0" fmla="*/ 189017 w 1178210"/>
                      <a:gd name="connsiteY0" fmla="*/ 0 h 1103312"/>
                      <a:gd name="connsiteX1" fmla="*/ 482067 w 1178210"/>
                      <a:gd name="connsiteY1" fmla="*/ 800917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189017 w 1178210"/>
                      <a:gd name="connsiteY0" fmla="*/ 0 h 1103312"/>
                      <a:gd name="connsiteX1" fmla="*/ 494099 w 1178210"/>
                      <a:gd name="connsiteY1" fmla="*/ 596381 h 1103312"/>
                      <a:gd name="connsiteX2" fmla="*/ 1178210 w 1178210"/>
                      <a:gd name="connsiteY2" fmla="*/ 810089 h 1103312"/>
                      <a:gd name="connsiteX3" fmla="*/ 640080 w 1178210"/>
                      <a:gd name="connsiteY3" fmla="*/ 1103312 h 1103312"/>
                      <a:gd name="connsiteX4" fmla="*/ 0 w 1178210"/>
                      <a:gd name="connsiteY4" fmla="*/ 463232 h 1103312"/>
                      <a:gd name="connsiteX5" fmla="*/ 189017 w 1178210"/>
                      <a:gd name="connsiteY5" fmla="*/ 0 h 1103312"/>
                      <a:gd name="connsiteX0" fmla="*/ 2404 w 991597"/>
                      <a:gd name="connsiteY0" fmla="*/ 8836 h 1112148"/>
                      <a:gd name="connsiteX1" fmla="*/ 307486 w 991597"/>
                      <a:gd name="connsiteY1" fmla="*/ 605217 h 1112148"/>
                      <a:gd name="connsiteX2" fmla="*/ 991597 w 991597"/>
                      <a:gd name="connsiteY2" fmla="*/ 818925 h 1112148"/>
                      <a:gd name="connsiteX3" fmla="*/ 453467 w 991597"/>
                      <a:gd name="connsiteY3" fmla="*/ 1112148 h 1112148"/>
                      <a:gd name="connsiteX4" fmla="*/ 2404 w 991597"/>
                      <a:gd name="connsiteY4" fmla="*/ 8836 h 1112148"/>
                      <a:gd name="connsiteX0" fmla="*/ 2404 w 991597"/>
                      <a:gd name="connsiteY0" fmla="*/ 8836 h 887846"/>
                      <a:gd name="connsiteX1" fmla="*/ 307486 w 991597"/>
                      <a:gd name="connsiteY1" fmla="*/ 605217 h 887846"/>
                      <a:gd name="connsiteX2" fmla="*/ 991597 w 991597"/>
                      <a:gd name="connsiteY2" fmla="*/ 818925 h 887846"/>
                      <a:gd name="connsiteX3" fmla="*/ 104551 w 991597"/>
                      <a:gd name="connsiteY3" fmla="*/ 883548 h 887846"/>
                      <a:gd name="connsiteX4" fmla="*/ 2404 w 991597"/>
                      <a:gd name="connsiteY4" fmla="*/ 8836 h 887846"/>
                      <a:gd name="connsiteX0" fmla="*/ 118779 w 1107972"/>
                      <a:gd name="connsiteY0" fmla="*/ 8836 h 1021343"/>
                      <a:gd name="connsiteX1" fmla="*/ 423861 w 1107972"/>
                      <a:gd name="connsiteY1" fmla="*/ 605217 h 1021343"/>
                      <a:gd name="connsiteX2" fmla="*/ 1107972 w 1107972"/>
                      <a:gd name="connsiteY2" fmla="*/ 818925 h 1021343"/>
                      <a:gd name="connsiteX3" fmla="*/ 220926 w 1107972"/>
                      <a:gd name="connsiteY3" fmla="*/ 883548 h 1021343"/>
                      <a:gd name="connsiteX4" fmla="*/ 118779 w 1107972"/>
                      <a:gd name="connsiteY4" fmla="*/ 8836 h 1021343"/>
                      <a:gd name="connsiteX0" fmla="*/ 118779 w 1107972"/>
                      <a:gd name="connsiteY0" fmla="*/ 11180 h 1023687"/>
                      <a:gd name="connsiteX1" fmla="*/ 423861 w 1107972"/>
                      <a:gd name="connsiteY1" fmla="*/ 607561 h 1023687"/>
                      <a:gd name="connsiteX2" fmla="*/ 1107972 w 1107972"/>
                      <a:gd name="connsiteY2" fmla="*/ 821269 h 1023687"/>
                      <a:gd name="connsiteX3" fmla="*/ 220926 w 1107972"/>
                      <a:gd name="connsiteY3" fmla="*/ 885892 h 1023687"/>
                      <a:gd name="connsiteX4" fmla="*/ 118779 w 1107972"/>
                      <a:gd name="connsiteY4" fmla="*/ 11180 h 1023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7972" h="1023687">
                        <a:moveTo>
                          <a:pt x="118779" y="11180"/>
                        </a:moveTo>
                        <a:cubicBezTo>
                          <a:pt x="94449" y="-73308"/>
                          <a:pt x="114617" y="340199"/>
                          <a:pt x="423861" y="607561"/>
                        </a:cubicBezTo>
                        <a:cubicBezTo>
                          <a:pt x="733105" y="874923"/>
                          <a:pt x="1081637" y="770870"/>
                          <a:pt x="1107972" y="821269"/>
                        </a:cubicBezTo>
                        <a:cubicBezTo>
                          <a:pt x="999127" y="915094"/>
                          <a:pt x="664577" y="1186681"/>
                          <a:pt x="220926" y="885892"/>
                        </a:cubicBezTo>
                        <a:cubicBezTo>
                          <a:pt x="-222725" y="585103"/>
                          <a:pt x="143109" y="95668"/>
                          <a:pt x="118779" y="11180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1" name="Group 360"/>
              <p:cNvGrpSpPr/>
              <p:nvPr/>
            </p:nvGrpSpPr>
            <p:grpSpPr>
              <a:xfrm>
                <a:off x="5853255" y="3153535"/>
                <a:ext cx="1181100" cy="1160813"/>
                <a:chOff x="-1305686" y="4532489"/>
                <a:chExt cx="1181100" cy="1160813"/>
              </a:xfrm>
            </p:grpSpPr>
            <p:sp>
              <p:nvSpPr>
                <p:cNvPr id="52" name="Rectangle 1"/>
                <p:cNvSpPr/>
                <p:nvPr/>
              </p:nvSpPr>
              <p:spPr>
                <a:xfrm>
                  <a:off x="-1305686" y="4532489"/>
                  <a:ext cx="1181100" cy="116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395" h="4162644">
                      <a:moveTo>
                        <a:pt x="4235395" y="0"/>
                      </a:moveTo>
                      <a:lnTo>
                        <a:pt x="4235395" y="4019636"/>
                      </a:lnTo>
                      <a:lnTo>
                        <a:pt x="140197" y="4162644"/>
                      </a:lnTo>
                      <a:lnTo>
                        <a:pt x="0" y="147903"/>
                      </a:lnTo>
                      <a:close/>
                    </a:path>
                  </a:pathLst>
                </a:custGeom>
                <a:solidFill>
                  <a:srgbClr val="9ED462"/>
                </a:solidFill>
                <a:ln w="25400" cap="flat" cmpd="sng" algn="ctr">
                  <a:noFill/>
                  <a:prstDash val="solid"/>
                </a:ln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364"/>
                <p:cNvSpPr/>
                <p:nvPr/>
              </p:nvSpPr>
              <p:spPr>
                <a:xfrm>
                  <a:off x="-754519" y="4596791"/>
                  <a:ext cx="164081" cy="1721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A0000"/>
                    </a:gs>
                    <a:gs pos="80000">
                      <a:srgbClr val="D60000"/>
                    </a:gs>
                    <a:gs pos="100000">
                      <a:srgbClr val="AC0000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6" name="Rectangle 1"/>
            <p:cNvSpPr/>
            <p:nvPr/>
          </p:nvSpPr>
          <p:spPr>
            <a:xfrm>
              <a:off x="72122" y="3187619"/>
              <a:ext cx="1079569" cy="79576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rgbClr val="FF9393"/>
            </a:soli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05647" y="3379398"/>
              <a:ext cx="1012517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3в сынып 46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Жахметбекова А.Н.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8" name="Oval 10"/>
            <p:cNvSpPr/>
            <p:nvPr/>
          </p:nvSpPr>
          <p:spPr>
            <a:xfrm>
              <a:off x="1247870" y="3323299"/>
              <a:ext cx="72395" cy="52632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9" name="Group 166"/>
            <p:cNvGrpSpPr/>
            <p:nvPr/>
          </p:nvGrpSpPr>
          <p:grpSpPr>
            <a:xfrm>
              <a:off x="558505" y="3176593"/>
              <a:ext cx="809666" cy="191427"/>
              <a:chOff x="-4163587" y="1138334"/>
              <a:chExt cx="11326387" cy="2552353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0" name="Oval 167"/>
              <p:cNvSpPr/>
              <p:nvPr/>
            </p:nvSpPr>
            <p:spPr>
              <a:xfrm>
                <a:off x="-4163587" y="1138334"/>
                <a:ext cx="2295324" cy="2295331"/>
              </a:xfrm>
              <a:prstGeom prst="ellipse">
                <a:avLst/>
              </a:prstGeom>
              <a:solidFill>
                <a:srgbClr val="118002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3" name="Rectangle 1"/>
            <p:cNvSpPr/>
            <p:nvPr/>
          </p:nvSpPr>
          <p:spPr>
            <a:xfrm>
              <a:off x="734204" y="4010869"/>
              <a:ext cx="1079569" cy="79576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rgbClr val="9ED462"/>
            </a:soli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22586" y="4230692"/>
              <a:ext cx="1047075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4г</a:t>
              </a: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сынып 48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Абильдинова С.К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7" name="Group 178"/>
            <p:cNvGrpSpPr/>
            <p:nvPr/>
          </p:nvGrpSpPr>
          <p:grpSpPr>
            <a:xfrm>
              <a:off x="1219583" y="4014668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8" name="Oval 17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Oval 180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3" name="TextBox 202"/>
            <p:cNvSpPr txBox="1"/>
            <p:nvPr/>
          </p:nvSpPr>
          <p:spPr>
            <a:xfrm>
              <a:off x="3133772" y="1623800"/>
              <a:ext cx="91937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6е</a:t>
              </a:r>
              <a:r>
                <a:rPr kumimoji="0" lang="kk-KZ" sz="11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сынып 43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Калыкова А.Ж.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142629" y="2513050"/>
              <a:ext cx="91937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7а</a:t>
              </a:r>
              <a:r>
                <a:rPr kumimoji="0" lang="kk-KZ" sz="11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сынып 39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Максутова Г.К.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Flowchart: Process 42"/>
            <p:cNvSpPr/>
            <p:nvPr/>
          </p:nvSpPr>
          <p:spPr>
            <a:xfrm>
              <a:off x="1990266" y="3457393"/>
              <a:ext cx="1035533" cy="75663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EB000"/>
                </a:gs>
                <a:gs pos="0">
                  <a:srgbClr val="FFE115"/>
                </a:gs>
                <a:gs pos="58000">
                  <a:srgbClr val="FFE321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7" name="Group 178"/>
            <p:cNvGrpSpPr/>
            <p:nvPr/>
          </p:nvGrpSpPr>
          <p:grpSpPr>
            <a:xfrm>
              <a:off x="2412113" y="3498804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Oval 17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Oval 180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1" name="Flowchart: Process 42"/>
            <p:cNvSpPr/>
            <p:nvPr/>
          </p:nvSpPr>
          <p:spPr>
            <a:xfrm>
              <a:off x="3103056" y="3438741"/>
              <a:ext cx="1035533" cy="75663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EB000"/>
                </a:gs>
                <a:gs pos="0">
                  <a:srgbClr val="FFE115"/>
                </a:gs>
                <a:gs pos="58000">
                  <a:srgbClr val="FFE321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2" name="Group 178"/>
            <p:cNvGrpSpPr/>
            <p:nvPr/>
          </p:nvGrpSpPr>
          <p:grpSpPr>
            <a:xfrm>
              <a:off x="3524903" y="3480152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3" name="Oval 17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Oval 180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6" name="Flowchart: Process 42"/>
            <p:cNvSpPr/>
            <p:nvPr/>
          </p:nvSpPr>
          <p:spPr>
            <a:xfrm>
              <a:off x="2529280" y="4338150"/>
              <a:ext cx="1035533" cy="75663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EB000"/>
                </a:gs>
                <a:gs pos="0">
                  <a:srgbClr val="FFE115"/>
                </a:gs>
                <a:gs pos="58000">
                  <a:srgbClr val="FFE321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7" name="Group 178"/>
            <p:cNvGrpSpPr/>
            <p:nvPr/>
          </p:nvGrpSpPr>
          <p:grpSpPr>
            <a:xfrm>
              <a:off x="2951127" y="4379561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8" name="Oval 17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Oval 180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1" name="Flowchart: Process 42"/>
            <p:cNvSpPr/>
            <p:nvPr/>
          </p:nvSpPr>
          <p:spPr>
            <a:xfrm>
              <a:off x="4325211" y="2510364"/>
              <a:ext cx="1035533" cy="75663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EB000"/>
                </a:gs>
                <a:gs pos="0">
                  <a:srgbClr val="FFE115"/>
                </a:gs>
                <a:gs pos="58000">
                  <a:srgbClr val="FFE321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2" name="Group 178"/>
            <p:cNvGrpSpPr/>
            <p:nvPr/>
          </p:nvGrpSpPr>
          <p:grpSpPr>
            <a:xfrm>
              <a:off x="4747058" y="2551775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Oval 17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Oval 180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1990266" y="3695889"/>
              <a:ext cx="10982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7б сынып 38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Калибекова Р.О.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059832" y="3651870"/>
              <a:ext cx="1098216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7д сынып 42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Булендинова А.М.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506138" y="4618632"/>
              <a:ext cx="10982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7е сынып 41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Құсайынова Ж.Қ.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9" name="Rectangle 1"/>
            <p:cNvSpPr/>
            <p:nvPr/>
          </p:nvSpPr>
          <p:spPr>
            <a:xfrm>
              <a:off x="4303194" y="1536944"/>
              <a:ext cx="1079569" cy="79576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303195" y="1721864"/>
              <a:ext cx="101251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8а сынып 45,5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Жұмажанова Қ.М.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1" name="Group 356"/>
            <p:cNvGrpSpPr/>
            <p:nvPr/>
          </p:nvGrpSpPr>
          <p:grpSpPr>
            <a:xfrm>
              <a:off x="4700306" y="1547282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2" name="Oval 357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Oval 358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5" name="TextBox 234"/>
            <p:cNvSpPr txBox="1"/>
            <p:nvPr/>
          </p:nvSpPr>
          <p:spPr>
            <a:xfrm>
              <a:off x="4336720" y="2759171"/>
              <a:ext cx="101251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8в сынып 41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Орынбаев А.Р.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Rectangle 1"/>
            <p:cNvSpPr/>
            <p:nvPr/>
          </p:nvSpPr>
          <p:spPr>
            <a:xfrm>
              <a:off x="4303194" y="3435940"/>
              <a:ext cx="1079569" cy="79576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7" name="Group 356"/>
            <p:cNvGrpSpPr/>
            <p:nvPr/>
          </p:nvGrpSpPr>
          <p:grpSpPr>
            <a:xfrm>
              <a:off x="4718014" y="3466378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8" name="Oval 357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Oval 358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>
              <a:off x="4348226" y="3662145"/>
              <a:ext cx="101251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8г сынып 26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Махмет К.С.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" name="Flowchart: Process 42"/>
            <p:cNvSpPr/>
            <p:nvPr/>
          </p:nvSpPr>
          <p:spPr>
            <a:xfrm>
              <a:off x="4325211" y="4329322"/>
              <a:ext cx="1035533" cy="75663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EB000"/>
                </a:gs>
                <a:gs pos="0">
                  <a:srgbClr val="FFE115"/>
                </a:gs>
                <a:gs pos="58000">
                  <a:srgbClr val="FFE321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3" name="Group 178"/>
            <p:cNvGrpSpPr/>
            <p:nvPr/>
          </p:nvGrpSpPr>
          <p:grpSpPr>
            <a:xfrm>
              <a:off x="4742978" y="4419167"/>
              <a:ext cx="182880" cy="182880"/>
              <a:chOff x="4917745" y="2286000"/>
              <a:chExt cx="2558303" cy="243839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4" name="Oval 17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Oval 180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7" name="TextBox 246"/>
            <p:cNvSpPr txBox="1"/>
            <p:nvPr/>
          </p:nvSpPr>
          <p:spPr>
            <a:xfrm>
              <a:off x="4332640" y="4626563"/>
              <a:ext cx="101251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8д сынып 44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Маден Т.С.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48" name="Group 356"/>
            <p:cNvGrpSpPr/>
            <p:nvPr/>
          </p:nvGrpSpPr>
          <p:grpSpPr>
            <a:xfrm>
              <a:off x="6289671" y="2379625"/>
              <a:ext cx="182880" cy="182880"/>
              <a:chOff x="4917745" y="2286000"/>
              <a:chExt cx="2558303" cy="24383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9" name="Oval 357"/>
              <p:cNvSpPr/>
              <p:nvPr/>
            </p:nvSpPr>
            <p:spPr>
              <a:xfrm>
                <a:off x="4917745" y="2429070"/>
                <a:ext cx="2295324" cy="2295307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Oval 358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2" name="Group 356"/>
            <p:cNvGrpSpPr/>
            <p:nvPr/>
          </p:nvGrpSpPr>
          <p:grpSpPr>
            <a:xfrm>
              <a:off x="6206870" y="1461207"/>
              <a:ext cx="182880" cy="182880"/>
              <a:chOff x="4917745" y="2286000"/>
              <a:chExt cx="2558303" cy="24383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3" name="Oval 357"/>
              <p:cNvSpPr/>
              <p:nvPr/>
            </p:nvSpPr>
            <p:spPr>
              <a:xfrm>
                <a:off x="4917745" y="2429070"/>
                <a:ext cx="2295324" cy="2295307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Oval 358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0" name="Rectangle 1"/>
            <p:cNvSpPr/>
            <p:nvPr/>
          </p:nvSpPr>
          <p:spPr>
            <a:xfrm>
              <a:off x="5913967" y="4283258"/>
              <a:ext cx="1079569" cy="79576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rgbClr val="9ED462"/>
            </a:solidFill>
            <a:ln w="25400" cap="flat" cmpd="sng" algn="ctr">
              <a:noFill/>
              <a:prstDash val="solid"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6" name="Group 356"/>
            <p:cNvGrpSpPr/>
            <p:nvPr/>
          </p:nvGrpSpPr>
          <p:grpSpPr>
            <a:xfrm>
              <a:off x="6358718" y="4225874"/>
              <a:ext cx="182880" cy="182880"/>
              <a:chOff x="4917745" y="2286000"/>
              <a:chExt cx="2558303" cy="24383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7" name="Oval 357"/>
              <p:cNvSpPr/>
              <p:nvPr/>
            </p:nvSpPr>
            <p:spPr>
              <a:xfrm>
                <a:off x="4917745" y="2429070"/>
                <a:ext cx="2295324" cy="2295307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Oval 358"/>
              <p:cNvSpPr/>
              <p:nvPr/>
            </p:nvSpPr>
            <p:spPr>
              <a:xfrm>
                <a:off x="5945828" y="2286000"/>
                <a:ext cx="1530220" cy="1530222"/>
              </a:xfrm>
              <a:prstGeom prst="ellipse">
                <a:avLst/>
              </a:prstGeom>
              <a:gradFill rotWithShape="1">
                <a:gsLst>
                  <a:gs pos="0">
                    <a:srgbClr val="DA0000"/>
                  </a:gs>
                  <a:gs pos="80000">
                    <a:srgbClr val="D60000"/>
                  </a:gs>
                  <a:gs pos="100000">
                    <a:srgbClr val="AC0000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Oval 10"/>
              <p:cNvSpPr/>
              <p:nvPr/>
            </p:nvSpPr>
            <p:spPr>
              <a:xfrm>
                <a:off x="6054828" y="2667000"/>
                <a:ext cx="1107972" cy="1023687"/>
              </a:xfrm>
              <a:custGeom>
                <a:avLst/>
                <a:gdLst>
                  <a:gd name="connsiteX0" fmla="*/ 189017 w 1045863"/>
                  <a:gd name="connsiteY0" fmla="*/ 0 h 1103312"/>
                  <a:gd name="connsiteX1" fmla="*/ 97056 w 1045863"/>
                  <a:gd name="connsiteY1" fmla="*/ 259496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828576 w 1045863"/>
                  <a:gd name="connsiteY2" fmla="*/ 991016 h 1103312"/>
                  <a:gd name="connsiteX3" fmla="*/ 1045863 w 1045863"/>
                  <a:gd name="connsiteY3" fmla="*/ 954468 h 1103312"/>
                  <a:gd name="connsiteX4" fmla="*/ 640080 w 1045863"/>
                  <a:gd name="connsiteY4" fmla="*/ 1103312 h 1103312"/>
                  <a:gd name="connsiteX5" fmla="*/ 0 w 1045863"/>
                  <a:gd name="connsiteY5" fmla="*/ 463232 h 1103312"/>
                  <a:gd name="connsiteX6" fmla="*/ 189017 w 1045863"/>
                  <a:gd name="connsiteY6" fmla="*/ 0 h 1103312"/>
                  <a:gd name="connsiteX0" fmla="*/ 189017 w 1045863"/>
                  <a:gd name="connsiteY0" fmla="*/ 0 h 1103312"/>
                  <a:gd name="connsiteX1" fmla="*/ 482067 w 1045863"/>
                  <a:gd name="connsiteY1" fmla="*/ 800917 h 1103312"/>
                  <a:gd name="connsiteX2" fmla="*/ 1045863 w 1045863"/>
                  <a:gd name="connsiteY2" fmla="*/ 954468 h 1103312"/>
                  <a:gd name="connsiteX3" fmla="*/ 640080 w 1045863"/>
                  <a:gd name="connsiteY3" fmla="*/ 1103312 h 1103312"/>
                  <a:gd name="connsiteX4" fmla="*/ 0 w 1045863"/>
                  <a:gd name="connsiteY4" fmla="*/ 463232 h 1103312"/>
                  <a:gd name="connsiteX5" fmla="*/ 189017 w 1045863"/>
                  <a:gd name="connsiteY5" fmla="*/ 0 h 1103312"/>
                  <a:gd name="connsiteX0" fmla="*/ 189017 w 1178210"/>
                  <a:gd name="connsiteY0" fmla="*/ 0 h 1103312"/>
                  <a:gd name="connsiteX1" fmla="*/ 482067 w 1178210"/>
                  <a:gd name="connsiteY1" fmla="*/ 800917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189017 w 1178210"/>
                  <a:gd name="connsiteY0" fmla="*/ 0 h 1103312"/>
                  <a:gd name="connsiteX1" fmla="*/ 494099 w 1178210"/>
                  <a:gd name="connsiteY1" fmla="*/ 596381 h 1103312"/>
                  <a:gd name="connsiteX2" fmla="*/ 1178210 w 1178210"/>
                  <a:gd name="connsiteY2" fmla="*/ 810089 h 1103312"/>
                  <a:gd name="connsiteX3" fmla="*/ 640080 w 1178210"/>
                  <a:gd name="connsiteY3" fmla="*/ 1103312 h 1103312"/>
                  <a:gd name="connsiteX4" fmla="*/ 0 w 1178210"/>
                  <a:gd name="connsiteY4" fmla="*/ 463232 h 1103312"/>
                  <a:gd name="connsiteX5" fmla="*/ 189017 w 1178210"/>
                  <a:gd name="connsiteY5" fmla="*/ 0 h 1103312"/>
                  <a:gd name="connsiteX0" fmla="*/ 2404 w 991597"/>
                  <a:gd name="connsiteY0" fmla="*/ 8836 h 1112148"/>
                  <a:gd name="connsiteX1" fmla="*/ 307486 w 991597"/>
                  <a:gd name="connsiteY1" fmla="*/ 605217 h 1112148"/>
                  <a:gd name="connsiteX2" fmla="*/ 991597 w 991597"/>
                  <a:gd name="connsiteY2" fmla="*/ 818925 h 1112148"/>
                  <a:gd name="connsiteX3" fmla="*/ 453467 w 991597"/>
                  <a:gd name="connsiteY3" fmla="*/ 1112148 h 1112148"/>
                  <a:gd name="connsiteX4" fmla="*/ 2404 w 991597"/>
                  <a:gd name="connsiteY4" fmla="*/ 8836 h 1112148"/>
                  <a:gd name="connsiteX0" fmla="*/ 2404 w 991597"/>
                  <a:gd name="connsiteY0" fmla="*/ 8836 h 887846"/>
                  <a:gd name="connsiteX1" fmla="*/ 307486 w 991597"/>
                  <a:gd name="connsiteY1" fmla="*/ 605217 h 887846"/>
                  <a:gd name="connsiteX2" fmla="*/ 991597 w 991597"/>
                  <a:gd name="connsiteY2" fmla="*/ 818925 h 887846"/>
                  <a:gd name="connsiteX3" fmla="*/ 104551 w 991597"/>
                  <a:gd name="connsiteY3" fmla="*/ 883548 h 887846"/>
                  <a:gd name="connsiteX4" fmla="*/ 2404 w 991597"/>
                  <a:gd name="connsiteY4" fmla="*/ 8836 h 887846"/>
                  <a:gd name="connsiteX0" fmla="*/ 118779 w 1107972"/>
                  <a:gd name="connsiteY0" fmla="*/ 8836 h 1021343"/>
                  <a:gd name="connsiteX1" fmla="*/ 423861 w 1107972"/>
                  <a:gd name="connsiteY1" fmla="*/ 605217 h 1021343"/>
                  <a:gd name="connsiteX2" fmla="*/ 1107972 w 1107972"/>
                  <a:gd name="connsiteY2" fmla="*/ 818925 h 1021343"/>
                  <a:gd name="connsiteX3" fmla="*/ 220926 w 1107972"/>
                  <a:gd name="connsiteY3" fmla="*/ 883548 h 1021343"/>
                  <a:gd name="connsiteX4" fmla="*/ 118779 w 1107972"/>
                  <a:gd name="connsiteY4" fmla="*/ 8836 h 1021343"/>
                  <a:gd name="connsiteX0" fmla="*/ 118779 w 1107972"/>
                  <a:gd name="connsiteY0" fmla="*/ 11180 h 1023687"/>
                  <a:gd name="connsiteX1" fmla="*/ 423861 w 1107972"/>
                  <a:gd name="connsiteY1" fmla="*/ 607561 h 1023687"/>
                  <a:gd name="connsiteX2" fmla="*/ 1107972 w 1107972"/>
                  <a:gd name="connsiteY2" fmla="*/ 821269 h 1023687"/>
                  <a:gd name="connsiteX3" fmla="*/ 220926 w 1107972"/>
                  <a:gd name="connsiteY3" fmla="*/ 885892 h 1023687"/>
                  <a:gd name="connsiteX4" fmla="*/ 118779 w 1107972"/>
                  <a:gd name="connsiteY4" fmla="*/ 11180 h 10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972" h="1023687">
                    <a:moveTo>
                      <a:pt x="118779" y="11180"/>
                    </a:moveTo>
                    <a:cubicBezTo>
                      <a:pt x="94449" y="-73308"/>
                      <a:pt x="114617" y="340199"/>
                      <a:pt x="423861" y="607561"/>
                    </a:cubicBezTo>
                    <a:cubicBezTo>
                      <a:pt x="733105" y="874923"/>
                      <a:pt x="1081637" y="770870"/>
                      <a:pt x="1107972" y="821269"/>
                    </a:cubicBezTo>
                    <a:cubicBezTo>
                      <a:pt x="999127" y="915094"/>
                      <a:pt x="664577" y="1186681"/>
                      <a:pt x="220926" y="885892"/>
                    </a:cubicBezTo>
                    <a:cubicBezTo>
                      <a:pt x="-222725" y="585103"/>
                      <a:pt x="143109" y="95668"/>
                      <a:pt x="118779" y="1118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1" name="TextBox 260"/>
            <p:cNvSpPr txBox="1"/>
            <p:nvPr/>
          </p:nvSpPr>
          <p:spPr>
            <a:xfrm>
              <a:off x="5851807" y="1662049"/>
              <a:ext cx="101251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3а сынып 42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Буданова Г.К.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5799194" y="2600603"/>
              <a:ext cx="10982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6б сынып 33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Калиаскарова З.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786813" y="3671532"/>
              <a:ext cx="10982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7б сынып 38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Калибекова Р.О.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973344" y="4530344"/>
              <a:ext cx="101251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8г сынып 26</a:t>
              </a:r>
              <a:r>
                <a:rPr lang="en-US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kk-KZ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Махмет К.С.</a:t>
              </a:r>
              <a:endParaRPr lang="en-US" sz="11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7899314" y="771550"/>
            <a:ext cx="417102" cy="424731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П</a:t>
            </a:r>
          </a:p>
          <a:p>
            <a:pPr algn="ctr"/>
            <a:endParaRPr lang="kk-KZ" b="1" dirty="0">
              <a:solidFill>
                <a:srgbClr val="FF0000"/>
              </a:solidFill>
            </a:endParaRP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Б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Й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Ы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Ш</a:t>
            </a:r>
          </a:p>
          <a:p>
            <a:pPr algn="ctr"/>
            <a:r>
              <a:rPr lang="kk-KZ" b="1" dirty="0">
                <a:solidFill>
                  <a:srgbClr val="FF0000"/>
                </a:solidFill>
              </a:rPr>
              <a:t>А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4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53904" y="117681"/>
            <a:ext cx="8436216" cy="387340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794" tIns="39397" rIns="78794" bIns="39397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Конкурс, олимпиада, конференция, байқауларға қатысу көрсеткіштері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542443" y="1871696"/>
            <a:ext cx="205549" cy="1060094"/>
          </a:xfrm>
          <a:custGeom>
            <a:avLst/>
            <a:gdLst>
              <a:gd name="T0" fmla="*/ 280 w 280"/>
              <a:gd name="T1" fmla="*/ 278 h 862"/>
              <a:gd name="T2" fmla="*/ 280 w 280"/>
              <a:gd name="T3" fmla="*/ 862 h 862"/>
              <a:gd name="T4" fmla="*/ 0 w 280"/>
              <a:gd name="T5" fmla="*/ 582 h 862"/>
              <a:gd name="T6" fmla="*/ 0 w 280"/>
              <a:gd name="T7" fmla="*/ 0 h 862"/>
              <a:gd name="T8" fmla="*/ 3 w 280"/>
              <a:gd name="T9" fmla="*/ 0 h 862"/>
              <a:gd name="T10" fmla="*/ 280 w 280"/>
              <a:gd name="T11" fmla="*/ 27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862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581088" y="1871696"/>
            <a:ext cx="188052" cy="1016144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9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9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3612016" y="1871696"/>
            <a:ext cx="188052" cy="1016144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8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653688" y="1871696"/>
            <a:ext cx="187382" cy="1016144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1698245" y="1871696"/>
            <a:ext cx="187382" cy="1016144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783701" y="1871696"/>
            <a:ext cx="187382" cy="1016144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4" name="组合 35"/>
          <p:cNvGrpSpPr/>
          <p:nvPr/>
        </p:nvGrpSpPr>
        <p:grpSpPr>
          <a:xfrm>
            <a:off x="-73106" y="1871696"/>
            <a:ext cx="959665" cy="1012525"/>
            <a:chOff x="882491" y="2261909"/>
            <a:chExt cx="959665" cy="1012525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67016" y="2261909"/>
              <a:ext cx="772282" cy="1012525"/>
            </a:xfrm>
            <a:custGeom>
              <a:avLst/>
              <a:gdLst>
                <a:gd name="T0" fmla="*/ 577 w 577"/>
                <a:gd name="T1" fmla="*/ 0 h 1119"/>
                <a:gd name="T2" fmla="*/ 577 w 577"/>
                <a:gd name="T3" fmla="*/ 1119 h 1119"/>
                <a:gd name="T4" fmla="*/ 288 w 577"/>
                <a:gd name="T5" fmla="*/ 840 h 1119"/>
                <a:gd name="T6" fmla="*/ 0 w 577"/>
                <a:gd name="T7" fmla="*/ 1118 h 1119"/>
                <a:gd name="T8" fmla="*/ 0 w 577"/>
                <a:gd name="T9" fmla="*/ 0 h 1119"/>
                <a:gd name="T10" fmla="*/ 577 w 577"/>
                <a:gd name="T1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1119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Text Placeholder 59"/>
            <p:cNvSpPr txBox="1">
              <a:spLocks/>
            </p:cNvSpPr>
            <p:nvPr/>
          </p:nvSpPr>
          <p:spPr>
            <a:xfrm>
              <a:off x="882491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4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Жыл мұғалімі</a:t>
              </a:r>
              <a:endParaRPr lang="en-US" sz="14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组合 36"/>
          <p:cNvGrpSpPr/>
          <p:nvPr/>
        </p:nvGrpSpPr>
        <p:grpSpPr>
          <a:xfrm>
            <a:off x="841438" y="1871696"/>
            <a:ext cx="959665" cy="1016144"/>
            <a:chOff x="2029538" y="2261909"/>
            <a:chExt cx="959665" cy="1016144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9" name="Text Placeholder 59"/>
            <p:cNvSpPr txBox="1">
              <a:spLocks/>
            </p:cNvSpPr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1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Сабақты бірге зерттейміз облыстық байқау</a:t>
              </a:r>
              <a:endParaRPr lang="en-US" sz="11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37"/>
          <p:cNvGrpSpPr/>
          <p:nvPr/>
        </p:nvGrpSpPr>
        <p:grpSpPr>
          <a:xfrm>
            <a:off x="1791396" y="1871696"/>
            <a:ext cx="959665" cy="1016144"/>
            <a:chOff x="3176585" y="2261909"/>
            <a:chExt cx="959665" cy="1016144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3261110" y="2261909"/>
              <a:ext cx="772282" cy="101614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2" name="Text Placeholder 59"/>
            <p:cNvSpPr txBox="1">
              <a:spLocks/>
            </p:cNvSpPr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05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Абай мұрасы – адами құндылық-тардың биік шыңы</a:t>
              </a:r>
              <a:endParaRPr lang="en-US" sz="105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组合 38"/>
          <p:cNvGrpSpPr/>
          <p:nvPr/>
        </p:nvGrpSpPr>
        <p:grpSpPr>
          <a:xfrm>
            <a:off x="2755208" y="1871696"/>
            <a:ext cx="959665" cy="1016144"/>
            <a:chOff x="4323632" y="2261909"/>
            <a:chExt cx="959665" cy="1016144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4408157" y="2261909"/>
              <a:ext cx="772282" cy="1016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5" name="Text Placeholder 59"/>
            <p:cNvSpPr txBox="1">
              <a:spLocks/>
            </p:cNvSpPr>
            <p:nvPr/>
          </p:nvSpPr>
          <p:spPr>
            <a:xfrm>
              <a:off x="4323632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accent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05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Күмбірле сазды домбыра, облыстық байқау</a:t>
              </a:r>
              <a:endPara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组合 39"/>
          <p:cNvGrpSpPr/>
          <p:nvPr/>
        </p:nvGrpSpPr>
        <p:grpSpPr>
          <a:xfrm>
            <a:off x="3721758" y="1871696"/>
            <a:ext cx="959665" cy="1016144"/>
            <a:chOff x="5468157" y="2261909"/>
            <a:chExt cx="959665" cy="1016144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556542" y="2261909"/>
              <a:ext cx="770944" cy="10161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8" name="Text Placeholder 59"/>
            <p:cNvSpPr txBox="1">
              <a:spLocks/>
            </p:cNvSpPr>
            <p:nvPr/>
          </p:nvSpPr>
          <p:spPr>
            <a:xfrm>
              <a:off x="5468157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2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Радуга идей, облыстық байқау</a:t>
              </a:r>
              <a:endParaRPr lang="en-US" sz="12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组合 40"/>
          <p:cNvGrpSpPr/>
          <p:nvPr/>
        </p:nvGrpSpPr>
        <p:grpSpPr>
          <a:xfrm>
            <a:off x="4685636" y="1871696"/>
            <a:ext cx="959665" cy="1016144"/>
            <a:chOff x="6619064" y="2261909"/>
            <a:chExt cx="959665" cy="1016144"/>
          </a:xfrm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1" name="Text Placeholder 59"/>
            <p:cNvSpPr txBox="1">
              <a:spLocks/>
            </p:cNvSpPr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0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Орта білім беру: талдау, өлшеу, басқару халықаралық конференция</a:t>
              </a:r>
              <a:endParaRPr lang="en-US" sz="10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3" name="Straight Connector 54"/>
          <p:cNvCxnSpPr/>
          <p:nvPr/>
        </p:nvCxnSpPr>
        <p:spPr>
          <a:xfrm flipH="1">
            <a:off x="941153" y="2875559"/>
            <a:ext cx="1" cy="16753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6"/>
          <p:cNvCxnSpPr/>
          <p:nvPr/>
        </p:nvCxnSpPr>
        <p:spPr>
          <a:xfrm>
            <a:off x="2843808" y="2882486"/>
            <a:ext cx="6007" cy="4901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8"/>
          <p:cNvCxnSpPr/>
          <p:nvPr/>
        </p:nvCxnSpPr>
        <p:spPr>
          <a:xfrm>
            <a:off x="4774170" y="2882486"/>
            <a:ext cx="0" cy="549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59"/>
          <p:cNvSpPr txBox="1">
            <a:spLocks/>
          </p:cNvSpPr>
          <p:nvPr/>
        </p:nvSpPr>
        <p:spPr>
          <a:xfrm>
            <a:off x="-11625" y="1023578"/>
            <a:ext cx="1919329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ІІ орын 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Махмет 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Кенже, 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қалалық</a:t>
            </a:r>
            <a:endParaRPr lang="zh-CN" altLang="en-US" sz="1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sz="1100" dirty="0">
              <a:solidFill>
                <a:srgbClr val="0070C0"/>
              </a:solidFill>
            </a:endParaRPr>
          </a:p>
        </p:txBody>
      </p:sp>
      <p:cxnSp>
        <p:nvCxnSpPr>
          <p:cNvPr id="42" name="Straight Connector 63"/>
          <p:cNvCxnSpPr/>
          <p:nvPr/>
        </p:nvCxnSpPr>
        <p:spPr>
          <a:xfrm>
            <a:off x="1879700" y="1327911"/>
            <a:ext cx="0" cy="5496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4"/>
          <p:cNvCxnSpPr/>
          <p:nvPr/>
        </p:nvCxnSpPr>
        <p:spPr>
          <a:xfrm>
            <a:off x="3804799" y="1327911"/>
            <a:ext cx="0" cy="5496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59"/>
          <p:cNvSpPr txBox="1">
            <a:spLocks/>
          </p:cNvSpPr>
          <p:nvPr/>
        </p:nvSpPr>
        <p:spPr>
          <a:xfrm>
            <a:off x="866325" y="2844368"/>
            <a:ext cx="1919329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Калыкова А.Ж.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Кенжебаева А.Т.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Скакова А.Б.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Халабаева А.С.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Жұмажанова Қ.М.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Ахметова Б.Р.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Шакеев С.С.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Булендинова А.М.</a:t>
            </a:r>
          </a:p>
          <a:p>
            <a:endParaRPr lang="zh-CN" altLang="en-US" sz="1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5" name="Text Placeholder 59"/>
          <p:cNvSpPr txBox="1">
            <a:spLocks/>
          </p:cNvSpPr>
          <p:nvPr/>
        </p:nvSpPr>
        <p:spPr>
          <a:xfrm>
            <a:off x="1798323" y="1255426"/>
            <a:ext cx="1919329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Қалкенов С.М.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Мылғалшерова А.Ғ.</a:t>
            </a:r>
            <a:endParaRPr lang="zh-CN" altLang="en-US" sz="1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7" name="Text Placeholder 59"/>
          <p:cNvSpPr txBox="1">
            <a:spLocks/>
          </p:cNvSpPr>
          <p:nvPr/>
        </p:nvSpPr>
        <p:spPr>
          <a:xfrm>
            <a:off x="2849815" y="2904622"/>
            <a:ext cx="1919329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ІІІ орын 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Смайлова Г.Ж.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Text Placeholder 59"/>
          <p:cNvSpPr txBox="1">
            <a:spLocks/>
          </p:cNvSpPr>
          <p:nvPr/>
        </p:nvSpPr>
        <p:spPr>
          <a:xfrm>
            <a:off x="3746574" y="1290782"/>
            <a:ext cx="1744845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ІІ орын 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Айнабекова Ж.Б.</a:t>
            </a:r>
            <a:endParaRPr lang="zh-CN" altLang="en-US" sz="1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51" name="Text Placeholder 59"/>
          <p:cNvSpPr txBox="1">
            <a:spLocks/>
          </p:cNvSpPr>
          <p:nvPr/>
        </p:nvSpPr>
        <p:spPr>
          <a:xfrm>
            <a:off x="4716016" y="2931790"/>
            <a:ext cx="1919329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Айнабекова Ж.Б.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сертификат</a:t>
            </a:r>
            <a:endParaRPr lang="zh-CN" altLang="en-US" sz="1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6518625" y="1923678"/>
            <a:ext cx="187382" cy="1016144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0" name="Text Placeholder 59"/>
          <p:cNvSpPr txBox="1">
            <a:spLocks/>
          </p:cNvSpPr>
          <p:nvPr/>
        </p:nvSpPr>
        <p:spPr>
          <a:xfrm>
            <a:off x="5703347" y="713396"/>
            <a:ext cx="1919329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05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Максутова Г.К.</a:t>
            </a:r>
          </a:p>
          <a:p>
            <a:r>
              <a:rPr lang="kk-KZ" altLang="zh-CN" sz="105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Мухамедиева Г.С.</a:t>
            </a:r>
          </a:p>
          <a:p>
            <a:r>
              <a:rPr lang="kk-KZ" altLang="zh-CN" sz="105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Куземханова М.Ә.</a:t>
            </a:r>
          </a:p>
          <a:p>
            <a:r>
              <a:rPr lang="kk-KZ" altLang="zh-CN" sz="105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Жақыпбаева Б.О.</a:t>
            </a:r>
          </a:p>
          <a:p>
            <a:r>
              <a:rPr lang="kk-KZ" altLang="zh-CN" sz="105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Сопыжанова Г.Р.</a:t>
            </a:r>
          </a:p>
          <a:p>
            <a:r>
              <a:rPr lang="kk-KZ" altLang="zh-CN" sz="105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Сағадатова Т.Қ.</a:t>
            </a:r>
            <a:endParaRPr lang="zh-CN" altLang="en-US" sz="105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sz="800" dirty="0">
              <a:solidFill>
                <a:srgbClr val="0070C0"/>
              </a:solidFill>
            </a:endParaRPr>
          </a:p>
        </p:txBody>
      </p:sp>
      <p:cxnSp>
        <p:nvCxnSpPr>
          <p:cNvPr id="61" name="Straight Connector 63"/>
          <p:cNvCxnSpPr/>
          <p:nvPr/>
        </p:nvCxnSpPr>
        <p:spPr>
          <a:xfrm>
            <a:off x="5750410" y="771550"/>
            <a:ext cx="0" cy="11933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36"/>
          <p:cNvGrpSpPr/>
          <p:nvPr/>
        </p:nvGrpSpPr>
        <p:grpSpPr>
          <a:xfrm>
            <a:off x="5668383" y="1916698"/>
            <a:ext cx="959665" cy="1016144"/>
            <a:chOff x="2029538" y="2261909"/>
            <a:chExt cx="959665" cy="1016144"/>
          </a:xfrm>
        </p:grpSpPr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" name="Text Placeholder 59"/>
            <p:cNvSpPr txBox="1">
              <a:spLocks/>
            </p:cNvSpPr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1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Бірге оқимыз жобасы, воркшоп</a:t>
              </a:r>
              <a:endParaRPr lang="en-US" sz="11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组合 36"/>
          <p:cNvGrpSpPr/>
          <p:nvPr/>
        </p:nvGrpSpPr>
        <p:grpSpPr>
          <a:xfrm>
            <a:off x="6622859" y="1923678"/>
            <a:ext cx="959665" cy="1016144"/>
            <a:chOff x="2029538" y="2261909"/>
            <a:chExt cx="959665" cy="1016144"/>
          </a:xfrm>
        </p:grpSpPr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rgbClr val="0C7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8" name="Text Placeholder 59"/>
            <p:cNvSpPr txBox="1">
              <a:spLocks/>
            </p:cNvSpPr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0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Облыстық ғылыми-тәжірибелік конференция</a:t>
              </a:r>
              <a:endParaRPr lang="en-US" sz="10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69" name="Text Placeholder 59"/>
          <p:cNvSpPr txBox="1">
            <a:spLocks/>
          </p:cNvSpPr>
          <p:nvPr/>
        </p:nvSpPr>
        <p:spPr>
          <a:xfrm>
            <a:off x="6640819" y="2931790"/>
            <a:ext cx="1919329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Тлеубекова С.Ж.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Максутова Г.К.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Абельдинова С.К.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Қуанышбаева З.Т.</a:t>
            </a:r>
            <a:endParaRPr lang="zh-CN" altLang="en-US" sz="1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>
            <a:off x="8439290" y="1923678"/>
            <a:ext cx="223312" cy="648072"/>
          </a:xfrm>
          <a:custGeom>
            <a:avLst/>
            <a:gdLst>
              <a:gd name="T0" fmla="*/ 280 w 280"/>
              <a:gd name="T1" fmla="*/ 278 h 862"/>
              <a:gd name="T2" fmla="*/ 280 w 280"/>
              <a:gd name="T3" fmla="*/ 862 h 862"/>
              <a:gd name="T4" fmla="*/ 0 w 280"/>
              <a:gd name="T5" fmla="*/ 582 h 862"/>
              <a:gd name="T6" fmla="*/ 0 w 280"/>
              <a:gd name="T7" fmla="*/ 0 h 862"/>
              <a:gd name="T8" fmla="*/ 3 w 280"/>
              <a:gd name="T9" fmla="*/ 0 h 862"/>
              <a:gd name="T10" fmla="*/ 280 w 280"/>
              <a:gd name="T11" fmla="*/ 27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862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2" name="Freeform 17"/>
          <p:cNvSpPr>
            <a:spLocks/>
          </p:cNvSpPr>
          <p:nvPr/>
        </p:nvSpPr>
        <p:spPr bwMode="auto">
          <a:xfrm>
            <a:off x="8662602" y="2045179"/>
            <a:ext cx="504056" cy="625332"/>
          </a:xfrm>
          <a:custGeom>
            <a:avLst/>
            <a:gdLst>
              <a:gd name="T0" fmla="*/ 210 w 617"/>
              <a:gd name="T1" fmla="*/ 849 h 849"/>
              <a:gd name="T2" fmla="*/ 210 w 617"/>
              <a:gd name="T3" fmla="*/ 717 h 849"/>
              <a:gd name="T4" fmla="*/ 0 w 617"/>
              <a:gd name="T5" fmla="*/ 717 h 849"/>
              <a:gd name="T6" fmla="*/ 0 w 617"/>
              <a:gd name="T7" fmla="*/ 133 h 849"/>
              <a:gd name="T8" fmla="*/ 210 w 617"/>
              <a:gd name="T9" fmla="*/ 133 h 849"/>
              <a:gd name="T10" fmla="*/ 210 w 617"/>
              <a:gd name="T11" fmla="*/ 0 h 849"/>
              <a:gd name="T12" fmla="*/ 617 w 617"/>
              <a:gd name="T13" fmla="*/ 424 h 849"/>
              <a:gd name="T14" fmla="*/ 210 w 617"/>
              <a:gd name="T15" fmla="*/ 849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7" h="849">
                <a:moveTo>
                  <a:pt x="210" y="849"/>
                </a:moveTo>
                <a:lnTo>
                  <a:pt x="210" y="717"/>
                </a:lnTo>
                <a:lnTo>
                  <a:pt x="0" y="717"/>
                </a:lnTo>
                <a:lnTo>
                  <a:pt x="0" y="133"/>
                </a:lnTo>
                <a:lnTo>
                  <a:pt x="210" y="133"/>
                </a:lnTo>
                <a:lnTo>
                  <a:pt x="210" y="0"/>
                </a:lnTo>
                <a:lnTo>
                  <a:pt x="617" y="424"/>
                </a:lnTo>
                <a:lnTo>
                  <a:pt x="210" y="84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73" name="组合 40"/>
          <p:cNvGrpSpPr/>
          <p:nvPr/>
        </p:nvGrpSpPr>
        <p:grpSpPr>
          <a:xfrm>
            <a:off x="7582482" y="1911435"/>
            <a:ext cx="959665" cy="1016144"/>
            <a:chOff x="6619064" y="2261909"/>
            <a:chExt cx="959665" cy="1016144"/>
          </a:xfrm>
        </p:grpSpPr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rgbClr val="2BD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5" name="Text Placeholder 59"/>
            <p:cNvSpPr txBox="1">
              <a:spLocks/>
            </p:cNvSpPr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sz="1000" b="1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Орта білім беру: талдау, өлшеу, басқару халықаралық конференция</a:t>
              </a:r>
              <a:endParaRPr lang="en-US" sz="10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76" name="Text Placeholder 59"/>
          <p:cNvSpPr txBox="1">
            <a:spLocks/>
          </p:cNvSpPr>
          <p:nvPr/>
        </p:nvSpPr>
        <p:spPr>
          <a:xfrm>
            <a:off x="7600475" y="1421608"/>
            <a:ext cx="1919329" cy="468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Сыздыкова С.Т.</a:t>
            </a:r>
          </a:p>
          <a:p>
            <a:r>
              <a:rPr lang="kk-KZ" altLang="zh-CN" sz="1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Жұмажанова Қ.М.</a:t>
            </a:r>
            <a:endParaRPr lang="zh-CN" altLang="en-US" sz="1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77" name="Freeform 16"/>
          <p:cNvSpPr>
            <a:spLocks/>
          </p:cNvSpPr>
          <p:nvPr/>
        </p:nvSpPr>
        <p:spPr bwMode="auto">
          <a:xfrm>
            <a:off x="7473101" y="1923678"/>
            <a:ext cx="187382" cy="1016144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78" name="Straight Connector 64"/>
          <p:cNvCxnSpPr/>
          <p:nvPr/>
        </p:nvCxnSpPr>
        <p:spPr>
          <a:xfrm>
            <a:off x="7675271" y="1347614"/>
            <a:ext cx="0" cy="5496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4"/>
          <p:cNvCxnSpPr/>
          <p:nvPr/>
        </p:nvCxnSpPr>
        <p:spPr>
          <a:xfrm>
            <a:off x="6707384" y="2670511"/>
            <a:ext cx="0" cy="1042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05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5032" y="19548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</a:rPr>
              <a:t>11-сынып мектеп бітірушілерінің білім сапасы 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736384" y="843558"/>
            <a:ext cx="5947951" cy="929625"/>
            <a:chOff x="1388153" y="780491"/>
            <a:chExt cx="6065395" cy="1446927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388153" y="780491"/>
              <a:ext cx="234888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388153" y="1783474"/>
              <a:ext cx="234888" cy="443943"/>
            </a:xfrm>
            <a:custGeom>
              <a:avLst/>
              <a:gdLst>
                <a:gd name="T0" fmla="*/ 11 w 68"/>
                <a:gd name="T1" fmla="*/ 0 h 128"/>
                <a:gd name="T2" fmla="*/ 57 w 68"/>
                <a:gd name="T3" fmla="*/ 0 h 128"/>
                <a:gd name="T4" fmla="*/ 68 w 68"/>
                <a:gd name="T5" fmla="*/ 11 h 128"/>
                <a:gd name="T6" fmla="*/ 68 w 68"/>
                <a:gd name="T7" fmla="*/ 128 h 128"/>
                <a:gd name="T8" fmla="*/ 0 w 68"/>
                <a:gd name="T9" fmla="*/ 128 h 128"/>
                <a:gd name="T10" fmla="*/ 0 w 68"/>
                <a:gd name="T11" fmla="*/ 11 h 128"/>
                <a:gd name="T12" fmla="*/ 11 w 6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28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689970" y="780491"/>
              <a:ext cx="234888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990525" y="780491"/>
              <a:ext cx="236149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88554" y="780491"/>
              <a:ext cx="236149" cy="1446926"/>
            </a:xfrm>
            <a:custGeom>
              <a:avLst/>
              <a:gdLst>
                <a:gd name="T0" fmla="*/ 12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2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2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689970" y="1481188"/>
              <a:ext cx="234888" cy="746229"/>
            </a:xfrm>
            <a:custGeom>
              <a:avLst/>
              <a:gdLst>
                <a:gd name="T0" fmla="*/ 11 w 68"/>
                <a:gd name="T1" fmla="*/ 0 h 215"/>
                <a:gd name="T2" fmla="*/ 57 w 68"/>
                <a:gd name="T3" fmla="*/ 0 h 215"/>
                <a:gd name="T4" fmla="*/ 68 w 68"/>
                <a:gd name="T5" fmla="*/ 11 h 215"/>
                <a:gd name="T6" fmla="*/ 68 w 68"/>
                <a:gd name="T7" fmla="*/ 215 h 215"/>
                <a:gd name="T8" fmla="*/ 0 w 68"/>
                <a:gd name="T9" fmla="*/ 215 h 215"/>
                <a:gd name="T10" fmla="*/ 0 w 68"/>
                <a:gd name="T11" fmla="*/ 11 h 215"/>
                <a:gd name="T12" fmla="*/ 11 w 6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5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990525" y="1168782"/>
              <a:ext cx="236149" cy="1058634"/>
            </a:xfrm>
            <a:custGeom>
              <a:avLst/>
              <a:gdLst>
                <a:gd name="T0" fmla="*/ 11 w 68"/>
                <a:gd name="T1" fmla="*/ 0 h 305"/>
                <a:gd name="T2" fmla="*/ 57 w 68"/>
                <a:gd name="T3" fmla="*/ 0 h 305"/>
                <a:gd name="T4" fmla="*/ 68 w 68"/>
                <a:gd name="T5" fmla="*/ 11 h 305"/>
                <a:gd name="T6" fmla="*/ 68 w 68"/>
                <a:gd name="T7" fmla="*/ 238 h 305"/>
                <a:gd name="T8" fmla="*/ 68 w 68"/>
                <a:gd name="T9" fmla="*/ 305 h 305"/>
                <a:gd name="T10" fmla="*/ 0 w 68"/>
                <a:gd name="T11" fmla="*/ 305 h 305"/>
                <a:gd name="T12" fmla="*/ 0 w 68"/>
                <a:gd name="T13" fmla="*/ 238 h 305"/>
                <a:gd name="T14" fmla="*/ 0 w 68"/>
                <a:gd name="T15" fmla="*/ 11 h 305"/>
                <a:gd name="T16" fmla="*/ 11 w 68"/>
                <a:gd name="T1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05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05"/>
                    <a:pt x="68" y="305"/>
                    <a:pt x="68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88554" y="963886"/>
              <a:ext cx="236149" cy="1263531"/>
            </a:xfrm>
            <a:custGeom>
              <a:avLst/>
              <a:gdLst>
                <a:gd name="T0" fmla="*/ 12 w 68"/>
                <a:gd name="T1" fmla="*/ 0 h 364"/>
                <a:gd name="T2" fmla="*/ 57 w 68"/>
                <a:gd name="T3" fmla="*/ 0 h 364"/>
                <a:gd name="T4" fmla="*/ 68 w 68"/>
                <a:gd name="T5" fmla="*/ 11 h 364"/>
                <a:gd name="T6" fmla="*/ 68 w 68"/>
                <a:gd name="T7" fmla="*/ 238 h 364"/>
                <a:gd name="T8" fmla="*/ 68 w 68"/>
                <a:gd name="T9" fmla="*/ 364 h 364"/>
                <a:gd name="T10" fmla="*/ 0 w 68"/>
                <a:gd name="T11" fmla="*/ 364 h 364"/>
                <a:gd name="T12" fmla="*/ 0 w 68"/>
                <a:gd name="T13" fmla="*/ 238 h 364"/>
                <a:gd name="T14" fmla="*/ 0 w 68"/>
                <a:gd name="T15" fmla="*/ 11 h 364"/>
                <a:gd name="T16" fmla="*/ 12 w 68"/>
                <a:gd name="T1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64">
                  <a:moveTo>
                    <a:pt x="12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64"/>
                    <a:pt x="68" y="364"/>
                    <a:pt x="68" y="36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07106" y="780491"/>
              <a:ext cx="234888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307661" y="780491"/>
              <a:ext cx="236149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609479" y="780491"/>
              <a:ext cx="236149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911297" y="780491"/>
              <a:ext cx="236149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007106" y="2012402"/>
              <a:ext cx="234888" cy="215015"/>
            </a:xfrm>
            <a:custGeom>
              <a:avLst/>
              <a:gdLst>
                <a:gd name="T0" fmla="*/ 11 w 68"/>
                <a:gd name="T1" fmla="*/ 0 h 62"/>
                <a:gd name="T2" fmla="*/ 57 w 68"/>
                <a:gd name="T3" fmla="*/ 0 h 62"/>
                <a:gd name="T4" fmla="*/ 68 w 68"/>
                <a:gd name="T5" fmla="*/ 11 h 62"/>
                <a:gd name="T6" fmla="*/ 68 w 68"/>
                <a:gd name="T7" fmla="*/ 62 h 62"/>
                <a:gd name="T8" fmla="*/ 0 w 68"/>
                <a:gd name="T9" fmla="*/ 62 h 62"/>
                <a:gd name="T10" fmla="*/ 0 w 68"/>
                <a:gd name="T11" fmla="*/ 11 h 62"/>
                <a:gd name="T12" fmla="*/ 11 w 68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307661" y="1487509"/>
              <a:ext cx="236149" cy="739906"/>
            </a:xfrm>
            <a:custGeom>
              <a:avLst/>
              <a:gdLst>
                <a:gd name="T0" fmla="*/ 11 w 68"/>
                <a:gd name="T1" fmla="*/ 0 h 213"/>
                <a:gd name="T2" fmla="*/ 57 w 68"/>
                <a:gd name="T3" fmla="*/ 0 h 213"/>
                <a:gd name="T4" fmla="*/ 68 w 68"/>
                <a:gd name="T5" fmla="*/ 11 h 213"/>
                <a:gd name="T6" fmla="*/ 68 w 68"/>
                <a:gd name="T7" fmla="*/ 213 h 213"/>
                <a:gd name="T8" fmla="*/ 0 w 68"/>
                <a:gd name="T9" fmla="*/ 213 h 213"/>
                <a:gd name="T10" fmla="*/ 0 w 68"/>
                <a:gd name="T11" fmla="*/ 11 h 213"/>
                <a:gd name="T12" fmla="*/ 11 w 68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3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609479" y="963886"/>
              <a:ext cx="236149" cy="1263531"/>
            </a:xfrm>
            <a:custGeom>
              <a:avLst/>
              <a:gdLst>
                <a:gd name="T0" fmla="*/ 11 w 68"/>
                <a:gd name="T1" fmla="*/ 0 h 364"/>
                <a:gd name="T2" fmla="*/ 57 w 68"/>
                <a:gd name="T3" fmla="*/ 0 h 364"/>
                <a:gd name="T4" fmla="*/ 68 w 68"/>
                <a:gd name="T5" fmla="*/ 11 h 364"/>
                <a:gd name="T6" fmla="*/ 68 w 68"/>
                <a:gd name="T7" fmla="*/ 238 h 364"/>
                <a:gd name="T8" fmla="*/ 68 w 68"/>
                <a:gd name="T9" fmla="*/ 364 h 364"/>
                <a:gd name="T10" fmla="*/ 0 w 68"/>
                <a:gd name="T11" fmla="*/ 364 h 364"/>
                <a:gd name="T12" fmla="*/ 0 w 68"/>
                <a:gd name="T13" fmla="*/ 238 h 364"/>
                <a:gd name="T14" fmla="*/ 0 w 68"/>
                <a:gd name="T15" fmla="*/ 11 h 364"/>
                <a:gd name="T16" fmla="*/ 11 w 68"/>
                <a:gd name="T1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64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64"/>
                    <a:pt x="68" y="364"/>
                    <a:pt x="68" y="36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11297" y="1672172"/>
              <a:ext cx="236149" cy="555245"/>
            </a:xfrm>
            <a:custGeom>
              <a:avLst/>
              <a:gdLst>
                <a:gd name="T0" fmla="*/ 11 w 68"/>
                <a:gd name="T1" fmla="*/ 0 h 160"/>
                <a:gd name="T2" fmla="*/ 57 w 68"/>
                <a:gd name="T3" fmla="*/ 0 h 160"/>
                <a:gd name="T4" fmla="*/ 68 w 68"/>
                <a:gd name="T5" fmla="*/ 11 h 160"/>
                <a:gd name="T6" fmla="*/ 68 w 68"/>
                <a:gd name="T7" fmla="*/ 160 h 160"/>
                <a:gd name="T8" fmla="*/ 0 w 68"/>
                <a:gd name="T9" fmla="*/ 160 h 160"/>
                <a:gd name="T10" fmla="*/ 0 w 68"/>
                <a:gd name="T11" fmla="*/ 11 h 160"/>
                <a:gd name="T12" fmla="*/ 11 w 68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60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618483" y="780491"/>
              <a:ext cx="236149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4920301" y="780491"/>
              <a:ext cx="234888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222116" y="780491"/>
              <a:ext cx="234888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522673" y="780491"/>
              <a:ext cx="236149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522673" y="957560"/>
              <a:ext cx="236149" cy="1269855"/>
            </a:xfrm>
            <a:custGeom>
              <a:avLst/>
              <a:gdLst>
                <a:gd name="T0" fmla="*/ 11 w 68"/>
                <a:gd name="T1" fmla="*/ 0 h 366"/>
                <a:gd name="T2" fmla="*/ 57 w 68"/>
                <a:gd name="T3" fmla="*/ 0 h 366"/>
                <a:gd name="T4" fmla="*/ 68 w 68"/>
                <a:gd name="T5" fmla="*/ 11 h 366"/>
                <a:gd name="T6" fmla="*/ 68 w 68"/>
                <a:gd name="T7" fmla="*/ 238 h 366"/>
                <a:gd name="T8" fmla="*/ 68 w 68"/>
                <a:gd name="T9" fmla="*/ 366 h 366"/>
                <a:gd name="T10" fmla="*/ 0 w 68"/>
                <a:gd name="T11" fmla="*/ 366 h 366"/>
                <a:gd name="T12" fmla="*/ 0 w 68"/>
                <a:gd name="T13" fmla="*/ 238 h 366"/>
                <a:gd name="T14" fmla="*/ 0 w 68"/>
                <a:gd name="T15" fmla="*/ 11 h 366"/>
                <a:gd name="T16" fmla="*/ 11 w 68"/>
                <a:gd name="T17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66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5222116" y="1192815"/>
              <a:ext cx="234888" cy="1034603"/>
            </a:xfrm>
            <a:custGeom>
              <a:avLst/>
              <a:gdLst>
                <a:gd name="T0" fmla="*/ 11 w 68"/>
                <a:gd name="T1" fmla="*/ 0 h 298"/>
                <a:gd name="T2" fmla="*/ 57 w 68"/>
                <a:gd name="T3" fmla="*/ 0 h 298"/>
                <a:gd name="T4" fmla="*/ 68 w 68"/>
                <a:gd name="T5" fmla="*/ 11 h 298"/>
                <a:gd name="T6" fmla="*/ 68 w 68"/>
                <a:gd name="T7" fmla="*/ 238 h 298"/>
                <a:gd name="T8" fmla="*/ 68 w 68"/>
                <a:gd name="T9" fmla="*/ 298 h 298"/>
                <a:gd name="T10" fmla="*/ 0 w 68"/>
                <a:gd name="T11" fmla="*/ 298 h 298"/>
                <a:gd name="T12" fmla="*/ 0 w 68"/>
                <a:gd name="T13" fmla="*/ 238 h 298"/>
                <a:gd name="T14" fmla="*/ 0 w 68"/>
                <a:gd name="T15" fmla="*/ 11 h 298"/>
                <a:gd name="T16" fmla="*/ 11 w 68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98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98"/>
                    <a:pt x="68" y="298"/>
                    <a:pt x="68" y="298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920301" y="1487509"/>
              <a:ext cx="234888" cy="739906"/>
            </a:xfrm>
            <a:custGeom>
              <a:avLst/>
              <a:gdLst>
                <a:gd name="T0" fmla="*/ 11 w 68"/>
                <a:gd name="T1" fmla="*/ 0 h 213"/>
                <a:gd name="T2" fmla="*/ 57 w 68"/>
                <a:gd name="T3" fmla="*/ 0 h 213"/>
                <a:gd name="T4" fmla="*/ 68 w 68"/>
                <a:gd name="T5" fmla="*/ 11 h 213"/>
                <a:gd name="T6" fmla="*/ 68 w 68"/>
                <a:gd name="T7" fmla="*/ 213 h 213"/>
                <a:gd name="T8" fmla="*/ 0 w 68"/>
                <a:gd name="T9" fmla="*/ 213 h 213"/>
                <a:gd name="T10" fmla="*/ 0 w 68"/>
                <a:gd name="T11" fmla="*/ 11 h 213"/>
                <a:gd name="T12" fmla="*/ 11 w 68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3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618483" y="1793593"/>
              <a:ext cx="236149" cy="433825"/>
            </a:xfrm>
            <a:custGeom>
              <a:avLst/>
              <a:gdLst>
                <a:gd name="T0" fmla="*/ 11 w 68"/>
                <a:gd name="T1" fmla="*/ 0 h 125"/>
                <a:gd name="T2" fmla="*/ 57 w 68"/>
                <a:gd name="T3" fmla="*/ 0 h 125"/>
                <a:gd name="T4" fmla="*/ 68 w 68"/>
                <a:gd name="T5" fmla="*/ 11 h 125"/>
                <a:gd name="T6" fmla="*/ 68 w 68"/>
                <a:gd name="T7" fmla="*/ 125 h 125"/>
                <a:gd name="T8" fmla="*/ 0 w 68"/>
                <a:gd name="T9" fmla="*/ 125 h 125"/>
                <a:gd name="T10" fmla="*/ 0 w 68"/>
                <a:gd name="T11" fmla="*/ 11 h 125"/>
                <a:gd name="T12" fmla="*/ 11 w 68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25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6316996" y="780491"/>
              <a:ext cx="236149" cy="1446926"/>
            </a:xfrm>
            <a:custGeom>
              <a:avLst/>
              <a:gdLst>
                <a:gd name="T0" fmla="*/ 11 w 68"/>
                <a:gd name="T1" fmla="*/ 0 h 417"/>
                <a:gd name="T2" fmla="*/ 56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6615026" y="780491"/>
              <a:ext cx="236149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6916842" y="780491"/>
              <a:ext cx="234888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7218660" y="780491"/>
              <a:ext cx="234888" cy="1446926"/>
            </a:xfrm>
            <a:custGeom>
              <a:avLst/>
              <a:gdLst>
                <a:gd name="T0" fmla="*/ 11 w 68"/>
                <a:gd name="T1" fmla="*/ 0 h 417"/>
                <a:gd name="T2" fmla="*/ 57 w 68"/>
                <a:gd name="T3" fmla="*/ 0 h 417"/>
                <a:gd name="T4" fmla="*/ 68 w 68"/>
                <a:gd name="T5" fmla="*/ 11 h 417"/>
                <a:gd name="T6" fmla="*/ 68 w 68"/>
                <a:gd name="T7" fmla="*/ 238 h 417"/>
                <a:gd name="T8" fmla="*/ 68 w 68"/>
                <a:gd name="T9" fmla="*/ 417 h 417"/>
                <a:gd name="T10" fmla="*/ 0 w 68"/>
                <a:gd name="T11" fmla="*/ 417 h 417"/>
                <a:gd name="T12" fmla="*/ 0 w 68"/>
                <a:gd name="T13" fmla="*/ 238 h 417"/>
                <a:gd name="T14" fmla="*/ 0 w 68"/>
                <a:gd name="T15" fmla="*/ 11 h 417"/>
                <a:gd name="T16" fmla="*/ 11 w 6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17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7218660" y="971474"/>
              <a:ext cx="234888" cy="1255943"/>
            </a:xfrm>
            <a:custGeom>
              <a:avLst/>
              <a:gdLst>
                <a:gd name="T0" fmla="*/ 11 w 68"/>
                <a:gd name="T1" fmla="*/ 0 h 362"/>
                <a:gd name="T2" fmla="*/ 57 w 68"/>
                <a:gd name="T3" fmla="*/ 0 h 362"/>
                <a:gd name="T4" fmla="*/ 68 w 68"/>
                <a:gd name="T5" fmla="*/ 11 h 362"/>
                <a:gd name="T6" fmla="*/ 68 w 68"/>
                <a:gd name="T7" fmla="*/ 238 h 362"/>
                <a:gd name="T8" fmla="*/ 68 w 68"/>
                <a:gd name="T9" fmla="*/ 362 h 362"/>
                <a:gd name="T10" fmla="*/ 0 w 68"/>
                <a:gd name="T11" fmla="*/ 362 h 362"/>
                <a:gd name="T12" fmla="*/ 0 w 68"/>
                <a:gd name="T13" fmla="*/ 238 h 362"/>
                <a:gd name="T14" fmla="*/ 0 w 68"/>
                <a:gd name="T15" fmla="*/ 11 h 362"/>
                <a:gd name="T16" fmla="*/ 11 w 68"/>
                <a:gd name="T1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62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6916842" y="1081511"/>
              <a:ext cx="234888" cy="1145904"/>
            </a:xfrm>
            <a:custGeom>
              <a:avLst/>
              <a:gdLst>
                <a:gd name="T0" fmla="*/ 11 w 68"/>
                <a:gd name="T1" fmla="*/ 0 h 330"/>
                <a:gd name="T2" fmla="*/ 57 w 68"/>
                <a:gd name="T3" fmla="*/ 0 h 330"/>
                <a:gd name="T4" fmla="*/ 68 w 68"/>
                <a:gd name="T5" fmla="*/ 11 h 330"/>
                <a:gd name="T6" fmla="*/ 68 w 68"/>
                <a:gd name="T7" fmla="*/ 238 h 330"/>
                <a:gd name="T8" fmla="*/ 68 w 68"/>
                <a:gd name="T9" fmla="*/ 330 h 330"/>
                <a:gd name="T10" fmla="*/ 0 w 68"/>
                <a:gd name="T11" fmla="*/ 330 h 330"/>
                <a:gd name="T12" fmla="*/ 0 w 68"/>
                <a:gd name="T13" fmla="*/ 238 h 330"/>
                <a:gd name="T14" fmla="*/ 0 w 68"/>
                <a:gd name="T15" fmla="*/ 11 h 330"/>
                <a:gd name="T16" fmla="*/ 11 w 68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30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6615026" y="1918806"/>
              <a:ext cx="236149" cy="308610"/>
            </a:xfrm>
            <a:custGeom>
              <a:avLst/>
              <a:gdLst>
                <a:gd name="T0" fmla="*/ 11 w 68"/>
                <a:gd name="T1" fmla="*/ 0 h 89"/>
                <a:gd name="T2" fmla="*/ 57 w 68"/>
                <a:gd name="T3" fmla="*/ 0 h 89"/>
                <a:gd name="T4" fmla="*/ 68 w 68"/>
                <a:gd name="T5" fmla="*/ 11 h 89"/>
                <a:gd name="T6" fmla="*/ 68 w 68"/>
                <a:gd name="T7" fmla="*/ 89 h 89"/>
                <a:gd name="T8" fmla="*/ 0 w 68"/>
                <a:gd name="T9" fmla="*/ 89 h 89"/>
                <a:gd name="T10" fmla="*/ 0 w 68"/>
                <a:gd name="T11" fmla="*/ 11 h 89"/>
                <a:gd name="T12" fmla="*/ 11 w 68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9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6316996" y="1345852"/>
              <a:ext cx="236149" cy="881563"/>
            </a:xfrm>
            <a:custGeom>
              <a:avLst/>
              <a:gdLst>
                <a:gd name="T0" fmla="*/ 11 w 68"/>
                <a:gd name="T1" fmla="*/ 0 h 254"/>
                <a:gd name="T2" fmla="*/ 56 w 68"/>
                <a:gd name="T3" fmla="*/ 0 h 254"/>
                <a:gd name="T4" fmla="*/ 68 w 68"/>
                <a:gd name="T5" fmla="*/ 11 h 254"/>
                <a:gd name="T6" fmla="*/ 68 w 68"/>
                <a:gd name="T7" fmla="*/ 238 h 254"/>
                <a:gd name="T8" fmla="*/ 68 w 68"/>
                <a:gd name="T9" fmla="*/ 254 h 254"/>
                <a:gd name="T10" fmla="*/ 0 w 68"/>
                <a:gd name="T11" fmla="*/ 254 h 254"/>
                <a:gd name="T12" fmla="*/ 0 w 68"/>
                <a:gd name="T13" fmla="*/ 238 h 254"/>
                <a:gd name="T14" fmla="*/ 0 w 68"/>
                <a:gd name="T15" fmla="*/ 11 h 254"/>
                <a:gd name="T16" fmla="*/ 11 w 68"/>
                <a:gd name="T1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54">
                  <a:moveTo>
                    <a:pt x="11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54"/>
                    <a:pt x="68" y="254"/>
                    <a:pt x="68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5" name="TextBox 41"/>
          <p:cNvSpPr txBox="1"/>
          <p:nvPr/>
        </p:nvSpPr>
        <p:spPr>
          <a:xfrm>
            <a:off x="539552" y="2109878"/>
            <a:ext cx="1407791" cy="412021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dirty="0"/>
              <a:t>122 ұпай (Фархатов Айбол) 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6" name="TextBox 42"/>
          <p:cNvSpPr txBox="1"/>
          <p:nvPr/>
        </p:nvSpPr>
        <p:spPr>
          <a:xfrm>
            <a:off x="539552" y="1851670"/>
            <a:ext cx="1658639" cy="215444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zh-CN" sz="2100" b="1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Ең жоғары ұпай</a:t>
            </a:r>
            <a:endParaRPr kumimoji="0" lang="zh-CN" altLang="en-US" sz="2100" b="1" i="0" u="none" strike="noStrike" kern="1200" cap="none" spc="0" normalizeH="0" baseline="-3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7" name="TextBox 43"/>
          <p:cNvSpPr txBox="1"/>
          <p:nvPr/>
        </p:nvSpPr>
        <p:spPr>
          <a:xfrm>
            <a:off x="2177088" y="2109878"/>
            <a:ext cx="1677287" cy="412021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dirty="0"/>
              <a:t>49 ұпай  </a:t>
            </a:r>
          </a:p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dirty="0"/>
              <a:t>(Рысбекова Камила) 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2288254" y="1881900"/>
            <a:ext cx="1611376" cy="215444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zh-CN" sz="2100" b="1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Ең төменгі ұпай</a:t>
            </a:r>
            <a:endParaRPr kumimoji="0" lang="zh-CN" altLang="en-US" sz="2100" b="1" i="0" u="none" strike="noStrike" kern="1200" cap="none" spc="0" normalizeH="0" baseline="-3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9" name="TextBox 45"/>
          <p:cNvSpPr txBox="1"/>
          <p:nvPr/>
        </p:nvSpPr>
        <p:spPr>
          <a:xfrm>
            <a:off x="4402843" y="2315888"/>
            <a:ext cx="819684" cy="242744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just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zh-CN" sz="1100" dirty="0"/>
              <a:t>1 оқушы</a:t>
            </a:r>
            <a:endParaRPr lang="zh-CN" altLang="en-US" sz="1100" dirty="0"/>
          </a:p>
        </p:txBody>
      </p:sp>
      <p:sp>
        <p:nvSpPr>
          <p:cNvPr id="50" name="TextBox 46"/>
          <p:cNvSpPr txBox="1"/>
          <p:nvPr/>
        </p:nvSpPr>
        <p:spPr>
          <a:xfrm>
            <a:off x="3854375" y="1881900"/>
            <a:ext cx="1689078" cy="430887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100" b="1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Межелі ұпайға жетпеген </a:t>
            </a:r>
            <a:endParaRPr lang="zh-CN" altLang="en-US" sz="2100" b="1" baseline="-30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47"/>
          <p:cNvSpPr txBox="1"/>
          <p:nvPr/>
        </p:nvSpPr>
        <p:spPr>
          <a:xfrm>
            <a:off x="5798591" y="2283718"/>
            <a:ext cx="932483" cy="242744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zh-CN" sz="1100" dirty="0"/>
              <a:t>4 оқушы</a:t>
            </a:r>
            <a:endParaRPr lang="zh-CN" altLang="en-US" sz="1100" dirty="0"/>
          </a:p>
        </p:txBody>
      </p:sp>
      <p:sp>
        <p:nvSpPr>
          <p:cNvPr id="52" name="TextBox 48"/>
          <p:cNvSpPr txBox="1"/>
          <p:nvPr/>
        </p:nvSpPr>
        <p:spPr>
          <a:xfrm>
            <a:off x="5366543" y="1881900"/>
            <a:ext cx="1987476" cy="430887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100" b="1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100-100-ден жоғары ұпай алған </a:t>
            </a:r>
            <a:endParaRPr lang="zh-CN" altLang="en-US" sz="2100" b="1" baseline="-30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117467"/>
              </p:ext>
            </p:extLst>
          </p:nvPr>
        </p:nvGraphicFramePr>
        <p:xfrm>
          <a:off x="0" y="2715766"/>
          <a:ext cx="70050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TextBox 43"/>
          <p:cNvSpPr txBox="1"/>
          <p:nvPr/>
        </p:nvSpPr>
        <p:spPr>
          <a:xfrm>
            <a:off x="975576" y="2692818"/>
            <a:ext cx="1677287" cy="242744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srgbClr val="002060"/>
                </a:solidFill>
              </a:rPr>
              <a:t>Негізгі пәндер 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43"/>
          <p:cNvSpPr txBox="1"/>
          <p:nvPr/>
        </p:nvSpPr>
        <p:spPr>
          <a:xfrm>
            <a:off x="4039022" y="2692818"/>
            <a:ext cx="1677287" cy="242744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srgbClr val="002060"/>
                </a:solidFill>
              </a:rPr>
              <a:t>Таңдау пәндері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48"/>
          <p:cNvSpPr txBox="1"/>
          <p:nvPr/>
        </p:nvSpPr>
        <p:spPr>
          <a:xfrm>
            <a:off x="6804248" y="1099956"/>
            <a:ext cx="2339752" cy="430887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100" b="1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Пән бойынша </a:t>
            </a:r>
          </a:p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100" b="1" baseline="-3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«Екі» </a:t>
            </a:r>
            <a:r>
              <a:rPr lang="kk-KZ" sz="2100" b="1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алған оқушы жоқ</a:t>
            </a:r>
            <a:endParaRPr lang="zh-CN" altLang="en-US" sz="2100" b="1" baseline="-30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5723089" y="2692818"/>
            <a:ext cx="1331640" cy="242744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 algn="ctr" defTabSz="816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srgbClr val="002060"/>
                </a:solidFill>
              </a:rPr>
              <a:t>Грант – 21  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327907"/>
              </p:ext>
            </p:extLst>
          </p:nvPr>
        </p:nvGraphicFramePr>
        <p:xfrm>
          <a:off x="7020272" y="2821793"/>
          <a:ext cx="2234051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563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852" y="186194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</a:rPr>
              <a:t>Ғылыми жоба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42069754"/>
              </p:ext>
            </p:extLst>
          </p:nvPr>
        </p:nvGraphicFramePr>
        <p:xfrm>
          <a:off x="17659" y="2499742"/>
          <a:ext cx="4842373" cy="24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58055"/>
              </p:ext>
            </p:extLst>
          </p:nvPr>
        </p:nvGraphicFramePr>
        <p:xfrm>
          <a:off x="857121" y="1419622"/>
          <a:ext cx="3240360" cy="913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Жылы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6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6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875CE8-D323-44AB-B6D2-F87F0BC381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5" y="8634730"/>
            <a:ext cx="2406015" cy="169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71468" y="978282"/>
            <a:ext cx="35125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100" b="1" dirty="0">
                <a:latin typeface="Calibri" panose="020F0502020204030204" pitchFamily="34" charset="0"/>
                <a:cs typeface="Calibri" panose="020F0502020204030204" pitchFamily="34" charset="0"/>
              </a:rPr>
              <a:t>Ғылыми жобаның үш жылдық көрсеткіші (облыстық)</a:t>
            </a:r>
            <a:endParaRPr lang="ru-RU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875CE8-D323-44AB-B6D2-F87F0BC381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5" y="8634730"/>
            <a:ext cx="2406015" cy="169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183093" y="978282"/>
            <a:ext cx="32592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100" b="1" dirty="0">
                <a:latin typeface="Calibri" panose="020F0502020204030204" pitchFamily="34" charset="0"/>
                <a:cs typeface="Calibri" panose="020F0502020204030204" pitchFamily="34" charset="0"/>
              </a:rPr>
              <a:t>Ғылыми жобаның  жылдық көрсеткіші (қалалық)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40457"/>
              </p:ext>
            </p:extLst>
          </p:nvPr>
        </p:nvGraphicFramePr>
        <p:xfrm>
          <a:off x="5292081" y="1347614"/>
          <a:ext cx="3168351" cy="913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Жылы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0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166484685"/>
              </p:ext>
            </p:extLst>
          </p:nvPr>
        </p:nvGraphicFramePr>
        <p:xfrm>
          <a:off x="4960640" y="2499742"/>
          <a:ext cx="4183360" cy="23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661780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9314</TotalTime>
  <Words>1872</Words>
  <Application>Microsoft Office PowerPoint</Application>
  <PresentationFormat>Экран (16:9)</PresentationFormat>
  <Paragraphs>437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微软雅黑</vt:lpstr>
      <vt:lpstr>MS PGothic</vt:lpstr>
      <vt:lpstr>MS PGothic</vt:lpstr>
      <vt:lpstr>宋体</vt:lpstr>
      <vt:lpstr>Arial</vt:lpstr>
      <vt:lpstr>Calibri</vt:lpstr>
      <vt:lpstr>Impact</vt:lpstr>
      <vt:lpstr>Roboto Light</vt:lpstr>
      <vt:lpstr>Times New Roman</vt:lpstr>
      <vt:lpstr>Wingdings</vt:lpstr>
      <vt:lpstr>华文黑体</vt:lpstr>
      <vt:lpstr>Diseño predeterminado</vt:lpstr>
      <vt:lpstr>2022-2023 оқу жылындағы  оқу-тәрбие үдерісінің сараптамалық талдауы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Сынып журналдарын толтыру кезінде кездескен мәселелер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авпвапвап</cp:lastModifiedBy>
  <cp:revision>942</cp:revision>
  <cp:lastPrinted>2023-08-31T05:39:50Z</cp:lastPrinted>
  <dcterms:created xsi:type="dcterms:W3CDTF">2010-05-23T14:28:12Z</dcterms:created>
  <dcterms:modified xsi:type="dcterms:W3CDTF">2023-09-14T05:48:11Z</dcterms:modified>
</cp:coreProperties>
</file>