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12" r:id="rId1"/>
  </p:sldMasterIdLst>
  <p:notesMasterIdLst>
    <p:notesMasterId r:id="rId10"/>
  </p:notesMasterIdLst>
  <p:handoutMasterIdLst>
    <p:handoutMasterId r:id="rId11"/>
  </p:handoutMasterIdLst>
  <p:sldIdLst>
    <p:sldId id="899" r:id="rId2"/>
    <p:sldId id="900" r:id="rId3"/>
    <p:sldId id="896" r:id="rId4"/>
    <p:sldId id="901" r:id="rId5"/>
    <p:sldId id="902" r:id="rId6"/>
    <p:sldId id="903" r:id="rId7"/>
    <p:sldId id="904" r:id="rId8"/>
    <p:sldId id="905" r:id="rId9"/>
  </p:sldIdLst>
  <p:sldSz cx="12192000" cy="6858000"/>
  <p:notesSz cx="6705600" cy="9842500"/>
  <p:custDataLst>
    <p:tags r:id="rId12"/>
  </p:custDataLst>
  <p:defaultTextStyle>
    <a:defPPr>
      <a:defRPr lang="ru-RU"/>
    </a:defPPr>
    <a:lvl1pPr marL="0" algn="l" defTabSz="372986" rtl="0" eaLnBrk="1" latinLnBrk="0" hangingPunct="1">
      <a:defRPr sz="735" kern="1200">
        <a:solidFill>
          <a:schemeClr val="tx1"/>
        </a:solidFill>
        <a:latin typeface="+mn-lt"/>
        <a:ea typeface="+mn-ea"/>
        <a:cs typeface="+mn-cs"/>
      </a:defRPr>
    </a:lvl1pPr>
    <a:lvl2pPr marL="186493" algn="l" defTabSz="372986" rtl="0" eaLnBrk="1" latinLnBrk="0" hangingPunct="1">
      <a:defRPr sz="735" kern="1200">
        <a:solidFill>
          <a:schemeClr val="tx1"/>
        </a:solidFill>
        <a:latin typeface="+mn-lt"/>
        <a:ea typeface="+mn-ea"/>
        <a:cs typeface="+mn-cs"/>
      </a:defRPr>
    </a:lvl2pPr>
    <a:lvl3pPr marL="372986" algn="l" defTabSz="372986" rtl="0" eaLnBrk="1" latinLnBrk="0" hangingPunct="1">
      <a:defRPr sz="735" kern="1200">
        <a:solidFill>
          <a:schemeClr val="tx1"/>
        </a:solidFill>
        <a:latin typeface="+mn-lt"/>
        <a:ea typeface="+mn-ea"/>
        <a:cs typeface="+mn-cs"/>
      </a:defRPr>
    </a:lvl3pPr>
    <a:lvl4pPr marL="559480" algn="l" defTabSz="372986" rtl="0" eaLnBrk="1" latinLnBrk="0" hangingPunct="1">
      <a:defRPr sz="735" kern="1200">
        <a:solidFill>
          <a:schemeClr val="tx1"/>
        </a:solidFill>
        <a:latin typeface="+mn-lt"/>
        <a:ea typeface="+mn-ea"/>
        <a:cs typeface="+mn-cs"/>
      </a:defRPr>
    </a:lvl4pPr>
    <a:lvl5pPr marL="745973" algn="l" defTabSz="372986" rtl="0" eaLnBrk="1" latinLnBrk="0" hangingPunct="1">
      <a:defRPr sz="735" kern="1200">
        <a:solidFill>
          <a:schemeClr val="tx1"/>
        </a:solidFill>
        <a:latin typeface="+mn-lt"/>
        <a:ea typeface="+mn-ea"/>
        <a:cs typeface="+mn-cs"/>
      </a:defRPr>
    </a:lvl5pPr>
    <a:lvl6pPr marL="932466" algn="l" defTabSz="372986" rtl="0" eaLnBrk="1" latinLnBrk="0" hangingPunct="1">
      <a:defRPr sz="735" kern="1200">
        <a:solidFill>
          <a:schemeClr val="tx1"/>
        </a:solidFill>
        <a:latin typeface="+mn-lt"/>
        <a:ea typeface="+mn-ea"/>
        <a:cs typeface="+mn-cs"/>
      </a:defRPr>
    </a:lvl6pPr>
    <a:lvl7pPr marL="1118960" algn="l" defTabSz="372986" rtl="0" eaLnBrk="1" latinLnBrk="0" hangingPunct="1">
      <a:defRPr sz="735" kern="1200">
        <a:solidFill>
          <a:schemeClr val="tx1"/>
        </a:solidFill>
        <a:latin typeface="+mn-lt"/>
        <a:ea typeface="+mn-ea"/>
        <a:cs typeface="+mn-cs"/>
      </a:defRPr>
    </a:lvl7pPr>
    <a:lvl8pPr marL="1305453" algn="l" defTabSz="372986" rtl="0" eaLnBrk="1" latinLnBrk="0" hangingPunct="1">
      <a:defRPr sz="735" kern="1200">
        <a:solidFill>
          <a:schemeClr val="tx1"/>
        </a:solidFill>
        <a:latin typeface="+mn-lt"/>
        <a:ea typeface="+mn-ea"/>
        <a:cs typeface="+mn-cs"/>
      </a:defRPr>
    </a:lvl8pPr>
    <a:lvl9pPr marL="1491947" algn="l" defTabSz="372986" rtl="0" eaLnBrk="1" latinLnBrk="0" hangingPunct="1">
      <a:defRPr sz="73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=""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5597"/>
    <a:srgbClr val="326A94"/>
    <a:srgbClr val="609CC9"/>
    <a:srgbClr val="333F50"/>
    <a:srgbClr val="5A80AD"/>
    <a:srgbClr val="2868A4"/>
    <a:srgbClr val="D14424"/>
    <a:srgbClr val="0070C0"/>
    <a:srgbClr val="449FD8"/>
    <a:srgbClr val="EAEF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E25E649-3F16-4E02-A733-19D2CDBF48F0}" styleName="Средний стиль 3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16" autoAdjust="0"/>
    <p:restoredTop sz="96370" autoAdjust="0"/>
  </p:normalViewPr>
  <p:slideViewPr>
    <p:cSldViewPr snapToGrid="0">
      <p:cViewPr>
        <p:scale>
          <a:sx n="89" d="100"/>
          <a:sy n="89" d="100"/>
        </p:scale>
        <p:origin x="-1392" y="-5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82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2" y="7"/>
            <a:ext cx="2905760" cy="493834"/>
          </a:xfrm>
          <a:prstGeom prst="rect">
            <a:avLst/>
          </a:prstGeom>
        </p:spPr>
        <p:txBody>
          <a:bodyPr vert="horz" lIns="89959" tIns="44985" rIns="89959" bIns="44985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798302" y="7"/>
            <a:ext cx="2905760" cy="493834"/>
          </a:xfrm>
          <a:prstGeom prst="rect">
            <a:avLst/>
          </a:prstGeom>
        </p:spPr>
        <p:txBody>
          <a:bodyPr vert="horz" lIns="89959" tIns="44985" rIns="89959" bIns="44985" rtlCol="0"/>
          <a:lstStyle>
            <a:lvl1pPr algn="r">
              <a:defRPr sz="1200"/>
            </a:lvl1pPr>
          </a:lstStyle>
          <a:p>
            <a:fld id="{AE548275-EB7F-4ED2-B9BC-966B5A869E14}" type="datetimeFigureOut">
              <a:rPr lang="ru-RU" smtClean="0"/>
              <a:pPr/>
              <a:t>11.05.2023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2" y="9348677"/>
            <a:ext cx="2905760" cy="493833"/>
          </a:xfrm>
          <a:prstGeom prst="rect">
            <a:avLst/>
          </a:prstGeom>
        </p:spPr>
        <p:txBody>
          <a:bodyPr vert="horz" lIns="89959" tIns="44985" rIns="89959" bIns="44985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3"/>
          </p:nvPr>
        </p:nvSpPr>
        <p:spPr>
          <a:xfrm>
            <a:off x="3798302" y="9348677"/>
            <a:ext cx="2905760" cy="493833"/>
          </a:xfrm>
          <a:prstGeom prst="rect">
            <a:avLst/>
          </a:prstGeom>
        </p:spPr>
        <p:txBody>
          <a:bodyPr vert="horz" lIns="89959" tIns="44985" rIns="89959" bIns="44985" rtlCol="0" anchor="b"/>
          <a:lstStyle>
            <a:lvl1pPr algn="r">
              <a:defRPr sz="1200"/>
            </a:lvl1pPr>
          </a:lstStyle>
          <a:p>
            <a:fld id="{BE2C7F52-0192-4F22-8A2B-7940A35CC6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989313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2" y="7"/>
            <a:ext cx="2905760" cy="493834"/>
          </a:xfrm>
          <a:prstGeom prst="rect">
            <a:avLst/>
          </a:prstGeom>
        </p:spPr>
        <p:txBody>
          <a:bodyPr vert="horz" lIns="89959" tIns="44985" rIns="89959" bIns="44985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798302" y="7"/>
            <a:ext cx="2905760" cy="493834"/>
          </a:xfrm>
          <a:prstGeom prst="rect">
            <a:avLst/>
          </a:prstGeom>
        </p:spPr>
        <p:txBody>
          <a:bodyPr vert="horz" lIns="89959" tIns="44985" rIns="89959" bIns="44985" rtlCol="0"/>
          <a:lstStyle>
            <a:lvl1pPr algn="r">
              <a:defRPr sz="1200"/>
            </a:lvl1pPr>
          </a:lstStyle>
          <a:p>
            <a:fld id="{FD4190EE-05A2-491A-A144-44200E2E09D2}" type="datetimeFigureOut">
              <a:rPr lang="ru-RU" smtClean="0"/>
              <a:pPr/>
              <a:t>11.05.2023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0050" y="1230313"/>
            <a:ext cx="5905500" cy="33226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9959" tIns="44985" rIns="89959" bIns="44985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0561" y="4736707"/>
            <a:ext cx="5364480" cy="3875485"/>
          </a:xfrm>
          <a:prstGeom prst="rect">
            <a:avLst/>
          </a:prstGeom>
        </p:spPr>
        <p:txBody>
          <a:bodyPr vert="horz" lIns="89959" tIns="44985" rIns="89959" bIns="44985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2" y="9348677"/>
            <a:ext cx="2905760" cy="493833"/>
          </a:xfrm>
          <a:prstGeom prst="rect">
            <a:avLst/>
          </a:prstGeom>
        </p:spPr>
        <p:txBody>
          <a:bodyPr vert="horz" lIns="89959" tIns="44985" rIns="89959" bIns="44985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798302" y="9348677"/>
            <a:ext cx="2905760" cy="493833"/>
          </a:xfrm>
          <a:prstGeom prst="rect">
            <a:avLst/>
          </a:prstGeom>
        </p:spPr>
        <p:txBody>
          <a:bodyPr vert="horz" lIns="89959" tIns="44985" rIns="89959" bIns="44985" rtlCol="0" anchor="b"/>
          <a:lstStyle>
            <a:lvl1pPr algn="r">
              <a:defRPr sz="1200"/>
            </a:lvl1pPr>
          </a:lstStyle>
          <a:p>
            <a:fld id="{70500453-5DF1-402C-B500-3537D6D9B1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7965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372986" rtl="0" eaLnBrk="1" latinLnBrk="0" hangingPunct="1">
      <a:defRPr sz="489" kern="1200">
        <a:solidFill>
          <a:schemeClr val="tx1"/>
        </a:solidFill>
        <a:latin typeface="+mn-lt"/>
        <a:ea typeface="+mn-ea"/>
        <a:cs typeface="+mn-cs"/>
      </a:defRPr>
    </a:lvl1pPr>
    <a:lvl2pPr marL="186493" algn="l" defTabSz="372986" rtl="0" eaLnBrk="1" latinLnBrk="0" hangingPunct="1">
      <a:defRPr sz="489" kern="1200">
        <a:solidFill>
          <a:schemeClr val="tx1"/>
        </a:solidFill>
        <a:latin typeface="+mn-lt"/>
        <a:ea typeface="+mn-ea"/>
        <a:cs typeface="+mn-cs"/>
      </a:defRPr>
    </a:lvl2pPr>
    <a:lvl3pPr marL="372986" algn="l" defTabSz="372986" rtl="0" eaLnBrk="1" latinLnBrk="0" hangingPunct="1">
      <a:defRPr sz="489" kern="1200">
        <a:solidFill>
          <a:schemeClr val="tx1"/>
        </a:solidFill>
        <a:latin typeface="+mn-lt"/>
        <a:ea typeface="+mn-ea"/>
        <a:cs typeface="+mn-cs"/>
      </a:defRPr>
    </a:lvl3pPr>
    <a:lvl4pPr marL="559480" algn="l" defTabSz="372986" rtl="0" eaLnBrk="1" latinLnBrk="0" hangingPunct="1">
      <a:defRPr sz="489" kern="1200">
        <a:solidFill>
          <a:schemeClr val="tx1"/>
        </a:solidFill>
        <a:latin typeface="+mn-lt"/>
        <a:ea typeface="+mn-ea"/>
        <a:cs typeface="+mn-cs"/>
      </a:defRPr>
    </a:lvl4pPr>
    <a:lvl5pPr marL="745973" algn="l" defTabSz="372986" rtl="0" eaLnBrk="1" latinLnBrk="0" hangingPunct="1">
      <a:defRPr sz="489" kern="1200">
        <a:solidFill>
          <a:schemeClr val="tx1"/>
        </a:solidFill>
        <a:latin typeface="+mn-lt"/>
        <a:ea typeface="+mn-ea"/>
        <a:cs typeface="+mn-cs"/>
      </a:defRPr>
    </a:lvl5pPr>
    <a:lvl6pPr marL="932466" algn="l" defTabSz="372986" rtl="0" eaLnBrk="1" latinLnBrk="0" hangingPunct="1">
      <a:defRPr sz="489" kern="1200">
        <a:solidFill>
          <a:schemeClr val="tx1"/>
        </a:solidFill>
        <a:latin typeface="+mn-lt"/>
        <a:ea typeface="+mn-ea"/>
        <a:cs typeface="+mn-cs"/>
      </a:defRPr>
    </a:lvl6pPr>
    <a:lvl7pPr marL="1118960" algn="l" defTabSz="372986" rtl="0" eaLnBrk="1" latinLnBrk="0" hangingPunct="1">
      <a:defRPr sz="489" kern="1200">
        <a:solidFill>
          <a:schemeClr val="tx1"/>
        </a:solidFill>
        <a:latin typeface="+mn-lt"/>
        <a:ea typeface="+mn-ea"/>
        <a:cs typeface="+mn-cs"/>
      </a:defRPr>
    </a:lvl7pPr>
    <a:lvl8pPr marL="1305453" algn="l" defTabSz="372986" rtl="0" eaLnBrk="1" latinLnBrk="0" hangingPunct="1">
      <a:defRPr sz="489" kern="1200">
        <a:solidFill>
          <a:schemeClr val="tx1"/>
        </a:solidFill>
        <a:latin typeface="+mn-lt"/>
        <a:ea typeface="+mn-ea"/>
        <a:cs typeface="+mn-cs"/>
      </a:defRPr>
    </a:lvl8pPr>
    <a:lvl9pPr marL="1491947" algn="l" defTabSz="372986" rtl="0" eaLnBrk="1" latinLnBrk="0" hangingPunct="1">
      <a:defRPr sz="489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500453-5DF1-402C-B500-3537D6D9B1F5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44971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500453-5DF1-402C-B500-3537D6D9B1F5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4497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500453-5DF1-402C-B500-3537D6D9B1F5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44971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500453-5DF1-402C-B500-3537D6D9B1F5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44971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500453-5DF1-402C-B500-3537D6D9B1F5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44971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500453-5DF1-402C-B500-3537D6D9B1F5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44971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500453-5DF1-402C-B500-3537D6D9B1F5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44971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500453-5DF1-402C-B500-3537D6D9B1F5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4497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1897DC5-47DA-4A73-9007-D774FA1B9A98}" type="datetime1">
              <a:rPr lang="ru-RU" smtClean="0"/>
              <a:pPr>
                <a:defRPr/>
              </a:pPr>
              <a:t>11.05.2023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6928DD-8DC0-4058-A478-8BB3B49ED75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47496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5A5D2F0-31CB-468C-834D-6DD682978062}" type="datetime1">
              <a:rPr lang="ru-RU" smtClean="0"/>
              <a:pPr>
                <a:defRPr/>
              </a:pPr>
              <a:t>11.05.2023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181960-B5BF-4EBA-AF41-C051123EE8C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5627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ACA46C2-3584-43E3-9EB1-18D5124B9EE1}" type="datetime1">
              <a:rPr lang="ru-RU" smtClean="0"/>
              <a:pPr>
                <a:defRPr/>
              </a:pPr>
              <a:t>11.05.2023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888595-FC65-4B55-A5D3-6B7E125A520C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2096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17779E-86DB-405F-8070-9E5A44C30023}" type="datetime1">
              <a:rPr lang="ru-RU" smtClean="0"/>
              <a:pPr>
                <a:defRPr/>
              </a:pPr>
              <a:t>11.05.2023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FDCFA1-5604-4F34-A622-4DFDAD74D363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96977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85D7966-DE55-43BC-B5D9-91971877B675}" type="datetime1">
              <a:rPr lang="ru-RU" smtClean="0"/>
              <a:pPr>
                <a:defRPr/>
              </a:pPr>
              <a:t>11.05.2023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0A71D6-6CAE-474E-BCBB-19C71BE68A42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6124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F85DA6-766A-49C0-8487-23AED9F35DED}" type="datetime1">
              <a:rPr lang="ru-RU" smtClean="0"/>
              <a:pPr>
                <a:defRPr/>
              </a:pPr>
              <a:t>11.05.2023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2B730D-4B35-493F-9541-B446ABF65FF3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1370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D784949-188F-48E3-BFEA-335A65B2F40A}" type="datetime1">
              <a:rPr lang="ru-RU" smtClean="0"/>
              <a:pPr>
                <a:defRPr/>
              </a:pPr>
              <a:t>11.05.2023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D702DB-8C23-4C55-AE03-64C18F3ABB3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1858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10DAFD-0189-42EC-8E57-0F9C4CEA932C}" type="datetime1">
              <a:rPr lang="ru-RU" smtClean="0"/>
              <a:pPr>
                <a:defRPr/>
              </a:pPr>
              <a:t>11.05.2023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94A2C6-F4D0-4DBF-8FA2-44A59B14D1E5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3691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318D45B-50CB-4363-9D73-A5074AD79555}" type="datetime1">
              <a:rPr lang="ru-RU" smtClean="0"/>
              <a:pPr>
                <a:defRPr/>
              </a:pPr>
              <a:t>11.05.2023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6AC6D1-3817-4BE5-8F17-575268AC1E80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2130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CC96D3C-3999-4EE9-832D-74986EC1F2B4}" type="datetime1">
              <a:rPr lang="ru-RU" smtClean="0"/>
              <a:pPr>
                <a:defRPr/>
              </a:pPr>
              <a:t>11.05.2023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355840-128B-40B8-80EB-25AD9D1819E7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7638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2946EA4-D46B-47E1-8955-C19C81DB6E5A}" type="datetime1">
              <a:rPr lang="ru-RU" smtClean="0"/>
              <a:pPr>
                <a:defRPr/>
              </a:pPr>
              <a:t>11.05.2023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E88366-3B73-4C2F-9E28-55510365427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6188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D7BC35A-75EF-4895-B427-4B8DB8F92D3B}" type="datetime1">
              <a:rPr lang="ru-RU" smtClean="0"/>
              <a:pPr>
                <a:defRPr/>
              </a:pPr>
              <a:t>11.05.2023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CAE1D0D-1242-41A5-A28E-925CB2E9C36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2698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>
            <a:extLst>
              <a:ext uri="{FF2B5EF4-FFF2-40B4-BE49-F238E27FC236}">
                <a16:creationId xmlns="" xmlns:a16="http://schemas.microsoft.com/office/drawing/2014/main" id="{DB375434-C2C1-4B65-AC2E-DD016182C3FB}"/>
              </a:ext>
            </a:extLst>
          </p:cNvPr>
          <p:cNvGrpSpPr/>
          <p:nvPr/>
        </p:nvGrpSpPr>
        <p:grpSpPr>
          <a:xfrm>
            <a:off x="47328" y="0"/>
            <a:ext cx="11927954" cy="1038225"/>
            <a:chOff x="47328" y="0"/>
            <a:chExt cx="11927954" cy="1038225"/>
          </a:xfrm>
        </p:grpSpPr>
        <p:pic>
          <p:nvPicPr>
            <p:cNvPr id="14" name="Picture 27" descr="C:\Users\comp5\Desktop\Бренд Караганда_область.jpg">
              <a:extLst>
                <a:ext uri="{FF2B5EF4-FFF2-40B4-BE49-F238E27FC236}">
                  <a16:creationId xmlns="" xmlns:a16="http://schemas.microsoft.com/office/drawing/2014/main" id="{A90E9FCA-CBBE-4EEF-AB83-BE89FC4A1B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28" y="0"/>
              <a:ext cx="1123983" cy="1038225"/>
            </a:xfrm>
            <a:prstGeom prst="rect">
              <a:avLst/>
            </a:prstGeom>
            <a:noFill/>
          </p:spPr>
        </p:pic>
        <p:sp>
          <p:nvSpPr>
            <p:cNvPr id="15" name="object 26">
              <a:extLst>
                <a:ext uri="{FF2B5EF4-FFF2-40B4-BE49-F238E27FC236}">
                  <a16:creationId xmlns="" xmlns:a16="http://schemas.microsoft.com/office/drawing/2014/main" id="{9F76B619-CBCD-4C66-8A29-5F5E171E26E8}"/>
                </a:ext>
              </a:extLst>
            </p:cNvPr>
            <p:cNvSpPr/>
            <p:nvPr/>
          </p:nvSpPr>
          <p:spPr>
            <a:xfrm>
              <a:off x="1202004" y="652583"/>
              <a:ext cx="10485154" cy="92912"/>
            </a:xfrm>
            <a:custGeom>
              <a:avLst/>
              <a:gdLst/>
              <a:ahLst/>
              <a:cxnLst/>
              <a:rect l="l" t="t" r="r" b="b"/>
              <a:pathLst>
                <a:path w="9144000">
                  <a:moveTo>
                    <a:pt x="0" y="0"/>
                  </a:moveTo>
                  <a:lnTo>
                    <a:pt x="9144000" y="0"/>
                  </a:lnTo>
                </a:path>
              </a:pathLst>
            </a:custGeom>
            <a:ln w="53975" cmpd="dbl">
              <a:solidFill>
                <a:srgbClr val="497DBA"/>
              </a:solidFill>
            </a:ln>
          </p:spPr>
          <p:txBody>
            <a:bodyPr wrap="square" lIns="0" tIns="0" rIns="0" bIns="0" rtlCol="0"/>
            <a:lstStyle/>
            <a:p>
              <a:endParaRPr lang="ru-RU" sz="1333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object 26">
              <a:extLst>
                <a:ext uri="{FF2B5EF4-FFF2-40B4-BE49-F238E27FC236}">
                  <a16:creationId xmlns="" xmlns:a16="http://schemas.microsoft.com/office/drawing/2014/main" id="{BA69B3C5-FDEF-40C6-8A91-8FD86A256DF2}"/>
                </a:ext>
              </a:extLst>
            </p:cNvPr>
            <p:cNvSpPr/>
            <p:nvPr/>
          </p:nvSpPr>
          <p:spPr>
            <a:xfrm>
              <a:off x="1354403" y="752614"/>
              <a:ext cx="10620879" cy="59555"/>
            </a:xfrm>
            <a:custGeom>
              <a:avLst/>
              <a:gdLst/>
              <a:ahLst/>
              <a:cxnLst/>
              <a:rect l="l" t="t" r="r" b="b"/>
              <a:pathLst>
                <a:path w="9144000">
                  <a:moveTo>
                    <a:pt x="0" y="0"/>
                  </a:moveTo>
                  <a:lnTo>
                    <a:pt x="9144000" y="0"/>
                  </a:lnTo>
                </a:path>
              </a:pathLst>
            </a:custGeom>
            <a:ln w="31750" cmpd="dbl">
              <a:solidFill>
                <a:srgbClr val="497DBA"/>
              </a:solidFill>
            </a:ln>
          </p:spPr>
          <p:txBody>
            <a:bodyPr wrap="square" lIns="0" tIns="0" rIns="0" bIns="0" rtlCol="0"/>
            <a:lstStyle/>
            <a:p>
              <a:endParaRPr lang="ru-RU" sz="1333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Номер слайда 2">
            <a:extLst>
              <a:ext uri="{FF2B5EF4-FFF2-40B4-BE49-F238E27FC236}">
                <a16:creationId xmlns="" xmlns:a16="http://schemas.microsoft.com/office/drawing/2014/main" id="{BADB3FF3-53F4-4D9F-B04A-F1C265F26141}"/>
              </a:ext>
            </a:extLst>
          </p:cNvPr>
          <p:cNvSpPr txBox="1">
            <a:spLocks/>
          </p:cNvSpPr>
          <p:nvPr/>
        </p:nvSpPr>
        <p:spPr>
          <a:xfrm>
            <a:off x="11700974" y="6620719"/>
            <a:ext cx="461629" cy="192680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100047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0236" algn="l" defTabSz="100047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0472" algn="l" defTabSz="100047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0708" algn="l" defTabSz="100047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0945" algn="l" defTabSz="100047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01181" algn="l" defTabSz="100047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1417" algn="l" defTabSz="100047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01653" algn="l" defTabSz="100047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01889" algn="l" defTabSz="100047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30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F57F22-1F1D-41CC-9622-780638F1561E}" type="slidenum"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3057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67638" y="167702"/>
            <a:ext cx="6801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18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КГУ</a:t>
            </a:r>
            <a:r>
              <a:rPr lang="ru-RU" sz="18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k-KZ" sz="18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«Школа-лицей </a:t>
            </a:r>
            <a:r>
              <a:rPr lang="kk-KZ" sz="18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№2 имени Абая города Балхаш»</a:t>
            </a:r>
            <a:endParaRPr lang="ru-RU" sz="18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796571" y="5235566"/>
            <a:ext cx="71431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Текущий </a:t>
            </a:r>
            <a:r>
              <a:rPr lang="kk-KZ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ремонт пандус с поворотной плащадкой</a:t>
            </a:r>
          </a:p>
          <a:p>
            <a:pPr algn="ctr"/>
            <a:endParaRPr lang="kk-KZ" sz="1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kk-KZ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Поставщик</a:t>
            </a:r>
            <a:r>
              <a:rPr lang="kk-KZ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  ТОО Бакс </a:t>
            </a:r>
            <a:r>
              <a:rPr lang="kk-KZ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ЛТД</a:t>
            </a:r>
          </a:p>
          <a:p>
            <a:r>
              <a:rPr lang="kk-KZ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Договор №91 </a:t>
            </a:r>
            <a:r>
              <a:rPr lang="kk-KZ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kk-KZ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02.08.2021г.  </a:t>
            </a:r>
            <a:r>
              <a:rPr lang="kk-KZ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 сумму </a:t>
            </a:r>
            <a:r>
              <a:rPr lang="kk-KZ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698 383.04 тенге</a:t>
            </a:r>
            <a:endParaRPr lang="kk-KZ" sz="1800" b="1" dirty="0">
              <a:latin typeface="Times New Roman" pitchFamily="18" charset="0"/>
              <a:cs typeface="Times New Roman" pitchFamily="18" charset="0"/>
            </a:endParaRPr>
          </a:p>
          <a:p>
            <a:endParaRPr lang="kk-KZ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5" b="23332"/>
          <a:stretch/>
        </p:blipFill>
        <p:spPr bwMode="auto">
          <a:xfrm>
            <a:off x="2678214" y="1290917"/>
            <a:ext cx="7043630" cy="37651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8619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>
            <a:extLst>
              <a:ext uri="{FF2B5EF4-FFF2-40B4-BE49-F238E27FC236}">
                <a16:creationId xmlns="" xmlns:a16="http://schemas.microsoft.com/office/drawing/2014/main" id="{DB375434-C2C1-4B65-AC2E-DD016182C3FB}"/>
              </a:ext>
            </a:extLst>
          </p:cNvPr>
          <p:cNvGrpSpPr/>
          <p:nvPr/>
        </p:nvGrpSpPr>
        <p:grpSpPr>
          <a:xfrm>
            <a:off x="47328" y="0"/>
            <a:ext cx="11927954" cy="1038225"/>
            <a:chOff x="47328" y="0"/>
            <a:chExt cx="11927954" cy="1038225"/>
          </a:xfrm>
        </p:grpSpPr>
        <p:pic>
          <p:nvPicPr>
            <p:cNvPr id="14" name="Picture 27" descr="C:\Users\comp5\Desktop\Бренд Караганда_область.jpg">
              <a:extLst>
                <a:ext uri="{FF2B5EF4-FFF2-40B4-BE49-F238E27FC236}">
                  <a16:creationId xmlns="" xmlns:a16="http://schemas.microsoft.com/office/drawing/2014/main" id="{A90E9FCA-CBBE-4EEF-AB83-BE89FC4A1B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28" y="0"/>
              <a:ext cx="1123983" cy="1038225"/>
            </a:xfrm>
            <a:prstGeom prst="rect">
              <a:avLst/>
            </a:prstGeom>
            <a:noFill/>
          </p:spPr>
        </p:pic>
        <p:sp>
          <p:nvSpPr>
            <p:cNvPr id="15" name="object 26">
              <a:extLst>
                <a:ext uri="{FF2B5EF4-FFF2-40B4-BE49-F238E27FC236}">
                  <a16:creationId xmlns="" xmlns:a16="http://schemas.microsoft.com/office/drawing/2014/main" id="{9F76B619-CBCD-4C66-8A29-5F5E171E26E8}"/>
                </a:ext>
              </a:extLst>
            </p:cNvPr>
            <p:cNvSpPr/>
            <p:nvPr/>
          </p:nvSpPr>
          <p:spPr>
            <a:xfrm>
              <a:off x="1202004" y="652583"/>
              <a:ext cx="10485154" cy="92912"/>
            </a:xfrm>
            <a:custGeom>
              <a:avLst/>
              <a:gdLst/>
              <a:ahLst/>
              <a:cxnLst/>
              <a:rect l="l" t="t" r="r" b="b"/>
              <a:pathLst>
                <a:path w="9144000">
                  <a:moveTo>
                    <a:pt x="0" y="0"/>
                  </a:moveTo>
                  <a:lnTo>
                    <a:pt x="9144000" y="0"/>
                  </a:lnTo>
                </a:path>
              </a:pathLst>
            </a:custGeom>
            <a:ln w="53975" cmpd="dbl">
              <a:solidFill>
                <a:srgbClr val="497DBA"/>
              </a:solidFill>
            </a:ln>
          </p:spPr>
          <p:txBody>
            <a:bodyPr wrap="square" lIns="0" tIns="0" rIns="0" bIns="0" rtlCol="0"/>
            <a:lstStyle/>
            <a:p>
              <a:endParaRPr lang="ru-RU" sz="1333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object 26">
              <a:extLst>
                <a:ext uri="{FF2B5EF4-FFF2-40B4-BE49-F238E27FC236}">
                  <a16:creationId xmlns="" xmlns:a16="http://schemas.microsoft.com/office/drawing/2014/main" id="{BA69B3C5-FDEF-40C6-8A91-8FD86A256DF2}"/>
                </a:ext>
              </a:extLst>
            </p:cNvPr>
            <p:cNvSpPr/>
            <p:nvPr/>
          </p:nvSpPr>
          <p:spPr>
            <a:xfrm>
              <a:off x="1354403" y="752614"/>
              <a:ext cx="10620879" cy="59555"/>
            </a:xfrm>
            <a:custGeom>
              <a:avLst/>
              <a:gdLst/>
              <a:ahLst/>
              <a:cxnLst/>
              <a:rect l="l" t="t" r="r" b="b"/>
              <a:pathLst>
                <a:path w="9144000">
                  <a:moveTo>
                    <a:pt x="0" y="0"/>
                  </a:moveTo>
                  <a:lnTo>
                    <a:pt x="9144000" y="0"/>
                  </a:lnTo>
                </a:path>
              </a:pathLst>
            </a:custGeom>
            <a:ln w="31750" cmpd="dbl">
              <a:solidFill>
                <a:srgbClr val="497DBA"/>
              </a:solidFill>
            </a:ln>
          </p:spPr>
          <p:txBody>
            <a:bodyPr wrap="square" lIns="0" tIns="0" rIns="0" bIns="0" rtlCol="0"/>
            <a:lstStyle/>
            <a:p>
              <a:endParaRPr lang="ru-RU" sz="1333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Номер слайда 2">
            <a:extLst>
              <a:ext uri="{FF2B5EF4-FFF2-40B4-BE49-F238E27FC236}">
                <a16:creationId xmlns="" xmlns:a16="http://schemas.microsoft.com/office/drawing/2014/main" id="{BADB3FF3-53F4-4D9F-B04A-F1C265F26141}"/>
              </a:ext>
            </a:extLst>
          </p:cNvPr>
          <p:cNvSpPr txBox="1">
            <a:spLocks/>
          </p:cNvSpPr>
          <p:nvPr/>
        </p:nvSpPr>
        <p:spPr>
          <a:xfrm>
            <a:off x="11700974" y="6620719"/>
            <a:ext cx="461629" cy="192680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100047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0236" algn="l" defTabSz="100047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0472" algn="l" defTabSz="100047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0708" algn="l" defTabSz="100047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0945" algn="l" defTabSz="100047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01181" algn="l" defTabSz="100047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1417" algn="l" defTabSz="100047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01653" algn="l" defTabSz="100047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01889" algn="l" defTabSz="100047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30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F57F22-1F1D-41CC-9622-780638F1561E}" type="slidenum"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3057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05609" y="1620997"/>
            <a:ext cx="1142617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Текущий </a:t>
            </a:r>
            <a:r>
              <a:rPr lang="kk-KZ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ремонт санузлов</a:t>
            </a:r>
          </a:p>
          <a:p>
            <a:pPr algn="ctr"/>
            <a:endParaRPr lang="kk-KZ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kk-KZ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Поставщик</a:t>
            </a:r>
            <a:r>
              <a:rPr lang="kk-KZ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  ТОО Бакс </a:t>
            </a:r>
            <a:r>
              <a:rPr lang="kk-KZ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ЛТД</a:t>
            </a:r>
          </a:p>
          <a:p>
            <a:r>
              <a:rPr lang="kk-KZ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Договор №92 </a:t>
            </a:r>
            <a:r>
              <a:rPr lang="kk-KZ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kk-KZ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02.08.2021г.  </a:t>
            </a:r>
          </a:p>
          <a:p>
            <a:r>
              <a:rPr lang="kk-KZ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на </a:t>
            </a:r>
            <a:r>
              <a:rPr lang="kk-KZ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сумму </a:t>
            </a:r>
            <a:r>
              <a:rPr lang="kk-KZ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616 086,61 тенге</a:t>
            </a:r>
            <a:endParaRPr lang="kk-KZ" sz="4000" b="1" dirty="0">
              <a:latin typeface="Times New Roman" pitchFamily="18" charset="0"/>
              <a:cs typeface="Times New Roman" pitchFamily="18" charset="0"/>
            </a:endParaRPr>
          </a:p>
          <a:p>
            <a:endParaRPr lang="kk-KZ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67638" y="149780"/>
            <a:ext cx="68010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0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КГУ</a:t>
            </a:r>
            <a:r>
              <a:rPr lang="ru-RU" sz="20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k-KZ" sz="20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«Школа-лицей </a:t>
            </a:r>
            <a:r>
              <a:rPr lang="kk-KZ" sz="20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№2 имени Абая города Балхаш»</a:t>
            </a:r>
            <a:endParaRPr lang="ru-RU" sz="20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5820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>
            <a:extLst>
              <a:ext uri="{FF2B5EF4-FFF2-40B4-BE49-F238E27FC236}">
                <a16:creationId xmlns="" xmlns:a16="http://schemas.microsoft.com/office/drawing/2014/main" id="{DB375434-C2C1-4B65-AC2E-DD016182C3FB}"/>
              </a:ext>
            </a:extLst>
          </p:cNvPr>
          <p:cNvGrpSpPr/>
          <p:nvPr/>
        </p:nvGrpSpPr>
        <p:grpSpPr>
          <a:xfrm>
            <a:off x="47328" y="0"/>
            <a:ext cx="11927954" cy="1038225"/>
            <a:chOff x="47328" y="0"/>
            <a:chExt cx="11927954" cy="1038225"/>
          </a:xfrm>
        </p:grpSpPr>
        <p:pic>
          <p:nvPicPr>
            <p:cNvPr id="14" name="Picture 27" descr="C:\Users\comp5\Desktop\Бренд Караганда_область.jpg">
              <a:extLst>
                <a:ext uri="{FF2B5EF4-FFF2-40B4-BE49-F238E27FC236}">
                  <a16:creationId xmlns="" xmlns:a16="http://schemas.microsoft.com/office/drawing/2014/main" id="{A90E9FCA-CBBE-4EEF-AB83-BE89FC4A1B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28" y="0"/>
              <a:ext cx="1123983" cy="1038225"/>
            </a:xfrm>
            <a:prstGeom prst="rect">
              <a:avLst/>
            </a:prstGeom>
            <a:noFill/>
          </p:spPr>
        </p:pic>
        <p:sp>
          <p:nvSpPr>
            <p:cNvPr id="15" name="object 26">
              <a:extLst>
                <a:ext uri="{FF2B5EF4-FFF2-40B4-BE49-F238E27FC236}">
                  <a16:creationId xmlns="" xmlns:a16="http://schemas.microsoft.com/office/drawing/2014/main" id="{9F76B619-CBCD-4C66-8A29-5F5E171E26E8}"/>
                </a:ext>
              </a:extLst>
            </p:cNvPr>
            <p:cNvSpPr/>
            <p:nvPr/>
          </p:nvSpPr>
          <p:spPr>
            <a:xfrm>
              <a:off x="1202004" y="652583"/>
              <a:ext cx="10485154" cy="92912"/>
            </a:xfrm>
            <a:custGeom>
              <a:avLst/>
              <a:gdLst/>
              <a:ahLst/>
              <a:cxnLst/>
              <a:rect l="l" t="t" r="r" b="b"/>
              <a:pathLst>
                <a:path w="9144000">
                  <a:moveTo>
                    <a:pt x="0" y="0"/>
                  </a:moveTo>
                  <a:lnTo>
                    <a:pt x="9144000" y="0"/>
                  </a:lnTo>
                </a:path>
              </a:pathLst>
            </a:custGeom>
            <a:ln w="53975" cmpd="dbl">
              <a:solidFill>
                <a:srgbClr val="497DBA"/>
              </a:solidFill>
            </a:ln>
          </p:spPr>
          <p:txBody>
            <a:bodyPr wrap="square" lIns="0" tIns="0" rIns="0" bIns="0" rtlCol="0"/>
            <a:lstStyle/>
            <a:p>
              <a:endParaRPr lang="ru-RU" sz="1333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object 26">
              <a:extLst>
                <a:ext uri="{FF2B5EF4-FFF2-40B4-BE49-F238E27FC236}">
                  <a16:creationId xmlns="" xmlns:a16="http://schemas.microsoft.com/office/drawing/2014/main" id="{BA69B3C5-FDEF-40C6-8A91-8FD86A256DF2}"/>
                </a:ext>
              </a:extLst>
            </p:cNvPr>
            <p:cNvSpPr/>
            <p:nvPr/>
          </p:nvSpPr>
          <p:spPr>
            <a:xfrm>
              <a:off x="1354403" y="752614"/>
              <a:ext cx="10620879" cy="59555"/>
            </a:xfrm>
            <a:custGeom>
              <a:avLst/>
              <a:gdLst/>
              <a:ahLst/>
              <a:cxnLst/>
              <a:rect l="l" t="t" r="r" b="b"/>
              <a:pathLst>
                <a:path w="9144000">
                  <a:moveTo>
                    <a:pt x="0" y="0"/>
                  </a:moveTo>
                  <a:lnTo>
                    <a:pt x="9144000" y="0"/>
                  </a:lnTo>
                </a:path>
              </a:pathLst>
            </a:custGeom>
            <a:ln w="31750" cmpd="dbl">
              <a:solidFill>
                <a:srgbClr val="497DBA"/>
              </a:solidFill>
            </a:ln>
          </p:spPr>
          <p:txBody>
            <a:bodyPr wrap="square" lIns="0" tIns="0" rIns="0" bIns="0" rtlCol="0"/>
            <a:lstStyle/>
            <a:p>
              <a:endParaRPr lang="ru-RU" sz="1333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Номер слайда 2">
            <a:extLst>
              <a:ext uri="{FF2B5EF4-FFF2-40B4-BE49-F238E27FC236}">
                <a16:creationId xmlns="" xmlns:a16="http://schemas.microsoft.com/office/drawing/2014/main" id="{BADB3FF3-53F4-4D9F-B04A-F1C265F26141}"/>
              </a:ext>
            </a:extLst>
          </p:cNvPr>
          <p:cNvSpPr txBox="1">
            <a:spLocks/>
          </p:cNvSpPr>
          <p:nvPr/>
        </p:nvSpPr>
        <p:spPr>
          <a:xfrm>
            <a:off x="11700974" y="6620719"/>
            <a:ext cx="461629" cy="192680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100047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0236" algn="l" defTabSz="100047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0472" algn="l" defTabSz="100047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0708" algn="l" defTabSz="100047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0945" algn="l" defTabSz="100047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01181" algn="l" defTabSz="100047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1417" algn="l" defTabSz="100047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01653" algn="l" defTabSz="100047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01889" algn="l" defTabSz="100047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30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F57F22-1F1D-41CC-9622-780638F1561E}" type="slidenum"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3057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320143" y="5489959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kk-KZ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Текущий ремонт устройство тактильной плитки</a:t>
            </a:r>
          </a:p>
          <a:p>
            <a:pPr algn="ctr"/>
            <a:endParaRPr lang="kk-KZ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kk-KZ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Поставщик:   ТОО Бакс ЛТД</a:t>
            </a:r>
          </a:p>
          <a:p>
            <a:r>
              <a:rPr lang="kk-KZ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Договор №</a:t>
            </a:r>
            <a:r>
              <a:rPr lang="kk-KZ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93 </a:t>
            </a:r>
            <a:r>
              <a:rPr lang="kk-KZ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от 02.08.2021г.  на сумму  </a:t>
            </a:r>
            <a:r>
              <a:rPr lang="kk-KZ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960 856,25 </a:t>
            </a:r>
            <a:r>
              <a:rPr lang="kk-KZ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тенге</a:t>
            </a:r>
            <a:endParaRPr lang="kk-KZ" sz="1600" b="1" dirty="0">
              <a:latin typeface="Times New Roman" pitchFamily="18" charset="0"/>
              <a:cs typeface="Times New Roman" pitchFamily="18" charset="0"/>
            </a:endParaRPr>
          </a:p>
          <a:p>
            <a:endParaRPr lang="kk-KZ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14"/>
          <a:stretch/>
        </p:blipFill>
        <p:spPr bwMode="auto">
          <a:xfrm>
            <a:off x="786187" y="1116763"/>
            <a:ext cx="5067912" cy="41835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8" t="10109" r="11846"/>
          <a:stretch/>
        </p:blipFill>
        <p:spPr bwMode="auto">
          <a:xfrm>
            <a:off x="6664842" y="1038223"/>
            <a:ext cx="4399878" cy="43405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967638" y="167702"/>
            <a:ext cx="6801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18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КГУ</a:t>
            </a:r>
            <a:r>
              <a:rPr lang="ru-RU" sz="18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k-KZ" sz="18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«Школа-лицей </a:t>
            </a:r>
            <a:r>
              <a:rPr lang="kk-KZ" sz="18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№2 имени Абая города Балхаш»</a:t>
            </a:r>
            <a:endParaRPr lang="ru-RU" sz="18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13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>
            <a:extLst>
              <a:ext uri="{FF2B5EF4-FFF2-40B4-BE49-F238E27FC236}">
                <a16:creationId xmlns="" xmlns:a16="http://schemas.microsoft.com/office/drawing/2014/main" id="{DB375434-C2C1-4B65-AC2E-DD016182C3FB}"/>
              </a:ext>
            </a:extLst>
          </p:cNvPr>
          <p:cNvGrpSpPr/>
          <p:nvPr/>
        </p:nvGrpSpPr>
        <p:grpSpPr>
          <a:xfrm>
            <a:off x="47328" y="0"/>
            <a:ext cx="11927954" cy="1038225"/>
            <a:chOff x="47328" y="0"/>
            <a:chExt cx="11927954" cy="1038225"/>
          </a:xfrm>
        </p:grpSpPr>
        <p:pic>
          <p:nvPicPr>
            <p:cNvPr id="14" name="Picture 27" descr="C:\Users\comp5\Desktop\Бренд Караганда_область.jpg">
              <a:extLst>
                <a:ext uri="{FF2B5EF4-FFF2-40B4-BE49-F238E27FC236}">
                  <a16:creationId xmlns="" xmlns:a16="http://schemas.microsoft.com/office/drawing/2014/main" id="{A90E9FCA-CBBE-4EEF-AB83-BE89FC4A1B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28" y="0"/>
              <a:ext cx="1123983" cy="1038225"/>
            </a:xfrm>
            <a:prstGeom prst="rect">
              <a:avLst/>
            </a:prstGeom>
            <a:noFill/>
          </p:spPr>
        </p:pic>
        <p:sp>
          <p:nvSpPr>
            <p:cNvPr id="15" name="object 26">
              <a:extLst>
                <a:ext uri="{FF2B5EF4-FFF2-40B4-BE49-F238E27FC236}">
                  <a16:creationId xmlns="" xmlns:a16="http://schemas.microsoft.com/office/drawing/2014/main" id="{9F76B619-CBCD-4C66-8A29-5F5E171E26E8}"/>
                </a:ext>
              </a:extLst>
            </p:cNvPr>
            <p:cNvSpPr/>
            <p:nvPr/>
          </p:nvSpPr>
          <p:spPr>
            <a:xfrm>
              <a:off x="1202004" y="652583"/>
              <a:ext cx="10485154" cy="92912"/>
            </a:xfrm>
            <a:custGeom>
              <a:avLst/>
              <a:gdLst/>
              <a:ahLst/>
              <a:cxnLst/>
              <a:rect l="l" t="t" r="r" b="b"/>
              <a:pathLst>
                <a:path w="9144000">
                  <a:moveTo>
                    <a:pt x="0" y="0"/>
                  </a:moveTo>
                  <a:lnTo>
                    <a:pt x="9144000" y="0"/>
                  </a:lnTo>
                </a:path>
              </a:pathLst>
            </a:custGeom>
            <a:ln w="53975" cmpd="dbl">
              <a:solidFill>
                <a:srgbClr val="497DBA"/>
              </a:solidFill>
            </a:ln>
          </p:spPr>
          <p:txBody>
            <a:bodyPr wrap="square" lIns="0" tIns="0" rIns="0" bIns="0" rtlCol="0"/>
            <a:lstStyle/>
            <a:p>
              <a:endParaRPr lang="ru-RU" sz="1333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object 26">
              <a:extLst>
                <a:ext uri="{FF2B5EF4-FFF2-40B4-BE49-F238E27FC236}">
                  <a16:creationId xmlns="" xmlns:a16="http://schemas.microsoft.com/office/drawing/2014/main" id="{BA69B3C5-FDEF-40C6-8A91-8FD86A256DF2}"/>
                </a:ext>
              </a:extLst>
            </p:cNvPr>
            <p:cNvSpPr/>
            <p:nvPr/>
          </p:nvSpPr>
          <p:spPr>
            <a:xfrm>
              <a:off x="1354403" y="752614"/>
              <a:ext cx="10620879" cy="59555"/>
            </a:xfrm>
            <a:custGeom>
              <a:avLst/>
              <a:gdLst/>
              <a:ahLst/>
              <a:cxnLst/>
              <a:rect l="l" t="t" r="r" b="b"/>
              <a:pathLst>
                <a:path w="9144000">
                  <a:moveTo>
                    <a:pt x="0" y="0"/>
                  </a:moveTo>
                  <a:lnTo>
                    <a:pt x="9144000" y="0"/>
                  </a:lnTo>
                </a:path>
              </a:pathLst>
            </a:custGeom>
            <a:ln w="31750" cmpd="dbl">
              <a:solidFill>
                <a:srgbClr val="497DBA"/>
              </a:solidFill>
            </a:ln>
          </p:spPr>
          <p:txBody>
            <a:bodyPr wrap="square" lIns="0" tIns="0" rIns="0" bIns="0" rtlCol="0"/>
            <a:lstStyle/>
            <a:p>
              <a:endParaRPr lang="ru-RU" sz="1333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Номер слайда 2">
            <a:extLst>
              <a:ext uri="{FF2B5EF4-FFF2-40B4-BE49-F238E27FC236}">
                <a16:creationId xmlns="" xmlns:a16="http://schemas.microsoft.com/office/drawing/2014/main" id="{BADB3FF3-53F4-4D9F-B04A-F1C265F26141}"/>
              </a:ext>
            </a:extLst>
          </p:cNvPr>
          <p:cNvSpPr txBox="1">
            <a:spLocks/>
          </p:cNvSpPr>
          <p:nvPr/>
        </p:nvSpPr>
        <p:spPr>
          <a:xfrm>
            <a:off x="11700974" y="6620719"/>
            <a:ext cx="461629" cy="192680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100047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0236" algn="l" defTabSz="100047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0472" algn="l" defTabSz="100047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0708" algn="l" defTabSz="100047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0945" algn="l" defTabSz="100047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01181" algn="l" defTabSz="100047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1417" algn="l" defTabSz="100047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01653" algn="l" defTabSz="100047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01889" algn="l" defTabSz="100047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30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F57F22-1F1D-41CC-9622-780638F1561E}" type="slidenum"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3057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320143" y="5667211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kk-KZ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Текущий ремонт устройство тактильной плитки</a:t>
            </a:r>
          </a:p>
          <a:p>
            <a:pPr algn="ctr"/>
            <a:endParaRPr lang="kk-KZ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kk-KZ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Поставщик:   ТОО Бакс ЛТД</a:t>
            </a:r>
          </a:p>
          <a:p>
            <a:r>
              <a:rPr lang="kk-KZ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Договор №</a:t>
            </a:r>
            <a:r>
              <a:rPr lang="kk-KZ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93 </a:t>
            </a:r>
            <a:r>
              <a:rPr lang="kk-KZ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от 02.08.2021г.  на сумму  </a:t>
            </a:r>
            <a:r>
              <a:rPr lang="kk-KZ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960 856,25 </a:t>
            </a:r>
            <a:r>
              <a:rPr lang="kk-KZ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тенге</a:t>
            </a:r>
            <a:endParaRPr lang="kk-KZ" sz="1600" b="1" dirty="0">
              <a:latin typeface="Times New Roman" pitchFamily="18" charset="0"/>
              <a:cs typeface="Times New Roman" pitchFamily="18" charset="0"/>
            </a:endParaRPr>
          </a:p>
          <a:p>
            <a:endParaRPr lang="kk-KZ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14"/>
          <a:stretch/>
        </p:blipFill>
        <p:spPr bwMode="auto">
          <a:xfrm>
            <a:off x="248305" y="1087234"/>
            <a:ext cx="3947177" cy="41835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8" t="10109" r="11846"/>
          <a:stretch/>
        </p:blipFill>
        <p:spPr bwMode="auto">
          <a:xfrm>
            <a:off x="8412815" y="1008693"/>
            <a:ext cx="3345149" cy="43405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010" y="919923"/>
            <a:ext cx="3455381" cy="45181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967638" y="167702"/>
            <a:ext cx="6801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18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КГУ</a:t>
            </a:r>
            <a:r>
              <a:rPr lang="ru-RU" sz="18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k-KZ" sz="18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«Школа-лицей </a:t>
            </a:r>
            <a:r>
              <a:rPr lang="kk-KZ" sz="18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№2 имени Абая города Балхаш»</a:t>
            </a:r>
            <a:endParaRPr lang="ru-RU" sz="18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46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>
            <a:extLst>
              <a:ext uri="{FF2B5EF4-FFF2-40B4-BE49-F238E27FC236}">
                <a16:creationId xmlns="" xmlns:a16="http://schemas.microsoft.com/office/drawing/2014/main" id="{DB375434-C2C1-4B65-AC2E-DD016182C3FB}"/>
              </a:ext>
            </a:extLst>
          </p:cNvPr>
          <p:cNvGrpSpPr/>
          <p:nvPr/>
        </p:nvGrpSpPr>
        <p:grpSpPr>
          <a:xfrm>
            <a:off x="47328" y="0"/>
            <a:ext cx="11927954" cy="1038225"/>
            <a:chOff x="47328" y="0"/>
            <a:chExt cx="11927954" cy="1038225"/>
          </a:xfrm>
        </p:grpSpPr>
        <p:pic>
          <p:nvPicPr>
            <p:cNvPr id="14" name="Picture 27" descr="C:\Users\comp5\Desktop\Бренд Караганда_область.jpg">
              <a:extLst>
                <a:ext uri="{FF2B5EF4-FFF2-40B4-BE49-F238E27FC236}">
                  <a16:creationId xmlns="" xmlns:a16="http://schemas.microsoft.com/office/drawing/2014/main" id="{A90E9FCA-CBBE-4EEF-AB83-BE89FC4A1B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28" y="0"/>
              <a:ext cx="1123983" cy="1038225"/>
            </a:xfrm>
            <a:prstGeom prst="rect">
              <a:avLst/>
            </a:prstGeom>
            <a:noFill/>
          </p:spPr>
        </p:pic>
        <p:sp>
          <p:nvSpPr>
            <p:cNvPr id="15" name="object 26">
              <a:extLst>
                <a:ext uri="{FF2B5EF4-FFF2-40B4-BE49-F238E27FC236}">
                  <a16:creationId xmlns="" xmlns:a16="http://schemas.microsoft.com/office/drawing/2014/main" id="{9F76B619-CBCD-4C66-8A29-5F5E171E26E8}"/>
                </a:ext>
              </a:extLst>
            </p:cNvPr>
            <p:cNvSpPr/>
            <p:nvPr/>
          </p:nvSpPr>
          <p:spPr>
            <a:xfrm>
              <a:off x="1202004" y="652583"/>
              <a:ext cx="10485154" cy="92912"/>
            </a:xfrm>
            <a:custGeom>
              <a:avLst/>
              <a:gdLst/>
              <a:ahLst/>
              <a:cxnLst/>
              <a:rect l="l" t="t" r="r" b="b"/>
              <a:pathLst>
                <a:path w="9144000">
                  <a:moveTo>
                    <a:pt x="0" y="0"/>
                  </a:moveTo>
                  <a:lnTo>
                    <a:pt x="9144000" y="0"/>
                  </a:lnTo>
                </a:path>
              </a:pathLst>
            </a:custGeom>
            <a:ln w="53975" cmpd="dbl">
              <a:solidFill>
                <a:srgbClr val="497DBA"/>
              </a:solidFill>
            </a:ln>
          </p:spPr>
          <p:txBody>
            <a:bodyPr wrap="square" lIns="0" tIns="0" rIns="0" bIns="0" rtlCol="0"/>
            <a:lstStyle/>
            <a:p>
              <a:endParaRPr lang="ru-RU" sz="1333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object 26">
              <a:extLst>
                <a:ext uri="{FF2B5EF4-FFF2-40B4-BE49-F238E27FC236}">
                  <a16:creationId xmlns="" xmlns:a16="http://schemas.microsoft.com/office/drawing/2014/main" id="{BA69B3C5-FDEF-40C6-8A91-8FD86A256DF2}"/>
                </a:ext>
              </a:extLst>
            </p:cNvPr>
            <p:cNvSpPr/>
            <p:nvPr/>
          </p:nvSpPr>
          <p:spPr>
            <a:xfrm>
              <a:off x="1354403" y="752614"/>
              <a:ext cx="10620879" cy="59555"/>
            </a:xfrm>
            <a:custGeom>
              <a:avLst/>
              <a:gdLst/>
              <a:ahLst/>
              <a:cxnLst/>
              <a:rect l="l" t="t" r="r" b="b"/>
              <a:pathLst>
                <a:path w="9144000">
                  <a:moveTo>
                    <a:pt x="0" y="0"/>
                  </a:moveTo>
                  <a:lnTo>
                    <a:pt x="9144000" y="0"/>
                  </a:lnTo>
                </a:path>
              </a:pathLst>
            </a:custGeom>
            <a:ln w="31750" cmpd="dbl">
              <a:solidFill>
                <a:srgbClr val="497DBA"/>
              </a:solidFill>
            </a:ln>
          </p:spPr>
          <p:txBody>
            <a:bodyPr wrap="square" lIns="0" tIns="0" rIns="0" bIns="0" rtlCol="0"/>
            <a:lstStyle/>
            <a:p>
              <a:endParaRPr lang="ru-RU" sz="1333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Номер слайда 2">
            <a:extLst>
              <a:ext uri="{FF2B5EF4-FFF2-40B4-BE49-F238E27FC236}">
                <a16:creationId xmlns="" xmlns:a16="http://schemas.microsoft.com/office/drawing/2014/main" id="{BADB3FF3-53F4-4D9F-B04A-F1C265F26141}"/>
              </a:ext>
            </a:extLst>
          </p:cNvPr>
          <p:cNvSpPr txBox="1">
            <a:spLocks/>
          </p:cNvSpPr>
          <p:nvPr/>
        </p:nvSpPr>
        <p:spPr>
          <a:xfrm>
            <a:off x="11700974" y="6620719"/>
            <a:ext cx="461629" cy="192680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100047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0236" algn="l" defTabSz="100047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0472" algn="l" defTabSz="100047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0708" algn="l" defTabSz="100047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0945" algn="l" defTabSz="100047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01181" algn="l" defTabSz="100047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1417" algn="l" defTabSz="100047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01653" algn="l" defTabSz="100047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01889" algn="l" defTabSz="100047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30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F57F22-1F1D-41CC-9622-780638F1561E}" type="slidenum"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3057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320143" y="5489959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kk-KZ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Текущий ремонт навеса над крыльцом</a:t>
            </a:r>
          </a:p>
          <a:p>
            <a:pPr algn="ctr"/>
            <a:endParaRPr lang="kk-KZ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kk-KZ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Поставщик:   ТОО Бакс ЛТД</a:t>
            </a:r>
          </a:p>
          <a:p>
            <a:r>
              <a:rPr lang="kk-KZ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Договор </a:t>
            </a:r>
            <a:r>
              <a:rPr lang="kk-KZ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№109 </a:t>
            </a:r>
            <a:r>
              <a:rPr lang="kk-KZ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kk-KZ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16.08.2021г</a:t>
            </a:r>
            <a:r>
              <a:rPr lang="kk-KZ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 на сумму   807 </a:t>
            </a:r>
            <a:r>
              <a:rPr lang="kk-KZ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071.43 тенге</a:t>
            </a:r>
            <a:endParaRPr lang="kk-KZ" sz="1600" b="1" dirty="0">
              <a:latin typeface="Times New Roman" pitchFamily="18" charset="0"/>
              <a:cs typeface="Times New Roman" pitchFamily="18" charset="0"/>
            </a:endParaRPr>
          </a:p>
          <a:p>
            <a:endParaRPr lang="kk-KZ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70" y="1038225"/>
            <a:ext cx="6178165" cy="41750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4916" y="991772"/>
            <a:ext cx="3697285" cy="42679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967638" y="167702"/>
            <a:ext cx="6801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18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КГУ</a:t>
            </a:r>
            <a:r>
              <a:rPr lang="ru-RU" sz="18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k-KZ" sz="18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«Школа-лицей </a:t>
            </a:r>
            <a:r>
              <a:rPr lang="kk-KZ" sz="18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№2 имени Абая города Балхаш»</a:t>
            </a:r>
            <a:endParaRPr lang="ru-RU" sz="18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916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>
            <a:extLst>
              <a:ext uri="{FF2B5EF4-FFF2-40B4-BE49-F238E27FC236}">
                <a16:creationId xmlns="" xmlns:a16="http://schemas.microsoft.com/office/drawing/2014/main" id="{DB375434-C2C1-4B65-AC2E-DD016182C3FB}"/>
              </a:ext>
            </a:extLst>
          </p:cNvPr>
          <p:cNvGrpSpPr/>
          <p:nvPr/>
        </p:nvGrpSpPr>
        <p:grpSpPr>
          <a:xfrm>
            <a:off x="47328" y="0"/>
            <a:ext cx="11927954" cy="1038225"/>
            <a:chOff x="47328" y="0"/>
            <a:chExt cx="11927954" cy="1038225"/>
          </a:xfrm>
        </p:grpSpPr>
        <p:pic>
          <p:nvPicPr>
            <p:cNvPr id="14" name="Picture 27" descr="C:\Users\comp5\Desktop\Бренд Караганда_область.jpg">
              <a:extLst>
                <a:ext uri="{FF2B5EF4-FFF2-40B4-BE49-F238E27FC236}">
                  <a16:creationId xmlns="" xmlns:a16="http://schemas.microsoft.com/office/drawing/2014/main" id="{A90E9FCA-CBBE-4EEF-AB83-BE89FC4A1B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28" y="0"/>
              <a:ext cx="1123983" cy="1038225"/>
            </a:xfrm>
            <a:prstGeom prst="rect">
              <a:avLst/>
            </a:prstGeom>
            <a:noFill/>
          </p:spPr>
        </p:pic>
        <p:sp>
          <p:nvSpPr>
            <p:cNvPr id="15" name="object 26">
              <a:extLst>
                <a:ext uri="{FF2B5EF4-FFF2-40B4-BE49-F238E27FC236}">
                  <a16:creationId xmlns="" xmlns:a16="http://schemas.microsoft.com/office/drawing/2014/main" id="{9F76B619-CBCD-4C66-8A29-5F5E171E26E8}"/>
                </a:ext>
              </a:extLst>
            </p:cNvPr>
            <p:cNvSpPr/>
            <p:nvPr/>
          </p:nvSpPr>
          <p:spPr>
            <a:xfrm>
              <a:off x="1202004" y="652583"/>
              <a:ext cx="10485154" cy="92912"/>
            </a:xfrm>
            <a:custGeom>
              <a:avLst/>
              <a:gdLst/>
              <a:ahLst/>
              <a:cxnLst/>
              <a:rect l="l" t="t" r="r" b="b"/>
              <a:pathLst>
                <a:path w="9144000">
                  <a:moveTo>
                    <a:pt x="0" y="0"/>
                  </a:moveTo>
                  <a:lnTo>
                    <a:pt x="9144000" y="0"/>
                  </a:lnTo>
                </a:path>
              </a:pathLst>
            </a:custGeom>
            <a:ln w="53975" cmpd="dbl">
              <a:solidFill>
                <a:srgbClr val="497DBA"/>
              </a:solidFill>
            </a:ln>
          </p:spPr>
          <p:txBody>
            <a:bodyPr wrap="square" lIns="0" tIns="0" rIns="0" bIns="0" rtlCol="0"/>
            <a:lstStyle/>
            <a:p>
              <a:endParaRPr lang="ru-RU" sz="1333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object 26">
              <a:extLst>
                <a:ext uri="{FF2B5EF4-FFF2-40B4-BE49-F238E27FC236}">
                  <a16:creationId xmlns="" xmlns:a16="http://schemas.microsoft.com/office/drawing/2014/main" id="{BA69B3C5-FDEF-40C6-8A91-8FD86A256DF2}"/>
                </a:ext>
              </a:extLst>
            </p:cNvPr>
            <p:cNvSpPr/>
            <p:nvPr/>
          </p:nvSpPr>
          <p:spPr>
            <a:xfrm>
              <a:off x="1354403" y="752614"/>
              <a:ext cx="10620879" cy="59555"/>
            </a:xfrm>
            <a:custGeom>
              <a:avLst/>
              <a:gdLst/>
              <a:ahLst/>
              <a:cxnLst/>
              <a:rect l="l" t="t" r="r" b="b"/>
              <a:pathLst>
                <a:path w="9144000">
                  <a:moveTo>
                    <a:pt x="0" y="0"/>
                  </a:moveTo>
                  <a:lnTo>
                    <a:pt x="9144000" y="0"/>
                  </a:lnTo>
                </a:path>
              </a:pathLst>
            </a:custGeom>
            <a:ln w="31750" cmpd="dbl">
              <a:solidFill>
                <a:srgbClr val="497DBA"/>
              </a:solidFill>
            </a:ln>
          </p:spPr>
          <p:txBody>
            <a:bodyPr wrap="square" lIns="0" tIns="0" rIns="0" bIns="0" rtlCol="0"/>
            <a:lstStyle/>
            <a:p>
              <a:endParaRPr lang="ru-RU" sz="1333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Номер слайда 2">
            <a:extLst>
              <a:ext uri="{FF2B5EF4-FFF2-40B4-BE49-F238E27FC236}">
                <a16:creationId xmlns="" xmlns:a16="http://schemas.microsoft.com/office/drawing/2014/main" id="{BADB3FF3-53F4-4D9F-B04A-F1C265F26141}"/>
              </a:ext>
            </a:extLst>
          </p:cNvPr>
          <p:cNvSpPr txBox="1">
            <a:spLocks/>
          </p:cNvSpPr>
          <p:nvPr/>
        </p:nvSpPr>
        <p:spPr>
          <a:xfrm>
            <a:off x="11700974" y="6620719"/>
            <a:ext cx="461629" cy="192680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100047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0236" algn="l" defTabSz="100047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0472" algn="l" defTabSz="100047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0708" algn="l" defTabSz="100047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0945" algn="l" defTabSz="100047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01181" algn="l" defTabSz="100047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1417" algn="l" defTabSz="100047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01653" algn="l" defTabSz="100047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01889" algn="l" defTabSz="100047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30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F57F22-1F1D-41CC-9622-780638F1561E}" type="slidenum"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3057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873009" y="5507914"/>
            <a:ext cx="71431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k-KZ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Текущий </a:t>
            </a:r>
            <a:r>
              <a:rPr lang="kk-KZ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ремонт замена дверей</a:t>
            </a:r>
          </a:p>
          <a:p>
            <a:pPr>
              <a:lnSpc>
                <a:spcPct val="150000"/>
              </a:lnSpc>
            </a:pPr>
            <a:r>
              <a:rPr lang="kk-KZ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Поставщик</a:t>
            </a:r>
            <a:r>
              <a:rPr lang="kk-KZ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  ТОО Бакс </a:t>
            </a:r>
            <a:r>
              <a:rPr lang="kk-KZ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ЛТД</a:t>
            </a:r>
          </a:p>
          <a:p>
            <a:r>
              <a:rPr lang="kk-KZ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Договор №110 </a:t>
            </a:r>
            <a:r>
              <a:rPr lang="kk-KZ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kk-KZ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09.08.2021г.  </a:t>
            </a:r>
            <a:r>
              <a:rPr lang="kk-KZ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 сумму </a:t>
            </a:r>
            <a:r>
              <a:rPr lang="kk-KZ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1 301 693.75 </a:t>
            </a:r>
            <a:r>
              <a:rPr lang="kk-KZ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тенге</a:t>
            </a:r>
            <a:endParaRPr lang="kk-KZ" sz="1800" b="1" dirty="0">
              <a:latin typeface="Times New Roman" pitchFamily="18" charset="0"/>
              <a:cs typeface="Times New Roman" pitchFamily="18" charset="0"/>
            </a:endParaRPr>
          </a:p>
          <a:p>
            <a:endParaRPr lang="kk-KZ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557" y="1019059"/>
            <a:ext cx="7627172" cy="44888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967638" y="167702"/>
            <a:ext cx="6801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18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КГУ</a:t>
            </a:r>
            <a:r>
              <a:rPr lang="ru-RU" sz="18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k-KZ" sz="18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«Школа-лицей </a:t>
            </a:r>
            <a:r>
              <a:rPr lang="kk-KZ" sz="18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№2 имени Абая города Балхаш»</a:t>
            </a:r>
            <a:endParaRPr lang="ru-RU" sz="18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4742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>
            <a:extLst>
              <a:ext uri="{FF2B5EF4-FFF2-40B4-BE49-F238E27FC236}">
                <a16:creationId xmlns="" xmlns:a16="http://schemas.microsoft.com/office/drawing/2014/main" id="{DB375434-C2C1-4B65-AC2E-DD016182C3FB}"/>
              </a:ext>
            </a:extLst>
          </p:cNvPr>
          <p:cNvGrpSpPr/>
          <p:nvPr/>
        </p:nvGrpSpPr>
        <p:grpSpPr>
          <a:xfrm>
            <a:off x="47328" y="0"/>
            <a:ext cx="11927954" cy="1038225"/>
            <a:chOff x="47328" y="0"/>
            <a:chExt cx="11927954" cy="1038225"/>
          </a:xfrm>
        </p:grpSpPr>
        <p:pic>
          <p:nvPicPr>
            <p:cNvPr id="14" name="Picture 27" descr="C:\Users\comp5\Desktop\Бренд Караганда_область.jpg">
              <a:extLst>
                <a:ext uri="{FF2B5EF4-FFF2-40B4-BE49-F238E27FC236}">
                  <a16:creationId xmlns="" xmlns:a16="http://schemas.microsoft.com/office/drawing/2014/main" id="{A90E9FCA-CBBE-4EEF-AB83-BE89FC4A1B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28" y="0"/>
              <a:ext cx="1123983" cy="1038225"/>
            </a:xfrm>
            <a:prstGeom prst="rect">
              <a:avLst/>
            </a:prstGeom>
            <a:noFill/>
          </p:spPr>
        </p:pic>
        <p:sp>
          <p:nvSpPr>
            <p:cNvPr id="15" name="object 26">
              <a:extLst>
                <a:ext uri="{FF2B5EF4-FFF2-40B4-BE49-F238E27FC236}">
                  <a16:creationId xmlns="" xmlns:a16="http://schemas.microsoft.com/office/drawing/2014/main" id="{9F76B619-CBCD-4C66-8A29-5F5E171E26E8}"/>
                </a:ext>
              </a:extLst>
            </p:cNvPr>
            <p:cNvSpPr/>
            <p:nvPr/>
          </p:nvSpPr>
          <p:spPr>
            <a:xfrm>
              <a:off x="1202004" y="652583"/>
              <a:ext cx="10485154" cy="92912"/>
            </a:xfrm>
            <a:custGeom>
              <a:avLst/>
              <a:gdLst/>
              <a:ahLst/>
              <a:cxnLst/>
              <a:rect l="l" t="t" r="r" b="b"/>
              <a:pathLst>
                <a:path w="9144000">
                  <a:moveTo>
                    <a:pt x="0" y="0"/>
                  </a:moveTo>
                  <a:lnTo>
                    <a:pt x="9144000" y="0"/>
                  </a:lnTo>
                </a:path>
              </a:pathLst>
            </a:custGeom>
            <a:ln w="53975" cmpd="dbl">
              <a:solidFill>
                <a:srgbClr val="497DBA"/>
              </a:solidFill>
            </a:ln>
          </p:spPr>
          <p:txBody>
            <a:bodyPr wrap="square" lIns="0" tIns="0" rIns="0" bIns="0" rtlCol="0"/>
            <a:lstStyle/>
            <a:p>
              <a:endParaRPr lang="ru-RU" sz="1333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object 26">
              <a:extLst>
                <a:ext uri="{FF2B5EF4-FFF2-40B4-BE49-F238E27FC236}">
                  <a16:creationId xmlns="" xmlns:a16="http://schemas.microsoft.com/office/drawing/2014/main" id="{BA69B3C5-FDEF-40C6-8A91-8FD86A256DF2}"/>
                </a:ext>
              </a:extLst>
            </p:cNvPr>
            <p:cNvSpPr/>
            <p:nvPr/>
          </p:nvSpPr>
          <p:spPr>
            <a:xfrm>
              <a:off x="1354403" y="752614"/>
              <a:ext cx="10620879" cy="59555"/>
            </a:xfrm>
            <a:custGeom>
              <a:avLst/>
              <a:gdLst/>
              <a:ahLst/>
              <a:cxnLst/>
              <a:rect l="l" t="t" r="r" b="b"/>
              <a:pathLst>
                <a:path w="9144000">
                  <a:moveTo>
                    <a:pt x="0" y="0"/>
                  </a:moveTo>
                  <a:lnTo>
                    <a:pt x="9144000" y="0"/>
                  </a:lnTo>
                </a:path>
              </a:pathLst>
            </a:custGeom>
            <a:ln w="31750" cmpd="dbl">
              <a:solidFill>
                <a:srgbClr val="497DBA"/>
              </a:solidFill>
            </a:ln>
          </p:spPr>
          <p:txBody>
            <a:bodyPr wrap="square" lIns="0" tIns="0" rIns="0" bIns="0" rtlCol="0"/>
            <a:lstStyle/>
            <a:p>
              <a:endParaRPr lang="ru-RU" sz="1333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Номер слайда 2">
            <a:extLst>
              <a:ext uri="{FF2B5EF4-FFF2-40B4-BE49-F238E27FC236}">
                <a16:creationId xmlns="" xmlns:a16="http://schemas.microsoft.com/office/drawing/2014/main" id="{BADB3FF3-53F4-4D9F-B04A-F1C265F26141}"/>
              </a:ext>
            </a:extLst>
          </p:cNvPr>
          <p:cNvSpPr txBox="1">
            <a:spLocks/>
          </p:cNvSpPr>
          <p:nvPr/>
        </p:nvSpPr>
        <p:spPr>
          <a:xfrm>
            <a:off x="11700974" y="6620719"/>
            <a:ext cx="461629" cy="192680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100047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0236" algn="l" defTabSz="100047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0472" algn="l" defTabSz="100047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0708" algn="l" defTabSz="100047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0945" algn="l" defTabSz="100047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01181" algn="l" defTabSz="100047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1417" algn="l" defTabSz="100047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01653" algn="l" defTabSz="100047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01889" algn="l" defTabSz="100047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30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F57F22-1F1D-41CC-9622-780638F1561E}" type="slidenum"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3057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05607" y="1305617"/>
            <a:ext cx="1142617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Текущий </a:t>
            </a:r>
            <a:r>
              <a:rPr lang="kk-KZ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ремонт горячего </a:t>
            </a:r>
            <a:r>
              <a:rPr lang="kk-KZ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водоснабжения </a:t>
            </a:r>
            <a:r>
              <a:rPr lang="kk-KZ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внутри </a:t>
            </a:r>
            <a:r>
              <a:rPr lang="kk-KZ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здания</a:t>
            </a:r>
          </a:p>
          <a:p>
            <a:pPr algn="ctr"/>
            <a:endParaRPr lang="kk-KZ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kk-KZ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Поставщик</a:t>
            </a:r>
            <a:r>
              <a:rPr lang="kk-KZ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  ТОО Алтын </a:t>
            </a:r>
            <a:r>
              <a:rPr lang="kk-KZ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балга</a:t>
            </a:r>
          </a:p>
          <a:p>
            <a:r>
              <a:rPr lang="kk-KZ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Договор №153 </a:t>
            </a:r>
            <a:r>
              <a:rPr lang="kk-KZ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kk-KZ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25.10.2021г. на </a:t>
            </a:r>
            <a:r>
              <a:rPr lang="kk-KZ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сумму </a:t>
            </a:r>
            <a:r>
              <a:rPr lang="kk-KZ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1 109 608.04 </a:t>
            </a:r>
            <a:r>
              <a:rPr lang="kk-KZ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тенге</a:t>
            </a:r>
            <a:endParaRPr lang="kk-KZ" sz="2400" b="1" dirty="0">
              <a:latin typeface="Times New Roman" pitchFamily="18" charset="0"/>
              <a:cs typeface="Times New Roman" pitchFamily="18" charset="0"/>
            </a:endParaRPr>
          </a:p>
          <a:p>
            <a:endParaRPr lang="kk-KZ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25935" y="3367855"/>
            <a:ext cx="1142617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Текущий </a:t>
            </a:r>
            <a:r>
              <a:rPr lang="kk-KZ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ремонт наружных канализационных сетей</a:t>
            </a:r>
            <a:endParaRPr lang="kk-KZ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kk-KZ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kk-KZ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Поставщик</a:t>
            </a:r>
            <a:r>
              <a:rPr lang="kk-KZ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  ТОО "ДомСтройСервисЛТД"</a:t>
            </a:r>
            <a:endParaRPr lang="kk-KZ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kk-KZ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Договор №169 </a:t>
            </a:r>
            <a:r>
              <a:rPr lang="kk-KZ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kk-KZ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09.11.2021г. на </a:t>
            </a:r>
            <a:r>
              <a:rPr lang="kk-KZ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сумму </a:t>
            </a:r>
            <a:r>
              <a:rPr lang="kk-KZ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5 350 000 тенге</a:t>
            </a:r>
            <a:endParaRPr lang="kk-KZ" sz="2400" b="1" dirty="0">
              <a:latin typeface="Times New Roman" pitchFamily="18" charset="0"/>
              <a:cs typeface="Times New Roman" pitchFamily="18" charset="0"/>
            </a:endParaRPr>
          </a:p>
          <a:p>
            <a:endParaRPr lang="kk-KZ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18191" y="184797"/>
            <a:ext cx="6801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18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КГУ</a:t>
            </a:r>
            <a:r>
              <a:rPr lang="ru-RU" sz="18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k-KZ" sz="18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«Школа-лицей </a:t>
            </a:r>
            <a:r>
              <a:rPr lang="kk-KZ" sz="18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№2 имени Абая города Балхаш»</a:t>
            </a:r>
            <a:endParaRPr lang="ru-RU" sz="18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3476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>
            <a:extLst>
              <a:ext uri="{FF2B5EF4-FFF2-40B4-BE49-F238E27FC236}">
                <a16:creationId xmlns="" xmlns:a16="http://schemas.microsoft.com/office/drawing/2014/main" id="{DB375434-C2C1-4B65-AC2E-DD016182C3FB}"/>
              </a:ext>
            </a:extLst>
          </p:cNvPr>
          <p:cNvGrpSpPr/>
          <p:nvPr/>
        </p:nvGrpSpPr>
        <p:grpSpPr>
          <a:xfrm>
            <a:off x="47328" y="0"/>
            <a:ext cx="11927954" cy="1038225"/>
            <a:chOff x="47328" y="0"/>
            <a:chExt cx="11927954" cy="1038225"/>
          </a:xfrm>
        </p:grpSpPr>
        <p:pic>
          <p:nvPicPr>
            <p:cNvPr id="14" name="Picture 27" descr="C:\Users\comp5\Desktop\Бренд Караганда_область.jpg">
              <a:extLst>
                <a:ext uri="{FF2B5EF4-FFF2-40B4-BE49-F238E27FC236}">
                  <a16:creationId xmlns="" xmlns:a16="http://schemas.microsoft.com/office/drawing/2014/main" id="{A90E9FCA-CBBE-4EEF-AB83-BE89FC4A1B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28" y="0"/>
              <a:ext cx="1123983" cy="1038225"/>
            </a:xfrm>
            <a:prstGeom prst="rect">
              <a:avLst/>
            </a:prstGeom>
            <a:noFill/>
          </p:spPr>
        </p:pic>
        <p:sp>
          <p:nvSpPr>
            <p:cNvPr id="15" name="object 26">
              <a:extLst>
                <a:ext uri="{FF2B5EF4-FFF2-40B4-BE49-F238E27FC236}">
                  <a16:creationId xmlns="" xmlns:a16="http://schemas.microsoft.com/office/drawing/2014/main" id="{9F76B619-CBCD-4C66-8A29-5F5E171E26E8}"/>
                </a:ext>
              </a:extLst>
            </p:cNvPr>
            <p:cNvSpPr/>
            <p:nvPr/>
          </p:nvSpPr>
          <p:spPr>
            <a:xfrm>
              <a:off x="1202004" y="652583"/>
              <a:ext cx="10485154" cy="92912"/>
            </a:xfrm>
            <a:custGeom>
              <a:avLst/>
              <a:gdLst/>
              <a:ahLst/>
              <a:cxnLst/>
              <a:rect l="l" t="t" r="r" b="b"/>
              <a:pathLst>
                <a:path w="9144000">
                  <a:moveTo>
                    <a:pt x="0" y="0"/>
                  </a:moveTo>
                  <a:lnTo>
                    <a:pt x="9144000" y="0"/>
                  </a:lnTo>
                </a:path>
              </a:pathLst>
            </a:custGeom>
            <a:ln w="53975" cmpd="dbl">
              <a:solidFill>
                <a:srgbClr val="497DBA"/>
              </a:solidFill>
            </a:ln>
          </p:spPr>
          <p:txBody>
            <a:bodyPr wrap="square" lIns="0" tIns="0" rIns="0" bIns="0" rtlCol="0"/>
            <a:lstStyle/>
            <a:p>
              <a:endParaRPr lang="ru-RU" sz="1333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object 26">
              <a:extLst>
                <a:ext uri="{FF2B5EF4-FFF2-40B4-BE49-F238E27FC236}">
                  <a16:creationId xmlns="" xmlns:a16="http://schemas.microsoft.com/office/drawing/2014/main" id="{BA69B3C5-FDEF-40C6-8A91-8FD86A256DF2}"/>
                </a:ext>
              </a:extLst>
            </p:cNvPr>
            <p:cNvSpPr/>
            <p:nvPr/>
          </p:nvSpPr>
          <p:spPr>
            <a:xfrm>
              <a:off x="1354403" y="752614"/>
              <a:ext cx="10620879" cy="59555"/>
            </a:xfrm>
            <a:custGeom>
              <a:avLst/>
              <a:gdLst/>
              <a:ahLst/>
              <a:cxnLst/>
              <a:rect l="l" t="t" r="r" b="b"/>
              <a:pathLst>
                <a:path w="9144000">
                  <a:moveTo>
                    <a:pt x="0" y="0"/>
                  </a:moveTo>
                  <a:lnTo>
                    <a:pt x="9144000" y="0"/>
                  </a:lnTo>
                </a:path>
              </a:pathLst>
            </a:custGeom>
            <a:ln w="31750" cmpd="dbl">
              <a:solidFill>
                <a:srgbClr val="497DBA"/>
              </a:solidFill>
            </a:ln>
          </p:spPr>
          <p:txBody>
            <a:bodyPr wrap="square" lIns="0" tIns="0" rIns="0" bIns="0" rtlCol="0"/>
            <a:lstStyle/>
            <a:p>
              <a:endParaRPr lang="ru-RU" sz="1333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Номер слайда 2">
            <a:extLst>
              <a:ext uri="{FF2B5EF4-FFF2-40B4-BE49-F238E27FC236}">
                <a16:creationId xmlns="" xmlns:a16="http://schemas.microsoft.com/office/drawing/2014/main" id="{BADB3FF3-53F4-4D9F-B04A-F1C265F26141}"/>
              </a:ext>
            </a:extLst>
          </p:cNvPr>
          <p:cNvSpPr txBox="1">
            <a:spLocks/>
          </p:cNvSpPr>
          <p:nvPr/>
        </p:nvSpPr>
        <p:spPr>
          <a:xfrm>
            <a:off x="11700974" y="6620719"/>
            <a:ext cx="461629" cy="192680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100047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0236" algn="l" defTabSz="100047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0472" algn="l" defTabSz="100047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0708" algn="l" defTabSz="100047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0945" algn="l" defTabSz="100047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01181" algn="l" defTabSz="100047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1417" algn="l" defTabSz="100047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01653" algn="l" defTabSz="100047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01889" algn="l" defTabSz="100047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30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F57F22-1F1D-41CC-9622-780638F1561E}" type="slidenum"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3057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873009" y="5507914"/>
            <a:ext cx="71431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k-KZ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Текущий </a:t>
            </a:r>
            <a:r>
              <a:rPr lang="kk-KZ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ремонт замена линолеума</a:t>
            </a:r>
          </a:p>
          <a:p>
            <a:pPr>
              <a:lnSpc>
                <a:spcPct val="150000"/>
              </a:lnSpc>
            </a:pPr>
            <a:r>
              <a:rPr lang="kk-KZ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Поставщик</a:t>
            </a:r>
            <a:r>
              <a:rPr lang="kk-KZ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   ТОО Лау Лау</a:t>
            </a:r>
            <a:endParaRPr lang="kk-KZ" sz="1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kk-KZ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Договор №187 </a:t>
            </a:r>
            <a:r>
              <a:rPr lang="kk-KZ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kk-KZ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09.12.2021г.  </a:t>
            </a:r>
            <a:r>
              <a:rPr lang="kk-KZ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 сумму </a:t>
            </a:r>
            <a:r>
              <a:rPr lang="kk-KZ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2 100 000 тенге</a:t>
            </a:r>
            <a:endParaRPr lang="kk-KZ" sz="1800" b="1" dirty="0">
              <a:latin typeface="Times New Roman" pitchFamily="18" charset="0"/>
              <a:cs typeface="Times New Roman" pitchFamily="18" charset="0"/>
            </a:endParaRPr>
          </a:p>
          <a:p>
            <a:endParaRPr lang="kk-KZ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015" y="1038225"/>
            <a:ext cx="7078531" cy="44393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967638" y="167702"/>
            <a:ext cx="6801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18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КГУ</a:t>
            </a:r>
            <a:r>
              <a:rPr lang="ru-RU" sz="18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k-KZ" sz="18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«Школа-лицей </a:t>
            </a:r>
            <a:r>
              <a:rPr lang="kk-KZ" sz="18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№2 имени Абая города Балхаш»</a:t>
            </a:r>
            <a:endParaRPr lang="ru-RU" sz="18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211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heme/theme1.xml><?xml version="1.0" encoding="utf-8"?>
<a:theme xmlns:a="http://schemas.openxmlformats.org/drawingml/2006/main" name="2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75941</TotalTime>
  <Words>289</Words>
  <Application>Microsoft Office PowerPoint</Application>
  <PresentationFormat>Произвольный</PresentationFormat>
  <Paragraphs>59</Paragraphs>
  <Slides>8</Slides>
  <Notes>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csi.kz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CSI</dc:title>
  <dc:creator>Kz Kairat</dc:creator>
  <cp:keywords>csikz</cp:keywords>
  <cp:lastModifiedBy>Gulden</cp:lastModifiedBy>
  <cp:revision>4250</cp:revision>
  <cp:lastPrinted>2020-09-16T12:30:43Z</cp:lastPrinted>
  <dcterms:created xsi:type="dcterms:W3CDTF">2016-03-31T15:05:35Z</dcterms:created>
  <dcterms:modified xsi:type="dcterms:W3CDTF">2023-05-11T09:49:33Z</dcterms:modified>
</cp:coreProperties>
</file>