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embeddedFontLst>
    <p:embeddedFont>
      <p:font typeface="Arial Black" panose="020B0A04020102020204" pitchFamily="34" charset="0"/>
      <p:bold r:id="rId18"/>
    </p:embeddedFont>
    <p:embeddedFont>
      <p:font typeface="Calibri" panose="020F0502020204030204" pitchFamily="34"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3" roundtripDataSignature="AMtx7mjxBTDkjfLMTR2wVUUBuKAN4sxkn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extLst>
      <p:ext uri="{BB962C8B-B14F-4D97-AF65-F5344CB8AC3E}">
        <p14:creationId xmlns:p14="http://schemas.microsoft.com/office/powerpoint/2010/main" val="312600890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30458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fc468d6679_0_3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3" name="Google Shape;243;g1fc468d66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23146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fc468d6679_0_3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g1fc468d6679_0_3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971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1fc468d6679_0_3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g1fc468d6679_0_3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62062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1fc468d6679_0_38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10" name="Google Shape;310;g1fc468d6679_0_3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72369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fc468d6679_0_4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7" name="Google Shape;337;g1fc468d6679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01969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fc468d6679_0_4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46" name="Google Shape;346;g1fc468d6679_0_4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191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fb3675e64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0" name="Google Shape;90;g1fb3675e642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33815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fc468d6679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1" name="Google Shape;101;g1fc468d6679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11857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fc468d6679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g1fc468d6679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19181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fc468d6679_0_2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g1fc468d6679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82921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fc468d6679_0_2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g1fc468d6679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17091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fc468d6679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0" name="Google Shape;180;g1fc468d6679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79255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fc468d6679_0_2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1fc468d6679_0_2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61344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1fc468d6679_0_3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4" name="Google Shape;234;g1fc468d6679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41537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Титульный слайд" type="title">
  <p:cSld name="TITLE">
    <p:spTree>
      <p:nvGrpSpPr>
        <p:cNvPr id="1" name="Shape 11"/>
        <p:cNvGrpSpPr/>
        <p:nvPr/>
      </p:nvGrpSpPr>
      <p:grpSpPr>
        <a:xfrm>
          <a:off x="0" y="0"/>
          <a:ext cx="0" cy="0"/>
          <a:chOff x="0" y="0"/>
          <a:chExt cx="0" cy="0"/>
        </a:xfrm>
      </p:grpSpPr>
      <p:sp>
        <p:nvSpPr>
          <p:cNvPr id="12" name="Google Shape;12;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Заголовок и вертикальный текст" type="vertTx">
  <p:cSld name="VERTICAL_TEXT">
    <p:spTree>
      <p:nvGrpSpPr>
        <p:cNvPr id="1" name="Shape 68"/>
        <p:cNvGrpSpPr/>
        <p:nvPr/>
      </p:nvGrpSpPr>
      <p:grpSpPr>
        <a:xfrm>
          <a:off x="0" y="0"/>
          <a:ext cx="0" cy="0"/>
          <a:chOff x="0" y="0"/>
          <a:chExt cx="0" cy="0"/>
        </a:xfrm>
      </p:grpSpPr>
      <p:sp>
        <p:nvSpPr>
          <p:cNvPr id="69" name="Google Shape;69;p2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Вертикальный заголовок и текст" type="vertTitleAndTx">
  <p:cSld name="VERTICAL_TITLE_AND_VERTICAL_TEXT">
    <p:spTree>
      <p:nvGrpSpPr>
        <p:cNvPr id="1" name="Shape 74"/>
        <p:cNvGrpSpPr/>
        <p:nvPr/>
      </p:nvGrpSpPr>
      <p:grpSpPr>
        <a:xfrm>
          <a:off x="0" y="0"/>
          <a:ext cx="0" cy="0"/>
          <a:chOff x="0" y="0"/>
          <a:chExt cx="0" cy="0"/>
        </a:xfrm>
      </p:grpSpPr>
      <p:sp>
        <p:nvSpPr>
          <p:cNvPr id="75" name="Google Shape;75;p29"/>
          <p:cNvSpPr txBox="1">
            <a:spLocks noGrp="1"/>
          </p:cNvSpPr>
          <p:nvPr>
            <p:ph type="title"/>
          </p:nvPr>
        </p:nvSpPr>
        <p:spPr>
          <a:xfrm rot="5400000">
            <a:off x="4623595"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9"/>
          <p:cNvSpPr txBox="1">
            <a:spLocks noGrp="1"/>
          </p:cNvSpPr>
          <p:nvPr>
            <p:ph type="body" idx="1"/>
          </p:nvPr>
        </p:nvSpPr>
        <p:spPr>
          <a:xfrm rot="5400000">
            <a:off x="604046" y="389731"/>
            <a:ext cx="5811838" cy="57626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9"/>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Заголовок и объект" type="obj">
  <p:cSld name="OBJECT">
    <p:spTree>
      <p:nvGrpSpPr>
        <p:cNvPr id="1" name="Shape 17"/>
        <p:cNvGrpSpPr/>
        <p:nvPr/>
      </p:nvGrpSpPr>
      <p:grpSpPr>
        <a:xfrm>
          <a:off x="0" y="0"/>
          <a:ext cx="0" cy="0"/>
          <a:chOff x="0" y="0"/>
          <a:chExt cx="0" cy="0"/>
        </a:xfrm>
      </p:grpSpPr>
      <p:sp>
        <p:nvSpPr>
          <p:cNvPr id="18" name="Google Shape;18;p20"/>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20"/>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0"/>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Заголовок раздела" type="secHead">
  <p:cSld name="SECTION_HEADER">
    <p:spTree>
      <p:nvGrpSpPr>
        <p:cNvPr id="1" name="Shape 23"/>
        <p:cNvGrpSpPr/>
        <p:nvPr/>
      </p:nvGrpSpPr>
      <p:grpSpPr>
        <a:xfrm>
          <a:off x="0" y="0"/>
          <a:ext cx="0" cy="0"/>
          <a:chOff x="0" y="0"/>
          <a:chExt cx="0" cy="0"/>
        </a:xfrm>
      </p:grpSpPr>
      <p:sp>
        <p:nvSpPr>
          <p:cNvPr id="24" name="Google Shape;24;p21"/>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body" idx="1"/>
          </p:nvPr>
        </p:nvSpPr>
        <p:spPr>
          <a:xfrm>
            <a:off x="831851" y="4589465"/>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2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2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Два объекта" type="twoObj">
  <p:cSld name="TWO_OBJECTS">
    <p:spTree>
      <p:nvGrpSpPr>
        <p:cNvPr id="1" name="Shape 29"/>
        <p:cNvGrpSpPr/>
        <p:nvPr/>
      </p:nvGrpSpPr>
      <p:grpSpPr>
        <a:xfrm>
          <a:off x="0" y="0"/>
          <a:ext cx="0" cy="0"/>
          <a:chOff x="0" y="0"/>
          <a:chExt cx="0" cy="0"/>
        </a:xfrm>
      </p:grpSpPr>
      <p:sp>
        <p:nvSpPr>
          <p:cNvPr id="30" name="Google Shape;30;p22"/>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body" idx="1"/>
          </p:nvPr>
        </p:nvSpPr>
        <p:spPr>
          <a:xfrm>
            <a:off x="628650"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2"/>
          <p:cNvSpPr txBox="1">
            <a:spLocks noGrp="1"/>
          </p:cNvSpPr>
          <p:nvPr>
            <p:ph type="body" idx="2"/>
          </p:nvPr>
        </p:nvSpPr>
        <p:spPr>
          <a:xfrm>
            <a:off x="4648201" y="1825625"/>
            <a:ext cx="3867151"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22"/>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2"/>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Сравнение" type="twoTxTwoObj">
  <p:cSld name="TWO_OBJECTS_WITH_TEXT">
    <p:spTree>
      <p:nvGrpSpPr>
        <p:cNvPr id="1" name="Shape 36"/>
        <p:cNvGrpSpPr/>
        <p:nvPr/>
      </p:nvGrpSpPr>
      <p:grpSpPr>
        <a:xfrm>
          <a:off x="0" y="0"/>
          <a:ext cx="0" cy="0"/>
          <a:chOff x="0" y="0"/>
          <a:chExt cx="0" cy="0"/>
        </a:xfrm>
      </p:grpSpPr>
      <p:sp>
        <p:nvSpPr>
          <p:cNvPr id="37" name="Google Shape;37;p23"/>
          <p:cNvSpPr txBox="1">
            <a:spLocks noGrp="1"/>
          </p:cNvSpPr>
          <p:nvPr>
            <p:ph type="title"/>
          </p:nvPr>
        </p:nvSpPr>
        <p:spPr>
          <a:xfrm>
            <a:off x="839788"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23"/>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3"/>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23"/>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23"/>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3"/>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Только заголовок" type="titleOnly">
  <p:cSld name="TITLE_ONLY">
    <p:spTree>
      <p:nvGrpSpPr>
        <p:cNvPr id="1" name="Shape 45"/>
        <p:cNvGrpSpPr/>
        <p:nvPr/>
      </p:nvGrpSpPr>
      <p:grpSpPr>
        <a:xfrm>
          <a:off x="0" y="0"/>
          <a:ext cx="0" cy="0"/>
          <a:chOff x="0" y="0"/>
          <a:chExt cx="0" cy="0"/>
        </a:xfrm>
      </p:grpSpPr>
      <p:sp>
        <p:nvSpPr>
          <p:cNvPr id="46" name="Google Shape;46;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Пустой слайд" type="blank">
  <p:cSld name="BLANK">
    <p:spTree>
      <p:nvGrpSpPr>
        <p:cNvPr id="1" name="Shape 50"/>
        <p:cNvGrpSpPr/>
        <p:nvPr/>
      </p:nvGrpSpPr>
      <p:grpSpPr>
        <a:xfrm>
          <a:off x="0" y="0"/>
          <a:ext cx="0" cy="0"/>
          <a:chOff x="0" y="0"/>
          <a:chExt cx="0" cy="0"/>
        </a:xfrm>
      </p:grpSpPr>
      <p:sp>
        <p:nvSpPr>
          <p:cNvPr id="51" name="Google Shape;51;p25"/>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Объект с подписью" type="objTx">
  <p:cSld name="OBJECT_WITH_CAPTION_TEXT">
    <p:spTree>
      <p:nvGrpSpPr>
        <p:cNvPr id="1" name="Shape 54"/>
        <p:cNvGrpSpPr/>
        <p:nvPr/>
      </p:nvGrpSpPr>
      <p:grpSpPr>
        <a:xfrm>
          <a:off x="0" y="0"/>
          <a:ext cx="0" cy="0"/>
          <a:chOff x="0" y="0"/>
          <a:chExt cx="0" cy="0"/>
        </a:xfrm>
      </p:grpSpPr>
      <p:sp>
        <p:nvSpPr>
          <p:cNvPr id="55" name="Google Shape;55;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body" idx="1"/>
          </p:nvPr>
        </p:nvSpPr>
        <p:spPr>
          <a:xfrm>
            <a:off x="5183188" y="987427"/>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6"/>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6"/>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Рисунок с подписью" type="picTx">
  <p:cSld name="PICTURE_WITH_CAPTION_TEXT">
    <p:spTree>
      <p:nvGrpSpPr>
        <p:cNvPr id="1" name="Shape 61"/>
        <p:cNvGrpSpPr/>
        <p:nvPr/>
      </p:nvGrpSpPr>
      <p:grpSpPr>
        <a:xfrm>
          <a:off x="0" y="0"/>
          <a:ext cx="0" cy="0"/>
          <a:chOff x="0" y="0"/>
          <a:chExt cx="0" cy="0"/>
        </a:xfrm>
      </p:grpSpPr>
      <p:sp>
        <p:nvSpPr>
          <p:cNvPr id="62" name="Google Shape;62;p2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a:spLocks noGrp="1"/>
          </p:cNvSpPr>
          <p:nvPr>
            <p:ph type="pic" idx="2"/>
          </p:nvPr>
        </p:nvSpPr>
        <p:spPr>
          <a:xfrm>
            <a:off x="5183188" y="987427"/>
            <a:ext cx="6172200" cy="4873625"/>
          </a:xfrm>
          <a:prstGeom prst="rect">
            <a:avLst/>
          </a:prstGeom>
          <a:noFill/>
          <a:ln>
            <a:noFill/>
          </a:ln>
        </p:spPr>
      </p:sp>
      <p:sp>
        <p:nvSpPr>
          <p:cNvPr id="64" name="Google Shape;64;p2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7"/>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7"/>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8"/>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8"/>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ru-RU"/>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2.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25" y="4206200"/>
            <a:ext cx="12192000" cy="1725600"/>
          </a:xfrm>
          <a:prstGeom prst="rect">
            <a:avLst/>
          </a:prstGeom>
          <a:solidFill>
            <a:srgbClr val="C4E2FC">
              <a:alpha val="34901"/>
            </a:srgbClr>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
          <p:cNvSpPr txBox="1"/>
          <p:nvPr/>
        </p:nvSpPr>
        <p:spPr>
          <a:xfrm>
            <a:off x="229900" y="4561100"/>
            <a:ext cx="117324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3000" b="1">
                <a:solidFill>
                  <a:srgbClr val="002060"/>
                </a:solidFill>
              </a:rPr>
              <a:t>Орта білім беру ұйымдарындағы психологиялық </a:t>
            </a:r>
            <a:endParaRPr sz="3000" b="1">
              <a:solidFill>
                <a:srgbClr val="002060"/>
              </a:solidFill>
            </a:endParaRPr>
          </a:p>
          <a:p>
            <a:pPr marL="0" marR="0" lvl="0" indent="0" algn="ctr" rtl="0">
              <a:lnSpc>
                <a:spcPct val="100000"/>
              </a:lnSpc>
              <a:spcBef>
                <a:spcPts val="0"/>
              </a:spcBef>
              <a:spcAft>
                <a:spcPts val="0"/>
              </a:spcAft>
              <a:buClr>
                <a:schemeClr val="dk1"/>
              </a:buClr>
              <a:buSzPts val="1100"/>
              <a:buFont typeface="Arial"/>
              <a:buNone/>
            </a:pPr>
            <a:r>
              <a:rPr lang="ru-RU" sz="3000" b="1">
                <a:solidFill>
                  <a:srgbClr val="002060"/>
                </a:solidFill>
              </a:rPr>
              <a:t>қызметтің жұмыс істеу қағидалары</a:t>
            </a:r>
            <a:endParaRPr sz="3000" b="1" i="0" u="none" strike="noStrike" cap="none">
              <a:solidFill>
                <a:srgbClr val="002060"/>
              </a:solidFill>
              <a:latin typeface="Arial"/>
              <a:ea typeface="Arial"/>
              <a:cs typeface="Arial"/>
              <a:sym typeface="Arial"/>
            </a:endParaRPr>
          </a:p>
        </p:txBody>
      </p:sp>
      <p:pic>
        <p:nvPicPr>
          <p:cNvPr id="86" name="Google Shape;86;p1"/>
          <p:cNvPicPr preferRelativeResize="0"/>
          <p:nvPr/>
        </p:nvPicPr>
        <p:blipFill rotWithShape="1">
          <a:blip r:embed="rId3">
            <a:alphaModFix/>
          </a:blip>
          <a:srcRect/>
          <a:stretch/>
        </p:blipFill>
        <p:spPr>
          <a:xfrm>
            <a:off x="716725" y="662150"/>
            <a:ext cx="2147525" cy="932925"/>
          </a:xfrm>
          <a:prstGeom prst="rect">
            <a:avLst/>
          </a:prstGeom>
          <a:noFill/>
          <a:ln>
            <a:noFill/>
          </a:ln>
        </p:spPr>
      </p:pic>
      <p:pic>
        <p:nvPicPr>
          <p:cNvPr id="87" name="Google Shape;87;p1"/>
          <p:cNvPicPr preferRelativeResize="0"/>
          <p:nvPr/>
        </p:nvPicPr>
        <p:blipFill rotWithShape="1">
          <a:blip r:embed="rId4">
            <a:alphaModFix/>
          </a:blip>
          <a:srcRect/>
          <a:stretch/>
        </p:blipFill>
        <p:spPr>
          <a:xfrm>
            <a:off x="3777935" y="1182564"/>
            <a:ext cx="4186576" cy="2887901"/>
          </a:xfrm>
          <a:prstGeom prst="rect">
            <a:avLst/>
          </a:prstGeom>
          <a:noFill/>
          <a:ln>
            <a:noFill/>
          </a:ln>
        </p:spPr>
      </p:pic>
      <p:sp>
        <p:nvSpPr>
          <p:cNvPr id="6" name="Google Shape;87;g1bc6e687a7d_0_0"/>
          <p:cNvSpPr/>
          <p:nvPr/>
        </p:nvSpPr>
        <p:spPr bwMode="auto">
          <a:xfrm>
            <a:off x="1790487" y="77450"/>
            <a:ext cx="9920172" cy="584700"/>
          </a:xfrm>
          <a:prstGeom prst="rect">
            <a:avLst/>
          </a:prstGeom>
          <a:noFill/>
          <a:ln>
            <a:noFill/>
          </a:ln>
        </p:spPr>
        <p:txBody>
          <a:bodyPr spcFirstLastPara="1" wrap="square" lIns="84473" tIns="42225" rIns="84473" bIns="422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844896" eaLnBrk="1" fontAlgn="auto" latinLnBrk="0" hangingPunct="1">
              <a:lnSpc>
                <a:spcPct val="114999"/>
              </a:lnSpc>
              <a:spcBef>
                <a:spcPts val="1108"/>
              </a:spcBef>
              <a:spcAft>
                <a:spcPts val="0"/>
              </a:spcAft>
              <a:buClrTx/>
              <a:buSzPts val="1100"/>
              <a:buFontTx/>
              <a:buNone/>
              <a:tabLst/>
              <a:defRPr/>
            </a:pPr>
            <a:r>
              <a:rPr lang="kk-KZ" sz="1800" b="1" dirty="0">
                <a:solidFill>
                  <a:srgbClr val="002060"/>
                </a:solidFill>
              </a:rPr>
              <a:t>ҚАЗАҚСТАН </a:t>
            </a:r>
            <a:r>
              <a:rPr kumimoji="0" lang="kk-KZ" sz="1800" b="1" i="0" u="none" strike="noStrike" kern="0" cap="none" spc="0" normalizeH="0" baseline="0" noProof="0" dirty="0">
                <a:ln>
                  <a:noFill/>
                </a:ln>
                <a:solidFill>
                  <a:srgbClr val="002060"/>
                </a:solidFill>
                <a:effectLst/>
                <a:uLnTx/>
                <a:uFillTx/>
              </a:rPr>
              <a:t>РЕСПУБЛИКАСЫ ОҚУ-АҒАРТУ МИНИСТРЛІГІ </a:t>
            </a:r>
            <a:endParaRPr kumimoji="0" sz="1700" b="1" i="0" u="none" strike="noStrike" kern="0" cap="none" spc="0" normalizeH="0" baseline="0" noProof="0" dirty="0">
              <a:ln>
                <a:noFill/>
              </a:ln>
              <a:solidFill>
                <a:srgbClr val="002060"/>
              </a:solidFill>
              <a:effectLst/>
              <a:uLnTx/>
              <a:uFillTx/>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1fc468d6679_0_323"/>
          <p:cNvSpPr/>
          <p:nvPr/>
        </p:nvSpPr>
        <p:spPr>
          <a:xfrm>
            <a:off x="0" y="943325"/>
            <a:ext cx="9189000" cy="1285200"/>
          </a:xfrm>
          <a:prstGeom prst="roundRect">
            <a:avLst>
              <a:gd name="adj" fmla="val 0"/>
            </a:avLst>
          </a:prstGeom>
          <a:solidFill>
            <a:srgbClr val="CFE2F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46" name="Google Shape;246;g1fc468d6679_0_323"/>
          <p:cNvSpPr txBox="1"/>
          <p:nvPr/>
        </p:nvSpPr>
        <p:spPr>
          <a:xfrm>
            <a:off x="815335" y="1102499"/>
            <a:ext cx="8162700" cy="9390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Психологиялық қызметтің құрамына кіретін мамандардың қызметін ұйымдастыру үшін "Мектепке дейінгі, орта білім беру ұйымдарын, сондай-ақ арнайы білім беру ұйымдарын жабдықтармен және жиһазбен жарақтандыру нормаларын бекіту туралы" Қазақстан Республикасы Білім және ғылым министрінің 2016 жылғы 22 қаңтардағы № 70 бұйрығына (Нормативтік құқықтық актілерді мемлекеттік тіркеу тізілімінде № 13272 болып тіркелген) сәйкес жабдықтармен және жиһазбен жарақтандырылған кабинеттер беріледі.</a:t>
            </a:r>
            <a:endParaRPr sz="1100" b="0" i="0" u="none" strike="noStrike" cap="none">
              <a:solidFill>
                <a:schemeClr val="dk1"/>
              </a:solidFill>
              <a:latin typeface="Arial"/>
              <a:ea typeface="Arial"/>
              <a:cs typeface="Arial"/>
              <a:sym typeface="Arial"/>
            </a:endParaRPr>
          </a:p>
        </p:txBody>
      </p:sp>
      <p:pic>
        <p:nvPicPr>
          <p:cNvPr id="247" name="Google Shape;247;g1fc468d6679_0_323"/>
          <p:cNvPicPr preferRelativeResize="0"/>
          <p:nvPr/>
        </p:nvPicPr>
        <p:blipFill rotWithShape="1">
          <a:blip r:embed="rId3">
            <a:alphaModFix/>
          </a:blip>
          <a:srcRect/>
          <a:stretch/>
        </p:blipFill>
        <p:spPr>
          <a:xfrm>
            <a:off x="10643577" y="0"/>
            <a:ext cx="1548423" cy="672662"/>
          </a:xfrm>
          <a:prstGeom prst="rect">
            <a:avLst/>
          </a:prstGeom>
          <a:noFill/>
          <a:ln>
            <a:noFill/>
          </a:ln>
        </p:spPr>
      </p:pic>
      <p:pic>
        <p:nvPicPr>
          <p:cNvPr id="248" name="Google Shape;248;g1fc468d6679_0_323" descr="F:\Преза ЕН\27 августа\081.png"/>
          <p:cNvPicPr preferRelativeResize="0"/>
          <p:nvPr/>
        </p:nvPicPr>
        <p:blipFill rotWithShape="1">
          <a:blip r:embed="rId4">
            <a:alphaModFix/>
          </a:blip>
          <a:srcRect l="18247"/>
          <a:stretch/>
        </p:blipFill>
        <p:spPr>
          <a:xfrm flipH="1">
            <a:off x="9368061" y="727375"/>
            <a:ext cx="1604201" cy="1481949"/>
          </a:xfrm>
          <a:prstGeom prst="rect">
            <a:avLst/>
          </a:prstGeom>
          <a:noFill/>
          <a:ln>
            <a:noFill/>
          </a:ln>
        </p:spPr>
      </p:pic>
      <p:sp>
        <p:nvSpPr>
          <p:cNvPr id="249" name="Google Shape;249;g1fc468d6679_0_323"/>
          <p:cNvSpPr/>
          <p:nvPr/>
        </p:nvSpPr>
        <p:spPr>
          <a:xfrm>
            <a:off x="489500" y="2500625"/>
            <a:ext cx="9189000" cy="1285200"/>
          </a:xfrm>
          <a:prstGeom prst="roundRect">
            <a:avLst>
              <a:gd name="adj" fmla="val 0"/>
            </a:avLst>
          </a:prstGeom>
          <a:solidFill>
            <a:srgbClr val="CFE2F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0" name="Google Shape;250;g1fc468d6679_0_323"/>
          <p:cNvSpPr txBox="1"/>
          <p:nvPr/>
        </p:nvSpPr>
        <p:spPr>
          <a:xfrm>
            <a:off x="1304835" y="2673724"/>
            <a:ext cx="8162700" cy="769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Психологиялық қызметтің құрамына кіретін мамандар "Орта, техникалық және кәсіптік, орта білімнен кейінгі білім беру ұйымдары педагогтарының жүргізуі үшін міндетті құжаттардың тізбесін және олардың нысандарын бекіту туралы" Қазақстан Республикасы Білім және ғылым министрінің 2020 жылғы 6 сәуірдегі № 130 бұйрығына (Нормативтік құқықтық актілерді мемлекеттік тіркеу тізілімінде № 20317 болып тіркелген) сәйкес есепке алу құжаттамасын жүргізеді.</a:t>
            </a:r>
            <a:endParaRPr sz="1100" b="0" i="0" u="none" strike="noStrike" cap="none">
              <a:solidFill>
                <a:schemeClr val="dk1"/>
              </a:solidFill>
              <a:latin typeface="Arial"/>
              <a:ea typeface="Arial"/>
              <a:cs typeface="Arial"/>
              <a:sym typeface="Arial"/>
            </a:endParaRPr>
          </a:p>
        </p:txBody>
      </p:sp>
      <p:sp>
        <p:nvSpPr>
          <p:cNvPr id="251" name="Google Shape;251;g1fc468d6679_0_323"/>
          <p:cNvSpPr/>
          <p:nvPr/>
        </p:nvSpPr>
        <p:spPr>
          <a:xfrm>
            <a:off x="1059775" y="4077150"/>
            <a:ext cx="9189000" cy="1698900"/>
          </a:xfrm>
          <a:prstGeom prst="roundRect">
            <a:avLst>
              <a:gd name="adj" fmla="val 0"/>
            </a:avLst>
          </a:prstGeom>
          <a:solidFill>
            <a:srgbClr val="CFE2F3"/>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2" name="Google Shape;252;g1fc468d6679_0_323"/>
          <p:cNvSpPr txBox="1"/>
          <p:nvPr/>
        </p:nvSpPr>
        <p:spPr>
          <a:xfrm>
            <a:off x="1875110" y="4287911"/>
            <a:ext cx="8162700" cy="1277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100">
                <a:solidFill>
                  <a:schemeClr val="dk1"/>
                </a:solidFill>
              </a:rPr>
              <a:t>Білім алушылармен және тәрбиеленушілермен психологиялық диагностика, консультация беру және тренингтер (топтық, жеке) "Мектепке дейінгі ұйымдар, орта, техникалық және кәсіптік, орта білімнен кейінгі білім беру ұйымдары үшін білім беру қызметтерін көрсетудің үлгілік шартының, техникалық және кәсіптік, орта білімнен кейінгі білім беру ұйымдары үшін кәсіптік практиканы өткізуге арналған үлгілік шарттың және дуальды оқыту туралы үлгілік шарттың нысандарын бекіту туралы" Қазақстан Республикасы Білім және ғылым министрінің 2016 жылғы 28 қаңтардағы № 93 бұйрығына (Нормативтік құқықтық актілерді мемлекеттік тіркеу тізілімінде № 13227 болып тіркелген) 2-қосымшаға сәйкес ата-аналардың және өзге де заңды өкілдердің жазбаша келісімімен жүргізіледі .</a:t>
            </a:r>
            <a:endParaRPr sz="1100" b="0" i="0" u="none" strike="noStrike" cap="none">
              <a:solidFill>
                <a:schemeClr val="dk1"/>
              </a:solidFill>
              <a:latin typeface="Arial"/>
              <a:ea typeface="Arial"/>
              <a:cs typeface="Arial"/>
              <a:sym typeface="Arial"/>
            </a:endParaRPr>
          </a:p>
        </p:txBody>
      </p:sp>
      <p:pic>
        <p:nvPicPr>
          <p:cNvPr id="253" name="Google Shape;253;g1fc468d6679_0_323"/>
          <p:cNvPicPr preferRelativeResize="0"/>
          <p:nvPr/>
        </p:nvPicPr>
        <p:blipFill rotWithShape="1">
          <a:blip r:embed="rId5">
            <a:alphaModFix/>
          </a:blip>
          <a:srcRect/>
          <a:stretch/>
        </p:blipFill>
        <p:spPr>
          <a:xfrm flipH="1">
            <a:off x="9900598" y="2466425"/>
            <a:ext cx="1962326" cy="1353625"/>
          </a:xfrm>
          <a:prstGeom prst="rect">
            <a:avLst/>
          </a:prstGeom>
          <a:noFill/>
          <a:ln>
            <a:noFill/>
          </a:ln>
        </p:spPr>
      </p:pic>
      <p:pic>
        <p:nvPicPr>
          <p:cNvPr id="254" name="Google Shape;254;g1fc468d6679_0_323" descr="F:\Преза ЕН\Новая папка\06.png"/>
          <p:cNvPicPr preferRelativeResize="0"/>
          <p:nvPr/>
        </p:nvPicPr>
        <p:blipFill rotWithShape="1">
          <a:blip r:embed="rId6">
            <a:alphaModFix/>
          </a:blip>
          <a:srcRect/>
          <a:stretch/>
        </p:blipFill>
        <p:spPr>
          <a:xfrm>
            <a:off x="10552354" y="4155736"/>
            <a:ext cx="1355169" cy="1481950"/>
          </a:xfrm>
          <a:prstGeom prst="rect">
            <a:avLst/>
          </a:prstGeom>
          <a:noFill/>
          <a:ln>
            <a:noFill/>
          </a:ln>
        </p:spPr>
      </p:pic>
      <p:pic>
        <p:nvPicPr>
          <p:cNvPr id="255" name="Google Shape;255;g1fc468d6679_0_323"/>
          <p:cNvPicPr preferRelativeResize="0"/>
          <p:nvPr/>
        </p:nvPicPr>
        <p:blipFill rotWithShape="1">
          <a:blip r:embed="rId7">
            <a:alphaModFix/>
          </a:blip>
          <a:srcRect l="61609" b="67370"/>
          <a:stretch/>
        </p:blipFill>
        <p:spPr>
          <a:xfrm>
            <a:off x="489500" y="2742313"/>
            <a:ext cx="827301" cy="614799"/>
          </a:xfrm>
          <a:prstGeom prst="rect">
            <a:avLst/>
          </a:prstGeom>
          <a:noFill/>
          <a:ln>
            <a:noFill/>
          </a:ln>
        </p:spPr>
      </p:pic>
      <p:pic>
        <p:nvPicPr>
          <p:cNvPr id="256" name="Google Shape;256;g1fc468d6679_0_323"/>
          <p:cNvPicPr preferRelativeResize="0"/>
          <p:nvPr/>
        </p:nvPicPr>
        <p:blipFill rotWithShape="1">
          <a:blip r:embed="rId7">
            <a:alphaModFix/>
          </a:blip>
          <a:srcRect l="61609" b="67370"/>
          <a:stretch/>
        </p:blipFill>
        <p:spPr>
          <a:xfrm>
            <a:off x="0" y="1264600"/>
            <a:ext cx="827301" cy="614799"/>
          </a:xfrm>
          <a:prstGeom prst="rect">
            <a:avLst/>
          </a:prstGeom>
          <a:noFill/>
          <a:ln>
            <a:noFill/>
          </a:ln>
        </p:spPr>
      </p:pic>
      <p:pic>
        <p:nvPicPr>
          <p:cNvPr id="257" name="Google Shape;257;g1fc468d6679_0_323"/>
          <p:cNvPicPr preferRelativeResize="0"/>
          <p:nvPr/>
        </p:nvPicPr>
        <p:blipFill rotWithShape="1">
          <a:blip r:embed="rId7">
            <a:alphaModFix/>
          </a:blip>
          <a:srcRect l="61609" b="67370"/>
          <a:stretch/>
        </p:blipFill>
        <p:spPr>
          <a:xfrm>
            <a:off x="1059775" y="4619200"/>
            <a:ext cx="827301" cy="6147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g1fc468d6679_0_339"/>
          <p:cNvSpPr txBox="1"/>
          <p:nvPr/>
        </p:nvSpPr>
        <p:spPr>
          <a:xfrm>
            <a:off x="2213650" y="248225"/>
            <a:ext cx="80529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Білім алушылар мен тәрбиеленушілер психологиялық-педагогикалық сүйемелдеуді жүзеге асыратын мамандарға жүгіну кезінде:</a:t>
            </a:r>
            <a:endParaRPr sz="2000" b="1">
              <a:solidFill>
                <a:srgbClr val="002060"/>
              </a:solidFill>
            </a:endParaRPr>
          </a:p>
        </p:txBody>
      </p:sp>
      <p:sp>
        <p:nvSpPr>
          <p:cNvPr id="263" name="Google Shape;263;g1fc468d6679_0_339"/>
          <p:cNvSpPr/>
          <p:nvPr/>
        </p:nvSpPr>
        <p:spPr>
          <a:xfrm>
            <a:off x="912398" y="1603750"/>
            <a:ext cx="10695900" cy="831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200">
                <a:solidFill>
                  <a:schemeClr val="dk1"/>
                </a:solidFill>
              </a:rPr>
              <a:t>білім алушы немесе тәрбиеленуші өз қалауы бойынша сынып жетекшісіне, педагог-психологқа, әлеуметтік педагогке, пән мұғаліміне, орта білім беру ұйымының әкімшілігіне өзінің жеке жағдайына, мінез-құлқына, оқыту, тәрбиелеу және дамыту процесінде өзіне қатысты туындайтын қиындықтарға, сондай-ақ оның әлеуметтік немесе психологиялық салауаттылығы мен денсаулығына зиян келтіретін, оның құқықтары мен мүдделерінің бұзылу жағдайына қатысты мәселе бойынша жазбаша не ауызша жүгінеді;</a:t>
            </a:r>
            <a:endParaRPr sz="1200">
              <a:solidFill>
                <a:schemeClr val="dk1"/>
              </a:solidFill>
            </a:endParaRPr>
          </a:p>
        </p:txBody>
      </p:sp>
      <p:sp>
        <p:nvSpPr>
          <p:cNvPr id="264" name="Google Shape;264;g1fc468d6679_0_339"/>
          <p:cNvSpPr/>
          <p:nvPr/>
        </p:nvSpPr>
        <p:spPr>
          <a:xfrm>
            <a:off x="922427" y="2726246"/>
            <a:ext cx="1026150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200">
                <a:solidFill>
                  <a:schemeClr val="dk1"/>
                </a:solidFill>
              </a:rPr>
              <a:t>білім алушының немесе тәрбиеленушінің өтінішін психологиялық қызмет мамандары тіркейді және қарайды;</a:t>
            </a:r>
            <a:endParaRPr sz="1200">
              <a:solidFill>
                <a:schemeClr val="dk1"/>
              </a:solidFill>
            </a:endParaRPr>
          </a:p>
        </p:txBody>
      </p:sp>
      <p:sp>
        <p:nvSpPr>
          <p:cNvPr id="265" name="Google Shape;265;g1fc468d6679_0_339"/>
          <p:cNvSpPr/>
          <p:nvPr/>
        </p:nvSpPr>
        <p:spPr>
          <a:xfrm>
            <a:off x="890375" y="3316513"/>
            <a:ext cx="10370700" cy="338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200">
                <a:solidFill>
                  <a:schemeClr val="dk1"/>
                </a:solidFill>
              </a:rPr>
              <a:t>педагог-психолог ата-аналармен немесе өзге де заңды өкілдерімен психологиялық-педагогикалық диагностика жүргізу, консультация беру және түзету бойынша білім алушы мен тәрбиеленушінің психологиялық саулығын қалпына келтіру үшін қажетті психологиялық көмек көрсету және жүргізу кестесін, форматын жазбаша келіседі;</a:t>
            </a:r>
            <a:endParaRPr sz="1200">
              <a:solidFill>
                <a:schemeClr val="dk1"/>
              </a:solidFill>
            </a:endParaRPr>
          </a:p>
        </p:txBody>
      </p:sp>
      <p:sp>
        <p:nvSpPr>
          <p:cNvPr id="266" name="Google Shape;266;g1fc468d6679_0_339"/>
          <p:cNvSpPr txBox="1"/>
          <p:nvPr/>
        </p:nvSpPr>
        <p:spPr>
          <a:xfrm>
            <a:off x="385880" y="1677328"/>
            <a:ext cx="38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3600" b="1" i="0" u="none" strike="noStrike" cap="none">
                <a:solidFill>
                  <a:srgbClr val="6FA8DC"/>
                </a:solidFill>
                <a:latin typeface="Arial Black"/>
                <a:ea typeface="Arial Black"/>
                <a:cs typeface="Arial Black"/>
                <a:sym typeface="Arial Black"/>
              </a:rPr>
              <a:t>1</a:t>
            </a:r>
            <a:endParaRPr sz="3600" b="1" i="0" u="none" strike="noStrike" cap="none">
              <a:solidFill>
                <a:srgbClr val="6FA8DC"/>
              </a:solidFill>
              <a:latin typeface="Arial Black"/>
              <a:ea typeface="Arial Black"/>
              <a:cs typeface="Arial Black"/>
              <a:sym typeface="Arial Black"/>
            </a:endParaRPr>
          </a:p>
        </p:txBody>
      </p:sp>
      <p:cxnSp>
        <p:nvCxnSpPr>
          <p:cNvPr id="267" name="Google Shape;267;g1fc468d6679_0_339"/>
          <p:cNvCxnSpPr/>
          <p:nvPr/>
        </p:nvCxnSpPr>
        <p:spPr>
          <a:xfrm rot="10800000" flipH="1">
            <a:off x="989497" y="2470650"/>
            <a:ext cx="10483500" cy="63000"/>
          </a:xfrm>
          <a:prstGeom prst="straightConnector1">
            <a:avLst/>
          </a:prstGeom>
          <a:noFill/>
          <a:ln w="9525" cap="flat" cmpd="sng">
            <a:solidFill>
              <a:schemeClr val="accent1"/>
            </a:solidFill>
            <a:prstDash val="solid"/>
            <a:miter lim="800000"/>
            <a:headEnd type="none" w="sm" len="sm"/>
            <a:tailEnd type="none" w="sm" len="sm"/>
          </a:ln>
        </p:spPr>
      </p:cxnSp>
      <p:sp>
        <p:nvSpPr>
          <p:cNvPr id="268" name="Google Shape;268;g1fc468d6679_0_339"/>
          <p:cNvSpPr txBox="1"/>
          <p:nvPr/>
        </p:nvSpPr>
        <p:spPr>
          <a:xfrm>
            <a:off x="391135" y="2529020"/>
            <a:ext cx="38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3600" b="1" i="0" u="none" strike="noStrike" cap="none">
                <a:solidFill>
                  <a:srgbClr val="6FA8DC"/>
                </a:solidFill>
                <a:latin typeface="Arial Black"/>
                <a:ea typeface="Arial Black"/>
                <a:cs typeface="Arial Black"/>
                <a:sym typeface="Arial Black"/>
              </a:rPr>
              <a:t>2</a:t>
            </a:r>
            <a:endParaRPr sz="3600" b="1" i="0" u="none" strike="noStrike" cap="none">
              <a:solidFill>
                <a:srgbClr val="6FA8DC"/>
              </a:solidFill>
              <a:latin typeface="Arial Black"/>
              <a:ea typeface="Arial Black"/>
              <a:cs typeface="Arial Black"/>
              <a:sym typeface="Arial Black"/>
            </a:endParaRPr>
          </a:p>
        </p:txBody>
      </p:sp>
      <p:cxnSp>
        <p:nvCxnSpPr>
          <p:cNvPr id="269" name="Google Shape;269;g1fc468d6679_0_339"/>
          <p:cNvCxnSpPr/>
          <p:nvPr/>
        </p:nvCxnSpPr>
        <p:spPr>
          <a:xfrm rot="10800000" flipH="1">
            <a:off x="996141" y="3075604"/>
            <a:ext cx="10483500" cy="63000"/>
          </a:xfrm>
          <a:prstGeom prst="straightConnector1">
            <a:avLst/>
          </a:prstGeom>
          <a:noFill/>
          <a:ln w="9525" cap="flat" cmpd="sng">
            <a:solidFill>
              <a:schemeClr val="accent1"/>
            </a:solidFill>
            <a:prstDash val="solid"/>
            <a:miter lim="800000"/>
            <a:headEnd type="none" w="sm" len="sm"/>
            <a:tailEnd type="none" w="sm" len="sm"/>
          </a:ln>
        </p:spPr>
      </p:cxnSp>
      <p:cxnSp>
        <p:nvCxnSpPr>
          <p:cNvPr id="270" name="Google Shape;270;g1fc468d6679_0_339"/>
          <p:cNvCxnSpPr/>
          <p:nvPr/>
        </p:nvCxnSpPr>
        <p:spPr>
          <a:xfrm rot="10800000" flipH="1">
            <a:off x="996141" y="3951109"/>
            <a:ext cx="10483500" cy="63000"/>
          </a:xfrm>
          <a:prstGeom prst="straightConnector1">
            <a:avLst/>
          </a:prstGeom>
          <a:noFill/>
          <a:ln w="9525" cap="flat" cmpd="sng">
            <a:solidFill>
              <a:schemeClr val="accent1"/>
            </a:solidFill>
            <a:prstDash val="solid"/>
            <a:miter lim="800000"/>
            <a:headEnd type="none" w="sm" len="sm"/>
            <a:tailEnd type="none" w="sm" len="sm"/>
          </a:ln>
        </p:spPr>
      </p:cxnSp>
      <p:pic>
        <p:nvPicPr>
          <p:cNvPr id="271" name="Google Shape;271;g1fc468d6679_0_339"/>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272" name="Google Shape;272;g1fc468d6679_0_339"/>
          <p:cNvSpPr/>
          <p:nvPr/>
        </p:nvSpPr>
        <p:spPr>
          <a:xfrm>
            <a:off x="922425" y="4225725"/>
            <a:ext cx="10370700" cy="672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200">
                <a:solidFill>
                  <a:schemeClr val="dk1"/>
                </a:solidFill>
              </a:rPr>
              <a:t>жүргізілген диагностикалық жұмыстың қорытындысы бойынша педагог-психолог орын алған жағдайдың себебін анықтайды, психологиялық-педагогикалық қорытынды шығарады және ұсынымдар әзірлейді, психологиялық-педагогикалық сүйемелдеу мамандарымен бірлесіп, орта білім беру ұйымдарының бірінші басшысы бекітетін жеке жұмыс жоспарын дайындайды.</a:t>
            </a:r>
            <a:endParaRPr sz="1200">
              <a:solidFill>
                <a:schemeClr val="dk1"/>
              </a:solidFill>
            </a:endParaRPr>
          </a:p>
        </p:txBody>
      </p:sp>
      <p:sp>
        <p:nvSpPr>
          <p:cNvPr id="273" name="Google Shape;273;g1fc468d6679_0_339"/>
          <p:cNvSpPr/>
          <p:nvPr/>
        </p:nvSpPr>
        <p:spPr>
          <a:xfrm>
            <a:off x="890375" y="5117825"/>
            <a:ext cx="10261500" cy="44880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ru-RU" sz="1200">
                <a:solidFill>
                  <a:schemeClr val="dk1"/>
                </a:solidFill>
              </a:rPr>
              <a:t>жеке жоспардың ұсынымдары мен бағдарламаларын орындау белгіленген кестеге сәйкес жүзеге асырылады;</a:t>
            </a:r>
            <a:endParaRPr sz="1200">
              <a:solidFill>
                <a:schemeClr val="dk1"/>
              </a:solidFill>
            </a:endParaRPr>
          </a:p>
        </p:txBody>
      </p:sp>
      <p:sp>
        <p:nvSpPr>
          <p:cNvPr id="274" name="Google Shape;274;g1fc468d6679_0_339"/>
          <p:cNvSpPr txBox="1"/>
          <p:nvPr/>
        </p:nvSpPr>
        <p:spPr>
          <a:xfrm>
            <a:off x="391135" y="4092657"/>
            <a:ext cx="38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3600" b="1">
                <a:solidFill>
                  <a:srgbClr val="6FA8DC"/>
                </a:solidFill>
                <a:latin typeface="Arial Black"/>
                <a:ea typeface="Arial Black"/>
                <a:cs typeface="Arial Black"/>
                <a:sym typeface="Arial Black"/>
              </a:rPr>
              <a:t>4</a:t>
            </a:r>
            <a:endParaRPr sz="3600" b="1" i="0" u="none" strike="noStrike" cap="none">
              <a:solidFill>
                <a:srgbClr val="6FA8DC"/>
              </a:solidFill>
              <a:latin typeface="Arial Black"/>
              <a:ea typeface="Arial Black"/>
              <a:cs typeface="Arial Black"/>
              <a:sym typeface="Arial Black"/>
            </a:endParaRPr>
          </a:p>
        </p:txBody>
      </p:sp>
      <p:sp>
        <p:nvSpPr>
          <p:cNvPr id="275" name="Google Shape;275;g1fc468d6679_0_339"/>
          <p:cNvSpPr txBox="1"/>
          <p:nvPr/>
        </p:nvSpPr>
        <p:spPr>
          <a:xfrm>
            <a:off x="385881" y="3265632"/>
            <a:ext cx="38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3600" b="1" i="0" u="none" strike="noStrike" cap="none">
                <a:solidFill>
                  <a:srgbClr val="6FA8DC"/>
                </a:solidFill>
                <a:latin typeface="Arial Black"/>
                <a:ea typeface="Arial Black"/>
                <a:cs typeface="Arial Black"/>
                <a:sym typeface="Arial Black"/>
              </a:rPr>
              <a:t>3</a:t>
            </a:r>
            <a:endParaRPr sz="3600" b="1" i="0" u="none" strike="noStrike" cap="none">
              <a:solidFill>
                <a:srgbClr val="6FA8DC"/>
              </a:solidFill>
              <a:latin typeface="Arial Black"/>
              <a:ea typeface="Arial Black"/>
              <a:cs typeface="Arial Black"/>
              <a:sym typeface="Arial Black"/>
            </a:endParaRPr>
          </a:p>
        </p:txBody>
      </p:sp>
      <p:cxnSp>
        <p:nvCxnSpPr>
          <p:cNvPr id="276" name="Google Shape;276;g1fc468d6679_0_339"/>
          <p:cNvCxnSpPr/>
          <p:nvPr/>
        </p:nvCxnSpPr>
        <p:spPr>
          <a:xfrm rot="10800000" flipH="1">
            <a:off x="996141" y="4900582"/>
            <a:ext cx="10483500" cy="63000"/>
          </a:xfrm>
          <a:prstGeom prst="straightConnector1">
            <a:avLst/>
          </a:prstGeom>
          <a:noFill/>
          <a:ln w="9525" cap="flat" cmpd="sng">
            <a:solidFill>
              <a:schemeClr val="accent1"/>
            </a:solidFill>
            <a:prstDash val="solid"/>
            <a:miter lim="800000"/>
            <a:headEnd type="none" w="sm" len="sm"/>
            <a:tailEnd type="none" w="sm" len="sm"/>
          </a:ln>
        </p:spPr>
      </p:cxnSp>
      <p:cxnSp>
        <p:nvCxnSpPr>
          <p:cNvPr id="277" name="Google Shape;277;g1fc468d6679_0_339"/>
          <p:cNvCxnSpPr/>
          <p:nvPr/>
        </p:nvCxnSpPr>
        <p:spPr>
          <a:xfrm rot="10800000" flipH="1">
            <a:off x="996141" y="5460700"/>
            <a:ext cx="10483500" cy="63000"/>
          </a:xfrm>
          <a:prstGeom prst="straightConnector1">
            <a:avLst/>
          </a:prstGeom>
          <a:noFill/>
          <a:ln w="9525" cap="flat" cmpd="sng">
            <a:solidFill>
              <a:schemeClr val="accent1"/>
            </a:solidFill>
            <a:prstDash val="solid"/>
            <a:miter lim="800000"/>
            <a:headEnd type="none" w="sm" len="sm"/>
            <a:tailEnd type="none" w="sm" len="sm"/>
          </a:ln>
        </p:spPr>
      </p:cxnSp>
      <p:sp>
        <p:nvSpPr>
          <p:cNvPr id="278" name="Google Shape;278;g1fc468d6679_0_339"/>
          <p:cNvSpPr txBox="1"/>
          <p:nvPr/>
        </p:nvSpPr>
        <p:spPr>
          <a:xfrm>
            <a:off x="385881" y="4919707"/>
            <a:ext cx="3888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3600" b="1">
                <a:solidFill>
                  <a:srgbClr val="6FA8DC"/>
                </a:solidFill>
                <a:latin typeface="Arial Black"/>
                <a:ea typeface="Arial Black"/>
                <a:cs typeface="Arial Black"/>
                <a:sym typeface="Arial Black"/>
              </a:rPr>
              <a:t>5</a:t>
            </a:r>
            <a:endParaRPr sz="3600" b="1" i="0" u="none" strike="noStrike" cap="none">
              <a:solidFill>
                <a:srgbClr val="6FA8DC"/>
              </a:solidFill>
              <a:latin typeface="Arial Black"/>
              <a:ea typeface="Arial Black"/>
              <a:cs typeface="Arial Black"/>
              <a:sym typeface="Arial Black"/>
            </a:endParaRPr>
          </a:p>
        </p:txBody>
      </p:sp>
      <p:pic>
        <p:nvPicPr>
          <p:cNvPr id="279" name="Google Shape;279;g1fc468d6679_0_339"/>
          <p:cNvPicPr preferRelativeResize="0"/>
          <p:nvPr/>
        </p:nvPicPr>
        <p:blipFill rotWithShape="1">
          <a:blip r:embed="rId4">
            <a:alphaModFix/>
          </a:blip>
          <a:srcRect t="49046" r="69908" b="28111"/>
          <a:stretch/>
        </p:blipFill>
        <p:spPr>
          <a:xfrm>
            <a:off x="258625" y="174300"/>
            <a:ext cx="1854390" cy="1393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g1fc468d6679_0_360"/>
          <p:cNvSpPr txBox="1"/>
          <p:nvPr/>
        </p:nvSpPr>
        <p:spPr>
          <a:xfrm>
            <a:off x="2847925" y="248225"/>
            <a:ext cx="67842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Ата-аналар немесе өзге де заңды өкілдер психологиялық-педагогикалық сүйемелдеуді қамтамасыз ететін мамандарға жүгіну кезде:</a:t>
            </a:r>
            <a:endParaRPr sz="2000" b="1">
              <a:solidFill>
                <a:srgbClr val="002060"/>
              </a:solidFill>
            </a:endParaRPr>
          </a:p>
        </p:txBody>
      </p:sp>
      <p:pic>
        <p:nvPicPr>
          <p:cNvPr id="285" name="Google Shape;285;g1fc468d6679_0_360"/>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286" name="Google Shape;286;g1fc468d6679_0_360"/>
          <p:cNvSpPr/>
          <p:nvPr/>
        </p:nvSpPr>
        <p:spPr>
          <a:xfrm>
            <a:off x="942825" y="1638800"/>
            <a:ext cx="3876000" cy="18444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200">
                <a:solidFill>
                  <a:schemeClr val="dk1"/>
                </a:solidFill>
              </a:rPr>
              <a:t>ата-ана немесе өзге де заңды өкіл білім алушының немесе тәрбиеленушінің психологиялық жай-күйі, оны оқыту, дамыту және тәрбиелеу процесіндегі мінез-құлқы мәселелері, бала-ата-ана қатынастарының проблемалары бойынша жазбаша немесе ауызша нысанда сынып жетекшісіне, педагог-психологқа, әлеуметтік педагогке, пән мұғаліміне, орта білім беру ұйымының әкімшілігіне өтініш жасайды;</a:t>
            </a:r>
            <a:endParaRPr sz="1200" b="0" i="0" u="none" strike="noStrike" cap="none">
              <a:solidFill>
                <a:schemeClr val="dk1"/>
              </a:solidFill>
              <a:latin typeface="Arial"/>
              <a:ea typeface="Arial"/>
              <a:cs typeface="Arial"/>
              <a:sym typeface="Arial"/>
            </a:endParaRPr>
          </a:p>
        </p:txBody>
      </p:sp>
      <p:sp>
        <p:nvSpPr>
          <p:cNvPr id="287" name="Google Shape;287;g1fc468d6679_0_360"/>
          <p:cNvSpPr/>
          <p:nvPr/>
        </p:nvSpPr>
        <p:spPr>
          <a:xfrm>
            <a:off x="476075" y="166900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88" name="Google Shape;288;g1fc468d6679_0_360"/>
          <p:cNvSpPr txBox="1"/>
          <p:nvPr/>
        </p:nvSpPr>
        <p:spPr>
          <a:xfrm>
            <a:off x="495125" y="171908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289" name="Google Shape;289;g1fc468d6679_0_360"/>
          <p:cNvSpPr txBox="1"/>
          <p:nvPr/>
        </p:nvSpPr>
        <p:spPr>
          <a:xfrm>
            <a:off x="5550636" y="1669000"/>
            <a:ext cx="6165300" cy="12006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sz="1200">
                <a:solidFill>
                  <a:schemeClr val="dk1"/>
                </a:solidFill>
              </a:rPr>
              <a:t>алғашқы кездесуде педагог-психолог әңгімелесу жүргізеді, ата-ананы немесе өзге де заңды өкілді тыңдай отырып, білім алушының немесе тәрбиеленушінің жағдайы немесе мінез-құлқының пайда болу немесе өзгеру себептері туралы ұсынымды қалыптастырады, талап етілетін әлеуметтік, психологиялық-педагогикалық диагностиканың, консультация берудің, түзетудің, қолдаудың немесе сүйемелдеудің нысандары мен әдістерін айқындайды;</a:t>
            </a:r>
            <a:endParaRPr sz="1200" b="0" i="1" u="none" strike="noStrike" cap="none">
              <a:solidFill>
                <a:schemeClr val="dk1"/>
              </a:solidFill>
              <a:latin typeface="Arial"/>
              <a:ea typeface="Arial"/>
              <a:cs typeface="Arial"/>
              <a:sym typeface="Arial"/>
            </a:endParaRPr>
          </a:p>
        </p:txBody>
      </p:sp>
      <p:sp>
        <p:nvSpPr>
          <p:cNvPr id="290" name="Google Shape;290;g1fc468d6679_0_360"/>
          <p:cNvSpPr/>
          <p:nvPr/>
        </p:nvSpPr>
        <p:spPr>
          <a:xfrm>
            <a:off x="5188525" y="16975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1" name="Google Shape;291;g1fc468d6679_0_360"/>
          <p:cNvSpPr txBox="1"/>
          <p:nvPr/>
        </p:nvSpPr>
        <p:spPr>
          <a:xfrm>
            <a:off x="5207575" y="17476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4</a:t>
            </a:r>
            <a:endParaRPr sz="2000" b="1" i="0" u="none" strike="noStrike" cap="none">
              <a:solidFill>
                <a:schemeClr val="lt1"/>
              </a:solidFill>
              <a:latin typeface="Arial"/>
              <a:ea typeface="Arial"/>
              <a:cs typeface="Arial"/>
              <a:sym typeface="Arial"/>
            </a:endParaRPr>
          </a:p>
        </p:txBody>
      </p:sp>
      <p:sp>
        <p:nvSpPr>
          <p:cNvPr id="292" name="Google Shape;292;g1fc468d6679_0_360"/>
          <p:cNvSpPr txBox="1"/>
          <p:nvPr/>
        </p:nvSpPr>
        <p:spPr>
          <a:xfrm>
            <a:off x="5550636" y="3004350"/>
            <a:ext cx="6165300" cy="6465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sz="1200">
                <a:solidFill>
                  <a:schemeClr val="dk1"/>
                </a:solidFill>
              </a:rPr>
              <a:t>психологиялық қызметтің мамандары әлеуметтік немесе психологиялық-педагогикалық сүйемелдеудің жеке жоспарын жасайды, оны орта білім беру ұйымының бірінші басшысы бекітеді;</a:t>
            </a:r>
            <a:endParaRPr sz="1200" b="0" i="1" u="none" strike="noStrike" cap="none">
              <a:solidFill>
                <a:schemeClr val="dk1"/>
              </a:solidFill>
              <a:latin typeface="Arial"/>
              <a:ea typeface="Arial"/>
              <a:cs typeface="Arial"/>
              <a:sym typeface="Arial"/>
            </a:endParaRPr>
          </a:p>
        </p:txBody>
      </p:sp>
      <p:sp>
        <p:nvSpPr>
          <p:cNvPr id="293" name="Google Shape;293;g1fc468d6679_0_360"/>
          <p:cNvSpPr/>
          <p:nvPr/>
        </p:nvSpPr>
        <p:spPr>
          <a:xfrm>
            <a:off x="5188525" y="303292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4" name="Google Shape;294;g1fc468d6679_0_360"/>
          <p:cNvSpPr txBox="1"/>
          <p:nvPr/>
        </p:nvSpPr>
        <p:spPr>
          <a:xfrm>
            <a:off x="5207575" y="308301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5</a:t>
            </a:r>
            <a:endParaRPr sz="2000" b="1" i="0" u="none" strike="noStrike" cap="none">
              <a:solidFill>
                <a:schemeClr val="lt1"/>
              </a:solidFill>
              <a:latin typeface="Arial"/>
              <a:ea typeface="Arial"/>
              <a:cs typeface="Arial"/>
              <a:sym typeface="Arial"/>
            </a:endParaRPr>
          </a:p>
        </p:txBody>
      </p:sp>
      <p:sp>
        <p:nvSpPr>
          <p:cNvPr id="295" name="Google Shape;295;g1fc468d6679_0_360"/>
          <p:cNvSpPr/>
          <p:nvPr/>
        </p:nvSpPr>
        <p:spPr>
          <a:xfrm>
            <a:off x="942825" y="3699200"/>
            <a:ext cx="3876000" cy="6726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200">
                <a:solidFill>
                  <a:schemeClr val="dk1"/>
                </a:solidFill>
              </a:rPr>
              <a:t>ата-ана немесе баланың өзге де заңды өкілдерінің өтінішін психологиялық қызметтің мамандары тіркейді және қарайды;</a:t>
            </a:r>
            <a:endParaRPr sz="1200" b="0" i="0" u="none" strike="noStrike" cap="none">
              <a:solidFill>
                <a:schemeClr val="dk1"/>
              </a:solidFill>
              <a:latin typeface="Arial"/>
              <a:ea typeface="Arial"/>
              <a:cs typeface="Arial"/>
              <a:sym typeface="Arial"/>
            </a:endParaRPr>
          </a:p>
        </p:txBody>
      </p:sp>
      <p:sp>
        <p:nvSpPr>
          <p:cNvPr id="296" name="Google Shape;296;g1fc468d6679_0_360"/>
          <p:cNvSpPr/>
          <p:nvPr/>
        </p:nvSpPr>
        <p:spPr>
          <a:xfrm>
            <a:off x="476075" y="372940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97" name="Google Shape;297;g1fc468d6679_0_360"/>
          <p:cNvSpPr txBox="1"/>
          <p:nvPr/>
        </p:nvSpPr>
        <p:spPr>
          <a:xfrm>
            <a:off x="495125" y="377948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
        <p:nvSpPr>
          <p:cNvPr id="298" name="Google Shape;298;g1fc468d6679_0_360"/>
          <p:cNvSpPr txBox="1"/>
          <p:nvPr/>
        </p:nvSpPr>
        <p:spPr>
          <a:xfrm>
            <a:off x="5550636" y="3785600"/>
            <a:ext cx="6165300" cy="8310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sz="1200">
                <a:solidFill>
                  <a:schemeClr val="dk1"/>
                </a:solidFill>
              </a:rPr>
              <a:t>әлеуметтік және психологиялық-педагогикалық сүйемелдеудің жеке жоспары 2 данада жасалады, оны ата-анасы немесе өзге де заңды өкілі жазбаша түрде куәландырады, олардың біреуі ата-анасына немесе өзге де заңды өкіліне беріледі, екіншісі орта білім беру ұйымында қалады;</a:t>
            </a:r>
            <a:endParaRPr sz="1200" b="0" i="1" u="none" strike="noStrike" cap="none">
              <a:solidFill>
                <a:schemeClr val="dk1"/>
              </a:solidFill>
              <a:latin typeface="Arial"/>
              <a:ea typeface="Arial"/>
              <a:cs typeface="Arial"/>
              <a:sym typeface="Arial"/>
            </a:endParaRPr>
          </a:p>
        </p:txBody>
      </p:sp>
      <p:sp>
        <p:nvSpPr>
          <p:cNvPr id="299" name="Google Shape;299;g1fc468d6679_0_360"/>
          <p:cNvSpPr/>
          <p:nvPr/>
        </p:nvSpPr>
        <p:spPr>
          <a:xfrm>
            <a:off x="5188525" y="38141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0" name="Google Shape;300;g1fc468d6679_0_360"/>
          <p:cNvSpPr txBox="1"/>
          <p:nvPr/>
        </p:nvSpPr>
        <p:spPr>
          <a:xfrm>
            <a:off x="5207575" y="38642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6</a:t>
            </a:r>
            <a:endParaRPr sz="2000" b="1" i="0" u="none" strike="noStrike" cap="none">
              <a:solidFill>
                <a:schemeClr val="lt1"/>
              </a:solidFill>
              <a:latin typeface="Arial"/>
              <a:ea typeface="Arial"/>
              <a:cs typeface="Arial"/>
              <a:sym typeface="Arial"/>
            </a:endParaRPr>
          </a:p>
        </p:txBody>
      </p:sp>
      <p:sp>
        <p:nvSpPr>
          <p:cNvPr id="301" name="Google Shape;301;g1fc468d6679_0_360"/>
          <p:cNvSpPr/>
          <p:nvPr/>
        </p:nvSpPr>
        <p:spPr>
          <a:xfrm>
            <a:off x="942825" y="4570050"/>
            <a:ext cx="3876000" cy="12861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200">
                <a:solidFill>
                  <a:schemeClr val="dk1"/>
                </a:solidFill>
              </a:rPr>
              <a:t>психологиялық қызметтің мамандары сынып жетекшісімен бірлесіп жағдайды зерделейді, орта білім беру ұйымының басшысын хабардар етеді және психологиялық қызметтің негізгі жауапты маманын айқындайды;</a:t>
            </a:r>
            <a:endParaRPr sz="1200">
              <a:solidFill>
                <a:schemeClr val="dk1"/>
              </a:solidFill>
            </a:endParaRPr>
          </a:p>
        </p:txBody>
      </p:sp>
      <p:sp>
        <p:nvSpPr>
          <p:cNvPr id="302" name="Google Shape;302;g1fc468d6679_0_360"/>
          <p:cNvSpPr/>
          <p:nvPr/>
        </p:nvSpPr>
        <p:spPr>
          <a:xfrm>
            <a:off x="476075" y="460025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3" name="Google Shape;303;g1fc468d6679_0_360"/>
          <p:cNvSpPr txBox="1"/>
          <p:nvPr/>
        </p:nvSpPr>
        <p:spPr>
          <a:xfrm>
            <a:off x="495125" y="465033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3</a:t>
            </a:r>
            <a:endParaRPr sz="2000" b="1" i="0" u="none" strike="noStrike" cap="none">
              <a:solidFill>
                <a:schemeClr val="lt1"/>
              </a:solidFill>
              <a:latin typeface="Arial"/>
              <a:ea typeface="Arial"/>
              <a:cs typeface="Arial"/>
              <a:sym typeface="Arial"/>
            </a:endParaRPr>
          </a:p>
        </p:txBody>
      </p:sp>
      <p:sp>
        <p:nvSpPr>
          <p:cNvPr id="304" name="Google Shape;304;g1fc468d6679_0_360"/>
          <p:cNvSpPr txBox="1"/>
          <p:nvPr/>
        </p:nvSpPr>
        <p:spPr>
          <a:xfrm>
            <a:off x="5550636" y="4859950"/>
            <a:ext cx="6165300" cy="10158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sz="1200">
                <a:solidFill>
                  <a:schemeClr val="dk1"/>
                </a:solidFill>
              </a:rPr>
              <a:t>психологиялық жағдайында немесе мінез-құлқында, құқықтық, әлеуметтік немесе отбасылық-тұрмыстық проблемалар тәуекелі анықталған кезде білім алушы немесе тәрбиеленуші тиісті бейіндегі мамандарға (денсаулық сақтау, ішкі істер, халықты әлеуметтік қорғау органдары мен ұйымдары, кәмелетке толмағандардың істері және олардың құқықтарын қорғау жөніндегі комиссия) консультацияға жіберіледі.</a:t>
            </a:r>
            <a:endParaRPr sz="1200" b="0" i="1" u="none" strike="noStrike" cap="none">
              <a:solidFill>
                <a:schemeClr val="dk1"/>
              </a:solidFill>
              <a:latin typeface="Arial"/>
              <a:ea typeface="Arial"/>
              <a:cs typeface="Arial"/>
              <a:sym typeface="Arial"/>
            </a:endParaRPr>
          </a:p>
        </p:txBody>
      </p:sp>
      <p:sp>
        <p:nvSpPr>
          <p:cNvPr id="305" name="Google Shape;305;g1fc468d6679_0_360"/>
          <p:cNvSpPr/>
          <p:nvPr/>
        </p:nvSpPr>
        <p:spPr>
          <a:xfrm>
            <a:off x="5188525" y="488852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06" name="Google Shape;306;g1fc468d6679_0_360"/>
          <p:cNvSpPr txBox="1"/>
          <p:nvPr/>
        </p:nvSpPr>
        <p:spPr>
          <a:xfrm>
            <a:off x="5207575" y="493861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7</a:t>
            </a:r>
            <a:endParaRPr sz="2000" b="1" i="0" u="none" strike="noStrike" cap="none">
              <a:solidFill>
                <a:schemeClr val="lt1"/>
              </a:solidFill>
              <a:latin typeface="Arial"/>
              <a:ea typeface="Arial"/>
              <a:cs typeface="Arial"/>
              <a:sym typeface="Arial"/>
            </a:endParaRPr>
          </a:p>
        </p:txBody>
      </p:sp>
      <p:pic>
        <p:nvPicPr>
          <p:cNvPr id="307" name="Google Shape;307;g1fc468d6679_0_360"/>
          <p:cNvPicPr preferRelativeResize="0"/>
          <p:nvPr/>
        </p:nvPicPr>
        <p:blipFill rotWithShape="1">
          <a:blip r:embed="rId4">
            <a:alphaModFix/>
          </a:blip>
          <a:srcRect l="66289" r="16047" b="48856"/>
          <a:stretch/>
        </p:blipFill>
        <p:spPr>
          <a:xfrm>
            <a:off x="382901" y="0"/>
            <a:ext cx="1096177" cy="132497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g1fc468d6679_0_387"/>
          <p:cNvSpPr/>
          <p:nvPr/>
        </p:nvSpPr>
        <p:spPr>
          <a:xfrm>
            <a:off x="7917250" y="4112225"/>
            <a:ext cx="4040100" cy="1812600"/>
          </a:xfrm>
          <a:prstGeom prst="roundRect">
            <a:avLst>
              <a:gd name="adj" fmla="val 0"/>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3" name="Google Shape;313;g1fc468d6679_0_387"/>
          <p:cNvSpPr/>
          <p:nvPr/>
        </p:nvSpPr>
        <p:spPr>
          <a:xfrm>
            <a:off x="234800" y="4437775"/>
            <a:ext cx="4345800" cy="1474500"/>
          </a:xfrm>
          <a:prstGeom prst="roundRect">
            <a:avLst>
              <a:gd name="adj" fmla="val 0"/>
            </a:avLst>
          </a:prstGeom>
          <a:solidFill>
            <a:srgbClr val="E7F4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4" name="Google Shape;314;g1fc468d6679_0_387"/>
          <p:cNvSpPr/>
          <p:nvPr/>
        </p:nvSpPr>
        <p:spPr>
          <a:xfrm>
            <a:off x="7917250" y="1693825"/>
            <a:ext cx="4040100" cy="1104900"/>
          </a:xfrm>
          <a:prstGeom prst="roundRect">
            <a:avLst>
              <a:gd name="adj" fmla="val 0"/>
            </a:avLst>
          </a:prstGeom>
          <a:solidFill>
            <a:srgbClr val="E7F4F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5" name="Google Shape;315;g1fc468d6679_0_387"/>
          <p:cNvSpPr/>
          <p:nvPr/>
        </p:nvSpPr>
        <p:spPr>
          <a:xfrm>
            <a:off x="234800" y="1661050"/>
            <a:ext cx="4208400" cy="2094000"/>
          </a:xfrm>
          <a:prstGeom prst="roundRect">
            <a:avLst>
              <a:gd name="adj" fmla="val 0"/>
            </a:avLst>
          </a:prstGeom>
          <a:solidFill>
            <a:srgbClr val="DDEAF6"/>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316" name="Google Shape;316;g1fc468d6679_0_387"/>
          <p:cNvSpPr/>
          <p:nvPr/>
        </p:nvSpPr>
        <p:spPr>
          <a:xfrm>
            <a:off x="579800" y="1784000"/>
            <a:ext cx="3882300" cy="181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b="1">
                <a:solidFill>
                  <a:srgbClr val="1155CC"/>
                </a:solidFill>
              </a:rPr>
              <a:t>орта білім беру ұйымдарының педагогтері білім алушылар мен тәрбиеленушілердің эмоционалды-еріктік, мінез-құлық тәуекелдері мен оқуы мен дамуында қиындықтар, сондай-ақ кәсіби тұрғыда шаршау кезінде өзіндік проблемалар анықталған кезде психологиялық қызмет маманына жазбаша немесе ауызша жүгінеді;</a:t>
            </a:r>
            <a:endParaRPr sz="1100" b="1" i="0" u="none" strike="noStrike" cap="none">
              <a:solidFill>
                <a:srgbClr val="1155CC"/>
              </a:solidFill>
            </a:endParaRPr>
          </a:p>
        </p:txBody>
      </p:sp>
      <p:sp>
        <p:nvSpPr>
          <p:cNvPr id="317" name="Google Shape;317;g1fc468d6679_0_387"/>
          <p:cNvSpPr/>
          <p:nvPr/>
        </p:nvSpPr>
        <p:spPr>
          <a:xfrm>
            <a:off x="8280625" y="1857475"/>
            <a:ext cx="3313800" cy="777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300" b="1">
                <a:solidFill>
                  <a:srgbClr val="0B5394"/>
                </a:solidFill>
              </a:rPr>
              <a:t>педагогтің өтінішін психологиялық қызмет мамандары тіркейді және қарайды;</a:t>
            </a:r>
            <a:endParaRPr sz="1300" b="1" i="0" u="none" strike="noStrike" cap="none">
              <a:solidFill>
                <a:srgbClr val="0B5394"/>
              </a:solidFill>
            </a:endParaRPr>
          </a:p>
        </p:txBody>
      </p:sp>
      <p:sp>
        <p:nvSpPr>
          <p:cNvPr id="318" name="Google Shape;318;g1fc468d6679_0_387"/>
          <p:cNvSpPr/>
          <p:nvPr/>
        </p:nvSpPr>
        <p:spPr>
          <a:xfrm>
            <a:off x="626500" y="4654825"/>
            <a:ext cx="3882300" cy="1192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ru-RU" sz="1300" b="1">
                <a:solidFill>
                  <a:srgbClr val="0B5394"/>
                </a:solidFill>
              </a:rPr>
              <a:t>психологиялық қызметтің маманы әлеуметтік, психологиялық-педагогикалық қолдау көрсетудің нысандары мен әдістерін айқындайды.</a:t>
            </a:r>
            <a:endParaRPr sz="1300" b="1" i="0" u="none" strike="noStrike" cap="none">
              <a:solidFill>
                <a:srgbClr val="0B5394"/>
              </a:solidFill>
            </a:endParaRPr>
          </a:p>
        </p:txBody>
      </p:sp>
      <p:sp>
        <p:nvSpPr>
          <p:cNvPr id="319" name="Google Shape;319;g1fc468d6679_0_387"/>
          <p:cNvSpPr/>
          <p:nvPr/>
        </p:nvSpPr>
        <p:spPr>
          <a:xfrm>
            <a:off x="8290675" y="4245775"/>
            <a:ext cx="3303900" cy="147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b="1">
                <a:solidFill>
                  <a:srgbClr val="1155CC"/>
                </a:solidFill>
              </a:rPr>
              <a:t>психологиялық қызметтің мамандары жағдайды зерделейді, орта білім беру ұйымының басшысын хабардар етеді және ол психологиялық қызметтің негізгі жауапты маманын айқындайды;</a:t>
            </a:r>
            <a:endParaRPr sz="1300" b="1" i="0" u="none" strike="noStrike" cap="none">
              <a:solidFill>
                <a:srgbClr val="1155CC"/>
              </a:solidFill>
            </a:endParaRPr>
          </a:p>
        </p:txBody>
      </p:sp>
      <p:cxnSp>
        <p:nvCxnSpPr>
          <p:cNvPr id="320" name="Google Shape;320;g1fc468d6679_0_387"/>
          <p:cNvCxnSpPr/>
          <p:nvPr/>
        </p:nvCxnSpPr>
        <p:spPr>
          <a:xfrm rot="10800000">
            <a:off x="4058225" y="1581150"/>
            <a:ext cx="1295400" cy="11049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321" name="Google Shape;321;g1fc468d6679_0_387"/>
          <p:cNvCxnSpPr>
            <a:stCxn id="322" idx="1"/>
          </p:cNvCxnSpPr>
          <p:nvPr/>
        </p:nvCxnSpPr>
        <p:spPr>
          <a:xfrm rot="10800000">
            <a:off x="3924698" y="4295720"/>
            <a:ext cx="1737900" cy="4575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323" name="Google Shape;323;g1fc468d6679_0_387"/>
          <p:cNvCxnSpPr/>
          <p:nvPr/>
        </p:nvCxnSpPr>
        <p:spPr>
          <a:xfrm>
            <a:off x="6916922" y="4675057"/>
            <a:ext cx="765600" cy="5436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324" name="Google Shape;324;g1fc468d6679_0_387"/>
          <p:cNvCxnSpPr>
            <a:stCxn id="325" idx="3"/>
          </p:cNvCxnSpPr>
          <p:nvPr/>
        </p:nvCxnSpPr>
        <p:spPr>
          <a:xfrm>
            <a:off x="6511285" y="2525857"/>
            <a:ext cx="2020800" cy="4284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pic>
        <p:nvPicPr>
          <p:cNvPr id="326" name="Google Shape;326;g1fc468d6679_0_387"/>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327" name="Google Shape;327;g1fc468d6679_0_387"/>
          <p:cNvSpPr txBox="1"/>
          <p:nvPr/>
        </p:nvSpPr>
        <p:spPr>
          <a:xfrm>
            <a:off x="884600" y="235209"/>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endParaRPr sz="2000" b="1">
              <a:solidFill>
                <a:srgbClr val="002060"/>
              </a:solidFill>
              <a:latin typeface="Calibri"/>
              <a:ea typeface="Calibri"/>
              <a:cs typeface="Calibri"/>
              <a:sym typeface="Calibri"/>
            </a:endParaRPr>
          </a:p>
        </p:txBody>
      </p:sp>
      <p:pic>
        <p:nvPicPr>
          <p:cNvPr id="328" name="Google Shape;328;g1fc468d6679_0_387"/>
          <p:cNvPicPr preferRelativeResize="0"/>
          <p:nvPr/>
        </p:nvPicPr>
        <p:blipFill>
          <a:blip r:embed="rId4">
            <a:alphaModFix/>
          </a:blip>
          <a:stretch>
            <a:fillRect/>
          </a:stretch>
        </p:blipFill>
        <p:spPr>
          <a:xfrm>
            <a:off x="4765862" y="2250675"/>
            <a:ext cx="2966225" cy="2938225"/>
          </a:xfrm>
          <a:prstGeom prst="rect">
            <a:avLst/>
          </a:prstGeom>
          <a:noFill/>
          <a:ln>
            <a:noFill/>
          </a:ln>
        </p:spPr>
      </p:pic>
      <p:sp>
        <p:nvSpPr>
          <p:cNvPr id="329" name="Google Shape;329;g1fc468d6679_0_387"/>
          <p:cNvSpPr txBox="1"/>
          <p:nvPr/>
        </p:nvSpPr>
        <p:spPr>
          <a:xfrm>
            <a:off x="3068600" y="376875"/>
            <a:ext cx="63429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rPr>
              <a:t>Педагогтердің психологиялық қызметтерге жүгіну кезіндегі іс-қимыл тәртібі:</a:t>
            </a:r>
            <a:endParaRPr sz="2000" b="1">
              <a:solidFill>
                <a:srgbClr val="002060"/>
              </a:solidFill>
            </a:endParaRPr>
          </a:p>
        </p:txBody>
      </p:sp>
      <p:pic>
        <p:nvPicPr>
          <p:cNvPr id="330" name="Google Shape;330;g1fc468d6679_0_387"/>
          <p:cNvPicPr preferRelativeResize="0"/>
          <p:nvPr/>
        </p:nvPicPr>
        <p:blipFill rotWithShape="1">
          <a:blip r:embed="rId5">
            <a:alphaModFix/>
          </a:blip>
          <a:srcRect/>
          <a:stretch/>
        </p:blipFill>
        <p:spPr>
          <a:xfrm>
            <a:off x="4746673" y="3099631"/>
            <a:ext cx="2713936" cy="1192800"/>
          </a:xfrm>
          <a:prstGeom prst="rect">
            <a:avLst/>
          </a:prstGeom>
          <a:noFill/>
          <a:ln>
            <a:noFill/>
          </a:ln>
        </p:spPr>
      </p:pic>
      <p:sp>
        <p:nvSpPr>
          <p:cNvPr id="331" name="Google Shape;331;g1fc468d6679_0_387"/>
          <p:cNvSpPr txBox="1"/>
          <p:nvPr/>
        </p:nvSpPr>
        <p:spPr>
          <a:xfrm>
            <a:off x="7682535" y="1830778"/>
            <a:ext cx="388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800" b="1" i="0" u="none" strike="noStrike" cap="none">
                <a:solidFill>
                  <a:srgbClr val="6D9EEB"/>
                </a:solidFill>
                <a:latin typeface="Arial Black"/>
                <a:ea typeface="Arial Black"/>
                <a:cs typeface="Arial Black"/>
                <a:sym typeface="Arial Black"/>
              </a:rPr>
              <a:t>2</a:t>
            </a:r>
            <a:endParaRPr sz="4800" b="1" i="0" u="none" strike="noStrike" cap="none">
              <a:solidFill>
                <a:srgbClr val="6D9EEB"/>
              </a:solidFill>
              <a:latin typeface="Arial Black"/>
              <a:ea typeface="Arial Black"/>
              <a:cs typeface="Arial Black"/>
              <a:sym typeface="Arial Black"/>
            </a:endParaRPr>
          </a:p>
        </p:txBody>
      </p:sp>
      <p:sp>
        <p:nvSpPr>
          <p:cNvPr id="332" name="Google Shape;332;g1fc468d6679_0_387"/>
          <p:cNvSpPr txBox="1"/>
          <p:nvPr/>
        </p:nvSpPr>
        <p:spPr>
          <a:xfrm>
            <a:off x="10" y="2324552"/>
            <a:ext cx="388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800" b="1">
                <a:solidFill>
                  <a:srgbClr val="3D85C6"/>
                </a:solidFill>
                <a:latin typeface="Arial Black"/>
                <a:ea typeface="Arial Black"/>
                <a:cs typeface="Arial Black"/>
                <a:sym typeface="Arial Black"/>
              </a:rPr>
              <a:t>1</a:t>
            </a:r>
            <a:endParaRPr sz="4800" b="1" i="0" u="none" strike="noStrike" cap="none">
              <a:solidFill>
                <a:srgbClr val="3D85C6"/>
              </a:solidFill>
              <a:latin typeface="Arial Black"/>
              <a:ea typeface="Arial Black"/>
              <a:cs typeface="Arial Black"/>
              <a:sym typeface="Arial Black"/>
            </a:endParaRPr>
          </a:p>
        </p:txBody>
      </p:sp>
      <p:sp>
        <p:nvSpPr>
          <p:cNvPr id="333" name="Google Shape;333;g1fc468d6679_0_387"/>
          <p:cNvSpPr txBox="1"/>
          <p:nvPr/>
        </p:nvSpPr>
        <p:spPr>
          <a:xfrm>
            <a:off x="7682535" y="4395228"/>
            <a:ext cx="388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800" b="1">
                <a:solidFill>
                  <a:srgbClr val="3D85C6"/>
                </a:solidFill>
                <a:latin typeface="Arial Black"/>
                <a:ea typeface="Arial Black"/>
                <a:cs typeface="Arial Black"/>
                <a:sym typeface="Arial Black"/>
              </a:rPr>
              <a:t>3</a:t>
            </a:r>
            <a:endParaRPr sz="4800" b="1" i="0" u="none" strike="noStrike" cap="none">
              <a:solidFill>
                <a:srgbClr val="3D85C6"/>
              </a:solidFill>
              <a:latin typeface="Arial Black"/>
              <a:ea typeface="Arial Black"/>
              <a:cs typeface="Arial Black"/>
              <a:sym typeface="Arial Black"/>
            </a:endParaRPr>
          </a:p>
        </p:txBody>
      </p:sp>
      <p:sp>
        <p:nvSpPr>
          <p:cNvPr id="334" name="Google Shape;334;g1fc468d6679_0_387"/>
          <p:cNvSpPr txBox="1"/>
          <p:nvPr/>
        </p:nvSpPr>
        <p:spPr>
          <a:xfrm>
            <a:off x="10" y="4574727"/>
            <a:ext cx="388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800" b="1">
                <a:solidFill>
                  <a:srgbClr val="6D9EEB"/>
                </a:solidFill>
                <a:latin typeface="Arial Black"/>
                <a:ea typeface="Arial Black"/>
                <a:cs typeface="Arial Black"/>
                <a:sym typeface="Arial Black"/>
              </a:rPr>
              <a:t>4</a:t>
            </a:r>
            <a:endParaRPr sz="4800" b="1" i="0" u="none" strike="noStrike" cap="none">
              <a:solidFill>
                <a:srgbClr val="6D9EEB"/>
              </a:solidFill>
              <a:latin typeface="Arial Black"/>
              <a:ea typeface="Arial Black"/>
              <a:cs typeface="Arial Black"/>
              <a:sym typeface="Arial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pic>
        <p:nvPicPr>
          <p:cNvPr id="339" name="Google Shape;339;g1fc468d6679_0_413"/>
          <p:cNvPicPr preferRelativeResize="0"/>
          <p:nvPr/>
        </p:nvPicPr>
        <p:blipFill>
          <a:blip r:embed="rId3">
            <a:alphaModFix/>
          </a:blip>
          <a:stretch>
            <a:fillRect/>
          </a:stretch>
        </p:blipFill>
        <p:spPr>
          <a:xfrm>
            <a:off x="4378079" y="855153"/>
            <a:ext cx="3228774" cy="3228826"/>
          </a:xfrm>
          <a:prstGeom prst="rect">
            <a:avLst/>
          </a:prstGeom>
          <a:noFill/>
          <a:ln>
            <a:noFill/>
          </a:ln>
        </p:spPr>
      </p:pic>
      <p:pic>
        <p:nvPicPr>
          <p:cNvPr id="340" name="Google Shape;340;g1fc468d6679_0_413"/>
          <p:cNvPicPr preferRelativeResize="0"/>
          <p:nvPr/>
        </p:nvPicPr>
        <p:blipFill rotWithShape="1">
          <a:blip r:embed="rId4">
            <a:alphaModFix/>
          </a:blip>
          <a:srcRect/>
          <a:stretch/>
        </p:blipFill>
        <p:spPr>
          <a:xfrm>
            <a:off x="10643577" y="0"/>
            <a:ext cx="1548423" cy="672662"/>
          </a:xfrm>
          <a:prstGeom prst="rect">
            <a:avLst/>
          </a:prstGeom>
          <a:noFill/>
          <a:ln>
            <a:noFill/>
          </a:ln>
        </p:spPr>
      </p:pic>
      <p:cxnSp>
        <p:nvCxnSpPr>
          <p:cNvPr id="341" name="Google Shape;341;g1fc468d6679_0_413"/>
          <p:cNvCxnSpPr/>
          <p:nvPr/>
        </p:nvCxnSpPr>
        <p:spPr>
          <a:xfrm>
            <a:off x="1904277" y="3979584"/>
            <a:ext cx="8383500" cy="0"/>
          </a:xfrm>
          <a:prstGeom prst="straightConnector1">
            <a:avLst/>
          </a:prstGeom>
          <a:noFill/>
          <a:ln w="9525" cap="flat" cmpd="sng">
            <a:solidFill>
              <a:srgbClr val="033562"/>
            </a:solidFill>
            <a:prstDash val="solid"/>
            <a:round/>
            <a:headEnd type="none" w="sm" len="sm"/>
            <a:tailEnd type="none" w="sm" len="sm"/>
          </a:ln>
        </p:spPr>
      </p:cxnSp>
      <p:sp>
        <p:nvSpPr>
          <p:cNvPr id="342" name="Google Shape;342;g1fc468d6679_0_413"/>
          <p:cNvSpPr txBox="1"/>
          <p:nvPr/>
        </p:nvSpPr>
        <p:spPr>
          <a:xfrm>
            <a:off x="1548625" y="4108250"/>
            <a:ext cx="9094800" cy="923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ru-RU" sz="1800" b="1">
                <a:solidFill>
                  <a:schemeClr val="dk1"/>
                </a:solidFill>
              </a:rPr>
              <a:t>Психологиялық-педагогикалық сүйемелдеуді қамтамасыз ететін мамандар білім алушылар мен тәрбиеленушілердің құқықтары мен мүдделерін ескере отырып, алынған деректердің құпиялылығын сақтайды.</a:t>
            </a:r>
            <a:endParaRPr sz="1800" b="1" u="none" strike="noStrike" cap="none">
              <a:solidFill>
                <a:schemeClr val="dk1"/>
              </a:solidFill>
              <a:latin typeface="Arial"/>
              <a:ea typeface="Arial"/>
              <a:cs typeface="Arial"/>
              <a:sym typeface="Arial"/>
            </a:endParaRPr>
          </a:p>
        </p:txBody>
      </p:sp>
      <p:pic>
        <p:nvPicPr>
          <p:cNvPr id="343" name="Google Shape;343;g1fc468d6679_0_413"/>
          <p:cNvPicPr preferRelativeResize="0"/>
          <p:nvPr/>
        </p:nvPicPr>
        <p:blipFill rotWithShape="1">
          <a:blip r:embed="rId5">
            <a:alphaModFix/>
          </a:blip>
          <a:srcRect/>
          <a:stretch/>
        </p:blipFill>
        <p:spPr>
          <a:xfrm>
            <a:off x="3761647" y="1017026"/>
            <a:ext cx="4668675" cy="2905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Google Shape;348;g1fc468d6679_0_421"/>
          <p:cNvSpPr txBox="1"/>
          <p:nvPr/>
        </p:nvSpPr>
        <p:spPr>
          <a:xfrm>
            <a:off x="1252637" y="3823300"/>
            <a:ext cx="9686700" cy="1877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ru-RU" sz="1600">
                <a:solidFill>
                  <a:schemeClr val="dk1"/>
                </a:solidFill>
              </a:rPr>
              <a:t>Психологиялық-педагогикалық сүйемелдеуді қамтамасыз ететін педагогтер </a:t>
            </a:r>
            <a:r>
              <a:rPr lang="ru-RU" sz="1800" b="1">
                <a:solidFill>
                  <a:srgbClr val="00B0F0"/>
                </a:solidFill>
              </a:rPr>
              <a:t>"Педагог мәртебесі туралы" Қазақстан Республикасы Заңының 15-бабының 10) тармақшасына сәйкес  </a:t>
            </a:r>
            <a:r>
              <a:rPr lang="ru-RU" sz="1600">
                <a:solidFill>
                  <a:schemeClr val="dk1"/>
                </a:solidFill>
              </a:rPr>
              <a:t>құқық қорғау органдарына және орта білім беру ұйымдарының басшылығына Қылмыстық не әкімшілік құқық бұзушылық белгілері бар қылмыстық әрекеттерді кәмелетке толмағандардың жасауы немесе оларға қатысты жасалу фактілері, оның ішінде білім беру ұйымдарындағы және (немесе) орта білім беру ұйымдарынан тыс кәсіптік қызметпен байланысты өздеріне белгілі болған әрекеттер (әрекетсіздіктер) туралы уақтылы жазбаша немесе ауызша хабарлайды.</a:t>
            </a:r>
            <a:endParaRPr sz="1600" b="1" i="1" u="none" strike="noStrike" cap="none">
              <a:solidFill>
                <a:schemeClr val="dk1"/>
              </a:solidFill>
              <a:latin typeface="Arial"/>
              <a:ea typeface="Arial"/>
              <a:cs typeface="Arial"/>
              <a:sym typeface="Arial"/>
            </a:endParaRPr>
          </a:p>
        </p:txBody>
      </p:sp>
      <p:pic>
        <p:nvPicPr>
          <p:cNvPr id="349" name="Google Shape;349;g1fc468d6679_0_421"/>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350" name="Google Shape;350;g1fc468d6679_0_421"/>
          <p:cNvCxnSpPr/>
          <p:nvPr/>
        </p:nvCxnSpPr>
        <p:spPr>
          <a:xfrm>
            <a:off x="1463850" y="3707075"/>
            <a:ext cx="9264300" cy="0"/>
          </a:xfrm>
          <a:prstGeom prst="straightConnector1">
            <a:avLst/>
          </a:prstGeom>
          <a:noFill/>
          <a:ln w="9525" cap="flat" cmpd="sng">
            <a:solidFill>
              <a:srgbClr val="033562"/>
            </a:solidFill>
            <a:prstDash val="solid"/>
            <a:round/>
            <a:headEnd type="none" w="sm" len="sm"/>
            <a:tailEnd type="none" w="sm" len="sm"/>
          </a:ln>
        </p:spPr>
      </p:cxnSp>
      <p:cxnSp>
        <p:nvCxnSpPr>
          <p:cNvPr id="351" name="Google Shape;351;g1fc468d6679_0_421"/>
          <p:cNvCxnSpPr/>
          <p:nvPr/>
        </p:nvCxnSpPr>
        <p:spPr>
          <a:xfrm>
            <a:off x="1463850" y="5817225"/>
            <a:ext cx="9264300" cy="0"/>
          </a:xfrm>
          <a:prstGeom prst="straightConnector1">
            <a:avLst/>
          </a:prstGeom>
          <a:noFill/>
          <a:ln w="9525" cap="flat" cmpd="sng">
            <a:solidFill>
              <a:srgbClr val="033562"/>
            </a:solidFill>
            <a:prstDash val="solid"/>
            <a:round/>
            <a:headEnd type="none" w="sm" len="sm"/>
            <a:tailEnd type="none" w="sm" len="sm"/>
          </a:ln>
        </p:spPr>
      </p:cxnSp>
      <p:pic>
        <p:nvPicPr>
          <p:cNvPr id="352" name="Google Shape;352;g1fc468d6679_0_421"/>
          <p:cNvPicPr preferRelativeResize="0"/>
          <p:nvPr/>
        </p:nvPicPr>
        <p:blipFill rotWithShape="1">
          <a:blip r:embed="rId4">
            <a:alphaModFix/>
          </a:blip>
          <a:srcRect/>
          <a:stretch/>
        </p:blipFill>
        <p:spPr>
          <a:xfrm>
            <a:off x="3839715" y="868281"/>
            <a:ext cx="4512527" cy="2690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g1fb3675e642_0_0"/>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93" name="Google Shape;93;g1fb3675e642_0_0"/>
          <p:cNvCxnSpPr/>
          <p:nvPr/>
        </p:nvCxnSpPr>
        <p:spPr>
          <a:xfrm>
            <a:off x="4190700" y="3495100"/>
            <a:ext cx="7236600" cy="0"/>
          </a:xfrm>
          <a:prstGeom prst="straightConnector1">
            <a:avLst/>
          </a:prstGeom>
          <a:noFill/>
          <a:ln w="9525" cap="flat" cmpd="sng">
            <a:solidFill>
              <a:srgbClr val="033562"/>
            </a:solidFill>
            <a:prstDash val="solid"/>
            <a:round/>
            <a:headEnd type="none" w="sm" len="sm"/>
            <a:tailEnd type="none" w="sm" len="sm"/>
          </a:ln>
        </p:spPr>
      </p:cxnSp>
      <p:sp>
        <p:nvSpPr>
          <p:cNvPr id="94" name="Google Shape;94;g1fb3675e642_0_0"/>
          <p:cNvSpPr txBox="1"/>
          <p:nvPr/>
        </p:nvSpPr>
        <p:spPr>
          <a:xfrm>
            <a:off x="4429600" y="1528475"/>
            <a:ext cx="6997800" cy="1569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ru-RU" sz="1600" b="1">
                <a:solidFill>
                  <a:schemeClr val="dk1"/>
                </a:solidFill>
              </a:rPr>
              <a:t>Психологиялық қызмет білім алушылар мен тәрбиеленушілердің оқу іс-әрекетінің білім беру уәждемесін, үлгерімін, шығармашылық өзін-өзі іске асыруын қалыптастыру, психологиялық жай-күйін тұрақтандыру, бейінді өзін-өзі айқындау және басқа да қолайлы жағдайлары бойынша орта білім беру ұйымының алқалы органы болып табылады.</a:t>
            </a:r>
            <a:endParaRPr sz="1600" b="1" i="0" u="none" strike="noStrike" cap="none">
              <a:solidFill>
                <a:schemeClr val="dk1"/>
              </a:solidFill>
            </a:endParaRPr>
          </a:p>
        </p:txBody>
      </p:sp>
      <p:sp>
        <p:nvSpPr>
          <p:cNvPr id="95" name="Google Shape;95;g1fb3675e642_0_0"/>
          <p:cNvSpPr/>
          <p:nvPr/>
        </p:nvSpPr>
        <p:spPr>
          <a:xfrm>
            <a:off x="4431400" y="3803801"/>
            <a:ext cx="6995400" cy="1861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600" i="1">
                <a:solidFill>
                  <a:schemeClr val="dk1"/>
                </a:solidFill>
              </a:rPr>
              <a:t>Психологиялық қызметтің жұмысы білім беру қызметіндегі қиындықтарды анықтауға және диагностикалауға, консультация беруге, білім беру ортасы жағдайында психологиялық-педагогикалық сүйемелдеу мен қолдау көрсетуге, білім алушылардың, тәрбиеленушілердің, педагогтердің, ата-аналардың немесе өзге де заңды өкілдердің психологиялық салауаттылығын сақтау және нығайтуға бағытталған.</a:t>
            </a:r>
            <a:endParaRPr sz="1600" b="0" i="1" u="none" strike="noStrike" cap="none">
              <a:solidFill>
                <a:schemeClr val="dk1"/>
              </a:solidFill>
              <a:latin typeface="Arial"/>
              <a:ea typeface="Arial"/>
              <a:cs typeface="Arial"/>
              <a:sym typeface="Arial"/>
            </a:endParaRPr>
          </a:p>
        </p:txBody>
      </p:sp>
      <p:pic>
        <p:nvPicPr>
          <p:cNvPr id="96" name="Google Shape;96;g1fb3675e642_0_0"/>
          <p:cNvPicPr preferRelativeResize="0"/>
          <p:nvPr/>
        </p:nvPicPr>
        <p:blipFill>
          <a:blip r:embed="rId4">
            <a:alphaModFix/>
          </a:blip>
          <a:stretch>
            <a:fillRect/>
          </a:stretch>
        </p:blipFill>
        <p:spPr>
          <a:xfrm>
            <a:off x="400624" y="3507625"/>
            <a:ext cx="3862100" cy="2238874"/>
          </a:xfrm>
          <a:prstGeom prst="rect">
            <a:avLst/>
          </a:prstGeom>
          <a:noFill/>
          <a:ln>
            <a:noFill/>
          </a:ln>
        </p:spPr>
      </p:pic>
      <p:pic>
        <p:nvPicPr>
          <p:cNvPr id="97" name="Google Shape;97;g1fb3675e642_0_0"/>
          <p:cNvPicPr preferRelativeResize="0"/>
          <p:nvPr/>
        </p:nvPicPr>
        <p:blipFill>
          <a:blip r:embed="rId5">
            <a:alphaModFix/>
          </a:blip>
          <a:stretch>
            <a:fillRect/>
          </a:stretch>
        </p:blipFill>
        <p:spPr>
          <a:xfrm>
            <a:off x="613164" y="1282005"/>
            <a:ext cx="3437000" cy="2062824"/>
          </a:xfrm>
          <a:prstGeom prst="rect">
            <a:avLst/>
          </a:prstGeom>
          <a:noFill/>
          <a:ln>
            <a:noFill/>
          </a:ln>
        </p:spPr>
      </p:pic>
      <p:sp>
        <p:nvSpPr>
          <p:cNvPr id="98" name="Google Shape;98;g1fb3675e642_0_0"/>
          <p:cNvSpPr txBox="1"/>
          <p:nvPr/>
        </p:nvSpPr>
        <p:spPr>
          <a:xfrm>
            <a:off x="1071600" y="272459"/>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latin typeface="Calibri"/>
                <a:ea typeface="Calibri"/>
                <a:cs typeface="Calibri"/>
                <a:sym typeface="Calibri"/>
              </a:rPr>
              <a:t>Жалпы ережелер</a:t>
            </a:r>
            <a:endParaRPr sz="2000" b="0" i="0" u="none" strike="noStrike" cap="none">
              <a:solidFill>
                <a:srgbClr val="002060"/>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g1fc468d6679_0_186"/>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04" name="Google Shape;104;g1fc468d6679_0_186"/>
          <p:cNvSpPr txBox="1"/>
          <p:nvPr/>
        </p:nvSpPr>
        <p:spPr>
          <a:xfrm>
            <a:off x="1304925" y="248009"/>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000" b="1">
                <a:solidFill>
                  <a:srgbClr val="002060"/>
                </a:solidFill>
                <a:latin typeface="Calibri"/>
                <a:ea typeface="Calibri"/>
                <a:cs typeface="Calibri"/>
                <a:sym typeface="Calibri"/>
              </a:rPr>
              <a:t>Психологиялық қызметтің жұмысы:</a:t>
            </a:r>
            <a:endParaRPr sz="2000" b="0" i="0" u="none" strike="noStrike" cap="none">
              <a:solidFill>
                <a:srgbClr val="002060"/>
              </a:solidFill>
              <a:latin typeface="Calibri"/>
              <a:ea typeface="Calibri"/>
              <a:cs typeface="Calibri"/>
              <a:sym typeface="Calibri"/>
            </a:endParaRPr>
          </a:p>
        </p:txBody>
      </p:sp>
      <p:pic>
        <p:nvPicPr>
          <p:cNvPr id="105" name="Google Shape;105;g1fc468d6679_0_186"/>
          <p:cNvPicPr preferRelativeResize="0"/>
          <p:nvPr/>
        </p:nvPicPr>
        <p:blipFill rotWithShape="1">
          <a:blip r:embed="rId4">
            <a:alphaModFix/>
          </a:blip>
          <a:srcRect b="29032"/>
          <a:stretch/>
        </p:blipFill>
        <p:spPr>
          <a:xfrm rot="5400000">
            <a:off x="1232813" y="2453611"/>
            <a:ext cx="4158398" cy="1053326"/>
          </a:xfrm>
          <a:prstGeom prst="rect">
            <a:avLst/>
          </a:prstGeom>
          <a:noFill/>
          <a:ln>
            <a:noFill/>
          </a:ln>
        </p:spPr>
      </p:pic>
      <p:sp>
        <p:nvSpPr>
          <p:cNvPr id="106" name="Google Shape;106;g1fc468d6679_0_186"/>
          <p:cNvSpPr/>
          <p:nvPr/>
        </p:nvSpPr>
        <p:spPr>
          <a:xfrm>
            <a:off x="3838675" y="957300"/>
            <a:ext cx="7515000" cy="111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600" b="1">
                <a:solidFill>
                  <a:srgbClr val="00B0F0"/>
                </a:solidFill>
              </a:rPr>
              <a:t>бастауыш білім беру деңгейінде –</a:t>
            </a:r>
            <a:endParaRPr sz="1600" b="0" i="0" u="none" strike="noStrike" cap="none">
              <a:solidFill>
                <a:srgbClr val="00B0F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a:t>әрбір білім алушының бейімделуі және шығармашылық қабілеттерін қалыптастыру кезінде танымдық және оқу уәждемесін, дербестігін және өзін-өзі реттеуді дамытуда қолдау көрсету;</a:t>
            </a:r>
            <a:endParaRPr b="0" i="0" u="none" strike="noStrike" cap="none">
              <a:solidFill>
                <a:srgbClr val="000000"/>
              </a:solidFill>
              <a:latin typeface="Arial"/>
              <a:ea typeface="Arial"/>
              <a:cs typeface="Arial"/>
              <a:sym typeface="Arial"/>
            </a:endParaRPr>
          </a:p>
        </p:txBody>
      </p:sp>
      <p:sp>
        <p:nvSpPr>
          <p:cNvPr id="107" name="Google Shape;107;g1fc468d6679_0_186"/>
          <p:cNvSpPr txBox="1"/>
          <p:nvPr/>
        </p:nvSpPr>
        <p:spPr>
          <a:xfrm>
            <a:off x="3096290" y="1158450"/>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i="0" u="none" strike="noStrike" cap="none">
                <a:solidFill>
                  <a:srgbClr val="00B0F0"/>
                </a:solidFill>
                <a:latin typeface="Arial Black"/>
                <a:ea typeface="Arial Black"/>
                <a:cs typeface="Arial Black"/>
                <a:sym typeface="Arial Black"/>
              </a:rPr>
              <a:t>1</a:t>
            </a:r>
            <a:endParaRPr sz="4000" i="0" u="none" strike="noStrike" cap="none">
              <a:solidFill>
                <a:srgbClr val="00B0F0"/>
              </a:solidFill>
              <a:latin typeface="Arial Black"/>
              <a:ea typeface="Arial Black"/>
              <a:cs typeface="Arial Black"/>
              <a:sym typeface="Arial Black"/>
            </a:endParaRPr>
          </a:p>
        </p:txBody>
      </p:sp>
      <p:sp>
        <p:nvSpPr>
          <p:cNvPr id="108" name="Google Shape;108;g1fc468d6679_0_186"/>
          <p:cNvSpPr txBox="1"/>
          <p:nvPr/>
        </p:nvSpPr>
        <p:spPr>
          <a:xfrm>
            <a:off x="3096290" y="2549725"/>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a:solidFill>
                  <a:srgbClr val="42719B"/>
                </a:solidFill>
                <a:latin typeface="Arial Black"/>
                <a:ea typeface="Arial Black"/>
                <a:cs typeface="Arial Black"/>
                <a:sym typeface="Arial Black"/>
              </a:rPr>
              <a:t>2</a:t>
            </a:r>
            <a:endParaRPr sz="4000" i="0" u="none" strike="noStrike" cap="none">
              <a:solidFill>
                <a:srgbClr val="42719B"/>
              </a:solidFill>
              <a:latin typeface="Arial Black"/>
              <a:ea typeface="Arial Black"/>
              <a:cs typeface="Arial Black"/>
              <a:sym typeface="Arial Black"/>
            </a:endParaRPr>
          </a:p>
        </p:txBody>
      </p:sp>
      <p:sp>
        <p:nvSpPr>
          <p:cNvPr id="109" name="Google Shape;109;g1fc468d6679_0_186"/>
          <p:cNvSpPr txBox="1"/>
          <p:nvPr/>
        </p:nvSpPr>
        <p:spPr>
          <a:xfrm>
            <a:off x="3096290" y="3997225"/>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a:solidFill>
                  <a:srgbClr val="0B5394"/>
                </a:solidFill>
                <a:latin typeface="Arial Black"/>
                <a:ea typeface="Arial Black"/>
                <a:cs typeface="Arial Black"/>
                <a:sym typeface="Arial Black"/>
              </a:rPr>
              <a:t>3</a:t>
            </a:r>
            <a:endParaRPr sz="4000" i="0" u="none" strike="noStrike" cap="none">
              <a:solidFill>
                <a:srgbClr val="0B5394"/>
              </a:solidFill>
              <a:latin typeface="Arial Black"/>
              <a:ea typeface="Arial Black"/>
              <a:cs typeface="Arial Black"/>
              <a:sym typeface="Arial Black"/>
            </a:endParaRPr>
          </a:p>
        </p:txBody>
      </p:sp>
      <p:sp>
        <p:nvSpPr>
          <p:cNvPr id="110" name="Google Shape;110;g1fc468d6679_0_186"/>
          <p:cNvSpPr/>
          <p:nvPr/>
        </p:nvSpPr>
        <p:spPr>
          <a:xfrm>
            <a:off x="3838675" y="2376688"/>
            <a:ext cx="7515000" cy="111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600" b="1">
                <a:solidFill>
                  <a:srgbClr val="42719B"/>
                </a:solidFill>
              </a:rPr>
              <a:t>негізгі орта білім беру деңгейінде –</a:t>
            </a:r>
            <a:endParaRPr sz="1600" b="0" i="0" u="none" strike="noStrike" cap="none">
              <a:solidFill>
                <a:srgbClr val="42719B"/>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a:t>оқытудың жаңа жағдайларына бейімделу, білім алушылар мен тәрбиеленушілердің танымдық және оқу іс-әрекетін дамыту, жеке және құндылық-мағыналық өзін-өзі дамыту және өзін-өзі тану міндеттерін шешуде қолдау көрсету, танымдық процестерге тұрақтылықты қалыптастыру;</a:t>
            </a:r>
            <a:endParaRPr b="0" i="0" u="none" strike="noStrike" cap="none">
              <a:solidFill>
                <a:srgbClr val="000000"/>
              </a:solidFill>
              <a:latin typeface="Arial"/>
              <a:ea typeface="Arial"/>
              <a:cs typeface="Arial"/>
              <a:sym typeface="Arial"/>
            </a:endParaRPr>
          </a:p>
        </p:txBody>
      </p:sp>
      <p:sp>
        <p:nvSpPr>
          <p:cNvPr id="111" name="Google Shape;111;g1fc468d6679_0_186"/>
          <p:cNvSpPr/>
          <p:nvPr/>
        </p:nvSpPr>
        <p:spPr>
          <a:xfrm>
            <a:off x="3838675" y="3949175"/>
            <a:ext cx="7814400" cy="11103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600" b="1">
                <a:solidFill>
                  <a:srgbClr val="0B5394"/>
                </a:solidFill>
              </a:rPr>
              <a:t>жалпы орта білім беру деңгейінде –</a:t>
            </a:r>
            <a:endParaRPr sz="1600" b="0" i="0" u="none" strike="noStrike" cap="none">
              <a:solidFill>
                <a:srgbClr val="0B539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ru-RU"/>
              <a:t>білім алушы мен тәрбиеленушіге өзін-өзі анықтауға және жеке сәйкестілікке, бейінді бағдарлануға көмек көрсету, мақсат қою және дербес шешімдер қабылдау қабілетін дамытуға, орнықты дүниетанымды қалыптастыруға жәрдемдесу болып табылады.</a:t>
            </a:r>
            <a:endParaRPr b="0" i="0" u="none" strike="noStrike" cap="none">
              <a:solidFill>
                <a:srgbClr val="000000"/>
              </a:solidFill>
              <a:latin typeface="Arial"/>
              <a:ea typeface="Arial"/>
              <a:cs typeface="Arial"/>
              <a:sym typeface="Arial"/>
            </a:endParaRPr>
          </a:p>
        </p:txBody>
      </p:sp>
      <p:pic>
        <p:nvPicPr>
          <p:cNvPr id="112" name="Google Shape;112;g1fc468d6679_0_186"/>
          <p:cNvPicPr preferRelativeResize="0"/>
          <p:nvPr/>
        </p:nvPicPr>
        <p:blipFill rotWithShape="1">
          <a:blip r:embed="rId5">
            <a:alphaModFix/>
          </a:blip>
          <a:srcRect t="46556" r="69908" b="26057"/>
          <a:stretch/>
        </p:blipFill>
        <p:spPr>
          <a:xfrm>
            <a:off x="732375" y="2158774"/>
            <a:ext cx="1653625" cy="1489900"/>
          </a:xfrm>
          <a:prstGeom prst="rect">
            <a:avLst/>
          </a:prstGeom>
          <a:noFill/>
          <a:ln>
            <a:noFill/>
          </a:ln>
        </p:spPr>
      </p:pic>
      <p:pic>
        <p:nvPicPr>
          <p:cNvPr id="113" name="Google Shape;113;g1fc468d6679_0_186"/>
          <p:cNvPicPr preferRelativeResize="0"/>
          <p:nvPr/>
        </p:nvPicPr>
        <p:blipFill rotWithShape="1">
          <a:blip r:embed="rId5">
            <a:alphaModFix/>
          </a:blip>
          <a:srcRect t="22420" r="53518" b="52081"/>
          <a:stretch/>
        </p:blipFill>
        <p:spPr>
          <a:xfrm flipH="1">
            <a:off x="520100" y="3736111"/>
            <a:ext cx="2265250" cy="1230228"/>
          </a:xfrm>
          <a:prstGeom prst="rect">
            <a:avLst/>
          </a:prstGeom>
          <a:noFill/>
          <a:ln>
            <a:noFill/>
          </a:ln>
        </p:spPr>
      </p:pic>
      <p:pic>
        <p:nvPicPr>
          <p:cNvPr id="114" name="Google Shape;114;g1fc468d6679_0_186"/>
          <p:cNvPicPr preferRelativeResize="0"/>
          <p:nvPr/>
        </p:nvPicPr>
        <p:blipFill rotWithShape="1">
          <a:blip r:embed="rId5">
            <a:alphaModFix/>
          </a:blip>
          <a:srcRect l="67650" t="46556" b="26057"/>
          <a:stretch/>
        </p:blipFill>
        <p:spPr>
          <a:xfrm>
            <a:off x="770884" y="829700"/>
            <a:ext cx="1576605" cy="1321318"/>
          </a:xfrm>
          <a:prstGeom prst="rect">
            <a:avLst/>
          </a:prstGeom>
          <a:noFill/>
          <a:ln>
            <a:noFill/>
          </a:ln>
        </p:spPr>
      </p:pic>
      <p:sp>
        <p:nvSpPr>
          <p:cNvPr id="115" name="Google Shape;115;g1fc468d6679_0_186"/>
          <p:cNvSpPr/>
          <p:nvPr/>
        </p:nvSpPr>
        <p:spPr>
          <a:xfrm>
            <a:off x="0" y="5129975"/>
            <a:ext cx="12192000" cy="4785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16" name="Google Shape;116;g1fc468d6679_0_186"/>
          <p:cNvSpPr/>
          <p:nvPr/>
        </p:nvSpPr>
        <p:spPr>
          <a:xfrm>
            <a:off x="452250" y="5208200"/>
            <a:ext cx="112875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i="1"/>
              <a:t>Психологиялық қызметтің жұмысын орта білім беру ұйымдарының басшысы қамтамасыз етеді.</a:t>
            </a:r>
            <a:endParaRPr sz="1300" b="0" i="1" u="none" strike="noStrike" cap="none">
              <a:solidFill>
                <a:srgbClr val="000000"/>
              </a:solidFill>
              <a:latin typeface="Arial"/>
              <a:ea typeface="Arial"/>
              <a:cs typeface="Arial"/>
              <a:sym typeface="Arial"/>
            </a:endParaRPr>
          </a:p>
        </p:txBody>
      </p:sp>
      <p:sp>
        <p:nvSpPr>
          <p:cNvPr id="117" name="Google Shape;117;g1fc468d6679_0_186"/>
          <p:cNvSpPr/>
          <p:nvPr/>
        </p:nvSpPr>
        <p:spPr>
          <a:xfrm>
            <a:off x="1897700" y="5608400"/>
            <a:ext cx="8396700" cy="67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300" b="1"/>
              <a:t>Психологиялық қызметтің құрылымы, мамандар құрамы, жылдық жоспары орта білім беру ұйымдарының типімен, түрімен және міндеттерімен айқындалады.</a:t>
            </a:r>
            <a:endParaRPr sz="1300" b="1" u="none" strike="noStrike" cap="none">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g1fc468d6679_0_204"/>
          <p:cNvPicPr preferRelativeResize="0"/>
          <p:nvPr/>
        </p:nvPicPr>
        <p:blipFill rotWithShape="1">
          <a:blip r:embed="rId3">
            <a:alphaModFix/>
          </a:blip>
          <a:srcRect t="76270" r="91840" b="8264"/>
          <a:stretch/>
        </p:blipFill>
        <p:spPr>
          <a:xfrm>
            <a:off x="8438932" y="1285759"/>
            <a:ext cx="1825756" cy="3090562"/>
          </a:xfrm>
          <a:prstGeom prst="rect">
            <a:avLst/>
          </a:prstGeom>
          <a:noFill/>
          <a:ln>
            <a:noFill/>
          </a:ln>
        </p:spPr>
      </p:pic>
      <p:pic>
        <p:nvPicPr>
          <p:cNvPr id="123" name="Google Shape;123;g1fc468d6679_0_204"/>
          <p:cNvPicPr preferRelativeResize="0"/>
          <p:nvPr/>
        </p:nvPicPr>
        <p:blipFill rotWithShape="1">
          <a:blip r:embed="rId3">
            <a:alphaModFix/>
          </a:blip>
          <a:srcRect t="76270" r="91840" b="8264"/>
          <a:stretch/>
        </p:blipFill>
        <p:spPr>
          <a:xfrm>
            <a:off x="4405619" y="1285759"/>
            <a:ext cx="1825756" cy="3090562"/>
          </a:xfrm>
          <a:prstGeom prst="rect">
            <a:avLst/>
          </a:prstGeom>
          <a:noFill/>
          <a:ln>
            <a:noFill/>
          </a:ln>
        </p:spPr>
      </p:pic>
      <p:pic>
        <p:nvPicPr>
          <p:cNvPr id="124" name="Google Shape;124;g1fc468d6679_0_204"/>
          <p:cNvPicPr preferRelativeResize="0"/>
          <p:nvPr/>
        </p:nvPicPr>
        <p:blipFill rotWithShape="1">
          <a:blip r:embed="rId3">
            <a:alphaModFix/>
          </a:blip>
          <a:srcRect t="76270" r="91840" b="8264"/>
          <a:stretch/>
        </p:blipFill>
        <p:spPr>
          <a:xfrm>
            <a:off x="484750" y="1285759"/>
            <a:ext cx="1825756" cy="3090562"/>
          </a:xfrm>
          <a:prstGeom prst="rect">
            <a:avLst/>
          </a:prstGeom>
          <a:noFill/>
          <a:ln>
            <a:noFill/>
          </a:ln>
        </p:spPr>
      </p:pic>
      <p:pic>
        <p:nvPicPr>
          <p:cNvPr id="125" name="Google Shape;125;g1fc468d6679_0_204"/>
          <p:cNvPicPr preferRelativeResize="0"/>
          <p:nvPr/>
        </p:nvPicPr>
        <p:blipFill rotWithShape="1">
          <a:blip r:embed="rId4">
            <a:alphaModFix/>
          </a:blip>
          <a:srcRect l="54989" t="53658" r="27271" b="20653"/>
          <a:stretch/>
        </p:blipFill>
        <p:spPr>
          <a:xfrm>
            <a:off x="1664300" y="1094963"/>
            <a:ext cx="2361899" cy="3557576"/>
          </a:xfrm>
          <a:prstGeom prst="rect">
            <a:avLst/>
          </a:prstGeom>
          <a:noFill/>
          <a:ln>
            <a:noFill/>
          </a:ln>
        </p:spPr>
      </p:pic>
      <p:sp>
        <p:nvSpPr>
          <p:cNvPr id="126" name="Google Shape;126;g1fc468d6679_0_204"/>
          <p:cNvSpPr/>
          <p:nvPr/>
        </p:nvSpPr>
        <p:spPr>
          <a:xfrm>
            <a:off x="1036278" y="3526200"/>
            <a:ext cx="3212400" cy="12597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27" name="Google Shape;127;g1fc468d6679_0_204"/>
          <p:cNvPicPr preferRelativeResize="0"/>
          <p:nvPr/>
        </p:nvPicPr>
        <p:blipFill rotWithShape="1">
          <a:blip r:embed="rId5">
            <a:alphaModFix/>
          </a:blip>
          <a:srcRect/>
          <a:stretch/>
        </p:blipFill>
        <p:spPr>
          <a:xfrm>
            <a:off x="10643577" y="0"/>
            <a:ext cx="1548423" cy="672662"/>
          </a:xfrm>
          <a:prstGeom prst="rect">
            <a:avLst/>
          </a:prstGeom>
          <a:noFill/>
          <a:ln>
            <a:noFill/>
          </a:ln>
        </p:spPr>
      </p:pic>
      <p:sp>
        <p:nvSpPr>
          <p:cNvPr id="128" name="Google Shape;128;g1fc468d6679_0_204"/>
          <p:cNvSpPr txBox="1"/>
          <p:nvPr/>
        </p:nvSpPr>
        <p:spPr>
          <a:xfrm>
            <a:off x="484750" y="672650"/>
            <a:ext cx="11222400" cy="43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ru-RU" sz="2200" b="1">
                <a:solidFill>
                  <a:srgbClr val="002060"/>
                </a:solidFill>
                <a:latin typeface="Calibri"/>
                <a:ea typeface="Calibri"/>
                <a:cs typeface="Calibri"/>
                <a:sym typeface="Calibri"/>
              </a:rPr>
              <a:t>Орта білім беру ұйымдарындағы психологиялық қызметтің құрамына орта білім беру</a:t>
            </a:r>
            <a:endParaRPr sz="2200" b="0" i="0" u="none" strike="noStrike" cap="none">
              <a:solidFill>
                <a:srgbClr val="002060"/>
              </a:solidFill>
              <a:latin typeface="Calibri"/>
              <a:ea typeface="Calibri"/>
              <a:cs typeface="Calibri"/>
              <a:sym typeface="Calibri"/>
            </a:endParaRPr>
          </a:p>
        </p:txBody>
      </p:sp>
      <p:sp>
        <p:nvSpPr>
          <p:cNvPr id="129" name="Google Shape;129;g1fc468d6679_0_204"/>
          <p:cNvSpPr/>
          <p:nvPr/>
        </p:nvSpPr>
        <p:spPr>
          <a:xfrm>
            <a:off x="786025" y="3848050"/>
            <a:ext cx="3713100" cy="88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sz="1600" b="1">
                <a:solidFill>
                  <a:srgbClr val="00B0F0"/>
                </a:solidFill>
              </a:rPr>
              <a:t>ұйымы басшысының (директордың) орынбасары</a:t>
            </a:r>
            <a:endParaRPr sz="1600" b="1">
              <a:solidFill>
                <a:srgbClr val="00B0F0"/>
              </a:solidFill>
            </a:endParaRPr>
          </a:p>
        </p:txBody>
      </p:sp>
      <p:pic>
        <p:nvPicPr>
          <p:cNvPr id="130" name="Google Shape;130;g1fc468d6679_0_204"/>
          <p:cNvPicPr preferRelativeResize="0"/>
          <p:nvPr/>
        </p:nvPicPr>
        <p:blipFill rotWithShape="1">
          <a:blip r:embed="rId4">
            <a:alphaModFix/>
          </a:blip>
          <a:srcRect t="55034" r="85254" b="20654"/>
          <a:stretch/>
        </p:blipFill>
        <p:spPr>
          <a:xfrm flipH="1">
            <a:off x="5825101" y="1285738"/>
            <a:ext cx="1963423" cy="3366799"/>
          </a:xfrm>
          <a:prstGeom prst="rect">
            <a:avLst/>
          </a:prstGeom>
          <a:noFill/>
          <a:ln>
            <a:noFill/>
          </a:ln>
        </p:spPr>
      </p:pic>
      <p:sp>
        <p:nvSpPr>
          <p:cNvPr id="131" name="Google Shape;131;g1fc468d6679_0_204"/>
          <p:cNvSpPr/>
          <p:nvPr/>
        </p:nvSpPr>
        <p:spPr>
          <a:xfrm>
            <a:off x="4862837" y="3526200"/>
            <a:ext cx="3212400" cy="12597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2" name="Google Shape;132;g1fc468d6679_0_204"/>
          <p:cNvSpPr/>
          <p:nvPr/>
        </p:nvSpPr>
        <p:spPr>
          <a:xfrm>
            <a:off x="4862911" y="3848050"/>
            <a:ext cx="3212400" cy="884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sz="1600" b="1">
                <a:solidFill>
                  <a:srgbClr val="00B0F0"/>
                </a:solidFill>
              </a:rPr>
              <a:t>педагог– психолог </a:t>
            </a:r>
            <a:endParaRPr sz="1600" b="1">
              <a:solidFill>
                <a:srgbClr val="00B0F0"/>
              </a:solidFill>
            </a:endParaRPr>
          </a:p>
          <a:p>
            <a:pPr marL="0" marR="0" lvl="0" indent="0" algn="ctr" rtl="0">
              <a:lnSpc>
                <a:spcPct val="100000"/>
              </a:lnSpc>
              <a:spcBef>
                <a:spcPts val="0"/>
              </a:spcBef>
              <a:spcAft>
                <a:spcPts val="0"/>
              </a:spcAft>
              <a:buClr>
                <a:schemeClr val="dk1"/>
              </a:buClr>
              <a:buSzPts val="1100"/>
              <a:buFont typeface="Arial"/>
              <a:buNone/>
            </a:pPr>
            <a:r>
              <a:rPr lang="ru-RU" sz="1600" b="1">
                <a:solidFill>
                  <a:srgbClr val="00B0F0"/>
                </a:solidFill>
              </a:rPr>
              <a:t>(штаттық кестеге сәйкес)</a:t>
            </a:r>
            <a:endParaRPr sz="1600" b="1">
              <a:solidFill>
                <a:srgbClr val="00B0F0"/>
              </a:solidFill>
            </a:endParaRPr>
          </a:p>
        </p:txBody>
      </p:sp>
      <p:pic>
        <p:nvPicPr>
          <p:cNvPr id="133" name="Google Shape;133;g1fc468d6679_0_204"/>
          <p:cNvPicPr preferRelativeResize="0"/>
          <p:nvPr/>
        </p:nvPicPr>
        <p:blipFill rotWithShape="1">
          <a:blip r:embed="rId4">
            <a:alphaModFix/>
          </a:blip>
          <a:srcRect l="27994" t="55034" r="58748" b="20654"/>
          <a:stretch/>
        </p:blipFill>
        <p:spPr>
          <a:xfrm>
            <a:off x="9790124" y="1285738"/>
            <a:ext cx="1765199" cy="3366799"/>
          </a:xfrm>
          <a:prstGeom prst="rect">
            <a:avLst/>
          </a:prstGeom>
          <a:noFill/>
          <a:ln>
            <a:noFill/>
          </a:ln>
        </p:spPr>
      </p:pic>
      <p:sp>
        <p:nvSpPr>
          <p:cNvPr id="134" name="Google Shape;134;g1fc468d6679_0_204"/>
          <p:cNvSpPr/>
          <p:nvPr/>
        </p:nvSpPr>
        <p:spPr>
          <a:xfrm>
            <a:off x="8975075" y="3526200"/>
            <a:ext cx="2732100" cy="1259700"/>
          </a:xfrm>
          <a:prstGeom prst="roundRect">
            <a:avLst>
              <a:gd name="adj" fmla="val 16667"/>
            </a:avLst>
          </a:prstGeom>
          <a:solidFill>
            <a:srgbClr val="F2F2F2"/>
          </a:solidFill>
          <a:ln w="12700" cap="flat" cmpd="sng">
            <a:solidFill>
              <a:srgbClr val="9CC2E5"/>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35" name="Google Shape;135;g1fc468d6679_0_204"/>
          <p:cNvSpPr/>
          <p:nvPr/>
        </p:nvSpPr>
        <p:spPr>
          <a:xfrm>
            <a:off x="9160238" y="3879750"/>
            <a:ext cx="23619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sz="1600" b="1">
                <a:solidFill>
                  <a:srgbClr val="00B0F0"/>
                </a:solidFill>
              </a:rPr>
              <a:t>әлеуметтік педагог кіреді</a:t>
            </a:r>
            <a:endParaRPr sz="1600" b="1">
              <a:solidFill>
                <a:srgbClr val="00B0F0"/>
              </a:solidFill>
            </a:endParaRPr>
          </a:p>
        </p:txBody>
      </p:sp>
      <p:sp>
        <p:nvSpPr>
          <p:cNvPr id="136" name="Google Shape;136;g1fc468d6679_0_204"/>
          <p:cNvSpPr/>
          <p:nvPr/>
        </p:nvSpPr>
        <p:spPr>
          <a:xfrm>
            <a:off x="0" y="5502950"/>
            <a:ext cx="12192000" cy="8769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37" name="Google Shape;137;g1fc468d6679_0_204"/>
          <p:cNvSpPr/>
          <p:nvPr/>
        </p:nvSpPr>
        <p:spPr>
          <a:xfrm>
            <a:off x="2473000" y="5636300"/>
            <a:ext cx="8556300" cy="720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ru-RU" sz="1200" b="1"/>
              <a:t>Сынып жетекшілері, тәрбиешілер, кураторлар, пән мұғалімдері, медицина қызметкерлері білім алушылар мен тәрбиеленушілерді психологиялық-педагогикалық қолдау процесіне қатысады және лауазымдық міндеттеріне сәйкес ата-аналармен және өзге де заңды өкілдермен өзара іс-қимыл жасайды.</a:t>
            </a:r>
            <a:endParaRPr sz="1200" b="1" u="none" strike="noStrike" cap="none">
              <a:solidFill>
                <a:srgbClr val="000000"/>
              </a:solidFill>
            </a:endParaRPr>
          </a:p>
        </p:txBody>
      </p:sp>
      <p:sp>
        <p:nvSpPr>
          <p:cNvPr id="138" name="Google Shape;138;g1fc468d6679_0_204"/>
          <p:cNvSpPr/>
          <p:nvPr/>
        </p:nvSpPr>
        <p:spPr>
          <a:xfrm>
            <a:off x="484750" y="4944325"/>
            <a:ext cx="11436600" cy="400200"/>
          </a:xfrm>
          <a:prstGeom prst="rect">
            <a:avLst/>
          </a:prstGeom>
          <a:solidFill>
            <a:srgbClr val="FFFFFF"/>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i="1"/>
              <a:t>Психологиялық қызметтің құрамы орта білім беру ұйымы басшысының бұйрығымен реттеледі және бекітіледі.</a:t>
            </a:r>
            <a:endParaRPr i="1" u="none" strike="noStrike" cap="none">
              <a:solidFill>
                <a:srgbClr val="000000"/>
              </a:solidFill>
            </a:endParaRPr>
          </a:p>
        </p:txBody>
      </p:sp>
      <p:sp>
        <p:nvSpPr>
          <p:cNvPr id="139" name="Google Shape;139;g1fc468d6679_0_204"/>
          <p:cNvSpPr txBox="1"/>
          <p:nvPr/>
        </p:nvSpPr>
        <p:spPr>
          <a:xfrm>
            <a:off x="903990" y="1594100"/>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i="0" u="none" strike="noStrike" cap="none">
                <a:solidFill>
                  <a:srgbClr val="C4E2FC"/>
                </a:solidFill>
                <a:latin typeface="Arial Black"/>
                <a:ea typeface="Arial Black"/>
                <a:cs typeface="Arial Black"/>
                <a:sym typeface="Arial Black"/>
              </a:rPr>
              <a:t>1</a:t>
            </a:r>
            <a:endParaRPr sz="4000" i="0" u="none" strike="noStrike" cap="none">
              <a:solidFill>
                <a:srgbClr val="C4E2FC"/>
              </a:solidFill>
              <a:latin typeface="Arial Black"/>
              <a:ea typeface="Arial Black"/>
              <a:cs typeface="Arial Black"/>
              <a:sym typeface="Arial Black"/>
            </a:endParaRPr>
          </a:p>
        </p:txBody>
      </p:sp>
      <p:sp>
        <p:nvSpPr>
          <p:cNvPr id="140" name="Google Shape;140;g1fc468d6679_0_204"/>
          <p:cNvSpPr txBox="1"/>
          <p:nvPr/>
        </p:nvSpPr>
        <p:spPr>
          <a:xfrm>
            <a:off x="4845933" y="1594100"/>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a:solidFill>
                  <a:srgbClr val="C4E2FC"/>
                </a:solidFill>
                <a:latin typeface="Arial Black"/>
                <a:ea typeface="Arial Black"/>
                <a:cs typeface="Arial Black"/>
                <a:sym typeface="Arial Black"/>
              </a:rPr>
              <a:t>2</a:t>
            </a:r>
            <a:endParaRPr sz="4000" i="0" u="none" strike="noStrike" cap="none">
              <a:solidFill>
                <a:srgbClr val="C4E2FC"/>
              </a:solidFill>
              <a:latin typeface="Arial Black"/>
              <a:ea typeface="Arial Black"/>
              <a:cs typeface="Arial Black"/>
              <a:sym typeface="Arial Black"/>
            </a:endParaRPr>
          </a:p>
        </p:txBody>
      </p:sp>
      <p:sp>
        <p:nvSpPr>
          <p:cNvPr id="141" name="Google Shape;141;g1fc468d6679_0_204"/>
          <p:cNvSpPr txBox="1"/>
          <p:nvPr/>
        </p:nvSpPr>
        <p:spPr>
          <a:xfrm>
            <a:off x="8844090" y="1594100"/>
            <a:ext cx="588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a:solidFill>
                  <a:srgbClr val="C4E2FC"/>
                </a:solidFill>
                <a:latin typeface="Arial Black"/>
                <a:ea typeface="Arial Black"/>
                <a:cs typeface="Arial Black"/>
                <a:sym typeface="Arial Black"/>
              </a:rPr>
              <a:t>3</a:t>
            </a:r>
            <a:endParaRPr sz="4000" i="0" u="none" strike="noStrike" cap="none">
              <a:solidFill>
                <a:srgbClr val="C4E2FC"/>
              </a:solidFill>
              <a:latin typeface="Arial Black"/>
              <a:ea typeface="Arial Black"/>
              <a:cs typeface="Arial Black"/>
              <a:sym typeface="Arial Black"/>
            </a:endParaRPr>
          </a:p>
        </p:txBody>
      </p:sp>
      <p:pic>
        <p:nvPicPr>
          <p:cNvPr id="142" name="Google Shape;142;g1fc468d6679_0_204"/>
          <p:cNvPicPr preferRelativeResize="0"/>
          <p:nvPr/>
        </p:nvPicPr>
        <p:blipFill rotWithShape="1">
          <a:blip r:embed="rId6">
            <a:alphaModFix/>
          </a:blip>
          <a:srcRect/>
          <a:stretch/>
        </p:blipFill>
        <p:spPr>
          <a:xfrm>
            <a:off x="709776" y="5575046"/>
            <a:ext cx="937210" cy="732564"/>
          </a:xfrm>
          <a:prstGeom prst="rect">
            <a:avLst/>
          </a:prstGeom>
          <a:noFill/>
          <a:ln>
            <a:noFill/>
          </a:ln>
        </p:spPr>
      </p:pic>
      <p:pic>
        <p:nvPicPr>
          <p:cNvPr id="143" name="Google Shape;143;g1fc468d6679_0_204" descr="F:\Преза ЕН\Новая папка\06.png"/>
          <p:cNvPicPr preferRelativeResize="0"/>
          <p:nvPr/>
        </p:nvPicPr>
        <p:blipFill rotWithShape="1">
          <a:blip r:embed="rId7">
            <a:alphaModFix/>
          </a:blip>
          <a:srcRect/>
          <a:stretch/>
        </p:blipFill>
        <p:spPr>
          <a:xfrm>
            <a:off x="1721900" y="5663953"/>
            <a:ext cx="588600" cy="64364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fc468d6679_0_229"/>
          <p:cNvSpPr txBox="1"/>
          <p:nvPr/>
        </p:nvSpPr>
        <p:spPr>
          <a:xfrm>
            <a:off x="1392589" y="3855541"/>
            <a:ext cx="94068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ru-RU" sz="1600">
                <a:solidFill>
                  <a:schemeClr val="dk1"/>
                </a:solidFill>
              </a:rPr>
              <a:t>Психологиялық-педагогикалық сүйемелдеуді қамтамасыз ететін мамандардың лауазымдық міндеттері "Педагог лауазымдарының үлгілік біліктілік сипаттамаларын бекіту туралы"</a:t>
            </a:r>
            <a:r>
              <a:rPr lang="ru-RU" sz="1600" b="1" i="0" u="none" strike="noStrike" cap="none">
                <a:solidFill>
                  <a:schemeClr val="dk1"/>
                </a:solidFill>
                <a:latin typeface="Arial"/>
                <a:ea typeface="Arial"/>
                <a:cs typeface="Arial"/>
                <a:sym typeface="Arial"/>
              </a:rPr>
              <a:t> </a:t>
            </a:r>
            <a:r>
              <a:rPr lang="ru-RU" sz="1600" b="1">
                <a:solidFill>
                  <a:schemeClr val="dk1"/>
                </a:solidFill>
              </a:rPr>
              <a:t>Қазақстан Республикасы Білім және ғылым министрінің 2009 жылғы 13 шілдедегі № 338 бұйрығына (Нормативтік құқықтық актілерді мемлекеттік тіркеу тізілімінде № 5750 болып тіркелген) сәйкес жүзеге асырылады.</a:t>
            </a:r>
            <a:endParaRPr sz="1600" b="1" i="1" u="none" strike="noStrike" cap="none">
              <a:solidFill>
                <a:schemeClr val="dk1"/>
              </a:solidFill>
              <a:latin typeface="Arial"/>
              <a:ea typeface="Arial"/>
              <a:cs typeface="Arial"/>
              <a:sym typeface="Arial"/>
            </a:endParaRPr>
          </a:p>
        </p:txBody>
      </p:sp>
      <p:pic>
        <p:nvPicPr>
          <p:cNvPr id="149" name="Google Shape;149;g1fc468d6679_0_229"/>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150" name="Google Shape;150;g1fc468d6679_0_229"/>
          <p:cNvCxnSpPr/>
          <p:nvPr/>
        </p:nvCxnSpPr>
        <p:spPr>
          <a:xfrm>
            <a:off x="1463850" y="3707075"/>
            <a:ext cx="9264300" cy="0"/>
          </a:xfrm>
          <a:prstGeom prst="straightConnector1">
            <a:avLst/>
          </a:prstGeom>
          <a:noFill/>
          <a:ln w="9525" cap="flat" cmpd="sng">
            <a:solidFill>
              <a:srgbClr val="033562"/>
            </a:solidFill>
            <a:prstDash val="solid"/>
            <a:round/>
            <a:headEnd type="none" w="sm" len="sm"/>
            <a:tailEnd type="none" w="sm" len="sm"/>
          </a:ln>
        </p:spPr>
      </p:cxnSp>
      <p:pic>
        <p:nvPicPr>
          <p:cNvPr id="151" name="Google Shape;151;g1fc468d6679_0_229"/>
          <p:cNvPicPr preferRelativeResize="0"/>
          <p:nvPr/>
        </p:nvPicPr>
        <p:blipFill rotWithShape="1">
          <a:blip r:embed="rId4">
            <a:alphaModFix/>
          </a:blip>
          <a:srcRect/>
          <a:stretch/>
        </p:blipFill>
        <p:spPr>
          <a:xfrm>
            <a:off x="4988400" y="672649"/>
            <a:ext cx="1721175" cy="2851650"/>
          </a:xfrm>
          <a:prstGeom prst="rect">
            <a:avLst/>
          </a:prstGeom>
          <a:noFill/>
          <a:ln>
            <a:noFill/>
          </a:ln>
        </p:spPr>
      </p:pic>
      <p:cxnSp>
        <p:nvCxnSpPr>
          <p:cNvPr id="152" name="Google Shape;152;g1fc468d6679_0_229"/>
          <p:cNvCxnSpPr/>
          <p:nvPr/>
        </p:nvCxnSpPr>
        <p:spPr>
          <a:xfrm>
            <a:off x="1463850" y="5341150"/>
            <a:ext cx="9264300" cy="0"/>
          </a:xfrm>
          <a:prstGeom prst="straightConnector1">
            <a:avLst/>
          </a:prstGeom>
          <a:noFill/>
          <a:ln w="9525" cap="flat" cmpd="sng">
            <a:solidFill>
              <a:srgbClr val="033562"/>
            </a:solidFill>
            <a:prstDash val="solid"/>
            <a:round/>
            <a:headEnd type="none" w="sm" len="sm"/>
            <a:tailEnd type="none" w="sm" len="sm"/>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g1fc468d6679_0_237"/>
          <p:cNvSpPr/>
          <p:nvPr/>
        </p:nvSpPr>
        <p:spPr>
          <a:xfrm>
            <a:off x="0" y="1061350"/>
            <a:ext cx="12192000" cy="6081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58" name="Google Shape;158;g1fc468d6679_0_237"/>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59" name="Google Shape;159;g1fc468d6679_0_237"/>
          <p:cNvSpPr txBox="1"/>
          <p:nvPr/>
        </p:nvSpPr>
        <p:spPr>
          <a:xfrm>
            <a:off x="884600" y="235209"/>
            <a:ext cx="100488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latin typeface="Calibri"/>
                <a:ea typeface="Calibri"/>
                <a:cs typeface="Calibri"/>
                <a:sym typeface="Calibri"/>
              </a:rPr>
              <a:t>Орта білім беру ұйымдарында </a:t>
            </a:r>
            <a:endParaRPr sz="2000" b="1">
              <a:solidFill>
                <a:srgbClr val="002060"/>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latin typeface="Calibri"/>
                <a:ea typeface="Calibri"/>
                <a:cs typeface="Calibri"/>
                <a:sym typeface="Calibri"/>
              </a:rPr>
              <a:t>психологиялық қызметтің жұмыс істеу тәртібі</a:t>
            </a:r>
            <a:endParaRPr sz="2000" b="1">
              <a:solidFill>
                <a:srgbClr val="002060"/>
              </a:solidFill>
              <a:latin typeface="Calibri"/>
              <a:ea typeface="Calibri"/>
              <a:cs typeface="Calibri"/>
              <a:sym typeface="Calibri"/>
            </a:endParaRPr>
          </a:p>
        </p:txBody>
      </p:sp>
      <p:sp>
        <p:nvSpPr>
          <p:cNvPr id="160" name="Google Shape;160;g1fc468d6679_0_237"/>
          <p:cNvSpPr/>
          <p:nvPr/>
        </p:nvSpPr>
        <p:spPr>
          <a:xfrm>
            <a:off x="1122500" y="1949125"/>
            <a:ext cx="3876000" cy="21618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бақылау, әңгімелесу, диагностика жүргізу, сондай-ақ білім алушылар мен тәрбиеленушілерден, ата-аналардан немесе өзге де заңды өкілдер мен педагогтерден (бұдан әрі - білім беру процесіне қатысушылар) келіп түскен ауызша немесе жазбаша өтініштер (сұрау салулар) талдау арқылы білім алушылар мен тәрбиеленушілерді оқытудағы, дамыту мен тәрбиелеудегі қиындықтарды анықтау;</a:t>
            </a:r>
            <a:endParaRPr sz="1400" b="0" i="0" u="none" strike="noStrike" cap="none">
              <a:solidFill>
                <a:schemeClr val="dk1"/>
              </a:solidFill>
              <a:latin typeface="Arial"/>
              <a:ea typeface="Arial"/>
              <a:cs typeface="Arial"/>
              <a:sym typeface="Arial"/>
            </a:endParaRPr>
          </a:p>
        </p:txBody>
      </p:sp>
      <p:sp>
        <p:nvSpPr>
          <p:cNvPr id="161" name="Google Shape;161;g1fc468d6679_0_237"/>
          <p:cNvSpPr/>
          <p:nvPr/>
        </p:nvSpPr>
        <p:spPr>
          <a:xfrm>
            <a:off x="655750" y="197932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2" name="Google Shape;162;g1fc468d6679_0_237"/>
          <p:cNvSpPr txBox="1"/>
          <p:nvPr/>
        </p:nvSpPr>
        <p:spPr>
          <a:xfrm>
            <a:off x="674800" y="202941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1</a:t>
            </a:r>
            <a:endParaRPr sz="2000" b="1" i="0" u="none" strike="noStrike" cap="none">
              <a:solidFill>
                <a:schemeClr val="lt1"/>
              </a:solidFill>
              <a:latin typeface="Arial"/>
              <a:ea typeface="Arial"/>
              <a:cs typeface="Arial"/>
              <a:sym typeface="Arial"/>
            </a:endParaRPr>
          </a:p>
        </p:txBody>
      </p:sp>
      <p:sp>
        <p:nvSpPr>
          <p:cNvPr id="163" name="Google Shape;163;g1fc468d6679_0_237"/>
          <p:cNvSpPr/>
          <p:nvPr/>
        </p:nvSpPr>
        <p:spPr>
          <a:xfrm>
            <a:off x="1725775" y="1325600"/>
            <a:ext cx="8917800" cy="5049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600"/>
              <a:buFont typeface="Arial"/>
              <a:buNone/>
            </a:pPr>
            <a:endParaRPr sz="1400" b="0" i="0" u="none" strike="noStrike" cap="none">
              <a:solidFill>
                <a:schemeClr val="dk1"/>
              </a:solidFill>
              <a:latin typeface="Arial"/>
              <a:ea typeface="Arial"/>
              <a:cs typeface="Arial"/>
              <a:sym typeface="Arial"/>
            </a:endParaRPr>
          </a:p>
        </p:txBody>
      </p:sp>
      <p:sp>
        <p:nvSpPr>
          <p:cNvPr id="164" name="Google Shape;164;g1fc468d6679_0_237"/>
          <p:cNvSpPr txBox="1"/>
          <p:nvPr/>
        </p:nvSpPr>
        <p:spPr>
          <a:xfrm>
            <a:off x="5730311" y="1981563"/>
            <a:ext cx="6165300" cy="11697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білім алушылар және тәрбиеленушілермен, педагогтармен және ата-аналармен немесе өзге де заңды өкілдермен өзара іс-қимылдың интерактивті нысандарын қоса алғанда, психологиялық-педагогикалық сүйемелдеу жөніндегі іс-шараларды, педагогикалық кеңестер, семинарлар мен конференциялар ұйымдастыру және өткізу;</a:t>
            </a:r>
            <a:endParaRPr sz="1400" b="0" i="1" u="none" strike="noStrike" cap="none">
              <a:solidFill>
                <a:schemeClr val="dk1"/>
              </a:solidFill>
              <a:latin typeface="Arial"/>
              <a:ea typeface="Arial"/>
              <a:cs typeface="Arial"/>
              <a:sym typeface="Arial"/>
            </a:endParaRPr>
          </a:p>
        </p:txBody>
      </p:sp>
      <p:sp>
        <p:nvSpPr>
          <p:cNvPr id="165" name="Google Shape;165;g1fc468d6679_0_237"/>
          <p:cNvSpPr/>
          <p:nvPr/>
        </p:nvSpPr>
        <p:spPr>
          <a:xfrm>
            <a:off x="5368200" y="2010138"/>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6" name="Google Shape;166;g1fc468d6679_0_237"/>
          <p:cNvSpPr txBox="1"/>
          <p:nvPr/>
        </p:nvSpPr>
        <p:spPr>
          <a:xfrm>
            <a:off x="5387250" y="2060225"/>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3</a:t>
            </a:r>
            <a:endParaRPr sz="2000" b="1" i="0" u="none" strike="noStrike" cap="none">
              <a:solidFill>
                <a:schemeClr val="lt1"/>
              </a:solidFill>
              <a:latin typeface="Arial"/>
              <a:ea typeface="Arial"/>
              <a:cs typeface="Arial"/>
              <a:sym typeface="Arial"/>
            </a:endParaRPr>
          </a:p>
        </p:txBody>
      </p:sp>
      <p:sp>
        <p:nvSpPr>
          <p:cNvPr id="167" name="Google Shape;167;g1fc468d6679_0_237"/>
          <p:cNvSpPr txBox="1"/>
          <p:nvPr/>
        </p:nvSpPr>
        <p:spPr>
          <a:xfrm>
            <a:off x="5730311" y="3463400"/>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әлеуметтік және психологиялық-педагогикалық сүйемелдеуді қамтамасыз ететін педагогтер мен мамандардың пәнаралық өзара іс-қимылын жүзеге асыру;</a:t>
            </a:r>
            <a:endParaRPr sz="1400" b="0" i="1" u="none" strike="noStrike" cap="none">
              <a:solidFill>
                <a:schemeClr val="dk1"/>
              </a:solidFill>
              <a:latin typeface="Arial"/>
              <a:ea typeface="Arial"/>
              <a:cs typeface="Arial"/>
              <a:sym typeface="Arial"/>
            </a:endParaRPr>
          </a:p>
        </p:txBody>
      </p:sp>
      <p:sp>
        <p:nvSpPr>
          <p:cNvPr id="168" name="Google Shape;168;g1fc468d6679_0_237"/>
          <p:cNvSpPr/>
          <p:nvPr/>
        </p:nvSpPr>
        <p:spPr>
          <a:xfrm>
            <a:off x="5368200" y="349197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9" name="Google Shape;169;g1fc468d6679_0_237"/>
          <p:cNvSpPr txBox="1"/>
          <p:nvPr/>
        </p:nvSpPr>
        <p:spPr>
          <a:xfrm>
            <a:off x="5387250" y="354206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4</a:t>
            </a:r>
            <a:endParaRPr sz="2000" b="1" i="0" u="none" strike="noStrike" cap="none">
              <a:solidFill>
                <a:schemeClr val="lt1"/>
              </a:solidFill>
              <a:latin typeface="Arial"/>
              <a:ea typeface="Arial"/>
              <a:cs typeface="Arial"/>
              <a:sym typeface="Arial"/>
            </a:endParaRPr>
          </a:p>
        </p:txBody>
      </p:sp>
      <p:sp>
        <p:nvSpPr>
          <p:cNvPr id="170" name="Google Shape;170;g1fc468d6679_0_237"/>
          <p:cNvSpPr txBox="1"/>
          <p:nvPr/>
        </p:nvSpPr>
        <p:spPr>
          <a:xfrm>
            <a:off x="5730311" y="4604325"/>
            <a:ext cx="6165300" cy="738900"/>
          </a:xfrm>
          <a:prstGeom prst="rect">
            <a:avLst/>
          </a:prstGeom>
          <a:solidFill>
            <a:schemeClr val="lt1"/>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100"/>
              <a:buFont typeface="Arial"/>
              <a:buNone/>
            </a:pPr>
            <a:r>
              <a:rPr lang="ru-RU">
                <a:solidFill>
                  <a:schemeClr val="dk1"/>
                </a:solidFill>
              </a:rPr>
              <a:t>білім алушылар мен тәрбиеленушілердің табысты әлеуметтенуі, кәсіби бағыттылығын, бейіндік оқу траекториясы мен жеке білім беру кеңістігін саналы таңдауына жағдай жасауды қамтиды.</a:t>
            </a:r>
            <a:endParaRPr sz="1400" b="0" i="1" u="none" strike="noStrike" cap="none">
              <a:solidFill>
                <a:schemeClr val="dk1"/>
              </a:solidFill>
              <a:latin typeface="Arial"/>
              <a:ea typeface="Arial"/>
              <a:cs typeface="Arial"/>
              <a:sym typeface="Arial"/>
            </a:endParaRPr>
          </a:p>
        </p:txBody>
      </p:sp>
      <p:sp>
        <p:nvSpPr>
          <p:cNvPr id="171" name="Google Shape;171;g1fc468d6679_0_237"/>
          <p:cNvSpPr/>
          <p:nvPr/>
        </p:nvSpPr>
        <p:spPr>
          <a:xfrm>
            <a:off x="5368200" y="4632900"/>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g1fc468d6679_0_237"/>
          <p:cNvSpPr txBox="1"/>
          <p:nvPr/>
        </p:nvSpPr>
        <p:spPr>
          <a:xfrm>
            <a:off x="5387250" y="4682987"/>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i="0" u="none" strike="noStrike" cap="none">
                <a:solidFill>
                  <a:schemeClr val="lt1"/>
                </a:solidFill>
                <a:latin typeface="Arial"/>
                <a:ea typeface="Arial"/>
                <a:cs typeface="Arial"/>
                <a:sym typeface="Arial"/>
              </a:rPr>
              <a:t>5</a:t>
            </a:r>
            <a:endParaRPr sz="2000" b="1" i="0" u="none" strike="noStrike" cap="none">
              <a:solidFill>
                <a:schemeClr val="lt1"/>
              </a:solidFill>
              <a:latin typeface="Arial"/>
              <a:ea typeface="Arial"/>
              <a:cs typeface="Arial"/>
              <a:sym typeface="Arial"/>
            </a:endParaRPr>
          </a:p>
        </p:txBody>
      </p:sp>
      <p:sp>
        <p:nvSpPr>
          <p:cNvPr id="173" name="Google Shape;173;g1fc468d6679_0_237"/>
          <p:cNvSpPr/>
          <p:nvPr/>
        </p:nvSpPr>
        <p:spPr>
          <a:xfrm>
            <a:off x="2411300" y="1218926"/>
            <a:ext cx="6995400" cy="346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ru-RU" i="1">
                <a:solidFill>
                  <a:schemeClr val="dk1"/>
                </a:solidFill>
              </a:rPr>
              <a:t>Психологиялық қызметтің жұмыс істеу тәртібі:</a:t>
            </a:r>
            <a:endParaRPr i="1">
              <a:solidFill>
                <a:schemeClr val="dk1"/>
              </a:solidFill>
            </a:endParaRPr>
          </a:p>
        </p:txBody>
      </p:sp>
      <p:pic>
        <p:nvPicPr>
          <p:cNvPr id="174" name="Google Shape;174;g1fc468d6679_0_237"/>
          <p:cNvPicPr preferRelativeResize="0"/>
          <p:nvPr/>
        </p:nvPicPr>
        <p:blipFill>
          <a:blip r:embed="rId4">
            <a:alphaModFix/>
          </a:blip>
          <a:stretch>
            <a:fillRect/>
          </a:stretch>
        </p:blipFill>
        <p:spPr>
          <a:xfrm>
            <a:off x="215951" y="194350"/>
            <a:ext cx="1948861" cy="1169699"/>
          </a:xfrm>
          <a:prstGeom prst="rect">
            <a:avLst/>
          </a:prstGeom>
          <a:noFill/>
          <a:ln>
            <a:noFill/>
          </a:ln>
        </p:spPr>
      </p:pic>
      <p:sp>
        <p:nvSpPr>
          <p:cNvPr id="175" name="Google Shape;175;g1fc468d6679_0_237"/>
          <p:cNvSpPr/>
          <p:nvPr/>
        </p:nvSpPr>
        <p:spPr>
          <a:xfrm>
            <a:off x="1122500" y="4344225"/>
            <a:ext cx="3876000" cy="10620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a:solidFill>
                  <a:schemeClr val="dk1"/>
                </a:solidFill>
              </a:rPr>
              <a:t>білім алушылар мен тәрбиеленушілерге жеке немесе топтық әлеуметтік және психологиялық-педагогикалық қолдау көрсету;</a:t>
            </a:r>
            <a:endParaRPr sz="1400" b="0" i="0" u="none" strike="noStrike" cap="none">
              <a:solidFill>
                <a:schemeClr val="dk1"/>
              </a:solidFill>
              <a:latin typeface="Arial"/>
              <a:ea typeface="Arial"/>
              <a:cs typeface="Arial"/>
              <a:sym typeface="Arial"/>
            </a:endParaRPr>
          </a:p>
        </p:txBody>
      </p:sp>
      <p:sp>
        <p:nvSpPr>
          <p:cNvPr id="176" name="Google Shape;176;g1fc468d6679_0_237"/>
          <p:cNvSpPr/>
          <p:nvPr/>
        </p:nvSpPr>
        <p:spPr>
          <a:xfrm>
            <a:off x="655750" y="4374425"/>
            <a:ext cx="362100" cy="504900"/>
          </a:xfrm>
          <a:prstGeom prst="rect">
            <a:avLst/>
          </a:prstGeom>
          <a:solidFill>
            <a:srgbClr val="FFC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7" name="Google Shape;177;g1fc468d6679_0_237"/>
          <p:cNvSpPr txBox="1"/>
          <p:nvPr/>
        </p:nvSpPr>
        <p:spPr>
          <a:xfrm>
            <a:off x="674800" y="4424512"/>
            <a:ext cx="3621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ru-RU" sz="2000" b="1">
                <a:solidFill>
                  <a:schemeClr val="lt1"/>
                </a:solidFill>
              </a:rPr>
              <a:t>2</a:t>
            </a:r>
            <a:endParaRPr sz="2000" b="1"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g1fc468d6679_0_261"/>
          <p:cNvPicPr preferRelativeResize="0"/>
          <p:nvPr/>
        </p:nvPicPr>
        <p:blipFill rotWithShape="1">
          <a:blip r:embed="rId3">
            <a:alphaModFix/>
          </a:blip>
          <a:srcRect/>
          <a:stretch/>
        </p:blipFill>
        <p:spPr>
          <a:xfrm>
            <a:off x="10643577" y="0"/>
            <a:ext cx="1548423" cy="672662"/>
          </a:xfrm>
          <a:prstGeom prst="rect">
            <a:avLst/>
          </a:prstGeom>
          <a:noFill/>
          <a:ln>
            <a:noFill/>
          </a:ln>
        </p:spPr>
      </p:pic>
      <p:sp>
        <p:nvSpPr>
          <p:cNvPr id="183" name="Google Shape;183;g1fc468d6679_0_261"/>
          <p:cNvSpPr txBox="1"/>
          <p:nvPr/>
        </p:nvSpPr>
        <p:spPr>
          <a:xfrm>
            <a:off x="1071600" y="272459"/>
            <a:ext cx="100488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ru-RU" sz="2000" b="1">
                <a:solidFill>
                  <a:srgbClr val="002060"/>
                </a:solidFill>
                <a:latin typeface="Calibri"/>
                <a:ea typeface="Calibri"/>
                <a:cs typeface="Calibri"/>
                <a:sym typeface="Calibri"/>
              </a:rPr>
              <a:t>Психологиялық қызметтің жұмысы:</a:t>
            </a:r>
            <a:endParaRPr sz="2000" b="1">
              <a:solidFill>
                <a:srgbClr val="002060"/>
              </a:solidFill>
              <a:latin typeface="Calibri"/>
              <a:ea typeface="Calibri"/>
              <a:cs typeface="Calibri"/>
              <a:sym typeface="Calibri"/>
            </a:endParaRPr>
          </a:p>
        </p:txBody>
      </p:sp>
      <p:sp>
        <p:nvSpPr>
          <p:cNvPr id="184" name="Google Shape;184;g1fc468d6679_0_261"/>
          <p:cNvSpPr/>
          <p:nvPr/>
        </p:nvSpPr>
        <p:spPr>
          <a:xfrm>
            <a:off x="977400" y="1628925"/>
            <a:ext cx="5118600" cy="5679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5" name="Google Shape;185;g1fc468d6679_0_261"/>
          <p:cNvSpPr txBox="1"/>
          <p:nvPr/>
        </p:nvSpPr>
        <p:spPr>
          <a:xfrm>
            <a:off x="1209598" y="1749500"/>
            <a:ext cx="46542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кәсіптік әдепті сақтауды;</a:t>
            </a:r>
            <a:endParaRPr b="0" i="0" u="none" strike="noStrike" cap="none">
              <a:solidFill>
                <a:schemeClr val="dk1"/>
              </a:solidFill>
              <a:latin typeface="Arial"/>
              <a:ea typeface="Arial"/>
              <a:cs typeface="Arial"/>
              <a:sym typeface="Arial"/>
            </a:endParaRPr>
          </a:p>
        </p:txBody>
      </p:sp>
      <p:sp>
        <p:nvSpPr>
          <p:cNvPr id="186" name="Google Shape;186;g1fc468d6679_0_261"/>
          <p:cNvSpPr/>
          <p:nvPr/>
        </p:nvSpPr>
        <p:spPr>
          <a:xfrm>
            <a:off x="717310" y="144963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7" name="Google Shape;187;g1fc468d6679_0_261"/>
          <p:cNvSpPr txBox="1"/>
          <p:nvPr/>
        </p:nvSpPr>
        <p:spPr>
          <a:xfrm>
            <a:off x="202310" y="157715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i="0" u="none" strike="noStrike" cap="none">
                <a:solidFill>
                  <a:srgbClr val="B3C6E7"/>
                </a:solidFill>
                <a:latin typeface="Arial Black"/>
                <a:ea typeface="Arial Black"/>
                <a:cs typeface="Arial Black"/>
                <a:sym typeface="Arial Black"/>
              </a:rPr>
              <a:t>1</a:t>
            </a:r>
            <a:endParaRPr sz="4000" b="1" i="0" u="none" strike="noStrike" cap="none">
              <a:solidFill>
                <a:srgbClr val="B3C6E7"/>
              </a:solidFill>
              <a:latin typeface="Arial Black"/>
              <a:ea typeface="Arial Black"/>
              <a:cs typeface="Arial Black"/>
              <a:sym typeface="Arial Black"/>
            </a:endParaRPr>
          </a:p>
        </p:txBody>
      </p:sp>
      <p:sp>
        <p:nvSpPr>
          <p:cNvPr id="188" name="Google Shape;188;g1fc468d6679_0_261"/>
          <p:cNvSpPr/>
          <p:nvPr/>
        </p:nvSpPr>
        <p:spPr>
          <a:xfrm>
            <a:off x="977400" y="2608150"/>
            <a:ext cx="5118600" cy="926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9" name="Google Shape;189;g1fc468d6679_0_261"/>
          <p:cNvSpPr txBox="1"/>
          <p:nvPr/>
        </p:nvSpPr>
        <p:spPr>
          <a:xfrm>
            <a:off x="1176736" y="2827250"/>
            <a:ext cx="4654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баланың жеке басына эмпатия және құрмет көрсетуді;</a:t>
            </a:r>
            <a:endParaRPr b="0" i="0" u="none" strike="noStrike" cap="none">
              <a:solidFill>
                <a:schemeClr val="dk1"/>
              </a:solidFill>
              <a:latin typeface="Arial"/>
              <a:ea typeface="Arial"/>
              <a:cs typeface="Arial"/>
              <a:sym typeface="Arial"/>
            </a:endParaRPr>
          </a:p>
        </p:txBody>
      </p:sp>
      <p:sp>
        <p:nvSpPr>
          <p:cNvPr id="190" name="Google Shape;190;g1fc468d6679_0_261"/>
          <p:cNvSpPr/>
          <p:nvPr/>
        </p:nvSpPr>
        <p:spPr>
          <a:xfrm>
            <a:off x="717310" y="260813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g1fc468d6679_0_261"/>
          <p:cNvSpPr txBox="1"/>
          <p:nvPr/>
        </p:nvSpPr>
        <p:spPr>
          <a:xfrm>
            <a:off x="202310" y="273565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2</a:t>
            </a:r>
            <a:endParaRPr sz="4000" b="1" i="0" u="none" strike="noStrike" cap="none">
              <a:solidFill>
                <a:srgbClr val="B3C6E7"/>
              </a:solidFill>
              <a:latin typeface="Arial Black"/>
              <a:ea typeface="Arial Black"/>
              <a:cs typeface="Arial Black"/>
              <a:sym typeface="Arial Black"/>
            </a:endParaRPr>
          </a:p>
        </p:txBody>
      </p:sp>
      <p:sp>
        <p:nvSpPr>
          <p:cNvPr id="192" name="Google Shape;192;g1fc468d6679_0_261"/>
          <p:cNvSpPr/>
          <p:nvPr/>
        </p:nvSpPr>
        <p:spPr>
          <a:xfrm>
            <a:off x="977400" y="3766650"/>
            <a:ext cx="5118600" cy="926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3" name="Google Shape;193;g1fc468d6679_0_261"/>
          <p:cNvSpPr txBox="1"/>
          <p:nvPr/>
        </p:nvSpPr>
        <p:spPr>
          <a:xfrm>
            <a:off x="1209588" y="3980875"/>
            <a:ext cx="43197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білім алушы мен тәрбиеленушінің жеке және жас ерекшеліктерін;</a:t>
            </a:r>
            <a:endParaRPr b="0" i="0" u="none" strike="noStrike" cap="none">
              <a:solidFill>
                <a:schemeClr val="dk1"/>
              </a:solidFill>
              <a:latin typeface="Arial"/>
              <a:ea typeface="Arial"/>
              <a:cs typeface="Arial"/>
              <a:sym typeface="Arial"/>
            </a:endParaRPr>
          </a:p>
        </p:txBody>
      </p:sp>
      <p:sp>
        <p:nvSpPr>
          <p:cNvPr id="194" name="Google Shape;194;g1fc468d6679_0_261"/>
          <p:cNvSpPr/>
          <p:nvPr/>
        </p:nvSpPr>
        <p:spPr>
          <a:xfrm>
            <a:off x="717310" y="376663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5" name="Google Shape;195;g1fc468d6679_0_261"/>
          <p:cNvSpPr txBox="1"/>
          <p:nvPr/>
        </p:nvSpPr>
        <p:spPr>
          <a:xfrm>
            <a:off x="202310" y="389415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3</a:t>
            </a:r>
            <a:endParaRPr sz="4000" b="1" i="0" u="none" strike="noStrike" cap="none">
              <a:solidFill>
                <a:srgbClr val="B3C6E7"/>
              </a:solidFill>
              <a:latin typeface="Arial Black"/>
              <a:ea typeface="Arial Black"/>
              <a:cs typeface="Arial Black"/>
              <a:sym typeface="Arial Black"/>
            </a:endParaRPr>
          </a:p>
        </p:txBody>
      </p:sp>
      <p:sp>
        <p:nvSpPr>
          <p:cNvPr id="196" name="Google Shape;196;g1fc468d6679_0_261"/>
          <p:cNvSpPr/>
          <p:nvPr/>
        </p:nvSpPr>
        <p:spPr>
          <a:xfrm>
            <a:off x="977400" y="4950400"/>
            <a:ext cx="5118600" cy="926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7" name="Google Shape;197;g1fc468d6679_0_261"/>
          <p:cNvSpPr txBox="1"/>
          <p:nvPr/>
        </p:nvSpPr>
        <p:spPr>
          <a:xfrm>
            <a:off x="1209598" y="5096925"/>
            <a:ext cx="4654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психологиялық және педагогикалық білімді интеграциялауды;</a:t>
            </a:r>
            <a:endParaRPr b="0" i="0" u="none" strike="noStrike" cap="none">
              <a:solidFill>
                <a:schemeClr val="dk1"/>
              </a:solidFill>
              <a:latin typeface="Arial"/>
              <a:ea typeface="Arial"/>
              <a:cs typeface="Arial"/>
              <a:sym typeface="Arial"/>
            </a:endParaRPr>
          </a:p>
        </p:txBody>
      </p:sp>
      <p:sp>
        <p:nvSpPr>
          <p:cNvPr id="198" name="Google Shape;198;g1fc468d6679_0_261"/>
          <p:cNvSpPr/>
          <p:nvPr/>
        </p:nvSpPr>
        <p:spPr>
          <a:xfrm>
            <a:off x="717310" y="495038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g1fc468d6679_0_261"/>
          <p:cNvSpPr txBox="1"/>
          <p:nvPr/>
        </p:nvSpPr>
        <p:spPr>
          <a:xfrm>
            <a:off x="202310" y="507790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4</a:t>
            </a:r>
            <a:endParaRPr sz="4000" b="1" i="0" u="none" strike="noStrike" cap="none">
              <a:solidFill>
                <a:srgbClr val="B3C6E7"/>
              </a:solidFill>
              <a:latin typeface="Arial Black"/>
              <a:ea typeface="Arial Black"/>
              <a:cs typeface="Arial Black"/>
              <a:sym typeface="Arial Black"/>
            </a:endParaRPr>
          </a:p>
        </p:txBody>
      </p:sp>
      <p:sp>
        <p:nvSpPr>
          <p:cNvPr id="200" name="Google Shape;200;g1fc468d6679_0_261"/>
          <p:cNvSpPr/>
          <p:nvPr/>
        </p:nvSpPr>
        <p:spPr>
          <a:xfrm>
            <a:off x="7033975" y="1570900"/>
            <a:ext cx="4927200" cy="926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1" name="Google Shape;201;g1fc468d6679_0_261"/>
          <p:cNvSpPr txBox="1"/>
          <p:nvPr/>
        </p:nvSpPr>
        <p:spPr>
          <a:xfrm>
            <a:off x="7257546" y="1763049"/>
            <a:ext cx="44802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баланың құқықтары мен мүдделерін сақтай отырып, ақпараттың құпиялылығын;</a:t>
            </a:r>
            <a:endParaRPr b="0" i="0" u="none" strike="noStrike" cap="none">
              <a:solidFill>
                <a:schemeClr val="dk1"/>
              </a:solidFill>
              <a:latin typeface="Arial"/>
              <a:ea typeface="Arial"/>
              <a:cs typeface="Arial"/>
              <a:sym typeface="Arial"/>
            </a:endParaRPr>
          </a:p>
        </p:txBody>
      </p:sp>
      <p:sp>
        <p:nvSpPr>
          <p:cNvPr id="202" name="Google Shape;202;g1fc468d6679_0_261"/>
          <p:cNvSpPr/>
          <p:nvPr/>
        </p:nvSpPr>
        <p:spPr>
          <a:xfrm>
            <a:off x="6721385" y="1570875"/>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3" name="Google Shape;203;g1fc468d6679_0_261"/>
          <p:cNvSpPr txBox="1"/>
          <p:nvPr/>
        </p:nvSpPr>
        <p:spPr>
          <a:xfrm>
            <a:off x="6206385" y="1698392"/>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5</a:t>
            </a:r>
            <a:endParaRPr sz="4000" b="1" i="0" u="none" strike="noStrike" cap="none">
              <a:solidFill>
                <a:srgbClr val="B3C6E7"/>
              </a:solidFill>
              <a:latin typeface="Arial Black"/>
              <a:ea typeface="Arial Black"/>
              <a:cs typeface="Arial Black"/>
              <a:sym typeface="Arial Black"/>
            </a:endParaRPr>
          </a:p>
        </p:txBody>
      </p:sp>
      <p:sp>
        <p:nvSpPr>
          <p:cNvPr id="204" name="Google Shape;204;g1fc468d6679_0_261"/>
          <p:cNvSpPr/>
          <p:nvPr/>
        </p:nvSpPr>
        <p:spPr>
          <a:xfrm>
            <a:off x="7033975" y="2729397"/>
            <a:ext cx="4927200" cy="1439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1fc468d6679_0_261"/>
          <p:cNvSpPr txBox="1"/>
          <p:nvPr/>
        </p:nvSpPr>
        <p:spPr>
          <a:xfrm>
            <a:off x="7257546" y="2882496"/>
            <a:ext cx="4480200" cy="1169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білім алушылардың, тәрбиеленушілердің, ата-аналардың немесе өзге де заңды өкілдердің, педагогтердің денсаулығына, ар-намысы мен қадір-қасиетіне зиян келтіру мүмкіндігін болғызбауды;</a:t>
            </a:r>
            <a:endParaRPr b="0" i="0" u="none" strike="noStrike" cap="none">
              <a:solidFill>
                <a:schemeClr val="dk1"/>
              </a:solidFill>
              <a:latin typeface="Arial"/>
              <a:ea typeface="Arial"/>
              <a:cs typeface="Arial"/>
              <a:sym typeface="Arial"/>
            </a:endParaRPr>
          </a:p>
        </p:txBody>
      </p:sp>
      <p:sp>
        <p:nvSpPr>
          <p:cNvPr id="206" name="Google Shape;206;g1fc468d6679_0_261"/>
          <p:cNvSpPr/>
          <p:nvPr/>
        </p:nvSpPr>
        <p:spPr>
          <a:xfrm>
            <a:off x="6721385" y="2985876"/>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7" name="Google Shape;207;g1fc468d6679_0_261"/>
          <p:cNvSpPr txBox="1"/>
          <p:nvPr/>
        </p:nvSpPr>
        <p:spPr>
          <a:xfrm>
            <a:off x="6206385" y="3113392"/>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6</a:t>
            </a:r>
            <a:endParaRPr sz="4000" b="1" i="0" u="none" strike="noStrike" cap="none">
              <a:solidFill>
                <a:srgbClr val="B3C6E7"/>
              </a:solidFill>
              <a:latin typeface="Arial Black"/>
              <a:ea typeface="Arial Black"/>
              <a:cs typeface="Arial Black"/>
              <a:sym typeface="Arial Black"/>
            </a:endParaRPr>
          </a:p>
        </p:txBody>
      </p:sp>
      <p:sp>
        <p:nvSpPr>
          <p:cNvPr id="208" name="Google Shape;208;g1fc468d6679_0_261"/>
          <p:cNvSpPr/>
          <p:nvPr/>
        </p:nvSpPr>
        <p:spPr>
          <a:xfrm>
            <a:off x="7033975" y="4437404"/>
            <a:ext cx="4927200" cy="1439400"/>
          </a:xfrm>
          <a:prstGeom prst="roundRect">
            <a:avLst>
              <a:gd name="adj" fmla="val 16667"/>
            </a:avLst>
          </a:prstGeom>
          <a:solidFill>
            <a:schemeClr val="lt1"/>
          </a:solidFill>
          <a:ln w="9525" cap="flat" cmpd="sng">
            <a:solidFill>
              <a:srgbClr val="00206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9" name="Google Shape;209;g1fc468d6679_0_261"/>
          <p:cNvSpPr txBox="1"/>
          <p:nvPr/>
        </p:nvSpPr>
        <p:spPr>
          <a:xfrm>
            <a:off x="7384075" y="4611950"/>
            <a:ext cx="42270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ru-RU">
                <a:solidFill>
                  <a:schemeClr val="dk1"/>
                </a:solidFill>
              </a:rPr>
              <a:t>білім алушылар мен тәрбиеленушілерді білім беру процесінде сүйемелдеудің ғылыми, кешенділігін, бірізділігін, кезеңділігін және үздіксіздігін ескере отырып жүзеге асырылады.</a:t>
            </a:r>
            <a:endParaRPr b="0" i="0" u="none" strike="noStrike" cap="none">
              <a:solidFill>
                <a:schemeClr val="dk1"/>
              </a:solidFill>
              <a:latin typeface="Arial"/>
              <a:ea typeface="Arial"/>
              <a:cs typeface="Arial"/>
              <a:sym typeface="Arial"/>
            </a:endParaRPr>
          </a:p>
        </p:txBody>
      </p:sp>
      <p:sp>
        <p:nvSpPr>
          <p:cNvPr id="210" name="Google Shape;210;g1fc468d6679_0_261"/>
          <p:cNvSpPr/>
          <p:nvPr/>
        </p:nvSpPr>
        <p:spPr>
          <a:xfrm>
            <a:off x="6721385" y="4693888"/>
            <a:ext cx="84000" cy="926400"/>
          </a:xfrm>
          <a:prstGeom prst="roundRect">
            <a:avLst>
              <a:gd name="adj" fmla="val 16667"/>
            </a:avLst>
          </a:prstGeom>
          <a:solidFill>
            <a:srgbClr val="00206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g1fc468d6679_0_261"/>
          <p:cNvSpPr txBox="1"/>
          <p:nvPr/>
        </p:nvSpPr>
        <p:spPr>
          <a:xfrm>
            <a:off x="6206385" y="4821404"/>
            <a:ext cx="294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ru-RU" sz="4000" b="1">
                <a:solidFill>
                  <a:srgbClr val="B3C6E7"/>
                </a:solidFill>
                <a:latin typeface="Arial Black"/>
                <a:ea typeface="Arial Black"/>
                <a:cs typeface="Arial Black"/>
                <a:sym typeface="Arial Black"/>
              </a:rPr>
              <a:t>7</a:t>
            </a:r>
            <a:endParaRPr sz="4000" b="1" i="0" u="none" strike="noStrike" cap="none">
              <a:solidFill>
                <a:srgbClr val="B3C6E7"/>
              </a:solidFill>
              <a:latin typeface="Arial Black"/>
              <a:ea typeface="Arial Black"/>
              <a:cs typeface="Arial Black"/>
              <a:sym typeface="Arial Black"/>
            </a:endParaRPr>
          </a:p>
        </p:txBody>
      </p:sp>
      <p:sp>
        <p:nvSpPr>
          <p:cNvPr id="212" name="Google Shape;212;g1fc468d6679_0_261"/>
          <p:cNvSpPr/>
          <p:nvPr/>
        </p:nvSpPr>
        <p:spPr>
          <a:xfrm>
            <a:off x="0" y="757088"/>
            <a:ext cx="12192000" cy="608100"/>
          </a:xfrm>
          <a:prstGeom prst="rect">
            <a:avLst/>
          </a:prstGeom>
          <a:solidFill>
            <a:srgbClr val="DDEAF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13" name="Google Shape;213;g1fc468d6679_0_261"/>
          <p:cNvPicPr preferRelativeResize="0"/>
          <p:nvPr/>
        </p:nvPicPr>
        <p:blipFill rotWithShape="1">
          <a:blip r:embed="rId4">
            <a:alphaModFix/>
          </a:blip>
          <a:srcRect/>
          <a:stretch/>
        </p:blipFill>
        <p:spPr>
          <a:xfrm>
            <a:off x="77197" y="314448"/>
            <a:ext cx="2109220" cy="926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g1fc468d6679_0_296"/>
          <p:cNvSpPr/>
          <p:nvPr/>
        </p:nvSpPr>
        <p:spPr>
          <a:xfrm>
            <a:off x="6647850" y="4268750"/>
            <a:ext cx="5456400" cy="21150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100" b="1">
                <a:solidFill>
                  <a:srgbClr val="BF9000"/>
                </a:solidFill>
              </a:rPr>
              <a:t>ұйымдастыру-әдістемелік </a:t>
            </a:r>
            <a:r>
              <a:rPr lang="ru-RU" sz="1100">
                <a:solidFill>
                  <a:schemeClr val="dk1"/>
                </a:solidFill>
              </a:rPr>
              <a:t>бағыт ұйымдастыру-әдістемелік және ғылыми-әдістемелік жұмыс жүргізуді көздейді: білім беру және дамыту ортасының жағдайына мониторинг жүргізу, әлеуметтік, психологиялық-педагогикалық қолдау нәтижелерін талдау және оны сүйемелдеу бойынша ұсынымдар әзірлеу, білім алушылар мен тәрбиеленушілерді сүйемелдеуде пәнаралық тәсілді әзірлеу; орта білім беру ұйымдарында психологиялық-педагогикалық, әлеуметтік сүйемелдеу бойынша отандық және шетелдік ғылым мен практиканың жетістіктерін зерделеу, семинар-практикумдарға, конференцияларға қатысу; білім алушылар мен тәрбиеленушілерді психологиялық-педагогикалық және әлеуметтік сүйемелдеу технологияларын меңгеру бойынша семинарлар, тренингтер мен консультациялар ұйымдастыру және өткізуді көздейді.</a:t>
            </a:r>
            <a:endParaRPr sz="1100" b="0" i="0" u="none" strike="noStrike" cap="none">
              <a:solidFill>
                <a:schemeClr val="dk1"/>
              </a:solidFill>
              <a:latin typeface="Arial"/>
              <a:ea typeface="Arial"/>
              <a:cs typeface="Arial"/>
              <a:sym typeface="Arial"/>
            </a:endParaRPr>
          </a:p>
        </p:txBody>
      </p:sp>
      <p:sp>
        <p:nvSpPr>
          <p:cNvPr id="219" name="Google Shape;219;g1fc468d6679_0_296"/>
          <p:cNvSpPr/>
          <p:nvPr/>
        </p:nvSpPr>
        <p:spPr>
          <a:xfrm>
            <a:off x="115800" y="4850875"/>
            <a:ext cx="5882700" cy="15966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100" b="1">
                <a:solidFill>
                  <a:srgbClr val="A64D79"/>
                </a:solidFill>
              </a:rPr>
              <a:t>психологиялық-педагогикалық</a:t>
            </a:r>
            <a:r>
              <a:rPr lang="ru-RU" sz="1100">
                <a:solidFill>
                  <a:srgbClr val="A64D79"/>
                </a:solidFill>
              </a:rPr>
              <a:t> </a:t>
            </a:r>
            <a:r>
              <a:rPr lang="ru-RU" sz="1100">
                <a:solidFill>
                  <a:schemeClr val="dk1"/>
                </a:solidFill>
              </a:rPr>
              <a:t>алушылар мен тәрбиеленушілердің, педагогтердің жеке кәсіби өсуіне, өзін-өзі анықтауына жәрдемдесуді; білім алушылар мен тәрбиеленушілерді оқытудағы, тәрбиелеу мен дамытудағы қиындықтарды болдырмау мақсатында алдағы уақытты алатын білімдерін одан әрі пайдалану үшін педагогтердің, ата-аналардың және өзге де заңды өкілдердің психологиялық-педагогикалық білімге деген қажеттілігін қалыптастыруды және ұмтылысын қолдауды көздейді (сынып сағаттары, семинарлар, ата-аналар жиналыстары, педагогикалық кеңестер, ата-аналар мен өзге де заңды өкілдер үшін интерактивті әдістер мен лекториялар өткізу);</a:t>
            </a:r>
            <a:endParaRPr sz="1100" b="0" i="0" u="none" strike="noStrike" cap="none">
              <a:solidFill>
                <a:schemeClr val="dk1"/>
              </a:solidFill>
              <a:latin typeface="Arial"/>
              <a:ea typeface="Arial"/>
              <a:cs typeface="Arial"/>
              <a:sym typeface="Arial"/>
            </a:endParaRPr>
          </a:p>
        </p:txBody>
      </p:sp>
      <p:sp>
        <p:nvSpPr>
          <p:cNvPr id="220" name="Google Shape;220;g1fc468d6679_0_296"/>
          <p:cNvSpPr/>
          <p:nvPr/>
        </p:nvSpPr>
        <p:spPr>
          <a:xfrm>
            <a:off x="115800" y="2241825"/>
            <a:ext cx="4120500" cy="21150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100" b="1">
                <a:solidFill>
                  <a:srgbClr val="8E7CC3"/>
                </a:solidFill>
              </a:rPr>
              <a:t>дамытушы (түзету)</a:t>
            </a:r>
            <a:r>
              <a:rPr lang="ru-RU" sz="1100">
                <a:solidFill>
                  <a:srgbClr val="8E7CC3"/>
                </a:solidFill>
              </a:rPr>
              <a:t> </a:t>
            </a:r>
            <a:r>
              <a:rPr lang="ru-RU" sz="1100">
                <a:solidFill>
                  <a:schemeClr val="dk1"/>
                </a:solidFill>
              </a:rPr>
              <a:t>алушылармен және тәрбиеленушілермен жаңа білімге, дағдылар мен икемдерге қатысты уәждемені қалыптастыру, оларды игеру мүмкіндіктері, оқу және танымдық қызметте өзін-өзі көрсете алу мүмкіндіктері бойынша жеке жұмысты көздейді. Диагностика процесінде анықталған оқу қиындықтары мен баланың мінез-құлқындағы проблема; педагог-психологтың пән педагогтерімен, әлеуметтік және арнайы педагогтармен кешенді өзара іс-қимылы негізінде оқу материалын меңгерудегі қиындықтарды жеңу, ерекше білім беруді қажет ететін білім алушылар мен тәрбиеленушілердің психикалық және (немесе) физикалық жай-күйін түзету бойынша жұмысты ұйымдастыруды қамтиды ;</a:t>
            </a:r>
            <a:endParaRPr sz="1100" b="0" i="0" u="none" strike="noStrike" cap="none">
              <a:solidFill>
                <a:schemeClr val="dk1"/>
              </a:solidFill>
              <a:latin typeface="Arial"/>
              <a:ea typeface="Arial"/>
              <a:cs typeface="Arial"/>
              <a:sym typeface="Arial"/>
            </a:endParaRPr>
          </a:p>
        </p:txBody>
      </p:sp>
      <p:sp>
        <p:nvSpPr>
          <p:cNvPr id="221" name="Google Shape;221;g1fc468d6679_0_296"/>
          <p:cNvSpPr/>
          <p:nvPr/>
        </p:nvSpPr>
        <p:spPr>
          <a:xfrm>
            <a:off x="853625" y="605200"/>
            <a:ext cx="10484700" cy="6726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chemeClr val="dk1"/>
              </a:buClr>
              <a:buSzPts val="1100"/>
              <a:buFont typeface="Arial"/>
              <a:buNone/>
            </a:pPr>
            <a:r>
              <a:rPr lang="ru-RU" b="1" i="1">
                <a:solidFill>
                  <a:schemeClr val="dk1"/>
                </a:solidFill>
              </a:rPr>
              <a:t>Педагог-психолог өз қызметін диагностикалық, консультациялық, дамытушылық (түзету), психологиялық-педагогикалық ағарту және ұйымдастыру-әдістемелік бағыттар бойынша жүзеге асырады:</a:t>
            </a:r>
            <a:endParaRPr b="1" i="1">
              <a:solidFill>
                <a:schemeClr val="dk1"/>
              </a:solidFill>
            </a:endParaRPr>
          </a:p>
        </p:txBody>
      </p:sp>
      <p:pic>
        <p:nvPicPr>
          <p:cNvPr id="222" name="Google Shape;222;g1fc468d6679_0_296"/>
          <p:cNvPicPr preferRelativeResize="0"/>
          <p:nvPr/>
        </p:nvPicPr>
        <p:blipFill rotWithShape="1">
          <a:blip r:embed="rId3">
            <a:alphaModFix/>
          </a:blip>
          <a:srcRect/>
          <a:stretch/>
        </p:blipFill>
        <p:spPr>
          <a:xfrm>
            <a:off x="10643577" y="0"/>
            <a:ext cx="1548423" cy="672662"/>
          </a:xfrm>
          <a:prstGeom prst="rect">
            <a:avLst/>
          </a:prstGeom>
          <a:noFill/>
          <a:ln>
            <a:noFill/>
          </a:ln>
        </p:spPr>
      </p:pic>
      <p:pic>
        <p:nvPicPr>
          <p:cNvPr id="223" name="Google Shape;223;g1fc468d6679_0_296"/>
          <p:cNvPicPr preferRelativeResize="0"/>
          <p:nvPr/>
        </p:nvPicPr>
        <p:blipFill>
          <a:blip r:embed="rId4">
            <a:alphaModFix/>
          </a:blip>
          <a:stretch>
            <a:fillRect/>
          </a:stretch>
        </p:blipFill>
        <p:spPr>
          <a:xfrm>
            <a:off x="4287025" y="2085450"/>
            <a:ext cx="2661401" cy="2687101"/>
          </a:xfrm>
          <a:prstGeom prst="rect">
            <a:avLst/>
          </a:prstGeom>
          <a:noFill/>
          <a:ln>
            <a:noFill/>
          </a:ln>
        </p:spPr>
      </p:pic>
      <p:pic>
        <p:nvPicPr>
          <p:cNvPr id="224" name="Google Shape;224;g1fc468d6679_0_296" descr="02.png"/>
          <p:cNvPicPr preferRelativeResize="0"/>
          <p:nvPr/>
        </p:nvPicPr>
        <p:blipFill rotWithShape="1">
          <a:blip r:embed="rId5">
            <a:alphaModFix/>
          </a:blip>
          <a:srcRect/>
          <a:stretch/>
        </p:blipFill>
        <p:spPr>
          <a:xfrm>
            <a:off x="4587581" y="2804653"/>
            <a:ext cx="2060275" cy="1163055"/>
          </a:xfrm>
          <a:prstGeom prst="rect">
            <a:avLst/>
          </a:prstGeom>
          <a:noFill/>
          <a:ln>
            <a:noFill/>
          </a:ln>
        </p:spPr>
      </p:pic>
      <p:sp>
        <p:nvSpPr>
          <p:cNvPr id="225" name="Google Shape;225;g1fc468d6679_0_296"/>
          <p:cNvSpPr/>
          <p:nvPr/>
        </p:nvSpPr>
        <p:spPr>
          <a:xfrm>
            <a:off x="7107025" y="2074550"/>
            <a:ext cx="4736100" cy="1754700"/>
          </a:xfrm>
          <a:prstGeom prst="rect">
            <a:avLst/>
          </a:prstGeom>
          <a:solidFill>
            <a:schemeClr val="lt1"/>
          </a:solid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400"/>
              <a:buFont typeface="Arial"/>
              <a:buNone/>
            </a:pPr>
            <a:r>
              <a:rPr lang="ru-RU" sz="1100" b="1">
                <a:solidFill>
                  <a:srgbClr val="45818E"/>
                </a:solidFill>
              </a:rPr>
              <a:t>консультациялық</a:t>
            </a:r>
            <a:r>
              <a:rPr lang="ru-RU" sz="1100">
                <a:solidFill>
                  <a:srgbClr val="45818E"/>
                </a:solidFill>
              </a:rPr>
              <a:t> </a:t>
            </a:r>
            <a:r>
              <a:rPr lang="ru-RU" sz="1100">
                <a:solidFill>
                  <a:schemeClr val="dk1"/>
                </a:solidFill>
              </a:rPr>
              <a:t>бағыт білім беру процесіне қатысушыларға көмек көрсету нысанында: олардың туындаған қиындықтардың табиғатын немесе себептерін түсінуінде, психологиялық проблемаларды талдау мен шешуде, жеке ерекшеліктерін айқындауда, жаңа әлеуметтік тәжірибені саналы және белсенді түрде игеруге жәрдемдесуде; жаңа көзқарастарды қалыптастыруда және өз шешімдерін қабылдауда көмек көрсету; әртүрлі психологиялық мәселелерді шешуде; білім беру процесіне қатысушыларға тұлғааралық қатынастардағы, өзін-өзі тану мен өзін-өзі дамытудағы қиындықтарға байланысты проблемаларды шешуде жеке және топтық қызметті көздейді;</a:t>
            </a:r>
            <a:endParaRPr sz="1100" b="0" i="0" u="none" strike="noStrike" cap="none">
              <a:solidFill>
                <a:schemeClr val="dk1"/>
              </a:solidFill>
              <a:latin typeface="Arial"/>
              <a:ea typeface="Arial"/>
              <a:cs typeface="Arial"/>
              <a:sym typeface="Arial"/>
            </a:endParaRPr>
          </a:p>
        </p:txBody>
      </p:sp>
      <p:sp>
        <p:nvSpPr>
          <p:cNvPr id="226" name="Google Shape;226;g1fc468d6679_0_296"/>
          <p:cNvSpPr/>
          <p:nvPr/>
        </p:nvSpPr>
        <p:spPr>
          <a:xfrm>
            <a:off x="1064125" y="1213475"/>
            <a:ext cx="100488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ru-RU" sz="1100" b="1">
                <a:solidFill>
                  <a:srgbClr val="00B0F0"/>
                </a:solidFill>
              </a:rPr>
              <a:t>диагностикалық</a:t>
            </a:r>
            <a:r>
              <a:rPr lang="ru-RU" sz="1100">
                <a:solidFill>
                  <a:srgbClr val="00B0F0"/>
                </a:solidFill>
              </a:rPr>
              <a:t> </a:t>
            </a:r>
            <a:r>
              <a:rPr lang="ru-RU" sz="1100">
                <a:solidFill>
                  <a:schemeClr val="dk1"/>
                </a:solidFill>
              </a:rPr>
              <a:t>бағыт оқытудың бүкіл кезеңі ішінде білім алушылар мен тәрбиеленушілердің жеке және топтық қызметін, психологиялық-педагогикалық зерделеуін, олардың жеке ерекшеліктері мен бейімділіктерін, оқыту және тәрбиелеу процесінде, өзін-өзі кәсіптік тұрғыдан айқындауда әлеуетті мүмкіндіктерін айқындауды, сондай-ақ оқытудағы, дамудағы, әлеуметтік бейімделудегі бұзушылықтардың себептері мен тетіктерін анықтауды көздейді.</a:t>
            </a:r>
            <a:endParaRPr sz="1100" b="0" i="0" u="none" strike="noStrike" cap="none">
              <a:solidFill>
                <a:schemeClr val="dk1"/>
              </a:solidFill>
              <a:latin typeface="Arial"/>
              <a:ea typeface="Arial"/>
              <a:cs typeface="Arial"/>
              <a:sym typeface="Arial"/>
            </a:endParaRPr>
          </a:p>
        </p:txBody>
      </p:sp>
      <p:cxnSp>
        <p:nvCxnSpPr>
          <p:cNvPr id="227" name="Google Shape;227;g1fc468d6679_0_296"/>
          <p:cNvCxnSpPr/>
          <p:nvPr/>
        </p:nvCxnSpPr>
        <p:spPr>
          <a:xfrm rot="10800000">
            <a:off x="3888325" y="2182175"/>
            <a:ext cx="1524000" cy="534000"/>
          </a:xfrm>
          <a:prstGeom prst="bentConnector3">
            <a:avLst>
              <a:gd name="adj1" fmla="val 50000"/>
            </a:avLst>
          </a:prstGeom>
          <a:noFill/>
          <a:ln w="9525" cap="flat" cmpd="sng">
            <a:solidFill>
              <a:srgbClr val="8E7CC3"/>
            </a:solidFill>
            <a:prstDash val="solid"/>
            <a:miter lim="800000"/>
            <a:headEnd type="none" w="sm" len="sm"/>
            <a:tailEnd type="triangle" w="med" len="med"/>
          </a:ln>
        </p:spPr>
      </p:cxnSp>
      <p:cxnSp>
        <p:nvCxnSpPr>
          <p:cNvPr id="228" name="Google Shape;228;g1fc468d6679_0_296"/>
          <p:cNvCxnSpPr/>
          <p:nvPr/>
        </p:nvCxnSpPr>
        <p:spPr>
          <a:xfrm rot="-5400000">
            <a:off x="5731910" y="1996953"/>
            <a:ext cx="692400" cy="628800"/>
          </a:xfrm>
          <a:prstGeom prst="bentConnector3">
            <a:avLst>
              <a:gd name="adj1" fmla="val 50000"/>
            </a:avLst>
          </a:prstGeom>
          <a:noFill/>
          <a:ln w="9525" cap="flat" cmpd="sng">
            <a:solidFill>
              <a:srgbClr val="00B0F0"/>
            </a:solidFill>
            <a:prstDash val="solid"/>
            <a:miter lim="800000"/>
            <a:headEnd type="none" w="sm" len="sm"/>
            <a:tailEnd type="triangle" w="med" len="med"/>
          </a:ln>
        </p:spPr>
      </p:cxnSp>
      <p:cxnSp>
        <p:nvCxnSpPr>
          <p:cNvPr id="229" name="Google Shape;229;g1fc468d6679_0_296"/>
          <p:cNvCxnSpPr/>
          <p:nvPr/>
        </p:nvCxnSpPr>
        <p:spPr>
          <a:xfrm flipH="1">
            <a:off x="3528026" y="4056173"/>
            <a:ext cx="1884300" cy="776700"/>
          </a:xfrm>
          <a:prstGeom prst="bentConnector3">
            <a:avLst>
              <a:gd name="adj1" fmla="val 50000"/>
            </a:avLst>
          </a:prstGeom>
          <a:noFill/>
          <a:ln w="9525" cap="flat" cmpd="sng">
            <a:solidFill>
              <a:srgbClr val="C27BA0"/>
            </a:solidFill>
            <a:prstDash val="solid"/>
            <a:miter lim="800000"/>
            <a:headEnd type="none" w="sm" len="sm"/>
            <a:tailEnd type="triangle" w="med" len="med"/>
          </a:ln>
        </p:spPr>
      </p:cxnSp>
      <p:cxnSp>
        <p:nvCxnSpPr>
          <p:cNvPr id="230" name="Google Shape;230;g1fc468d6679_0_296"/>
          <p:cNvCxnSpPr/>
          <p:nvPr/>
        </p:nvCxnSpPr>
        <p:spPr>
          <a:xfrm>
            <a:off x="5763697" y="4469182"/>
            <a:ext cx="666900" cy="513300"/>
          </a:xfrm>
          <a:prstGeom prst="bentConnector3">
            <a:avLst>
              <a:gd name="adj1" fmla="val 50000"/>
            </a:avLst>
          </a:prstGeom>
          <a:noFill/>
          <a:ln w="9525" cap="flat" cmpd="sng">
            <a:solidFill>
              <a:srgbClr val="F1C232"/>
            </a:solidFill>
            <a:prstDash val="solid"/>
            <a:miter lim="800000"/>
            <a:headEnd type="none" w="sm" len="sm"/>
            <a:tailEnd type="triangle" w="med" len="med"/>
          </a:ln>
        </p:spPr>
      </p:cxnSp>
      <p:cxnSp>
        <p:nvCxnSpPr>
          <p:cNvPr id="231" name="Google Shape;231;g1fc468d6679_0_296"/>
          <p:cNvCxnSpPr/>
          <p:nvPr/>
        </p:nvCxnSpPr>
        <p:spPr>
          <a:xfrm rot="10800000" flipH="1">
            <a:off x="6430600" y="2074550"/>
            <a:ext cx="1080900" cy="810900"/>
          </a:xfrm>
          <a:prstGeom prst="bentConnector3">
            <a:avLst>
              <a:gd name="adj1" fmla="val 50000"/>
            </a:avLst>
          </a:prstGeom>
          <a:noFill/>
          <a:ln w="9525" cap="flat" cmpd="sng">
            <a:solidFill>
              <a:srgbClr val="9FC5E8"/>
            </a:solidFill>
            <a:prstDash val="solid"/>
            <a:miter lim="800000"/>
            <a:headEnd type="none" w="sm" len="sm"/>
            <a:tailEnd type="triangl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g1fc468d6679_0_315"/>
          <p:cNvSpPr txBox="1"/>
          <p:nvPr/>
        </p:nvSpPr>
        <p:spPr>
          <a:xfrm>
            <a:off x="5046525" y="3349500"/>
            <a:ext cx="6189600" cy="20625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600">
                <a:solidFill>
                  <a:schemeClr val="dk1"/>
                </a:solidFill>
              </a:rPr>
              <a:t>Ерекше білім беруді қажет ететін білім алушылар мен тәрбиеленушілерді психологиялық-педагогикалық сүйемелдеу "Білім беру ұйымдарында психологиялық-педагогикалық сүйемелдеу қағидаларын бекіту туралы"</a:t>
            </a:r>
            <a:r>
              <a:rPr lang="ru-RU" sz="1600" b="1" i="0" u="none" strike="noStrike" cap="none">
                <a:solidFill>
                  <a:schemeClr val="dk1"/>
                </a:solidFill>
                <a:latin typeface="Arial"/>
                <a:ea typeface="Arial"/>
                <a:cs typeface="Arial"/>
                <a:sym typeface="Arial"/>
              </a:rPr>
              <a:t> </a:t>
            </a:r>
            <a:r>
              <a:rPr lang="ru-RU" sz="1600" b="1">
                <a:solidFill>
                  <a:schemeClr val="dk1"/>
                </a:solidFill>
              </a:rPr>
              <a:t>Қазақстан Республикасы Білім және ғылым министрінің 2022 жылғы 12 қаңтардағы № 6 бұйрығына (Нормативтік құқықтық актілерді мемлекеттік тіркеу тізілімінде № 26513 болып тіркелген) сәйкес жүзеге асырылады.</a:t>
            </a:r>
            <a:endParaRPr sz="1600" b="1" i="1" u="none" strike="noStrike" cap="none">
              <a:solidFill>
                <a:schemeClr val="dk1"/>
              </a:solidFill>
              <a:latin typeface="Arial"/>
              <a:ea typeface="Arial"/>
              <a:cs typeface="Arial"/>
              <a:sym typeface="Arial"/>
            </a:endParaRPr>
          </a:p>
        </p:txBody>
      </p:sp>
      <p:pic>
        <p:nvPicPr>
          <p:cNvPr id="237" name="Google Shape;237;g1fc468d6679_0_315"/>
          <p:cNvPicPr preferRelativeResize="0"/>
          <p:nvPr/>
        </p:nvPicPr>
        <p:blipFill rotWithShape="1">
          <a:blip r:embed="rId3">
            <a:alphaModFix/>
          </a:blip>
          <a:srcRect/>
          <a:stretch/>
        </p:blipFill>
        <p:spPr>
          <a:xfrm>
            <a:off x="10643577" y="0"/>
            <a:ext cx="1548423" cy="672662"/>
          </a:xfrm>
          <a:prstGeom prst="rect">
            <a:avLst/>
          </a:prstGeom>
          <a:noFill/>
          <a:ln>
            <a:noFill/>
          </a:ln>
        </p:spPr>
      </p:pic>
      <p:cxnSp>
        <p:nvCxnSpPr>
          <p:cNvPr id="238" name="Google Shape;238;g1fc468d6679_0_315"/>
          <p:cNvCxnSpPr/>
          <p:nvPr/>
        </p:nvCxnSpPr>
        <p:spPr>
          <a:xfrm>
            <a:off x="5093415" y="3153809"/>
            <a:ext cx="6096000" cy="0"/>
          </a:xfrm>
          <a:prstGeom prst="straightConnector1">
            <a:avLst/>
          </a:prstGeom>
          <a:noFill/>
          <a:ln w="9525" cap="flat" cmpd="sng">
            <a:solidFill>
              <a:srgbClr val="033562"/>
            </a:solidFill>
            <a:prstDash val="solid"/>
            <a:round/>
            <a:headEnd type="none" w="sm" len="sm"/>
            <a:tailEnd type="none" w="sm" len="sm"/>
          </a:ln>
        </p:spPr>
      </p:cxnSp>
      <p:sp>
        <p:nvSpPr>
          <p:cNvPr id="239" name="Google Shape;239;g1fc468d6679_0_315"/>
          <p:cNvSpPr txBox="1"/>
          <p:nvPr/>
        </p:nvSpPr>
        <p:spPr>
          <a:xfrm>
            <a:off x="5046525" y="1199700"/>
            <a:ext cx="6189600" cy="1816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ru-RU" sz="1600">
                <a:solidFill>
                  <a:schemeClr val="dk1"/>
                </a:solidFill>
              </a:rPr>
              <a:t>Білім алушылар мен тәрбиеленушілердің ерекше білім алу қажеттіліктерін бағалау "Ерекше білім беру қажеттіліктерін бағалау қағидаларын бекіту туралы"</a:t>
            </a:r>
            <a:r>
              <a:rPr lang="ru-RU" sz="1600" b="1" i="0" u="none" strike="noStrike" cap="none">
                <a:solidFill>
                  <a:schemeClr val="dk1"/>
                </a:solidFill>
                <a:latin typeface="Arial"/>
                <a:ea typeface="Arial"/>
                <a:cs typeface="Arial"/>
                <a:sym typeface="Arial"/>
              </a:rPr>
              <a:t> </a:t>
            </a:r>
            <a:r>
              <a:rPr lang="ru-RU" sz="1600" b="1">
                <a:solidFill>
                  <a:schemeClr val="dk1"/>
                </a:solidFill>
              </a:rPr>
              <a:t>Қазақстан Республикасы Білім және ғылым министрінің 2022 жылғы 12 қаңтардағы № 4 бұйрығына (Нормативтік құқықтық актілерді мемлекеттік тіркеу тізілімінде № 26618 болып тіркелген) сәйкес жүзеге асырылады.</a:t>
            </a:r>
            <a:endParaRPr sz="1600" b="1" i="1" u="none" strike="noStrike" cap="none">
              <a:solidFill>
                <a:schemeClr val="dk1"/>
              </a:solidFill>
              <a:latin typeface="Arial"/>
              <a:ea typeface="Arial"/>
              <a:cs typeface="Arial"/>
              <a:sym typeface="Arial"/>
            </a:endParaRPr>
          </a:p>
        </p:txBody>
      </p:sp>
      <p:pic>
        <p:nvPicPr>
          <p:cNvPr id="240" name="Google Shape;240;g1fc468d6679_0_315" descr="F:\Преза ЕН\27 августа\027.png"/>
          <p:cNvPicPr preferRelativeResize="0"/>
          <p:nvPr/>
        </p:nvPicPr>
        <p:blipFill rotWithShape="1">
          <a:blip r:embed="rId4">
            <a:alphaModFix/>
          </a:blip>
          <a:srcRect/>
          <a:stretch/>
        </p:blipFill>
        <p:spPr>
          <a:xfrm>
            <a:off x="724275" y="1538363"/>
            <a:ext cx="4129698" cy="3230875"/>
          </a:xfrm>
          <a:prstGeom prst="rect">
            <a:avLst/>
          </a:prstGeom>
          <a:noFill/>
          <a:ln>
            <a:noFill/>
          </a:ln>
        </p:spPr>
      </p:pic>
    </p:spTree>
  </p:cSld>
  <p:clrMapOvr>
    <a:masterClrMapping/>
  </p:clrMapOvr>
</p:sld>
</file>

<file path=ppt/theme/theme1.xml><?xml version="1.0" encoding="utf-8"?>
<a:theme xmlns:a="http://schemas.openxmlformats.org/drawingml/2006/main"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1969</Words>
  <Application>Microsoft Office PowerPoint</Application>
  <PresentationFormat>Широкоэкранный</PresentationFormat>
  <Paragraphs>105</Paragraphs>
  <Slides>15</Slides>
  <Notes>15</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 Black</vt:lpstr>
      <vt:lpstr>Calibri</vt:lpstr>
      <vt:lpstr>Arial</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1</cp:lastModifiedBy>
  <cp:revision>1</cp:revision>
  <dcterms:created xsi:type="dcterms:W3CDTF">2022-08-12T09:18:50Z</dcterms:created>
  <dcterms:modified xsi:type="dcterms:W3CDTF">2023-01-27T03:25:20Z</dcterms:modified>
</cp:coreProperties>
</file>