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239625" cy="7812088"/>
  <p:notesSz cx="7812088" cy="12239625"/>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1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Заголовок и объект" type="obj" userDrawn="1">
  <p:cSld name="OBJECT">
    <p:spTree>
      <p:nvGrpSpPr>
        <p:cNvPr id="1" name=""/>
        <p:cNvGrpSpPr/>
        <p:nvPr/>
      </p:nvGrpSpPr>
      <p:grpSpPr bwMode="auto">
        <a:xfrm>
          <a:off x="0" y="0"/>
          <a:ext cx="0" cy="0"/>
          <a:chOff x="0" y="0"/>
          <a:chExt cx="0" cy="0"/>
        </a:xfrm>
      </p:grpSpPr>
      <p:sp>
        <p:nvSpPr>
          <p:cNvPr id="4" name="Google Shape;12;p6"/>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13;p6"/>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14;p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15;p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16;p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Сравнение" type="twoTxTwoObj" userDrawn="1">
  <p:cSld name="TWO_OBJECTS_WITH_TEXT">
    <p:spTree>
      <p:nvGrpSpPr>
        <p:cNvPr id="1" name=""/>
        <p:cNvGrpSpPr/>
        <p:nvPr/>
      </p:nvGrpSpPr>
      <p:grpSpPr bwMode="auto">
        <a:xfrm>
          <a:off x="0" y="0"/>
          <a:ext cx="0" cy="0"/>
          <a:chOff x="0" y="0"/>
          <a:chExt cx="0" cy="0"/>
        </a:xfrm>
      </p:grpSpPr>
      <p:sp>
        <p:nvSpPr>
          <p:cNvPr id="4" name="Google Shape;37;p10"/>
          <p:cNvSpPr>
            <a:spLocks noGrp="1"/>
          </p:cNvSpPr>
          <p:nvPr>
            <p:ph type="title"/>
          </p:nvPr>
        </p:nvSpPr>
        <p:spPr bwMode="auto">
          <a:xfrm>
            <a:off x="843068"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38;p10"/>
          <p:cNvSpPr>
            <a:spLocks noGrp="1"/>
          </p:cNvSpPr>
          <p:nvPr>
            <p:ph type="body" idx="1"/>
          </p:nvPr>
        </p:nvSpPr>
        <p:spPr bwMode="auto">
          <a:xfrm>
            <a:off x="843069" y="1915046"/>
            <a:ext cx="51779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6" name="Google Shape;39;p10"/>
          <p:cNvSpPr>
            <a:spLocks noGrp="1"/>
          </p:cNvSpPr>
          <p:nvPr>
            <p:ph type="body" idx="2"/>
          </p:nvPr>
        </p:nvSpPr>
        <p:spPr bwMode="auto">
          <a:xfrm>
            <a:off x="843069" y="2853582"/>
            <a:ext cx="51779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7" name="Google Shape;40;p10"/>
          <p:cNvSpPr>
            <a:spLocks noGrp="1"/>
          </p:cNvSpPr>
          <p:nvPr>
            <p:ph type="body" idx="3"/>
          </p:nvPr>
        </p:nvSpPr>
        <p:spPr bwMode="auto">
          <a:xfrm>
            <a:off x="6196309" y="1915046"/>
            <a:ext cx="52034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8" name="Google Shape;41;p10"/>
          <p:cNvSpPr>
            <a:spLocks noGrp="1"/>
          </p:cNvSpPr>
          <p:nvPr>
            <p:ph type="body" idx="4"/>
          </p:nvPr>
        </p:nvSpPr>
        <p:spPr bwMode="auto">
          <a:xfrm>
            <a:off x="6196309" y="2853582"/>
            <a:ext cx="52034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9" name="Google Shape;42;p10"/>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0" name="Google Shape;43;p10"/>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1" name="Google Shape;44;p10"/>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Только заголовок" type="titleOnly" userDrawn="1">
  <p:cSld name="TITLE_ONLY">
    <p:spTree>
      <p:nvGrpSpPr>
        <p:cNvPr id="1" name=""/>
        <p:cNvGrpSpPr/>
        <p:nvPr/>
      </p:nvGrpSpPr>
      <p:grpSpPr bwMode="auto">
        <a:xfrm>
          <a:off x="0" y="0"/>
          <a:ext cx="0" cy="0"/>
          <a:chOff x="0" y="0"/>
          <a:chExt cx="0" cy="0"/>
        </a:xfrm>
      </p:grpSpPr>
      <p:sp>
        <p:nvSpPr>
          <p:cNvPr id="4" name="Google Shape;46;p11"/>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47;p11"/>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48;p11"/>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49;p11"/>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Пустой слайд" type="blank" userDrawn="1">
  <p:cSld name="BLANK">
    <p:spTree>
      <p:nvGrpSpPr>
        <p:cNvPr id="1" name=""/>
        <p:cNvGrpSpPr/>
        <p:nvPr/>
      </p:nvGrpSpPr>
      <p:grpSpPr bwMode="auto">
        <a:xfrm>
          <a:off x="0" y="0"/>
          <a:ext cx="0" cy="0"/>
          <a:chOff x="0" y="0"/>
          <a:chExt cx="0" cy="0"/>
        </a:xfrm>
      </p:grpSpPr>
      <p:sp>
        <p:nvSpPr>
          <p:cNvPr id="4" name="Google Shape;51;p12"/>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52;p12"/>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53;p12"/>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Объект с подписью" type="objTx" userDrawn="1">
  <p:cSld name="OBJECT_WITH_CAPTION_TEXT">
    <p:spTree>
      <p:nvGrpSpPr>
        <p:cNvPr id="1" name=""/>
        <p:cNvGrpSpPr/>
        <p:nvPr/>
      </p:nvGrpSpPr>
      <p:grpSpPr bwMode="auto">
        <a:xfrm>
          <a:off x="0" y="0"/>
          <a:ext cx="0" cy="0"/>
          <a:chOff x="0" y="0"/>
          <a:chExt cx="0" cy="0"/>
        </a:xfrm>
      </p:grpSpPr>
      <p:sp>
        <p:nvSpPr>
          <p:cNvPr id="4" name="Google Shape;55;p13"/>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56;p13"/>
          <p:cNvSpPr>
            <a:spLocks noGrp="1"/>
          </p:cNvSpPr>
          <p:nvPr>
            <p:ph type="body" idx="1"/>
          </p:nvPr>
        </p:nvSpPr>
        <p:spPr bwMode="auto">
          <a:xfrm>
            <a:off x="5203435" y="1124797"/>
            <a:ext cx="6196309" cy="5551646"/>
          </a:xfrm>
          <a:prstGeom prst="rect">
            <a:avLst/>
          </a:prstGeom>
          <a:noFill/>
          <a:ln>
            <a:noFill/>
          </a:ln>
        </p:spPr>
        <p:txBody>
          <a:bodyPr spcFirstLastPara="1" wrap="square" lIns="91425" tIns="45700" rIns="91425" bIns="45700" anchor="t" anchorCtr="0">
            <a:normAutofit/>
          </a:bodyPr>
          <a:lstStyle>
            <a:lvl1pPr marL="457200" lvl="0" indent="-432561" algn="l">
              <a:lnSpc>
                <a:spcPct val="90000"/>
              </a:lnSpc>
              <a:spcBef>
                <a:spcPts val="1004"/>
              </a:spcBef>
              <a:spcAft>
                <a:spcPts val="0"/>
              </a:spcAft>
              <a:buClr>
                <a:schemeClr val="dk1"/>
              </a:buClr>
              <a:buSzPts val="3212"/>
              <a:buChar char="•"/>
              <a:defRPr sz="3200"/>
            </a:lvl1pPr>
            <a:lvl2pPr marL="914400" lvl="1" indent="-407098" algn="l">
              <a:lnSpc>
                <a:spcPct val="90000"/>
              </a:lnSpc>
              <a:spcBef>
                <a:spcPts val="502"/>
              </a:spcBef>
              <a:spcAft>
                <a:spcPts val="0"/>
              </a:spcAft>
              <a:buClr>
                <a:schemeClr val="dk1"/>
              </a:buClr>
              <a:buSzPts val="2811"/>
              <a:buChar char="•"/>
              <a:defRPr sz="2800"/>
            </a:lvl2pPr>
            <a:lvl3pPr marL="1371600" lvl="2" indent="-381571" algn="l">
              <a:lnSpc>
                <a:spcPct val="90000"/>
              </a:lnSpc>
              <a:spcBef>
                <a:spcPts val="502"/>
              </a:spcBef>
              <a:spcAft>
                <a:spcPts val="0"/>
              </a:spcAft>
              <a:buClr>
                <a:schemeClr val="dk1"/>
              </a:buClr>
              <a:buSzPts val="2409"/>
              <a:buChar char="•"/>
              <a:defRPr sz="2400"/>
            </a:lvl3pPr>
            <a:lvl4pPr marL="1828800" lvl="3" indent="-356108" algn="l">
              <a:lnSpc>
                <a:spcPct val="90000"/>
              </a:lnSpc>
              <a:spcBef>
                <a:spcPts val="502"/>
              </a:spcBef>
              <a:spcAft>
                <a:spcPts val="0"/>
              </a:spcAft>
              <a:buClr>
                <a:schemeClr val="dk1"/>
              </a:buClr>
              <a:buSzPts val="2008"/>
              <a:buChar char="•"/>
              <a:defRPr sz="2000"/>
            </a:lvl4pPr>
            <a:lvl5pPr marL="2286000" lvl="4" indent="-356107" algn="l">
              <a:lnSpc>
                <a:spcPct val="90000"/>
              </a:lnSpc>
              <a:spcBef>
                <a:spcPts val="502"/>
              </a:spcBef>
              <a:spcAft>
                <a:spcPts val="0"/>
              </a:spcAft>
              <a:buClr>
                <a:schemeClr val="dk1"/>
              </a:buClr>
              <a:buSzPts val="2008"/>
              <a:buChar char="•"/>
              <a:defRPr sz="2000"/>
            </a:lvl5pPr>
            <a:lvl6pPr marL="2743200" lvl="5" indent="-356107" algn="l">
              <a:lnSpc>
                <a:spcPct val="90000"/>
              </a:lnSpc>
              <a:spcBef>
                <a:spcPts val="502"/>
              </a:spcBef>
              <a:spcAft>
                <a:spcPts val="0"/>
              </a:spcAft>
              <a:buClr>
                <a:schemeClr val="dk1"/>
              </a:buClr>
              <a:buSzPts val="2008"/>
              <a:buChar char="•"/>
              <a:defRPr sz="2000"/>
            </a:lvl6pPr>
            <a:lvl7pPr marL="3200400" lvl="6" indent="-356107" algn="l">
              <a:lnSpc>
                <a:spcPct val="90000"/>
              </a:lnSpc>
              <a:spcBef>
                <a:spcPts val="502"/>
              </a:spcBef>
              <a:spcAft>
                <a:spcPts val="0"/>
              </a:spcAft>
              <a:buClr>
                <a:schemeClr val="dk1"/>
              </a:buClr>
              <a:buSzPts val="2008"/>
              <a:buChar char="•"/>
              <a:defRPr sz="2000"/>
            </a:lvl7pPr>
            <a:lvl8pPr marL="3657600" lvl="7" indent="-356108" algn="l">
              <a:lnSpc>
                <a:spcPct val="90000"/>
              </a:lnSpc>
              <a:spcBef>
                <a:spcPts val="502"/>
              </a:spcBef>
              <a:spcAft>
                <a:spcPts val="0"/>
              </a:spcAft>
              <a:buClr>
                <a:schemeClr val="dk1"/>
              </a:buClr>
              <a:buSzPts val="2008"/>
              <a:buChar char="•"/>
              <a:defRPr sz="2000"/>
            </a:lvl8pPr>
            <a:lvl9pPr marL="4114800" lvl="8" indent="-356108" algn="l">
              <a:lnSpc>
                <a:spcPct val="90000"/>
              </a:lnSpc>
              <a:spcBef>
                <a:spcPts val="502"/>
              </a:spcBef>
              <a:spcAft>
                <a:spcPts val="0"/>
              </a:spcAft>
              <a:buClr>
                <a:schemeClr val="dk1"/>
              </a:buClr>
              <a:buSzPts val="2008"/>
              <a:buChar char="•"/>
              <a:defRPr sz="2000"/>
            </a:lvl9pPr>
          </a:lstStyle>
          <a:p>
            <a:pPr>
              <a:defRPr/>
            </a:pPr>
            <a:endParaRPr/>
          </a:p>
        </p:txBody>
      </p:sp>
      <p:sp>
        <p:nvSpPr>
          <p:cNvPr id="6" name="Google Shape;57;p13"/>
          <p:cNvSpPr>
            <a:spLocks noGrp="1"/>
          </p:cNvSpPr>
          <p:nvPr>
            <p:ph type="body" idx="2"/>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58;p13"/>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59;p13"/>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0;p13"/>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Рисунок с подписью" type="picTx" userDrawn="1">
  <p:cSld name="PICTURE_WITH_CAPTION_TEXT">
    <p:spTree>
      <p:nvGrpSpPr>
        <p:cNvPr id="1" name=""/>
        <p:cNvGrpSpPr/>
        <p:nvPr/>
      </p:nvGrpSpPr>
      <p:grpSpPr bwMode="auto">
        <a:xfrm>
          <a:off x="0" y="0"/>
          <a:ext cx="0" cy="0"/>
          <a:chOff x="0" y="0"/>
          <a:chExt cx="0" cy="0"/>
        </a:xfrm>
      </p:grpSpPr>
      <p:sp>
        <p:nvSpPr>
          <p:cNvPr id="4" name="Google Shape;62;p14"/>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63;p14"/>
          <p:cNvSpPr>
            <a:spLocks noGrp="1"/>
          </p:cNvSpPr>
          <p:nvPr>
            <p:ph type="pic" idx="2"/>
          </p:nvPr>
        </p:nvSpPr>
        <p:spPr bwMode="auto">
          <a:xfrm>
            <a:off x="5203435" y="1124797"/>
            <a:ext cx="6196309" cy="5551646"/>
          </a:xfrm>
          <a:prstGeom prst="rect">
            <a:avLst/>
          </a:prstGeom>
          <a:noFill/>
          <a:ln>
            <a:noFill/>
          </a:ln>
        </p:spPr>
      </p:sp>
      <p:sp>
        <p:nvSpPr>
          <p:cNvPr id="6" name="Google Shape;64;p14"/>
          <p:cNvSpPr>
            <a:spLocks noGrp="1"/>
          </p:cNvSpPr>
          <p:nvPr>
            <p:ph type="body" idx="1"/>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65;p14"/>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66;p14"/>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7;p14"/>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Заголовок и вертикальный текст" type="vertTx" userDrawn="1">
  <p:cSld name="VERTICAL_TEXT">
    <p:spTree>
      <p:nvGrpSpPr>
        <p:cNvPr id="1" name=""/>
        <p:cNvGrpSpPr/>
        <p:nvPr/>
      </p:nvGrpSpPr>
      <p:grpSpPr bwMode="auto">
        <a:xfrm>
          <a:off x="0" y="0"/>
          <a:ext cx="0" cy="0"/>
          <a:chOff x="0" y="0"/>
          <a:chExt cx="0" cy="0"/>
        </a:xfrm>
      </p:grpSpPr>
      <p:sp>
        <p:nvSpPr>
          <p:cNvPr id="4" name="Google Shape;69;p1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0;p15"/>
          <p:cNvSpPr>
            <a:spLocks noGrp="1"/>
          </p:cNvSpPr>
          <p:nvPr>
            <p:ph type="body" idx="1"/>
          </p:nvPr>
        </p:nvSpPr>
        <p:spPr bwMode="auto">
          <a:xfrm rot="5400000">
            <a:off x="3641464" y="-720383"/>
            <a:ext cx="4956698" cy="105566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1;p1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2;p1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3;p1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Вертикальный заголовок и текст" type="vertTitleAndTx" userDrawn="1">
  <p:cSld name="VERTICAL_TITLE_AND_VERTICAL_TEXT">
    <p:spTree>
      <p:nvGrpSpPr>
        <p:cNvPr id="1" name=""/>
        <p:cNvGrpSpPr/>
        <p:nvPr/>
      </p:nvGrpSpPr>
      <p:grpSpPr bwMode="auto">
        <a:xfrm>
          <a:off x="0" y="0"/>
          <a:ext cx="0" cy="0"/>
          <a:chOff x="0" y="0"/>
          <a:chExt cx="0" cy="0"/>
        </a:xfrm>
      </p:grpSpPr>
      <p:sp>
        <p:nvSpPr>
          <p:cNvPr id="4" name="Google Shape;75;p16"/>
          <p:cNvSpPr>
            <a:spLocks noGrp="1"/>
          </p:cNvSpPr>
          <p:nvPr>
            <p:ph type="title"/>
          </p:nvPr>
        </p:nvSpPr>
        <p:spPr bwMode="auto">
          <a:xfrm rot="5400000">
            <a:off x="6768375" y="2406529"/>
            <a:ext cx="6620383" cy="26391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6;p16"/>
          <p:cNvSpPr>
            <a:spLocks noGrp="1"/>
          </p:cNvSpPr>
          <p:nvPr>
            <p:ph type="body" idx="1"/>
          </p:nvPr>
        </p:nvSpPr>
        <p:spPr bwMode="auto">
          <a:xfrm rot="5400000">
            <a:off x="1413539" y="-156142"/>
            <a:ext cx="6620383" cy="77645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7;p1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8;p1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9;p1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mt="78000"/>
          </a:blip>
          <a:stretch/>
        </a:blipFill>
        <a:effectLst/>
      </p:bgPr>
    </p:bg>
    <p:spTree>
      <p:nvGrpSpPr>
        <p:cNvPr id="1" name=""/>
        <p:cNvGrpSpPr/>
        <p:nvPr/>
      </p:nvGrpSpPr>
      <p:grpSpPr bwMode="auto">
        <a:xfrm>
          <a:off x="0" y="0"/>
          <a:ext cx="0" cy="0"/>
          <a:chOff x="0" y="0"/>
          <a:chExt cx="0" cy="0"/>
        </a:xfrm>
      </p:grpSpPr>
      <p:sp>
        <p:nvSpPr>
          <p:cNvPr id="4" name="Google Shape;6;p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17"/>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5" name="Google Shape;7;p5"/>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marR="0" lvl="0" indent="-407098" algn="l">
              <a:lnSpc>
                <a:spcPct val="90000"/>
              </a:lnSpc>
              <a:spcBef>
                <a:spcPts val="1004"/>
              </a:spcBef>
              <a:spcAft>
                <a:spcPts val="0"/>
              </a:spcAft>
              <a:buClr>
                <a:schemeClr val="dk1"/>
              </a:buClr>
              <a:buSzPts val="2811"/>
              <a:buFont typeface="Arial"/>
              <a:buChar char="•"/>
              <a:defRPr sz="2800" b="0" i="0" u="none" strike="noStrike" cap="none">
                <a:solidFill>
                  <a:schemeClr val="dk1"/>
                </a:solidFill>
                <a:latin typeface="Calibri"/>
                <a:ea typeface="Calibri"/>
                <a:cs typeface="Calibri"/>
              </a:defRPr>
            </a:lvl1pPr>
            <a:lvl2pPr marL="914400" marR="0" lvl="1" indent="-381571" algn="l">
              <a:lnSpc>
                <a:spcPct val="90000"/>
              </a:lnSpc>
              <a:spcBef>
                <a:spcPts val="502"/>
              </a:spcBef>
              <a:spcAft>
                <a:spcPts val="0"/>
              </a:spcAft>
              <a:buClr>
                <a:schemeClr val="dk1"/>
              </a:buClr>
              <a:buSzPts val="2409"/>
              <a:buFont typeface="Arial"/>
              <a:buChar char="•"/>
              <a:defRPr sz="2400" b="0" i="0" u="none" strike="noStrike" cap="none">
                <a:solidFill>
                  <a:schemeClr val="dk1"/>
                </a:solidFill>
                <a:latin typeface="Calibri"/>
                <a:ea typeface="Calibri"/>
                <a:cs typeface="Calibri"/>
              </a:defRPr>
            </a:lvl2pPr>
            <a:lvl3pPr marL="1371600" marR="0" lvl="2" indent="-356108" algn="l">
              <a:lnSpc>
                <a:spcPct val="90000"/>
              </a:lnSpc>
              <a:spcBef>
                <a:spcPts val="502"/>
              </a:spcBef>
              <a:spcAft>
                <a:spcPts val="0"/>
              </a:spcAft>
              <a:buClr>
                <a:schemeClr val="dk1"/>
              </a:buClr>
              <a:buSzPts val="2008"/>
              <a:buFont typeface="Arial"/>
              <a:buChar char="•"/>
              <a:defRPr sz="2000" b="0" i="0" u="none" strike="noStrike" cap="none">
                <a:solidFill>
                  <a:schemeClr val="dk1"/>
                </a:solidFill>
                <a:latin typeface="Calibri"/>
                <a:ea typeface="Calibri"/>
                <a:cs typeface="Calibri"/>
              </a:defRPr>
            </a:lvl3pPr>
            <a:lvl4pPr marL="1828800" marR="0" lvl="3"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4pPr>
            <a:lvl5pPr marL="2286000" marR="0" lvl="4"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5pPr>
            <a:lvl6pPr marL="2743200" marR="0" lvl="5"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6pPr>
            <a:lvl7pPr marL="3200400" marR="0" lvl="6"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7pPr>
            <a:lvl8pPr marL="3657600" marR="0" lvl="7"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8pPr>
            <a:lvl9pPr marL="4114800" marR="0" lvl="8"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6" name="Google Shape;8;p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7" name="Google Shape;9;p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8" name="Google Shape;10;p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979758" y="2357459"/>
            <a:ext cx="9754206" cy="2004647"/>
          </a:xfrm>
          <a:prstGeom prst="rect">
            <a:avLst/>
          </a:prstGeom>
          <a:solidFill>
            <a:srgbClr val="DDEAF6"/>
          </a:solidFill>
          <a:ln>
            <a:noFill/>
          </a:ln>
        </p:spPr>
        <p:txBody>
          <a:bodyPr spcFirstLastPara="1" wrap="square" lIns="84473" tIns="42225" rIns="84473" bIns="42225" anchor="ctr" anchorCtr="0">
            <a:noAutofit/>
          </a:bodyPr>
          <a:lstStyle/>
          <a:p>
            <a:pPr algn="ctr" defTabSz="844896">
              <a:buSzPts val="1895"/>
              <a:defRPr/>
            </a:pPr>
            <a:endParaRPr sz="1800">
              <a:solidFill>
                <a:srgbClr val="FFFFFF"/>
              </a:solidFill>
              <a:latin typeface="Calibri"/>
              <a:ea typeface="Calibri"/>
              <a:cs typeface="Calibri"/>
            </a:endParaRPr>
          </a:p>
        </p:txBody>
      </p:sp>
      <p:sp>
        <p:nvSpPr>
          <p:cNvPr id="5" name="Google Shape;87;g1bc6e687a7d_0_0"/>
          <p:cNvSpPr/>
          <p:nvPr/>
        </p:nvSpPr>
        <p:spPr bwMode="auto">
          <a:xfrm>
            <a:off x="813792" y="17021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r>
              <a:rPr lang="kk-KZ" sz="1800" b="1">
                <a:solidFill>
                  <a:srgbClr val="002060"/>
                </a:solidFill>
              </a:rPr>
              <a:t>МИНИСТЕРСТВО ПРОСВЕЩЕНИЯ РЕСПУБЛИКИ КАЗАХСТАН </a:t>
            </a:r>
            <a:endParaRPr sz="1700" b="1">
              <a:solidFill>
                <a:srgbClr val="002060"/>
              </a:solidFill>
            </a:endParaRPr>
          </a:p>
        </p:txBody>
      </p:sp>
      <p:sp>
        <p:nvSpPr>
          <p:cNvPr id="6" name="Google Shape;87;g1bc6e687a7d_0_0"/>
          <p:cNvSpPr/>
          <p:nvPr/>
        </p:nvSpPr>
        <p:spPr bwMode="auto">
          <a:xfrm>
            <a:off x="1105072" y="684452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r>
              <a:rPr lang="kk-KZ" sz="1800" b="1">
                <a:solidFill>
                  <a:srgbClr val="002060"/>
                </a:solidFill>
              </a:rPr>
              <a:t>2023 </a:t>
            </a:r>
            <a:endParaRPr sz="1700" b="1">
              <a:solidFill>
                <a:srgbClr val="002060"/>
              </a:solidFill>
            </a:endParaRPr>
          </a:p>
        </p:txBody>
      </p:sp>
      <p:pic>
        <p:nvPicPr>
          <p:cNvPr id="7" name="Google Shape;187;g1bf661cb28c_1_88"/>
          <p:cNvPicPr/>
          <p:nvPr/>
        </p:nvPicPr>
        <p:blipFill>
          <a:blip r:embed="rId2">
            <a:alphaModFix/>
          </a:blip>
          <a:stretch/>
        </p:blipFill>
        <p:spPr bwMode="auto">
          <a:xfrm>
            <a:off x="2429996" y="4304135"/>
            <a:ext cx="7270323" cy="2614226"/>
          </a:xfrm>
          <a:prstGeom prst="rect">
            <a:avLst/>
          </a:prstGeom>
          <a:noFill/>
          <a:ln>
            <a:noFill/>
          </a:ln>
        </p:spPr>
      </p:pic>
      <p:sp>
        <p:nvSpPr>
          <p:cNvPr id="8" name="Прямоугольник 1"/>
          <p:cNvSpPr/>
          <p:nvPr/>
        </p:nvSpPr>
        <p:spPr bwMode="auto">
          <a:xfrm>
            <a:off x="1244559" y="2433836"/>
            <a:ext cx="9294464" cy="1359064"/>
          </a:xfrm>
          <a:prstGeom prst="rect">
            <a:avLst/>
          </a:prstGeom>
        </p:spPr>
        <p:txBody>
          <a:bodyPr wrap="square" lIns="96241" tIns="48120" rIns="96241" bIns="48120">
            <a:spAutoFit/>
          </a:bodyPr>
          <a:lstStyle/>
          <a:p>
            <a:pPr algn="ctr">
              <a:defRPr/>
            </a:pPr>
            <a:r>
              <a:rPr lang="ru-RU" sz="3400" b="1">
                <a:solidFill>
                  <a:srgbClr val="002060"/>
                </a:solidFill>
                <a:latin typeface="+mj-lt"/>
              </a:rPr>
              <a:t>АЛГОРИТМЫ</a:t>
            </a:r>
            <a:endParaRPr/>
          </a:p>
          <a:p>
            <a:pPr algn="ctr">
              <a:defRPr/>
            </a:pPr>
            <a:endParaRPr lang="ru-RU" sz="2000" b="1">
              <a:solidFill>
                <a:srgbClr val="002060"/>
              </a:solidFill>
              <a:latin typeface="+mj-lt"/>
            </a:endParaRPr>
          </a:p>
          <a:p>
            <a:pPr algn="ctr">
              <a:defRPr/>
            </a:pPr>
            <a:r>
              <a:rPr lang="ru-RU">
                <a:solidFill>
                  <a:srgbClr val="002060"/>
                </a:solidFill>
                <a:latin typeface="+mj-lt"/>
              </a:rPr>
              <a:t> РЕАГИРОВАНИЯ НА ФАКТЫ НАСИЛИЯ В ОТНОШЕНИИ ДЕТЕЙ,</a:t>
            </a:r>
            <a:endParaRPr/>
          </a:p>
          <a:p>
            <a:pPr algn="ctr">
              <a:defRPr/>
            </a:pPr>
            <a:r>
              <a:rPr lang="ru-RU">
                <a:solidFill>
                  <a:srgbClr val="002060"/>
                </a:solidFill>
                <a:latin typeface="+mj-lt"/>
              </a:rPr>
              <a:t>СЛУЧАИ ЧРЕЗВЫЧАЙНОГО ПРОИСШЕСТВИЯ И ЧРЕЗВЫЧАЙНОЙ СИТУАЦИИ</a:t>
            </a:r>
          </a:p>
        </p:txBody>
      </p:sp>
      <p:sp>
        <p:nvSpPr>
          <p:cNvPr id="9" name="Номер слайда 2"/>
          <p:cNvSpPr>
            <a:spLocks noGrp="1"/>
          </p:cNvSpPr>
          <p:nvPr>
            <p:ph type="sldNum" idx="12"/>
          </p:nvPr>
        </p:nvSpPr>
        <p:spPr bwMode="auto"/>
        <p:txBody>
          <a:bodyPr/>
          <a:lstStyle/>
          <a:p>
            <a:pPr defTabSz="844896">
              <a:defRPr/>
            </a:pPr>
            <a:fld id="{00000000-1234-1234-1234-123412341234}" type="slidenum">
              <a:rPr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306;g1bc6e687a7d_0_661"/>
          <p:cNvPicPr/>
          <p:nvPr/>
        </p:nvPicPr>
        <p:blipFill>
          <a:blip r:embed="rId2">
            <a:alphaModFix/>
          </a:blip>
          <a:srcRect l="35383" t="16583" r="38520" b="58928"/>
          <a:stretch/>
        </p:blipFill>
        <p:spPr bwMode="auto">
          <a:xfrm flipH="1">
            <a:off x="73350" y="4346600"/>
            <a:ext cx="1937000" cy="1853125"/>
          </a:xfrm>
          <a:prstGeom prst="rect">
            <a:avLst/>
          </a:prstGeom>
          <a:noFill/>
          <a:ln>
            <a:noFill/>
          </a:ln>
        </p:spPr>
      </p:pic>
      <p:pic>
        <p:nvPicPr>
          <p:cNvPr id="5" name="Google Shape;307;g1bc6e687a7d_0_661"/>
          <p:cNvPicPr/>
          <p:nvPr/>
        </p:nvPicPr>
        <p:blipFill>
          <a:blip r:embed="rId2">
            <a:alphaModFix/>
          </a:blip>
          <a:srcRect l="22287" t="40696" r="49947" b="34813"/>
          <a:stretch/>
        </p:blipFill>
        <p:spPr bwMode="auto">
          <a:xfrm flipH="1">
            <a:off x="6179225" y="1828025"/>
            <a:ext cx="2060900" cy="1853125"/>
          </a:xfrm>
          <a:prstGeom prst="rect">
            <a:avLst/>
          </a:prstGeom>
          <a:noFill/>
          <a:ln>
            <a:noFill/>
          </a:ln>
        </p:spPr>
      </p:pic>
      <p:sp>
        <p:nvSpPr>
          <p:cNvPr id="6" name="Google Shape;308;g1bc6e687a7d_0_661"/>
          <p:cNvSpPr/>
          <p:nvPr/>
        </p:nvSpPr>
        <p:spPr bwMode="auto">
          <a:xfrm>
            <a:off x="2235391" y="11572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309;g1bc6e687a7d_0_661"/>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8" name="Google Shape;310;g1bc6e687a7d_0_661"/>
          <p:cNvSpPr/>
          <p:nvPr/>
        </p:nvSpPr>
        <p:spPr bwMode="auto">
          <a:xfrm>
            <a:off x="2738838" y="2363550"/>
            <a:ext cx="2929800" cy="763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800" b="1" i="1">
                <a:solidFill>
                  <a:schemeClr val="dk1"/>
                </a:solidFill>
              </a:rPr>
              <a:t>выявить</a:t>
            </a:r>
            <a:r>
              <a:rPr lang="en-US" sz="1600">
                <a:solidFill>
                  <a:schemeClr val="dk1"/>
                </a:solidFill>
              </a:rPr>
              <a:t> вооруженного злоумышленника</a:t>
            </a:r>
            <a:endParaRPr sz="1600" b="0" i="0" u="none" strike="noStrike" cap="none">
              <a:solidFill>
                <a:schemeClr val="dk1"/>
              </a:solidFill>
              <a:latin typeface="Arial"/>
              <a:ea typeface="Arial"/>
              <a:cs typeface="Arial"/>
            </a:endParaRPr>
          </a:p>
        </p:txBody>
      </p:sp>
      <p:sp>
        <p:nvSpPr>
          <p:cNvPr id="9" name="Google Shape;311;g1bc6e687a7d_0_661"/>
          <p:cNvSpPr/>
          <p:nvPr/>
        </p:nvSpPr>
        <p:spPr bwMode="auto">
          <a:xfrm>
            <a:off x="1968675" y="4395169"/>
            <a:ext cx="3611700" cy="18531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800" b="1" i="1">
                <a:solidFill>
                  <a:schemeClr val="dk1"/>
                </a:solidFill>
              </a:rPr>
              <a:t>информировать</a:t>
            </a:r>
            <a:r>
              <a:rPr lang="en-US" sz="1600">
                <a:solidFill>
                  <a:schemeClr val="dk1"/>
                </a:solidFill>
              </a:rPr>
              <a:t> любым способом руководство объекта, правоохранительные и/или специальные государственные органы о факте вооруженного нападения</a:t>
            </a:r>
            <a:endParaRPr sz="1600" b="0" i="0" u="none" strike="noStrike" cap="none">
              <a:solidFill>
                <a:schemeClr val="dk1"/>
              </a:solidFill>
              <a:latin typeface="Arial"/>
              <a:ea typeface="Arial"/>
              <a:cs typeface="Arial"/>
            </a:endParaRPr>
          </a:p>
        </p:txBody>
      </p:sp>
      <p:sp>
        <p:nvSpPr>
          <p:cNvPr id="10" name="Google Shape;312;g1bc6e687a7d_0_661"/>
          <p:cNvSpPr/>
          <p:nvPr/>
        </p:nvSpPr>
        <p:spPr bwMode="auto">
          <a:xfrm>
            <a:off x="8240131" y="2260371"/>
            <a:ext cx="3868200" cy="1077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по возможности </a:t>
            </a:r>
            <a:r>
              <a:rPr lang="en-US" sz="1800" b="1" i="1">
                <a:solidFill>
                  <a:schemeClr val="dk1"/>
                </a:solidFill>
              </a:rPr>
              <a:t>блокировать</a:t>
            </a:r>
            <a:r>
              <a:rPr lang="en-US" sz="1600">
                <a:solidFill>
                  <a:schemeClr val="dk1"/>
                </a:solidFill>
              </a:rPr>
              <a:t> его продвижение к местам массового пребывания людей на объекте</a:t>
            </a:r>
            <a:endParaRPr sz="1600" b="0" i="0" u="none" strike="noStrike" cap="none">
              <a:solidFill>
                <a:schemeClr val="dk1"/>
              </a:solidFill>
              <a:latin typeface="Arial"/>
              <a:ea typeface="Arial"/>
              <a:cs typeface="Arial"/>
            </a:endParaRPr>
          </a:p>
        </p:txBody>
      </p:sp>
      <p:sp>
        <p:nvSpPr>
          <p:cNvPr id="11" name="Google Shape;313;g1bc6e687a7d_0_661"/>
          <p:cNvSpPr/>
          <p:nvPr/>
        </p:nvSpPr>
        <p:spPr bwMode="auto">
          <a:xfrm>
            <a:off x="8438425" y="4526388"/>
            <a:ext cx="3471600" cy="1077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800" b="1" i="1">
                <a:solidFill>
                  <a:schemeClr val="dk1"/>
                </a:solidFill>
              </a:rPr>
              <a:t>принять меры</a:t>
            </a:r>
            <a:r>
              <a:rPr lang="en-US" sz="1600">
                <a:solidFill>
                  <a:schemeClr val="dk1"/>
                </a:solidFill>
              </a:rPr>
              <a:t> к обеспечению безопасности людей на объекте (эвакуация, блокирование внутренних барьеров)</a:t>
            </a:r>
            <a:endParaRPr sz="1600" b="0" i="0" u="none" strike="noStrike" cap="none">
              <a:solidFill>
                <a:schemeClr val="dk1"/>
              </a:solidFill>
              <a:latin typeface="Arial"/>
              <a:ea typeface="Arial"/>
              <a:cs typeface="Arial"/>
            </a:endParaRPr>
          </a:p>
        </p:txBody>
      </p:sp>
      <p:cxnSp>
        <p:nvCxnSpPr>
          <p:cNvPr id="12" name="Google Shape;314;g1bc6e687a7d_0_661"/>
          <p:cNvCxnSpPr>
            <a:cxnSpLocks/>
            <a:stCxn id="13" idx="2"/>
            <a:endCxn id="4" idx="0"/>
          </p:cNvCxnSpPr>
          <p:nvPr/>
        </p:nvCxnSpPr>
        <p:spPr bwMode="auto">
          <a:xfrm rot="5400000">
            <a:off x="1240966" y="3106400"/>
            <a:ext cx="1041300" cy="1439400"/>
          </a:xfrm>
          <a:prstGeom prst="bentConnector3">
            <a:avLst>
              <a:gd name="adj1" fmla="val 49993"/>
            </a:avLst>
          </a:prstGeom>
          <a:noFill/>
          <a:ln w="9525" cap="flat" cmpd="sng">
            <a:solidFill>
              <a:schemeClr val="dk1"/>
            </a:solidFill>
            <a:prstDash val="solid"/>
            <a:miter lim="800000"/>
            <a:headEnd type="none" w="sm" len="sm"/>
            <a:tailEnd type="triangle" w="med" len="med"/>
          </a:ln>
        </p:spPr>
      </p:cxnSp>
      <p:cxnSp>
        <p:nvCxnSpPr>
          <p:cNvPr id="14" name="Google Shape;316;g1bc6e687a7d_0_661"/>
          <p:cNvCxnSpPr>
            <a:cxnSpLocks/>
            <a:endCxn id="15" idx="0"/>
          </p:cNvCxnSpPr>
          <p:nvPr/>
        </p:nvCxnSpPr>
        <p:spPr bwMode="auto">
          <a:xfrm rot="5400000">
            <a:off x="7116475" y="3756300"/>
            <a:ext cx="718799" cy="2721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3" name="Google Shape;315;g1bc6e687a7d_0_661"/>
          <p:cNvPicPr/>
          <p:nvPr/>
        </p:nvPicPr>
        <p:blipFill>
          <a:blip r:embed="rId3">
            <a:alphaModFix/>
          </a:blip>
          <a:srcRect l="31868" r="39618"/>
          <a:stretch/>
        </p:blipFill>
        <p:spPr bwMode="auto">
          <a:xfrm flipH="1">
            <a:off x="2017732" y="1624575"/>
            <a:ext cx="927168" cy="1680875"/>
          </a:xfrm>
          <a:prstGeom prst="rect">
            <a:avLst/>
          </a:prstGeom>
          <a:noFill/>
          <a:ln>
            <a:noFill/>
          </a:ln>
        </p:spPr>
      </p:pic>
      <p:pic>
        <p:nvPicPr>
          <p:cNvPr id="16" name="Google Shape;318;g1bc6e687a7d_0_661"/>
          <p:cNvPicPr/>
          <p:nvPr/>
        </p:nvPicPr>
        <p:blipFill>
          <a:blip r:embed="rId2">
            <a:alphaModFix/>
          </a:blip>
          <a:srcRect l="4546" t="4143" r="82961" b="85768"/>
          <a:stretch/>
        </p:blipFill>
        <p:spPr bwMode="auto">
          <a:xfrm>
            <a:off x="768725" y="2541775"/>
            <a:ext cx="927175" cy="763351"/>
          </a:xfrm>
          <a:prstGeom prst="rect">
            <a:avLst/>
          </a:prstGeom>
          <a:noFill/>
          <a:ln>
            <a:noFill/>
          </a:ln>
        </p:spPr>
      </p:pic>
      <p:pic>
        <p:nvPicPr>
          <p:cNvPr id="17" name="Google Shape;319;g1bc6e687a7d_0_661"/>
          <p:cNvPicPr/>
          <p:nvPr/>
        </p:nvPicPr>
        <p:blipFill>
          <a:blip r:embed="rId2">
            <a:alphaModFix/>
          </a:blip>
          <a:srcRect l="50467" t="2378" r="38515" b="86639"/>
          <a:stretch/>
        </p:blipFill>
        <p:spPr bwMode="auto">
          <a:xfrm>
            <a:off x="823437" y="1624888"/>
            <a:ext cx="817750" cy="831000"/>
          </a:xfrm>
          <a:prstGeom prst="rect">
            <a:avLst/>
          </a:prstGeom>
          <a:noFill/>
          <a:ln>
            <a:noFill/>
          </a:ln>
        </p:spPr>
      </p:pic>
      <p:sp>
        <p:nvSpPr>
          <p:cNvPr id="18" name="Google Shape;320;g1bc6e687a7d_0_661"/>
          <p:cNvSpPr/>
          <p:nvPr/>
        </p:nvSpPr>
        <p:spPr bwMode="auto">
          <a:xfrm>
            <a:off x="1623863" y="22025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9" name="Google Shape;321;g1bc6e687a7d_0_661"/>
          <p:cNvSpPr/>
          <p:nvPr/>
        </p:nvSpPr>
        <p:spPr bwMode="auto">
          <a:xfrm>
            <a:off x="1623863" y="29276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pic>
        <p:nvPicPr>
          <p:cNvPr id="15" name="Google Shape;317;g1bc6e687a7d_0_661"/>
          <p:cNvPicPr/>
          <p:nvPr/>
        </p:nvPicPr>
        <p:blipFill>
          <a:blip r:embed="rId2">
            <a:alphaModFix/>
          </a:blip>
          <a:srcRect l="-919" t="64748" r="69646" b="3665"/>
          <a:stretch/>
        </p:blipFill>
        <p:spPr bwMode="auto">
          <a:xfrm>
            <a:off x="6179225" y="4251750"/>
            <a:ext cx="2321200" cy="23901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26;g1bc6e687a7d_0_725"/>
          <p:cNvSpPr/>
          <p:nvPr/>
        </p:nvSpPr>
        <p:spPr bwMode="auto">
          <a:xfrm>
            <a:off x="728538" y="5253900"/>
            <a:ext cx="109056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27;g1bc6e687a7d_0_725"/>
          <p:cNvPicPr/>
          <p:nvPr/>
        </p:nvPicPr>
        <p:blipFill>
          <a:blip r:embed="rId2">
            <a:alphaModFix/>
          </a:blip>
          <a:stretch/>
        </p:blipFill>
        <p:spPr bwMode="auto">
          <a:xfrm>
            <a:off x="138013" y="3174538"/>
            <a:ext cx="3300001" cy="1831423"/>
          </a:xfrm>
          <a:prstGeom prst="rect">
            <a:avLst/>
          </a:prstGeom>
          <a:noFill/>
          <a:ln>
            <a:noFill/>
          </a:ln>
        </p:spPr>
      </p:pic>
      <p:sp>
        <p:nvSpPr>
          <p:cNvPr id="6" name="Google Shape;328;g1bc6e687a7d_0_725"/>
          <p:cNvSpPr/>
          <p:nvPr/>
        </p:nvSpPr>
        <p:spPr bwMode="auto">
          <a:xfrm>
            <a:off x="3438025" y="3416600"/>
            <a:ext cx="79920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29;g1bc6e687a7d_0_725"/>
          <p:cNvSpPr/>
          <p:nvPr/>
        </p:nvSpPr>
        <p:spPr bwMode="auto">
          <a:xfrm>
            <a:off x="3797000" y="3512350"/>
            <a:ext cx="7905000" cy="16431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Организовать защиту находящихся рядом обучающихся, воспитанников</a:t>
            </a:r>
            <a:endParaRPr sz="1500" b="1">
              <a:solidFill>
                <a:schemeClr val="dk1"/>
              </a:solidFill>
            </a:endParaRPr>
          </a:p>
          <a:p>
            <a:pPr marL="0" marR="0" lvl="0" indent="0" algn="l">
              <a:spcBef>
                <a:spcPts val="0"/>
              </a:spcBef>
              <a:spcAft>
                <a:spcPts val="0"/>
              </a:spcAft>
              <a:buNone/>
              <a:defRPr/>
            </a:pPr>
            <a:endParaRPr sz="1300" b="1">
              <a:solidFill>
                <a:schemeClr val="dk1"/>
              </a:solidFill>
            </a:endParaRPr>
          </a:p>
          <a:p>
            <a:pPr marL="0" marR="0" lvl="0" indent="0" algn="l">
              <a:spcBef>
                <a:spcPts val="0"/>
              </a:spcBef>
              <a:spcAft>
                <a:spcPts val="0"/>
              </a:spcAft>
              <a:buNone/>
              <a:defRPr/>
            </a:pPr>
            <a:endParaRPr sz="1300" b="1">
              <a:solidFill>
                <a:schemeClr val="dk1"/>
              </a:solidFill>
            </a:endParaRPr>
          </a:p>
          <a:p>
            <a:pPr marL="0" marR="0" lvl="0" indent="0" algn="l">
              <a:spcBef>
                <a:spcPts val="0"/>
              </a:spcBef>
              <a:spcAft>
                <a:spcPts val="0"/>
              </a:spcAft>
              <a:buNone/>
              <a:defRPr/>
            </a:pPr>
            <a:r>
              <a:rPr lang="en-US">
                <a:solidFill>
                  <a:schemeClr val="dk1"/>
                </a:solidFill>
              </a:rPr>
              <a:t>По возможности предотвратить их попадание в заложники, незаметно вывести из здания или укрыться в помещении, заблокировать дверь, продержаться до прибытия сотрудников правопорядка или возможности безопасности покинуть здание</a:t>
            </a:r>
            <a:endParaRPr sz="1400">
              <a:solidFill>
                <a:schemeClr val="dk1"/>
              </a:solidFill>
              <a:latin typeface="Arial"/>
              <a:ea typeface="Arial"/>
              <a:cs typeface="Arial"/>
            </a:endParaRPr>
          </a:p>
        </p:txBody>
      </p:sp>
      <p:sp>
        <p:nvSpPr>
          <p:cNvPr id="8" name="Google Shape;330;g1bc6e687a7d_0_7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9" name="Google Shape;331;g1bc6e687a7d_0_725"/>
          <p:cNvSpPr/>
          <p:nvPr/>
        </p:nvSpPr>
        <p:spPr bwMode="auto">
          <a:xfrm>
            <a:off x="6824021" y="1309025"/>
            <a:ext cx="2402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332;g1bc6e687a7d_0_725"/>
          <p:cNvSpPr/>
          <p:nvPr/>
        </p:nvSpPr>
        <p:spPr bwMode="auto">
          <a:xfrm>
            <a:off x="3439958" y="1309025"/>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333;g1bc6e687a7d_0_725"/>
          <p:cNvSpPr/>
          <p:nvPr/>
        </p:nvSpPr>
        <p:spPr bwMode="auto">
          <a:xfrm>
            <a:off x="597150" y="1309025"/>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334;g1bc6e687a7d_0_725"/>
          <p:cNvSpPr/>
          <p:nvPr/>
        </p:nvSpPr>
        <p:spPr bwMode="auto">
          <a:xfrm>
            <a:off x="4221003" y="9190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sp>
        <p:nvSpPr>
          <p:cNvPr id="13" name="Google Shape;335;g1bc6e687a7d_0_725"/>
          <p:cNvSpPr/>
          <p:nvPr/>
        </p:nvSpPr>
        <p:spPr bwMode="auto">
          <a:xfrm>
            <a:off x="655149" y="1402775"/>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200" b="0" i="0" u="none" strike="noStrike" cap="none">
              <a:solidFill>
                <a:schemeClr val="dk1"/>
              </a:solidFill>
              <a:latin typeface="Arial"/>
              <a:ea typeface="Arial"/>
              <a:cs typeface="Arial"/>
            </a:endParaRPr>
          </a:p>
        </p:txBody>
      </p:sp>
      <p:sp>
        <p:nvSpPr>
          <p:cNvPr id="14" name="Google Shape;336;g1bc6e687a7d_0_725"/>
          <p:cNvSpPr/>
          <p:nvPr/>
        </p:nvSpPr>
        <p:spPr bwMode="auto">
          <a:xfrm>
            <a:off x="3613829" y="1388675"/>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незамедлительно информировать правоохранительные и/или специальные государственные органы о захвате сотрудников, педагогов и обучающихся в заложнике</a:t>
            </a:r>
            <a:endParaRPr sz="1200" b="0" i="0" u="none" strike="noStrike" cap="none">
              <a:solidFill>
                <a:schemeClr val="dk1"/>
              </a:solidFill>
              <a:latin typeface="Arial"/>
              <a:ea typeface="Arial"/>
              <a:cs typeface="Arial"/>
            </a:endParaRPr>
          </a:p>
        </p:txBody>
      </p:sp>
      <p:sp>
        <p:nvSpPr>
          <p:cNvPr id="15" name="Google Shape;337;g1bc6e687a7d_0_725"/>
          <p:cNvSpPr/>
          <p:nvPr/>
        </p:nvSpPr>
        <p:spPr bwMode="auto">
          <a:xfrm>
            <a:off x="6959596" y="1636775"/>
            <a:ext cx="21693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пытаться выяснить требования захватчиков</a:t>
            </a:r>
            <a:endParaRPr sz="1200" b="0" i="0" u="none" strike="noStrike" cap="none">
              <a:solidFill>
                <a:schemeClr val="dk1"/>
              </a:solidFill>
              <a:latin typeface="Arial"/>
              <a:ea typeface="Arial"/>
              <a:cs typeface="Arial"/>
            </a:endParaRPr>
          </a:p>
        </p:txBody>
      </p:sp>
      <p:pic>
        <p:nvPicPr>
          <p:cNvPr id="16" name="Google Shape;338;g1bc6e687a7d_0_725"/>
          <p:cNvPicPr/>
          <p:nvPr/>
        </p:nvPicPr>
        <p:blipFill>
          <a:blip r:embed="rId3">
            <a:alphaModFix/>
          </a:blip>
          <a:stretch/>
        </p:blipFill>
        <p:spPr bwMode="auto">
          <a:xfrm>
            <a:off x="46099" y="1309025"/>
            <a:ext cx="551050" cy="1234800"/>
          </a:xfrm>
          <a:prstGeom prst="rect">
            <a:avLst/>
          </a:prstGeom>
          <a:noFill/>
          <a:ln>
            <a:noFill/>
          </a:ln>
        </p:spPr>
      </p:pic>
      <p:sp>
        <p:nvSpPr>
          <p:cNvPr id="17" name="Google Shape;339;g1bc6e687a7d_0_725"/>
          <p:cNvSpPr/>
          <p:nvPr/>
        </p:nvSpPr>
        <p:spPr bwMode="auto">
          <a:xfrm>
            <a:off x="314684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340;g1bc6e687a7d_0_725"/>
          <p:cNvSpPr/>
          <p:nvPr/>
        </p:nvSpPr>
        <p:spPr bwMode="auto">
          <a:xfrm>
            <a:off x="6509796"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341;g1bc6e687a7d_0_725"/>
          <p:cNvSpPr/>
          <p:nvPr/>
        </p:nvSpPr>
        <p:spPr bwMode="auto">
          <a:xfrm>
            <a:off x="9348550" y="1309025"/>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342;g1bc6e687a7d_0_725"/>
          <p:cNvSpPr/>
          <p:nvPr/>
        </p:nvSpPr>
        <p:spPr bwMode="auto">
          <a:xfrm>
            <a:off x="9640412" y="1388675"/>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обеспечить взаимодействие с прибывающими силами оперативного штаба по борьбе с терроризмом</a:t>
            </a:r>
            <a:endParaRPr sz="1200" b="0" i="0" u="none" strike="noStrike" cap="none">
              <a:solidFill>
                <a:schemeClr val="dk1"/>
              </a:solidFill>
              <a:latin typeface="Arial"/>
              <a:ea typeface="Arial"/>
              <a:cs typeface="Arial"/>
            </a:endParaRPr>
          </a:p>
        </p:txBody>
      </p:sp>
      <p:sp>
        <p:nvSpPr>
          <p:cNvPr id="21" name="Google Shape;343;g1bc6e687a7d_0_725"/>
          <p:cNvSpPr/>
          <p:nvPr/>
        </p:nvSpPr>
        <p:spPr bwMode="auto">
          <a:xfrm>
            <a:off x="899522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344;g1bc6e687a7d_0_725"/>
          <p:cNvSpPr/>
          <p:nvPr/>
        </p:nvSpPr>
        <p:spPr bwMode="auto">
          <a:xfrm>
            <a:off x="2692248" y="2901025"/>
            <a:ext cx="66564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персонала (сотрудники, педагоги):</a:t>
            </a:r>
            <a:endParaRPr sz="1600" b="1" i="0" u="none" strike="noStrike" cap="none">
              <a:solidFill>
                <a:schemeClr val="dk1"/>
              </a:solidFill>
              <a:latin typeface="Arial"/>
              <a:ea typeface="Arial"/>
              <a:cs typeface="Arial"/>
            </a:endParaRPr>
          </a:p>
        </p:txBody>
      </p:sp>
      <p:cxnSp>
        <p:nvCxnSpPr>
          <p:cNvPr id="23" name="Google Shape;345;g1bc6e687a7d_0_725"/>
          <p:cNvCxnSpPr>
            <a:cxnSpLocks/>
          </p:cNvCxnSpPr>
          <p:nvPr/>
        </p:nvCxnSpPr>
        <p:spPr bwMode="auto">
          <a:xfrm>
            <a:off x="3438027" y="4980707"/>
            <a:ext cx="7992000" cy="0"/>
          </a:xfrm>
          <a:prstGeom prst="straightConnector1">
            <a:avLst/>
          </a:prstGeom>
          <a:noFill/>
          <a:ln w="9525" cap="flat" cmpd="sng">
            <a:solidFill>
              <a:srgbClr val="D8D8D8"/>
            </a:solidFill>
            <a:prstDash val="solid"/>
            <a:miter lim="800000"/>
            <a:headEnd type="none" w="sm" len="sm"/>
            <a:tailEnd type="none" w="sm" len="sm"/>
          </a:ln>
        </p:spPr>
      </p:cxnSp>
      <p:sp>
        <p:nvSpPr>
          <p:cNvPr id="24" name="Google Shape;346;g1bc6e687a7d_0_725"/>
          <p:cNvSpPr/>
          <p:nvPr/>
        </p:nvSpPr>
        <p:spPr bwMode="auto">
          <a:xfrm>
            <a:off x="1110413" y="5253900"/>
            <a:ext cx="10011299" cy="9471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 возможности информировать любым доступным способом и при условии гарантированного </a:t>
            </a:r>
            <a:br>
              <a:rPr lang="en-US" sz="1500" b="1">
                <a:solidFill>
                  <a:schemeClr val="dk1"/>
                </a:solidFill>
              </a:rPr>
            </a:br>
            <a:r>
              <a:rPr lang="en-US" sz="1500" b="1">
                <a:solidFill>
                  <a:schemeClr val="dk1"/>
                </a:solidFill>
              </a:rPr>
              <a:t>обеспечения собственной безопасности</a:t>
            </a:r>
            <a:endParaRPr sz="1500" b="1">
              <a:solidFill>
                <a:schemeClr val="dk1"/>
              </a:solidFill>
            </a:endParaRPr>
          </a:p>
          <a:p>
            <a:pPr marL="0" marR="0" lvl="0" indent="0" algn="l">
              <a:spcBef>
                <a:spcPts val="0"/>
              </a:spcBef>
              <a:spcAft>
                <a:spcPts val="0"/>
              </a:spcAft>
              <a:buNone/>
              <a:defRPr/>
            </a:pPr>
            <a:endParaRPr sz="1500" b="1">
              <a:solidFill>
                <a:schemeClr val="dk1"/>
              </a:solidFill>
            </a:endParaRPr>
          </a:p>
          <a:p>
            <a:pPr marL="0" marR="0" lvl="0" indent="0" algn="l">
              <a:spcBef>
                <a:spcPts val="0"/>
              </a:spcBef>
              <a:spcAft>
                <a:spcPts val="0"/>
              </a:spcAft>
              <a:buNone/>
              <a:defRPr/>
            </a:pPr>
            <a:r>
              <a:rPr lang="en-US">
                <a:solidFill>
                  <a:schemeClr val="dk1"/>
                </a:solidFill>
              </a:rPr>
              <a:t>правоохранительные и/или специальные государственные органы об обстоятельствах </a:t>
            </a:r>
            <a:br>
              <a:rPr lang="en-US">
                <a:solidFill>
                  <a:schemeClr val="dk1"/>
                </a:solidFill>
              </a:rPr>
            </a:br>
            <a:r>
              <a:rPr lang="en-US">
                <a:solidFill>
                  <a:schemeClr val="dk1"/>
                </a:solidFill>
              </a:rPr>
              <a:t>захвата заложников и злоумышленниках: </a:t>
            </a:r>
            <a:endParaRPr sz="1400">
              <a:solidFill>
                <a:schemeClr val="dk1"/>
              </a:solidFill>
              <a:latin typeface="Arial"/>
              <a:ea typeface="Arial"/>
              <a:cs typeface="Arial"/>
            </a:endParaRPr>
          </a:p>
        </p:txBody>
      </p:sp>
      <p:sp>
        <p:nvSpPr>
          <p:cNvPr id="25" name="Google Shape;347;g1bc6e687a7d_0_725"/>
          <p:cNvSpPr/>
          <p:nvPr/>
        </p:nvSpPr>
        <p:spPr bwMode="auto">
          <a:xfrm>
            <a:off x="605495" y="5845183"/>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348;g1bc6e687a7d_0_725"/>
          <p:cNvSpPr/>
          <p:nvPr/>
        </p:nvSpPr>
        <p:spPr bwMode="auto">
          <a:xfrm>
            <a:off x="3292095" y="3991545"/>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349;g1bc6e687a7d_0_725"/>
          <p:cNvSpPr/>
          <p:nvPr/>
        </p:nvSpPr>
        <p:spPr bwMode="auto">
          <a:xfrm>
            <a:off x="111038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количество, </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вооружение, </a:t>
            </a:r>
            <a:endParaRPr sz="1500" b="1" i="1">
              <a:solidFill>
                <a:schemeClr val="dk1"/>
              </a:solidFill>
            </a:endParaRPr>
          </a:p>
        </p:txBody>
      </p:sp>
      <p:sp>
        <p:nvSpPr>
          <p:cNvPr id="28" name="Google Shape;350;g1bc6e687a7d_0_725"/>
          <p:cNvSpPr/>
          <p:nvPr/>
        </p:nvSpPr>
        <p:spPr bwMode="auto">
          <a:xfrm>
            <a:off x="694393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клички, </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национальность</a:t>
            </a:r>
            <a:endParaRPr sz="1500" b="1" i="1">
              <a:solidFill>
                <a:schemeClr val="dk1"/>
              </a:solidFill>
            </a:endParaRPr>
          </a:p>
        </p:txBody>
      </p:sp>
      <p:sp>
        <p:nvSpPr>
          <p:cNvPr id="29" name="Google Shape;351;g1bc6e687a7d_0_725"/>
          <p:cNvSpPr/>
          <p:nvPr/>
        </p:nvSpPr>
        <p:spPr bwMode="auto">
          <a:xfrm>
            <a:off x="4254213"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оснащение,</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возраст, </a:t>
            </a:r>
            <a:endParaRPr sz="1500" b="1" i="1">
              <a:solidFill>
                <a:schemeClr val="dk1"/>
              </a:solidFill>
            </a:endParaRPr>
          </a:p>
        </p:txBody>
      </p:sp>
      <p:pic>
        <p:nvPicPr>
          <p:cNvPr id="30" name="Google Shape;352;g1bc6e687a7d_0_725"/>
          <p:cNvPicPr/>
          <p:nvPr/>
        </p:nvPicPr>
        <p:blipFill>
          <a:blip r:embed="rId4">
            <a:alphaModFix/>
          </a:blip>
          <a:stretch/>
        </p:blipFill>
        <p:spPr bwMode="auto">
          <a:xfrm>
            <a:off x="10138061" y="5561150"/>
            <a:ext cx="1418750" cy="1505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57;g1bc6e687a7d_0_79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58;g1bc6e687a7d_0_794"/>
          <p:cNvPicPr/>
          <p:nvPr/>
        </p:nvPicPr>
        <p:blipFill>
          <a:blip r:embed="rId2">
            <a:alphaModFix/>
          </a:blip>
          <a:srcRect l="72547" r="-790"/>
          <a:stretch/>
        </p:blipFill>
        <p:spPr bwMode="auto">
          <a:xfrm>
            <a:off x="173963" y="4468494"/>
            <a:ext cx="1139474" cy="2635374"/>
          </a:xfrm>
          <a:prstGeom prst="rect">
            <a:avLst/>
          </a:prstGeom>
          <a:noFill/>
          <a:ln>
            <a:noFill/>
          </a:ln>
        </p:spPr>
      </p:pic>
      <p:pic>
        <p:nvPicPr>
          <p:cNvPr id="6" name="Google Shape;359;g1bc6e687a7d_0_794"/>
          <p:cNvPicPr/>
          <p:nvPr/>
        </p:nvPicPr>
        <p:blipFill>
          <a:blip r:embed="rId2">
            <a:alphaModFix/>
          </a:blip>
          <a:srcRect r="71757"/>
          <a:stretch/>
        </p:blipFill>
        <p:spPr bwMode="auto">
          <a:xfrm>
            <a:off x="173963" y="1450869"/>
            <a:ext cx="1139474" cy="2635375"/>
          </a:xfrm>
          <a:prstGeom prst="rect">
            <a:avLst/>
          </a:prstGeom>
          <a:noFill/>
          <a:ln>
            <a:noFill/>
          </a:ln>
        </p:spPr>
      </p:pic>
      <p:sp>
        <p:nvSpPr>
          <p:cNvPr id="7" name="Google Shape;360;g1bc6e687a7d_0_79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8" name="Google Shape;361;g1bc6e687a7d_0_794"/>
          <p:cNvSpPr/>
          <p:nvPr/>
        </p:nvSpPr>
        <p:spPr bwMode="auto">
          <a:xfrm>
            <a:off x="4221003" y="82296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800" b="1">
                <a:solidFill>
                  <a:srgbClr val="002060"/>
                </a:solidFill>
              </a:rPr>
              <a:t>Действия обучающихся:</a:t>
            </a:r>
            <a:endParaRPr sz="1800" b="1" i="0" u="none" strike="noStrike" cap="none">
              <a:solidFill>
                <a:srgbClr val="002060"/>
              </a:solidFill>
              <a:latin typeface="Arial"/>
              <a:ea typeface="Arial"/>
              <a:cs typeface="Arial"/>
            </a:endParaRPr>
          </a:p>
        </p:txBody>
      </p:sp>
      <p:sp>
        <p:nvSpPr>
          <p:cNvPr id="9" name="Google Shape;362;g1bc6e687a7d_0_794"/>
          <p:cNvSpPr/>
          <p:nvPr/>
        </p:nvSpPr>
        <p:spPr bwMode="auto">
          <a:xfrm>
            <a:off x="1738438" y="1447025"/>
            <a:ext cx="10071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не паниковать, сохранять выдержку и самообладание</a:t>
            </a:r>
            <a:endParaRPr sz="1500" b="1" i="0" u="none" strike="noStrike" cap="none">
              <a:solidFill>
                <a:schemeClr val="dk1"/>
              </a:solidFill>
            </a:endParaRPr>
          </a:p>
        </p:txBody>
      </p:sp>
      <p:sp>
        <p:nvSpPr>
          <p:cNvPr id="10" name="Google Shape;363;g1bc6e687a7d_0_794"/>
          <p:cNvSpPr/>
          <p:nvPr/>
        </p:nvSpPr>
        <p:spPr bwMode="auto">
          <a:xfrm>
            <a:off x="1933285" y="188377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старайтесь найти безопасное место</a:t>
            </a:r>
            <a:endParaRPr sz="1500" b="0" i="0" u="none" strike="noStrike" cap="none">
              <a:solidFill>
                <a:srgbClr val="2F5496"/>
              </a:solidFill>
              <a:latin typeface="Arial"/>
              <a:ea typeface="Arial"/>
              <a:cs typeface="Arial"/>
            </a:endParaRPr>
          </a:p>
        </p:txBody>
      </p:sp>
      <p:sp>
        <p:nvSpPr>
          <p:cNvPr id="11" name="Google Shape;364;g1bc6e687a7d_0_794"/>
          <p:cNvSpPr/>
          <p:nvPr/>
        </p:nvSpPr>
        <p:spPr bwMode="auto">
          <a:xfrm>
            <a:off x="1738438" y="2349714"/>
            <a:ext cx="10270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помните, что получив сообщение о вашем захвате, спецслужбы уже начали действовать и предпримут все необходимое для вашего освобождения</a:t>
            </a:r>
            <a:endParaRPr sz="1500" b="1" i="0" u="none" strike="noStrike" cap="none">
              <a:solidFill>
                <a:schemeClr val="dk1"/>
              </a:solidFill>
            </a:endParaRPr>
          </a:p>
        </p:txBody>
      </p:sp>
      <p:pic>
        <p:nvPicPr>
          <p:cNvPr id="12" name="Google Shape;365;g1bc6e687a7d_0_794" descr="F:\Преза ЕН\15 марта\011.png"/>
          <p:cNvPicPr/>
          <p:nvPr/>
        </p:nvPicPr>
        <p:blipFill>
          <a:blip r:embed="rId3">
            <a:alphaModFix/>
          </a:blip>
          <a:srcRect t="46927" b="44778"/>
          <a:stretch/>
        </p:blipFill>
        <p:spPr bwMode="auto">
          <a:xfrm rot="5400000">
            <a:off x="-1367576" y="4150263"/>
            <a:ext cx="5653001" cy="254225"/>
          </a:xfrm>
          <a:prstGeom prst="rect">
            <a:avLst/>
          </a:prstGeom>
          <a:noFill/>
          <a:ln>
            <a:noFill/>
          </a:ln>
        </p:spPr>
      </p:pic>
      <p:sp>
        <p:nvSpPr>
          <p:cNvPr id="13" name="Google Shape;366;g1bc6e687a7d_0_794"/>
          <p:cNvSpPr/>
          <p:nvPr/>
        </p:nvSpPr>
        <p:spPr bwMode="auto">
          <a:xfrm>
            <a:off x="1933285" y="3020344"/>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не допускать действий, которые могут спровоцировать нападающих к применению оружия и привести к человеческим жертвам</a:t>
            </a:r>
            <a:endParaRPr sz="1500" b="0" i="0" u="none" strike="noStrike" cap="none">
              <a:solidFill>
                <a:srgbClr val="2F5496"/>
              </a:solidFill>
              <a:latin typeface="Arial"/>
              <a:ea typeface="Arial"/>
              <a:cs typeface="Arial"/>
            </a:endParaRPr>
          </a:p>
        </p:txBody>
      </p:sp>
      <p:sp>
        <p:nvSpPr>
          <p:cNvPr id="14" name="Google Shape;367;g1bc6e687a7d_0_794"/>
          <p:cNvSpPr/>
          <p:nvPr/>
        </p:nvSpPr>
        <p:spPr bwMode="auto">
          <a:xfrm>
            <a:off x="1738438" y="3667329"/>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переносите лишения, оскорбления и унижения, не смотрите в глаза преступникам, не ведите себя вызывающе</a:t>
            </a:r>
            <a:endParaRPr sz="1500" b="1" i="0" u="none" strike="noStrike" cap="none">
              <a:solidFill>
                <a:schemeClr val="dk1"/>
              </a:solidFill>
            </a:endParaRPr>
          </a:p>
        </p:txBody>
      </p:sp>
      <p:sp>
        <p:nvSpPr>
          <p:cNvPr id="15" name="Google Shape;368;g1bc6e687a7d_0_794"/>
          <p:cNvSpPr/>
          <p:nvPr/>
        </p:nvSpPr>
        <p:spPr bwMode="auto">
          <a:xfrm>
            <a:off x="1933285" y="4317043"/>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на совершение любых действий (сесть, встать, попить, сходить в туалет) спрашивайте разрешение</a:t>
            </a:r>
            <a:endParaRPr sz="1500" b="0" i="0" u="none" strike="noStrike" cap="none">
              <a:solidFill>
                <a:srgbClr val="2F5496"/>
              </a:solidFill>
              <a:latin typeface="Arial"/>
              <a:ea typeface="Arial"/>
              <a:cs typeface="Arial"/>
            </a:endParaRPr>
          </a:p>
        </p:txBody>
      </p:sp>
      <p:sp>
        <p:nvSpPr>
          <p:cNvPr id="16" name="Google Shape;369;g1bc6e687a7d_0_794"/>
          <p:cNvSpPr/>
          <p:nvPr/>
        </p:nvSpPr>
        <p:spPr bwMode="auto">
          <a:xfrm>
            <a:off x="1738438" y="4782986"/>
            <a:ext cx="10270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если вы ранены, постарайтесь не двигаться, этим вы сократите потерю крови</a:t>
            </a:r>
            <a:endParaRPr sz="1500" b="1" i="0" u="none" strike="noStrike" cap="none">
              <a:solidFill>
                <a:schemeClr val="dk1"/>
              </a:solidFill>
            </a:endParaRPr>
          </a:p>
        </p:txBody>
      </p:sp>
      <p:sp>
        <p:nvSpPr>
          <p:cNvPr id="17" name="Google Shape;370;g1bc6e687a7d_0_794"/>
          <p:cNvSpPr/>
          <p:nvPr/>
        </p:nvSpPr>
        <p:spPr bwMode="auto">
          <a:xfrm>
            <a:off x="1933285" y="5169417"/>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во время проведения спецслужбами операции по вашему освобождению неукоснительно соблюдайте следующие требования</a:t>
            </a:r>
            <a:endParaRPr sz="1500" b="0" i="0" u="none" strike="noStrike" cap="none">
              <a:solidFill>
                <a:srgbClr val="2F5496"/>
              </a:solidFill>
              <a:latin typeface="Arial"/>
              <a:ea typeface="Arial"/>
              <a:cs typeface="Arial"/>
            </a:endParaRPr>
          </a:p>
        </p:txBody>
      </p:sp>
      <p:sp>
        <p:nvSpPr>
          <p:cNvPr id="18" name="Google Shape;371;g1bc6e687a7d_0_794"/>
          <p:cNvSpPr/>
          <p:nvPr/>
        </p:nvSpPr>
        <p:spPr bwMode="auto">
          <a:xfrm>
            <a:off x="1738438" y="5816402"/>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лежите на полу лицом вниз, голову закройте руками и не двигайтесь</a:t>
            </a:r>
            <a:endParaRPr sz="1500" b="1" i="0" u="none" strike="noStrike" cap="none">
              <a:solidFill>
                <a:schemeClr val="dk1"/>
              </a:solidFill>
            </a:endParaRPr>
          </a:p>
        </p:txBody>
      </p:sp>
      <p:sp>
        <p:nvSpPr>
          <p:cNvPr id="19" name="Google Shape;372;g1bc6e687a7d_0_794"/>
          <p:cNvSpPr/>
          <p:nvPr/>
        </p:nvSpPr>
        <p:spPr bwMode="auto">
          <a:xfrm>
            <a:off x="1933285" y="633959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не бегите навстречу сотрудникам спецслужб или от них, так как они могут принять вас за преступника</a:t>
            </a:r>
            <a:endParaRPr sz="1500" b="0" i="0" u="none" strike="noStrike" cap="none">
              <a:solidFill>
                <a:srgbClr val="2F5496"/>
              </a:solidFill>
              <a:latin typeface="Arial"/>
              <a:ea typeface="Arial"/>
              <a:cs typeface="Arial"/>
            </a:endParaRPr>
          </a:p>
        </p:txBody>
      </p:sp>
      <p:sp>
        <p:nvSpPr>
          <p:cNvPr id="20" name="Google Shape;373;g1bc6e687a7d_0_794"/>
          <p:cNvSpPr/>
          <p:nvPr/>
        </p:nvSpPr>
        <p:spPr bwMode="auto">
          <a:xfrm>
            <a:off x="1738438" y="678075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 возможности держитесь подальше от проемов дверей и окон</a:t>
            </a:r>
            <a:endParaRPr sz="1500" b="1" i="0" u="none" strike="noStrike" cap="none">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78;g1bc6e687a7d_0_864"/>
          <p:cNvSpPr/>
          <p:nvPr/>
        </p:nvSpPr>
        <p:spPr bwMode="auto">
          <a:xfrm>
            <a:off x="8311929"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379;g1bc6e687a7d_0_864"/>
          <p:cNvSpPr/>
          <p:nvPr/>
        </p:nvSpPr>
        <p:spPr bwMode="auto">
          <a:xfrm>
            <a:off x="4338688"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380;g1bc6e687a7d_0_864"/>
          <p:cNvSpPr/>
          <p:nvPr/>
        </p:nvSpPr>
        <p:spPr bwMode="auto">
          <a:xfrm>
            <a:off x="0" y="5039781"/>
            <a:ext cx="12239700" cy="6345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81;g1bc6e687a7d_0_864"/>
          <p:cNvSpPr/>
          <p:nvPr/>
        </p:nvSpPr>
        <p:spPr bwMode="auto">
          <a:xfrm>
            <a:off x="7058613" y="1192733"/>
            <a:ext cx="4810200" cy="1019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382;g1bc6e687a7d_0_864"/>
          <p:cNvSpPr/>
          <p:nvPr/>
        </p:nvSpPr>
        <p:spPr bwMode="auto">
          <a:xfrm>
            <a:off x="932013" y="1510069"/>
            <a:ext cx="5126100" cy="499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383;g1bc6e687a7d_0_86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10" name="Google Shape;384;g1bc6e687a7d_0_864"/>
          <p:cNvPicPr/>
          <p:nvPr/>
        </p:nvPicPr>
        <p:blipFill>
          <a:blip r:embed="rId2">
            <a:alphaModFix/>
          </a:blip>
          <a:srcRect l="3032" t="15736" r="86052" b="59775"/>
          <a:stretch/>
        </p:blipFill>
        <p:spPr bwMode="auto">
          <a:xfrm flipH="1">
            <a:off x="370813" y="1250125"/>
            <a:ext cx="445700" cy="1019398"/>
          </a:xfrm>
          <a:prstGeom prst="rect">
            <a:avLst/>
          </a:prstGeom>
          <a:noFill/>
          <a:ln>
            <a:noFill/>
          </a:ln>
        </p:spPr>
      </p:pic>
      <p:pic>
        <p:nvPicPr>
          <p:cNvPr id="11" name="Google Shape;385;g1bc6e687a7d_0_864"/>
          <p:cNvPicPr/>
          <p:nvPr/>
        </p:nvPicPr>
        <p:blipFill>
          <a:blip r:embed="rId2">
            <a:alphaModFix/>
          </a:blip>
          <a:srcRect l="24099" t="16164" r="51745" b="59347"/>
          <a:stretch/>
        </p:blipFill>
        <p:spPr bwMode="auto">
          <a:xfrm flipH="1">
            <a:off x="6173619" y="1262027"/>
            <a:ext cx="884995" cy="914675"/>
          </a:xfrm>
          <a:prstGeom prst="rect">
            <a:avLst/>
          </a:prstGeom>
          <a:noFill/>
          <a:ln>
            <a:noFill/>
          </a:ln>
        </p:spPr>
      </p:pic>
      <p:sp>
        <p:nvSpPr>
          <p:cNvPr id="12" name="Google Shape;386;g1bc6e687a7d_0_864"/>
          <p:cNvSpPr/>
          <p:nvPr/>
        </p:nvSpPr>
        <p:spPr bwMode="auto">
          <a:xfrm>
            <a:off x="2235391" y="8191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13" name="Google Shape;387;g1bc6e687a7d_0_864"/>
          <p:cNvSpPr/>
          <p:nvPr/>
        </p:nvSpPr>
        <p:spPr bwMode="auto">
          <a:xfrm>
            <a:off x="1200888" y="1602950"/>
            <a:ext cx="4588200" cy="338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не вступать в переговоры</a:t>
            </a:r>
            <a:r>
              <a:rPr lang="en-US" sz="1200" b="1" i="1">
                <a:solidFill>
                  <a:schemeClr val="dk1"/>
                </a:solidFill>
              </a:rPr>
              <a:t> </a:t>
            </a:r>
            <a:r>
              <a:rPr lang="en-US" sz="1200">
                <a:solidFill>
                  <a:schemeClr val="dk1"/>
                </a:solidFill>
              </a:rPr>
              <a:t>по собственной инициативе</a:t>
            </a:r>
            <a:endParaRPr sz="1200" b="0" u="none" strike="noStrike" cap="none">
              <a:solidFill>
                <a:schemeClr val="dk1"/>
              </a:solidFill>
              <a:latin typeface="Arial"/>
              <a:ea typeface="Arial"/>
              <a:cs typeface="Arial"/>
            </a:endParaRPr>
          </a:p>
        </p:txBody>
      </p:sp>
      <p:sp>
        <p:nvSpPr>
          <p:cNvPr id="14" name="Google Shape;388;g1bc6e687a7d_0_864"/>
          <p:cNvSpPr/>
          <p:nvPr/>
        </p:nvSpPr>
        <p:spPr bwMode="auto">
          <a:xfrm>
            <a:off x="7328012" y="1278033"/>
            <a:ext cx="4540800" cy="10194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будьте внимательны,</a:t>
            </a:r>
            <a:r>
              <a:rPr lang="en-US" sz="1200">
                <a:solidFill>
                  <a:schemeClr val="dk1"/>
                </a:solidFill>
              </a:rPr>
              <a:t> постарайтесь запомнить приметы преступников, отличительные черты их лиц, одежду, имена, клички, возможные шрамы и татуировки, особенности речи и манеры поведения, тематику разговоров</a:t>
            </a:r>
            <a:endParaRPr sz="1200" b="0" i="0" u="none" strike="noStrike" cap="none">
              <a:solidFill>
                <a:schemeClr val="dk1"/>
              </a:solidFill>
              <a:latin typeface="Arial"/>
              <a:ea typeface="Arial"/>
              <a:cs typeface="Arial"/>
            </a:endParaRPr>
          </a:p>
        </p:txBody>
      </p:sp>
      <p:sp>
        <p:nvSpPr>
          <p:cNvPr id="15" name="Google Shape;389;g1bc6e687a7d_0_8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16" name="Google Shape;390;g1bc6e687a7d_0_864"/>
          <p:cNvSpPr/>
          <p:nvPr/>
        </p:nvSpPr>
        <p:spPr bwMode="auto">
          <a:xfrm>
            <a:off x="864292" y="1566784"/>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7" name="Google Shape;391;g1bc6e687a7d_0_864"/>
          <p:cNvSpPr/>
          <p:nvPr/>
        </p:nvSpPr>
        <p:spPr bwMode="auto">
          <a:xfrm>
            <a:off x="2916048" y="2265175"/>
            <a:ext cx="620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980000"/>
                </a:solidFill>
              </a:rPr>
              <a:t>Порядок действий при захвате в заложники:</a:t>
            </a:r>
            <a:endParaRPr sz="1600" b="1" i="0" u="none" strike="noStrike" cap="none">
              <a:solidFill>
                <a:srgbClr val="980000"/>
              </a:solidFill>
              <a:latin typeface="Arial"/>
              <a:ea typeface="Arial"/>
              <a:cs typeface="Arial"/>
            </a:endParaRPr>
          </a:p>
        </p:txBody>
      </p:sp>
      <p:sp>
        <p:nvSpPr>
          <p:cNvPr id="18" name="Google Shape;392;g1bc6e687a7d_0_864"/>
          <p:cNvSpPr/>
          <p:nvPr/>
        </p:nvSpPr>
        <p:spPr bwMode="auto">
          <a:xfrm>
            <a:off x="7058616" y="1489967"/>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393;g1bc6e687a7d_0_864"/>
          <p:cNvSpPr/>
          <p:nvPr/>
        </p:nvSpPr>
        <p:spPr bwMode="auto">
          <a:xfrm>
            <a:off x="1407712" y="2543725"/>
            <a:ext cx="4369800" cy="786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допускать действий, которые могут спровоцировать преступников к применению физической силы или оружия</a:t>
            </a:r>
            <a:endParaRPr sz="1200" b="1" i="0" u="none" strike="noStrike" cap="none">
              <a:solidFill>
                <a:schemeClr val="dk1"/>
              </a:solidFill>
            </a:endParaRPr>
          </a:p>
        </p:txBody>
      </p:sp>
      <p:sp>
        <p:nvSpPr>
          <p:cNvPr id="20" name="Google Shape;394;g1bc6e687a7d_0_864"/>
          <p:cNvSpPr/>
          <p:nvPr/>
        </p:nvSpPr>
        <p:spPr bwMode="auto">
          <a:xfrm>
            <a:off x="1492254" y="3244897"/>
            <a:ext cx="44562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привлекать внимания своим поведением</a:t>
            </a:r>
            <a:endParaRPr sz="1200" b="0" i="0" u="none" strike="noStrike" cap="none">
              <a:solidFill>
                <a:schemeClr val="dk1"/>
              </a:solidFill>
              <a:latin typeface="Arial"/>
              <a:ea typeface="Arial"/>
              <a:cs typeface="Arial"/>
            </a:endParaRPr>
          </a:p>
        </p:txBody>
      </p:sp>
      <p:sp>
        <p:nvSpPr>
          <p:cNvPr id="21" name="Google Shape;395;g1bc6e687a7d_0_864"/>
          <p:cNvSpPr/>
          <p:nvPr/>
        </p:nvSpPr>
        <p:spPr bwMode="auto">
          <a:xfrm>
            <a:off x="1407712" y="3558258"/>
            <a:ext cx="4456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пытайтесь бежать, если нет полной уверенности в успехе побега</a:t>
            </a:r>
            <a:endParaRPr sz="1200" b="1" i="0" u="none" strike="noStrike" cap="none">
              <a:solidFill>
                <a:schemeClr val="dk1"/>
              </a:solidFill>
            </a:endParaRPr>
          </a:p>
        </p:txBody>
      </p:sp>
      <p:sp>
        <p:nvSpPr>
          <p:cNvPr id="22" name="Google Shape;396;g1bc6e687a7d_0_864"/>
          <p:cNvSpPr/>
          <p:nvPr/>
        </p:nvSpPr>
        <p:spPr bwMode="auto">
          <a:xfrm>
            <a:off x="1492251" y="4067495"/>
            <a:ext cx="4249500" cy="1134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Запомните, как можно больше информации о террористах (количество, вооружение, как выглядят, особенно внешности, телосложения, акцент, тематика разговора, темперамент, манера поведения)</a:t>
            </a:r>
            <a:endParaRPr sz="1200" b="0" i="0" u="none" strike="noStrike" cap="none">
              <a:solidFill>
                <a:schemeClr val="dk1"/>
              </a:solidFill>
              <a:latin typeface="Arial"/>
              <a:ea typeface="Arial"/>
              <a:cs typeface="Arial"/>
            </a:endParaRPr>
          </a:p>
        </p:txBody>
      </p:sp>
      <p:sp>
        <p:nvSpPr>
          <p:cNvPr id="23" name="Google Shape;397;g1bc6e687a7d_0_864"/>
          <p:cNvSpPr/>
          <p:nvPr/>
        </p:nvSpPr>
        <p:spPr bwMode="auto">
          <a:xfrm>
            <a:off x="6283338" y="2619925"/>
            <a:ext cx="5989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Постарайтесь определить место своего нахождения (заточения)</a:t>
            </a:r>
            <a:endParaRPr sz="1200" b="0" i="0" u="none" strike="noStrike" cap="none">
              <a:solidFill>
                <a:schemeClr val="dk1"/>
              </a:solidFill>
              <a:latin typeface="Arial"/>
              <a:ea typeface="Arial"/>
              <a:cs typeface="Arial"/>
            </a:endParaRPr>
          </a:p>
        </p:txBody>
      </p:sp>
      <p:sp>
        <p:nvSpPr>
          <p:cNvPr id="24" name="Google Shape;398;g1bc6e687a7d_0_864"/>
          <p:cNvSpPr/>
          <p:nvPr/>
        </p:nvSpPr>
        <p:spPr bwMode="auto">
          <a:xfrm>
            <a:off x="6283338" y="3311275"/>
            <a:ext cx="51534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ранении, постараться самостоятельно оказать себе первую доврачебную помощь</a:t>
            </a:r>
            <a:endParaRPr sz="1200" b="0" i="0" u="none" strike="noStrike" cap="none">
              <a:solidFill>
                <a:schemeClr val="dk1"/>
              </a:solidFill>
              <a:latin typeface="Arial"/>
              <a:ea typeface="Arial"/>
              <a:cs typeface="Arial"/>
            </a:endParaRPr>
          </a:p>
        </p:txBody>
      </p:sp>
      <p:sp>
        <p:nvSpPr>
          <p:cNvPr id="25" name="Google Shape;399;g1bc6e687a7d_0_864"/>
          <p:cNvSpPr/>
          <p:nvPr/>
        </p:nvSpPr>
        <p:spPr bwMode="auto">
          <a:xfrm>
            <a:off x="6346509" y="3788050"/>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Главное не паниковать, даже если стороны противника перестали </a:t>
            </a:r>
            <a:br>
              <a:rPr lang="en-US" sz="1200" b="1">
                <a:solidFill>
                  <a:schemeClr val="dk1"/>
                </a:solidFill>
              </a:rPr>
            </a:br>
            <a:r>
              <a:rPr lang="en-US" sz="1200" b="1">
                <a:solidFill>
                  <a:schemeClr val="dk1"/>
                </a:solidFill>
              </a:rPr>
              <a:t>себя контролировать</a:t>
            </a:r>
            <a:endParaRPr sz="1200" b="1" i="0" u="none" strike="noStrike" cap="none">
              <a:solidFill>
                <a:schemeClr val="dk1"/>
              </a:solidFill>
            </a:endParaRPr>
          </a:p>
        </p:txBody>
      </p:sp>
      <p:sp>
        <p:nvSpPr>
          <p:cNvPr id="26" name="Google Shape;400;g1bc6e687a7d_0_864"/>
          <p:cNvSpPr/>
          <p:nvPr/>
        </p:nvSpPr>
        <p:spPr bwMode="auto">
          <a:xfrm>
            <a:off x="6283336" y="4264825"/>
            <a:ext cx="59337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Расположитесь подальше от окон, дверей</a:t>
            </a:r>
            <a:endParaRPr sz="1200" b="0" i="0" u="none" strike="noStrike" cap="none">
              <a:solidFill>
                <a:schemeClr val="dk1"/>
              </a:solidFill>
              <a:latin typeface="Arial"/>
              <a:ea typeface="Arial"/>
              <a:cs typeface="Arial"/>
            </a:endParaRPr>
          </a:p>
        </p:txBody>
      </p:sp>
      <p:pic>
        <p:nvPicPr>
          <p:cNvPr id="27" name="Google Shape;401;g1bc6e687a7d_0_864" descr="F:\Преза ЕН\15 марта\011.png"/>
          <p:cNvPicPr/>
          <p:nvPr/>
        </p:nvPicPr>
        <p:blipFill>
          <a:blip r:embed="rId3">
            <a:alphaModFix/>
          </a:blip>
          <a:srcRect t="46927" b="44778"/>
          <a:stretch/>
        </p:blipFill>
        <p:spPr bwMode="auto">
          <a:xfrm rot="5400000">
            <a:off x="105575" y="3813838"/>
            <a:ext cx="2492201" cy="112076"/>
          </a:xfrm>
          <a:prstGeom prst="rect">
            <a:avLst/>
          </a:prstGeom>
          <a:noFill/>
          <a:ln>
            <a:noFill/>
          </a:ln>
        </p:spPr>
      </p:pic>
      <p:pic>
        <p:nvPicPr>
          <p:cNvPr id="28" name="Google Shape;402;g1bc6e687a7d_0_864" descr="F:\Преза ЕН\15 марта\011.png"/>
          <p:cNvPicPr/>
          <p:nvPr/>
        </p:nvPicPr>
        <p:blipFill>
          <a:blip r:embed="rId3">
            <a:alphaModFix/>
          </a:blip>
          <a:srcRect t="46927" b="44778"/>
          <a:stretch/>
        </p:blipFill>
        <p:spPr bwMode="auto">
          <a:xfrm rot="5400000">
            <a:off x="4906636" y="3813838"/>
            <a:ext cx="2492201" cy="112076"/>
          </a:xfrm>
          <a:prstGeom prst="rect">
            <a:avLst/>
          </a:prstGeom>
          <a:noFill/>
          <a:ln>
            <a:noFill/>
          </a:ln>
        </p:spPr>
      </p:pic>
      <p:sp>
        <p:nvSpPr>
          <p:cNvPr id="29" name="Google Shape;403;g1bc6e687a7d_0_864"/>
          <p:cNvSpPr/>
          <p:nvPr/>
        </p:nvSpPr>
        <p:spPr bwMode="auto">
          <a:xfrm>
            <a:off x="6347455" y="2972575"/>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пренебрегайте пищей, какой бы она ни была</a:t>
            </a:r>
            <a:endParaRPr sz="1200" b="1" i="0" u="none" strike="noStrike" cap="none">
              <a:solidFill>
                <a:schemeClr val="dk1"/>
              </a:solidFill>
            </a:endParaRPr>
          </a:p>
        </p:txBody>
      </p:sp>
      <p:sp>
        <p:nvSpPr>
          <p:cNvPr id="30" name="Google Shape;404;g1bc6e687a7d_0_864"/>
          <p:cNvSpPr/>
          <p:nvPr/>
        </p:nvSpPr>
        <p:spPr bwMode="auto">
          <a:xfrm>
            <a:off x="180400" y="5109924"/>
            <a:ext cx="116883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sz="1300" i="1">
                <a:solidFill>
                  <a:schemeClr val="dk1"/>
                </a:solidFill>
              </a:rPr>
              <a:t>При наличии возможности, используя любой доступный способ связи, без риска для жизни, проявляя осторожность, попытаться сообщить о произошедшем в правоохранительные или специальные органы, подразделение безопасности или службу охраны объекта</a:t>
            </a:r>
            <a:endParaRPr sz="1300" i="1">
              <a:solidFill>
                <a:schemeClr val="dk1"/>
              </a:solidFill>
            </a:endParaRPr>
          </a:p>
        </p:txBody>
      </p:sp>
      <p:pic>
        <p:nvPicPr>
          <p:cNvPr id="31" name="Google Shape;405;g1bc6e687a7d_0_864"/>
          <p:cNvPicPr/>
          <p:nvPr/>
        </p:nvPicPr>
        <p:blipFill>
          <a:blip r:embed="rId4">
            <a:alphaModFix/>
          </a:blip>
          <a:srcRect r="66029" b="57366"/>
          <a:stretch/>
        </p:blipFill>
        <p:spPr bwMode="auto">
          <a:xfrm>
            <a:off x="104617" y="2821375"/>
            <a:ext cx="1303102" cy="2097000"/>
          </a:xfrm>
          <a:prstGeom prst="rect">
            <a:avLst/>
          </a:prstGeom>
          <a:noFill/>
          <a:ln>
            <a:noFill/>
          </a:ln>
        </p:spPr>
      </p:pic>
      <p:sp>
        <p:nvSpPr>
          <p:cNvPr id="32" name="Google Shape;406;g1bc6e687a7d_0_864"/>
          <p:cNvSpPr/>
          <p:nvPr/>
        </p:nvSpPr>
        <p:spPr bwMode="auto">
          <a:xfrm>
            <a:off x="6346509" y="4603525"/>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Главное не паниковать, даже если стороны противника перестали </a:t>
            </a:r>
            <a:br>
              <a:rPr lang="en-US" sz="1200" b="1">
                <a:solidFill>
                  <a:schemeClr val="dk1"/>
                </a:solidFill>
              </a:rPr>
            </a:br>
            <a:r>
              <a:rPr lang="en-US" sz="1200" b="1">
                <a:solidFill>
                  <a:schemeClr val="dk1"/>
                </a:solidFill>
              </a:rPr>
              <a:t>себя контролировать</a:t>
            </a:r>
            <a:endParaRPr sz="1200" b="1" i="0" u="none" strike="noStrike" cap="none">
              <a:solidFill>
                <a:schemeClr val="dk1"/>
              </a:solidFill>
            </a:endParaRPr>
          </a:p>
        </p:txBody>
      </p:sp>
      <p:sp>
        <p:nvSpPr>
          <p:cNvPr id="33" name="Google Shape;407;g1bc6e687a7d_0_864"/>
          <p:cNvSpPr/>
          <p:nvPr/>
        </p:nvSpPr>
        <p:spPr bwMode="auto">
          <a:xfrm>
            <a:off x="137925" y="5801425"/>
            <a:ext cx="121017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При проведении сотрудниками спецподразделений операции по освобождению заложников </a:t>
            </a:r>
            <a:br>
              <a:rPr lang="en-US" sz="1600" b="1">
                <a:solidFill>
                  <a:schemeClr val="dk1"/>
                </a:solidFill>
              </a:rPr>
            </a:br>
            <a:r>
              <a:rPr lang="en-US" sz="1600" b="1">
                <a:solidFill>
                  <a:schemeClr val="dk1"/>
                </a:solidFill>
              </a:rPr>
              <a:t>необходимо соблюдать следующие требования: </a:t>
            </a:r>
            <a:endParaRPr sz="1600" b="1" i="0" u="none" strike="noStrike" cap="none">
              <a:solidFill>
                <a:schemeClr val="dk1"/>
              </a:solidFill>
              <a:latin typeface="Arial"/>
              <a:ea typeface="Arial"/>
              <a:cs typeface="Arial"/>
            </a:endParaRPr>
          </a:p>
        </p:txBody>
      </p:sp>
      <p:sp>
        <p:nvSpPr>
          <p:cNvPr id="34" name="Google Shape;408;g1bc6e687a7d_0_864"/>
          <p:cNvSpPr/>
          <p:nvPr/>
        </p:nvSpPr>
        <p:spPr bwMode="auto">
          <a:xfrm>
            <a:off x="884250" y="6449725"/>
            <a:ext cx="35673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409;g1bc6e687a7d_0_864"/>
          <p:cNvSpPr/>
          <p:nvPr/>
        </p:nvSpPr>
        <p:spPr bwMode="auto">
          <a:xfrm>
            <a:off x="1114339" y="6542600"/>
            <a:ext cx="31095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лечь на пол лицом вниз, по возможности прижавшись к стене, голову закрыть руками и не двигаться</a:t>
            </a:r>
            <a:endParaRPr sz="1200" b="0" u="none" strike="noStrike" cap="none">
              <a:solidFill>
                <a:schemeClr val="dk1"/>
              </a:solidFill>
              <a:latin typeface="Arial"/>
              <a:ea typeface="Arial"/>
              <a:cs typeface="Arial"/>
            </a:endParaRPr>
          </a:p>
        </p:txBody>
      </p:sp>
      <p:sp>
        <p:nvSpPr>
          <p:cNvPr id="36" name="Google Shape;410;g1bc6e687a7d_0_864"/>
          <p:cNvSpPr/>
          <p:nvPr/>
        </p:nvSpPr>
        <p:spPr bwMode="auto">
          <a:xfrm>
            <a:off x="4646225" y="6449725"/>
            <a:ext cx="3771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7" name="Google Shape;411;g1bc6e687a7d_0_864"/>
          <p:cNvSpPr/>
          <p:nvPr/>
        </p:nvSpPr>
        <p:spPr bwMode="auto">
          <a:xfrm>
            <a:off x="4876325" y="6542600"/>
            <a:ext cx="34356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не бежать навстречу сотрудникам спецподразделений или от них, так как они могут принять бегущего за преступника</a:t>
            </a:r>
            <a:endParaRPr sz="1200" b="0" u="none" strike="noStrike" cap="none">
              <a:solidFill>
                <a:schemeClr val="dk1"/>
              </a:solidFill>
              <a:latin typeface="Arial"/>
              <a:ea typeface="Arial"/>
              <a:cs typeface="Arial"/>
            </a:endParaRPr>
          </a:p>
        </p:txBody>
      </p:sp>
      <p:sp>
        <p:nvSpPr>
          <p:cNvPr id="38" name="Google Shape;412;g1bc6e687a7d_0_864"/>
          <p:cNvSpPr/>
          <p:nvPr/>
        </p:nvSpPr>
        <p:spPr bwMode="auto">
          <a:xfrm>
            <a:off x="8570775" y="6449725"/>
            <a:ext cx="3435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413;g1bc6e687a7d_0_864"/>
          <p:cNvSpPr/>
          <p:nvPr/>
        </p:nvSpPr>
        <p:spPr bwMode="auto">
          <a:xfrm>
            <a:off x="8800864" y="6542600"/>
            <a:ext cx="31095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если есть возможность, необходимо держаться подальше от проемов дверей и окон</a:t>
            </a:r>
            <a:endParaRPr sz="1200" b="0" u="none" strike="noStrike" cap="none">
              <a:solidFill>
                <a:schemeClr val="dk1"/>
              </a:solidFill>
              <a:latin typeface="Arial"/>
              <a:ea typeface="Arial"/>
              <a:cs typeface="Arial"/>
            </a:endParaRPr>
          </a:p>
        </p:txBody>
      </p:sp>
      <p:pic>
        <p:nvPicPr>
          <p:cNvPr id="40" name="Google Shape;414;g1bc6e687a7d_0_864"/>
          <p:cNvPicPr/>
          <p:nvPr/>
        </p:nvPicPr>
        <p:blipFill>
          <a:blip r:embed="rId4">
            <a:alphaModFix/>
          </a:blip>
          <a:srcRect l="11263" t="41659" r="45976" b="33762"/>
          <a:stretch/>
        </p:blipFill>
        <p:spPr bwMode="auto">
          <a:xfrm flipH="1">
            <a:off x="60454" y="6542599"/>
            <a:ext cx="1066448" cy="7859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19;g1bc6e687a7d_0_95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атаке организации образования террористами</a:t>
            </a:r>
            <a:endParaRPr sz="1600" b="1">
              <a:solidFill>
                <a:srgbClr val="002060"/>
              </a:solidFill>
            </a:endParaRPr>
          </a:p>
        </p:txBody>
      </p:sp>
      <p:sp>
        <p:nvSpPr>
          <p:cNvPr id="5" name="Google Shape;420;g1bc6e687a7d_0_954"/>
          <p:cNvSpPr/>
          <p:nvPr/>
        </p:nvSpPr>
        <p:spPr bwMode="auto">
          <a:xfrm>
            <a:off x="0" y="94028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21;g1bc6e687a7d_0_954"/>
          <p:cNvSpPr/>
          <p:nvPr/>
        </p:nvSpPr>
        <p:spPr bwMode="auto">
          <a:xfrm>
            <a:off x="4221003" y="93297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pic>
        <p:nvPicPr>
          <p:cNvPr id="7" name="Google Shape;422;g1bc6e687a7d_0_954"/>
          <p:cNvPicPr/>
          <p:nvPr/>
        </p:nvPicPr>
        <p:blipFill>
          <a:blip r:embed="rId2">
            <a:alphaModFix/>
          </a:blip>
          <a:stretch/>
        </p:blipFill>
        <p:spPr bwMode="auto">
          <a:xfrm>
            <a:off x="203137" y="1171425"/>
            <a:ext cx="551050" cy="1234800"/>
          </a:xfrm>
          <a:prstGeom prst="rect">
            <a:avLst/>
          </a:prstGeom>
          <a:noFill/>
          <a:ln>
            <a:noFill/>
          </a:ln>
        </p:spPr>
      </p:pic>
      <p:sp>
        <p:nvSpPr>
          <p:cNvPr id="8" name="Google Shape;423;g1bc6e687a7d_0_954"/>
          <p:cNvSpPr/>
          <p:nvPr/>
        </p:nvSpPr>
        <p:spPr bwMode="auto">
          <a:xfrm>
            <a:off x="334807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24;g1bc6e687a7d_0_954"/>
          <p:cNvSpPr/>
          <p:nvPr/>
        </p:nvSpPr>
        <p:spPr bwMode="auto">
          <a:xfrm>
            <a:off x="6794533"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25;g1bc6e687a7d_0_954"/>
          <p:cNvSpPr/>
          <p:nvPr/>
        </p:nvSpPr>
        <p:spPr bwMode="auto">
          <a:xfrm>
            <a:off x="1011329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426;g1bc6e687a7d_0_954"/>
          <p:cNvSpPr/>
          <p:nvPr/>
        </p:nvSpPr>
        <p:spPr bwMode="auto">
          <a:xfrm>
            <a:off x="754186" y="1402775"/>
            <a:ext cx="25359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200" b="0" i="0" u="none" strike="noStrike" cap="none">
              <a:solidFill>
                <a:schemeClr val="dk1"/>
              </a:solidFill>
              <a:latin typeface="Arial"/>
              <a:ea typeface="Arial"/>
              <a:cs typeface="Arial"/>
            </a:endParaRPr>
          </a:p>
        </p:txBody>
      </p:sp>
      <p:sp>
        <p:nvSpPr>
          <p:cNvPr id="12" name="Google Shape;427;g1bc6e687a7d_0_954"/>
          <p:cNvSpPr/>
          <p:nvPr/>
        </p:nvSpPr>
        <p:spPr bwMode="auto">
          <a:xfrm>
            <a:off x="3815067" y="1388675"/>
            <a:ext cx="29673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незамедлительная передача информации в правоохранительные и/или специальные государственные органы о выявлении на объекте подозрительного лица или группы лиц</a:t>
            </a:r>
            <a:endParaRPr sz="1200" b="0" i="0" u="none" strike="noStrike" cap="none">
              <a:solidFill>
                <a:schemeClr val="dk1"/>
              </a:solidFill>
              <a:latin typeface="Arial"/>
              <a:ea typeface="Arial"/>
              <a:cs typeface="Arial"/>
            </a:endParaRPr>
          </a:p>
        </p:txBody>
      </p:sp>
      <p:sp>
        <p:nvSpPr>
          <p:cNvPr id="13" name="Google Shape;428;g1bc6e687a7d_0_954"/>
          <p:cNvSpPr/>
          <p:nvPr/>
        </p:nvSpPr>
        <p:spPr bwMode="auto">
          <a:xfrm>
            <a:off x="10568088" y="1388675"/>
            <a:ext cx="15264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обеспечение организованной эвакуации людей и собственной безопасности</a:t>
            </a:r>
            <a:endParaRPr sz="1200" b="0" i="0" u="none" strike="noStrike" cap="none">
              <a:solidFill>
                <a:schemeClr val="dk1"/>
              </a:solidFill>
              <a:latin typeface="Arial"/>
              <a:ea typeface="Arial"/>
              <a:cs typeface="Arial"/>
            </a:endParaRPr>
          </a:p>
        </p:txBody>
      </p:sp>
      <p:sp>
        <p:nvSpPr>
          <p:cNvPr id="14" name="Google Shape;429;g1bc6e687a7d_0_954"/>
          <p:cNvSpPr/>
          <p:nvPr/>
        </p:nvSpPr>
        <p:spPr bwMode="auto">
          <a:xfrm>
            <a:off x="7288637" y="1388675"/>
            <a:ext cx="28248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предоставление сотрудникам правоохранительных органов максимально полной информации о подозрительном лице, которая может сократить время выявления и задержания злоумышленника</a:t>
            </a:r>
            <a:endParaRPr sz="1200" b="0" i="0" u="none" strike="noStrike" cap="none">
              <a:solidFill>
                <a:schemeClr val="dk1"/>
              </a:solidFill>
              <a:latin typeface="Arial"/>
              <a:ea typeface="Arial"/>
              <a:cs typeface="Arial"/>
            </a:endParaRPr>
          </a:p>
        </p:txBody>
      </p:sp>
      <p:sp>
        <p:nvSpPr>
          <p:cNvPr id="15" name="Google Shape;430;g1bc6e687a7d_0_954"/>
          <p:cNvSpPr/>
          <p:nvPr/>
        </p:nvSpPr>
        <p:spPr bwMode="auto">
          <a:xfrm>
            <a:off x="0" y="3277012"/>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31;g1bc6e687a7d_0_954"/>
          <p:cNvSpPr/>
          <p:nvPr/>
        </p:nvSpPr>
        <p:spPr bwMode="auto">
          <a:xfrm>
            <a:off x="231563"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432;g1bc6e687a7d_0_954"/>
          <p:cNvSpPr/>
          <p:nvPr/>
        </p:nvSpPr>
        <p:spPr bwMode="auto">
          <a:xfrm>
            <a:off x="2235391" y="28823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18" name="Google Shape;433;g1bc6e687a7d_0_954"/>
          <p:cNvSpPr/>
          <p:nvPr/>
        </p:nvSpPr>
        <p:spPr bwMode="auto">
          <a:xfrm>
            <a:off x="186601" y="3694700"/>
            <a:ext cx="37593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организовать защиту находящихся рядом обучающихся: незаметно вывести из здания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sp>
        <p:nvSpPr>
          <p:cNvPr id="19" name="Google Shape;434;g1bc6e687a7d_0_954"/>
          <p:cNvSpPr/>
          <p:nvPr/>
        </p:nvSpPr>
        <p:spPr bwMode="auto">
          <a:xfrm>
            <a:off x="4105588"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435;g1bc6e687a7d_0_954"/>
          <p:cNvSpPr/>
          <p:nvPr/>
        </p:nvSpPr>
        <p:spPr bwMode="auto">
          <a:xfrm>
            <a:off x="4164550" y="3813550"/>
            <a:ext cx="34656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защититься: незаметно покинуть здание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sp>
        <p:nvSpPr>
          <p:cNvPr id="21" name="Google Shape;436;g1bc6e687a7d_0_954"/>
          <p:cNvSpPr/>
          <p:nvPr/>
        </p:nvSpPr>
        <p:spPr bwMode="auto">
          <a:xfrm>
            <a:off x="7979613" y="3667475"/>
            <a:ext cx="40734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437;g1bc6e687a7d_0_954"/>
          <p:cNvSpPr/>
          <p:nvPr/>
        </p:nvSpPr>
        <p:spPr bwMode="auto">
          <a:xfrm>
            <a:off x="7934638" y="3694700"/>
            <a:ext cx="41184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3" name="Google Shape;438;g1bc6e687a7d_0_954"/>
          <p:cNvSpPr/>
          <p:nvPr/>
        </p:nvSpPr>
        <p:spPr bwMode="auto">
          <a:xfrm>
            <a:off x="3815079"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4" name="Google Shape;439;g1bc6e687a7d_0_954"/>
          <p:cNvSpPr/>
          <p:nvPr/>
        </p:nvSpPr>
        <p:spPr bwMode="auto">
          <a:xfrm>
            <a:off x="7723053"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5" name="Google Shape;440;g1bc6e687a7d_0_954"/>
          <p:cNvSpPr/>
          <p:nvPr/>
        </p:nvSpPr>
        <p:spPr bwMode="auto">
          <a:xfrm>
            <a:off x="2235391" y="55260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обучающихся и родителей (законных представителей):</a:t>
            </a:r>
            <a:endParaRPr sz="1600" b="1" i="0" u="none" strike="noStrike" cap="none">
              <a:solidFill>
                <a:schemeClr val="dk1"/>
              </a:solidFill>
              <a:latin typeface="Arial"/>
              <a:ea typeface="Arial"/>
              <a:cs typeface="Arial"/>
            </a:endParaRPr>
          </a:p>
        </p:txBody>
      </p:sp>
      <p:sp>
        <p:nvSpPr>
          <p:cNvPr id="26" name="Google Shape;441;g1bc6e687a7d_0_954"/>
          <p:cNvSpPr/>
          <p:nvPr/>
        </p:nvSpPr>
        <p:spPr bwMode="auto">
          <a:xfrm>
            <a:off x="2105575" y="6037125"/>
            <a:ext cx="4372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442;g1bc6e687a7d_0_954"/>
          <p:cNvSpPr/>
          <p:nvPr/>
        </p:nvSpPr>
        <p:spPr bwMode="auto">
          <a:xfrm>
            <a:off x="6652277" y="6037125"/>
            <a:ext cx="5371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443;g1bc6e687a7d_0_954"/>
          <p:cNvSpPr/>
          <p:nvPr/>
        </p:nvSpPr>
        <p:spPr bwMode="auto">
          <a:xfrm>
            <a:off x="6711225" y="6037125"/>
            <a:ext cx="5312700" cy="967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9" name="Google Shape;444;g1bc6e687a7d_0_954"/>
          <p:cNvSpPr/>
          <p:nvPr/>
        </p:nvSpPr>
        <p:spPr bwMode="auto">
          <a:xfrm>
            <a:off x="2019775" y="6064350"/>
            <a:ext cx="4472700" cy="865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защититься: незаметно покинуть здание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pic>
        <p:nvPicPr>
          <p:cNvPr id="30" name="Google Shape;445;g1bc6e687a7d_0_954"/>
          <p:cNvPicPr/>
          <p:nvPr/>
        </p:nvPicPr>
        <p:blipFill>
          <a:blip r:embed="rId3">
            <a:alphaModFix/>
          </a:blip>
          <a:stretch/>
        </p:blipFill>
        <p:spPr bwMode="auto">
          <a:xfrm flipH="1">
            <a:off x="138031" y="5748816"/>
            <a:ext cx="1940229" cy="1451324"/>
          </a:xfrm>
          <a:prstGeom prst="rect">
            <a:avLst/>
          </a:prstGeom>
          <a:noFill/>
          <a:ln>
            <a:noFill/>
          </a:ln>
        </p:spPr>
      </p:pic>
      <p:pic>
        <p:nvPicPr>
          <p:cNvPr id="31" name="Google Shape;446;g1bc6e687a7d_0_954"/>
          <p:cNvPicPr/>
          <p:nvPr/>
        </p:nvPicPr>
        <p:blipFill>
          <a:blip r:embed="rId4">
            <a:alphaModFix/>
          </a:blip>
          <a:srcRect r="44900"/>
          <a:stretch/>
        </p:blipFill>
        <p:spPr bwMode="auto">
          <a:xfrm flipH="1">
            <a:off x="8794292" y="2594001"/>
            <a:ext cx="1347907" cy="1161025"/>
          </a:xfrm>
          <a:prstGeom prst="rect">
            <a:avLst/>
          </a:prstGeom>
          <a:noFill/>
          <a:ln>
            <a:noFill/>
          </a:ln>
        </p:spPr>
      </p:pic>
      <p:pic>
        <p:nvPicPr>
          <p:cNvPr id="32" name="Google Shape;447;g1bc6e687a7d_0_954"/>
          <p:cNvPicPr/>
          <p:nvPr/>
        </p:nvPicPr>
        <p:blipFill>
          <a:blip r:embed="rId4">
            <a:alphaModFix/>
          </a:blip>
          <a:srcRect l="57472" r="-876"/>
          <a:stretch/>
        </p:blipFill>
        <p:spPr bwMode="auto">
          <a:xfrm>
            <a:off x="2398337" y="2545988"/>
            <a:ext cx="1061816" cy="1161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52;g1bc6e687a7d_0_1070"/>
          <p:cNvSpPr/>
          <p:nvPr/>
        </p:nvSpPr>
        <p:spPr bwMode="auto">
          <a:xfrm>
            <a:off x="0" y="797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53;g1bc6e687a7d_0_1070"/>
          <p:cNvSpPr/>
          <p:nvPr/>
        </p:nvSpPr>
        <p:spPr bwMode="auto">
          <a:xfrm>
            <a:off x="0" y="406848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54;g1bc6e687a7d_0_1070"/>
          <p:cNvSpPr/>
          <p:nvPr/>
        </p:nvSpPr>
        <p:spPr bwMode="auto">
          <a:xfrm>
            <a:off x="2235391" y="852498"/>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455;g1bc6e687a7d_0_1070"/>
          <p:cNvSpPr/>
          <p:nvPr/>
        </p:nvSpPr>
        <p:spPr bwMode="auto">
          <a:xfrm>
            <a:off x="203838" y="1332775"/>
            <a:ext cx="37002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56;g1bc6e687a7d_0_1070"/>
          <p:cNvSpPr/>
          <p:nvPr/>
        </p:nvSpPr>
        <p:spPr bwMode="auto">
          <a:xfrm>
            <a:off x="158863" y="1360000"/>
            <a:ext cx="37593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выявить по внешним признакам приверженца/ев нетрадиционных течений</a:t>
            </a:r>
            <a:endParaRPr b="0" i="0" u="none" strike="noStrike" cap="none">
              <a:solidFill>
                <a:schemeClr val="dk1"/>
              </a:solidFill>
              <a:latin typeface="Arial"/>
              <a:ea typeface="Arial"/>
              <a:cs typeface="Arial"/>
            </a:endParaRPr>
          </a:p>
        </p:txBody>
      </p:sp>
      <p:sp>
        <p:nvSpPr>
          <p:cNvPr id="9" name="Google Shape;457;g1bc6e687a7d_0_1070"/>
          <p:cNvSpPr/>
          <p:nvPr/>
        </p:nvSpPr>
        <p:spPr bwMode="auto">
          <a:xfrm>
            <a:off x="4029412" y="1332775"/>
            <a:ext cx="32814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58;g1bc6e687a7d_0_1070"/>
          <p:cNvSpPr/>
          <p:nvPr/>
        </p:nvSpPr>
        <p:spPr bwMode="auto">
          <a:xfrm>
            <a:off x="4096913" y="1478850"/>
            <a:ext cx="3213900" cy="9390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блокировать его/их продвижение к местам массового пребывания людей на объекте</a:t>
            </a:r>
            <a:endParaRPr b="0" i="0" u="none" strike="noStrike" cap="none">
              <a:solidFill>
                <a:schemeClr val="dk1"/>
              </a:solidFill>
              <a:latin typeface="Arial"/>
              <a:ea typeface="Arial"/>
              <a:cs typeface="Arial"/>
            </a:endParaRPr>
          </a:p>
        </p:txBody>
      </p:sp>
      <p:sp>
        <p:nvSpPr>
          <p:cNvPr id="11" name="Google Shape;459;g1bc6e687a7d_0_1070"/>
          <p:cNvSpPr/>
          <p:nvPr/>
        </p:nvSpPr>
        <p:spPr bwMode="auto">
          <a:xfrm>
            <a:off x="7422061" y="1332775"/>
            <a:ext cx="46032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60;g1bc6e687a7d_0_1070"/>
          <p:cNvSpPr/>
          <p:nvPr/>
        </p:nvSpPr>
        <p:spPr bwMode="auto">
          <a:xfrm>
            <a:off x="7475163" y="1434925"/>
            <a:ext cx="4497000" cy="1057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информировать любым способом руководство объекта, правоохранительные и/или специальные государственных органов о выявлении подозрительного лица или группы лиц</a:t>
            </a:r>
            <a:endParaRPr b="0" i="0" u="none" strike="noStrike" cap="none">
              <a:solidFill>
                <a:schemeClr val="dk1"/>
              </a:solidFill>
              <a:latin typeface="Arial"/>
              <a:ea typeface="Arial"/>
              <a:cs typeface="Arial"/>
            </a:endParaRPr>
          </a:p>
        </p:txBody>
      </p:sp>
      <p:sp>
        <p:nvSpPr>
          <p:cNvPr id="13" name="Google Shape;461;g1bc6e687a7d_0_1070"/>
          <p:cNvSpPr/>
          <p:nvPr/>
        </p:nvSpPr>
        <p:spPr bwMode="auto">
          <a:xfrm>
            <a:off x="203838" y="2051925"/>
            <a:ext cx="3700200" cy="543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62;g1bc6e687a7d_0_1070"/>
          <p:cNvSpPr/>
          <p:nvPr/>
        </p:nvSpPr>
        <p:spPr bwMode="auto">
          <a:xfrm>
            <a:off x="158863" y="2079150"/>
            <a:ext cx="37593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обеспечить собственную безопасность</a:t>
            </a:r>
            <a:endParaRPr b="0" i="0" u="none" strike="noStrike" cap="none">
              <a:solidFill>
                <a:schemeClr val="dk1"/>
              </a:solidFill>
              <a:latin typeface="Arial"/>
              <a:ea typeface="Arial"/>
              <a:cs typeface="Arial"/>
            </a:endParaRPr>
          </a:p>
        </p:txBody>
      </p:sp>
      <p:sp>
        <p:nvSpPr>
          <p:cNvPr id="15" name="Google Shape;463;g1bc6e687a7d_0_1070"/>
          <p:cNvSpPr/>
          <p:nvPr/>
        </p:nvSpPr>
        <p:spPr bwMode="auto">
          <a:xfrm>
            <a:off x="203837" y="2679575"/>
            <a:ext cx="5627400"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64;g1bc6e687a7d_0_1070"/>
          <p:cNvSpPr/>
          <p:nvPr/>
        </p:nvSpPr>
        <p:spPr bwMode="auto">
          <a:xfrm>
            <a:off x="262788" y="2825650"/>
            <a:ext cx="5472600" cy="5430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принять меры к обеспечению безопасности людей на объекте (эвакуация, блокирование внутренних барьеров)</a:t>
            </a:r>
            <a:endParaRPr b="0" i="0" u="none" strike="noStrike" cap="none">
              <a:solidFill>
                <a:schemeClr val="dk1"/>
              </a:solidFill>
              <a:latin typeface="Arial"/>
              <a:ea typeface="Arial"/>
              <a:cs typeface="Arial"/>
            </a:endParaRPr>
          </a:p>
        </p:txBody>
      </p:sp>
      <p:sp>
        <p:nvSpPr>
          <p:cNvPr id="17" name="Google Shape;465;g1bc6e687a7d_0_1070"/>
          <p:cNvSpPr/>
          <p:nvPr/>
        </p:nvSpPr>
        <p:spPr bwMode="auto">
          <a:xfrm>
            <a:off x="5950837" y="2679575"/>
            <a:ext cx="6074399"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466;g1bc6e687a7d_0_1070"/>
          <p:cNvSpPr/>
          <p:nvPr/>
        </p:nvSpPr>
        <p:spPr bwMode="auto">
          <a:xfrm>
            <a:off x="6009788" y="2736450"/>
            <a:ext cx="5792700" cy="752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 необходимости организовать наблюдение передвижений подозрительного лица или группы лиц по объекту (лично либо через систему видеонаблюдения)</a:t>
            </a:r>
            <a:endParaRPr b="0" i="0" u="none" strike="noStrike" cap="none">
              <a:solidFill>
                <a:schemeClr val="dk1"/>
              </a:solidFill>
              <a:latin typeface="Arial"/>
              <a:ea typeface="Arial"/>
              <a:cs typeface="Arial"/>
            </a:endParaRPr>
          </a:p>
        </p:txBody>
      </p:sp>
      <p:pic>
        <p:nvPicPr>
          <p:cNvPr id="19" name="Google Shape;467;g1bc6e687a7d_0_1070"/>
          <p:cNvPicPr/>
          <p:nvPr/>
        </p:nvPicPr>
        <p:blipFill>
          <a:blip r:embed="rId2">
            <a:alphaModFix/>
          </a:blip>
          <a:srcRect l="3032" t="15736" r="89219" b="59775"/>
          <a:stretch/>
        </p:blipFill>
        <p:spPr bwMode="auto">
          <a:xfrm flipH="1">
            <a:off x="0" y="2324225"/>
            <a:ext cx="391725" cy="1262099"/>
          </a:xfrm>
          <a:prstGeom prst="rect">
            <a:avLst/>
          </a:prstGeom>
          <a:noFill/>
          <a:ln>
            <a:noFill/>
          </a:ln>
        </p:spPr>
      </p:pic>
      <p:pic>
        <p:nvPicPr>
          <p:cNvPr id="20" name="Google Shape;468;g1bc6e687a7d_0_1070"/>
          <p:cNvPicPr/>
          <p:nvPr/>
        </p:nvPicPr>
        <p:blipFill>
          <a:blip r:embed="rId2">
            <a:alphaModFix/>
          </a:blip>
          <a:srcRect l="14115" t="15736" r="78135" b="59775"/>
          <a:stretch/>
        </p:blipFill>
        <p:spPr bwMode="auto">
          <a:xfrm>
            <a:off x="11802497" y="1317300"/>
            <a:ext cx="391725" cy="1262099"/>
          </a:xfrm>
          <a:prstGeom prst="rect">
            <a:avLst/>
          </a:prstGeom>
          <a:noFill/>
          <a:ln>
            <a:noFill/>
          </a:ln>
        </p:spPr>
      </p:pic>
      <p:sp>
        <p:nvSpPr>
          <p:cNvPr id="21" name="Google Shape;469;g1bc6e687a7d_0_1070"/>
          <p:cNvSpPr/>
          <p:nvPr/>
        </p:nvSpPr>
        <p:spPr bwMode="auto">
          <a:xfrm>
            <a:off x="2235391" y="41105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Внешние признаки террориста:</a:t>
            </a:r>
            <a:endParaRPr sz="1600" b="1" i="0" u="none" strike="noStrike" cap="none">
              <a:solidFill>
                <a:schemeClr val="dk1"/>
              </a:solidFill>
              <a:latin typeface="Arial"/>
              <a:ea typeface="Arial"/>
              <a:cs typeface="Arial"/>
            </a:endParaRPr>
          </a:p>
        </p:txBody>
      </p:sp>
      <p:pic>
        <p:nvPicPr>
          <p:cNvPr id="22" name="Google Shape;470;g1bc6e687a7d_0_1070"/>
          <p:cNvPicPr/>
          <p:nvPr/>
        </p:nvPicPr>
        <p:blipFill>
          <a:blip r:embed="rId3">
            <a:alphaModFix/>
          </a:blip>
          <a:srcRect l="58966" t="51203" r="12611" b="16257"/>
          <a:stretch/>
        </p:blipFill>
        <p:spPr bwMode="auto">
          <a:xfrm flipH="1">
            <a:off x="10362035" y="4306850"/>
            <a:ext cx="1877699" cy="2756575"/>
          </a:xfrm>
          <a:prstGeom prst="rect">
            <a:avLst/>
          </a:prstGeom>
          <a:noFill/>
          <a:ln>
            <a:noFill/>
          </a:ln>
        </p:spPr>
      </p:pic>
      <p:sp>
        <p:nvSpPr>
          <p:cNvPr id="23" name="Google Shape;471;g1bc6e687a7d_0_1070"/>
          <p:cNvSpPr/>
          <p:nvPr/>
        </p:nvSpPr>
        <p:spPr bwMode="auto">
          <a:xfrm>
            <a:off x="304822" y="4533400"/>
            <a:ext cx="50421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одежда, не соответствующая погоде</a:t>
            </a:r>
            <a:r>
              <a:rPr lang="en-US" sz="1600">
                <a:solidFill>
                  <a:schemeClr val="dk1"/>
                </a:solidFill>
              </a:rPr>
              <a:t>, просторная, призванная скрыть элементы самодельного взрывного устройства (СВУ)</a:t>
            </a:r>
            <a:endParaRPr sz="1600" b="0" i="0" u="none" strike="noStrike" cap="none">
              <a:solidFill>
                <a:schemeClr val="dk1"/>
              </a:solidFill>
              <a:latin typeface="Calibri"/>
              <a:ea typeface="Calibri"/>
              <a:cs typeface="Calibri"/>
            </a:endParaRPr>
          </a:p>
        </p:txBody>
      </p:sp>
      <p:cxnSp>
        <p:nvCxnSpPr>
          <p:cNvPr id="24" name="Google Shape;472;g1bc6e687a7d_0_1070"/>
          <p:cNvCxnSpPr>
            <a:cxnSpLocks/>
          </p:cNvCxnSpPr>
          <p:nvPr/>
        </p:nvCxnSpPr>
        <p:spPr bwMode="auto">
          <a:xfrm>
            <a:off x="262789" y="5462994"/>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5" name="Google Shape;473;g1bc6e687a7d_0_1070"/>
          <p:cNvSpPr/>
          <p:nvPr/>
        </p:nvSpPr>
        <p:spPr bwMode="auto">
          <a:xfrm>
            <a:off x="304825" y="5592225"/>
            <a:ext cx="4785900" cy="543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торчащие из-под одежды элементы</a:t>
            </a:r>
            <a:r>
              <a:rPr lang="en-US" sz="1600">
                <a:solidFill>
                  <a:schemeClr val="dk1"/>
                </a:solidFill>
              </a:rPr>
              <a:t> СВУ, провода, тумблеры, выключатели</a:t>
            </a:r>
            <a:endParaRPr sz="1600" b="0" i="0" u="none" strike="noStrike" cap="none">
              <a:solidFill>
                <a:schemeClr val="dk1"/>
              </a:solidFill>
              <a:latin typeface="Calibri"/>
              <a:ea typeface="Calibri"/>
              <a:cs typeface="Calibri"/>
            </a:endParaRPr>
          </a:p>
        </p:txBody>
      </p:sp>
      <p:cxnSp>
        <p:nvCxnSpPr>
          <p:cNvPr id="26" name="Google Shape;474;g1bc6e687a7d_0_1070"/>
          <p:cNvCxnSpPr>
            <a:cxnSpLocks/>
          </p:cNvCxnSpPr>
          <p:nvPr/>
        </p:nvCxnSpPr>
        <p:spPr bwMode="auto">
          <a:xfrm>
            <a:off x="262789" y="6235219"/>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7" name="Google Shape;475;g1bc6e687a7d_0_1070"/>
          <p:cNvSpPr/>
          <p:nvPr/>
        </p:nvSpPr>
        <p:spPr bwMode="auto">
          <a:xfrm>
            <a:off x="304825" y="6311424"/>
            <a:ext cx="4785900" cy="752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наличие в руках больших сумок или баулов,</a:t>
            </a:r>
            <a:r>
              <a:rPr lang="en-US" sz="1600">
                <a:solidFill>
                  <a:schemeClr val="dk1"/>
                </a:solidFill>
              </a:rPr>
              <a:t> в которых можно скрыть оружие или взрывное устройство</a:t>
            </a:r>
            <a:endParaRPr sz="1600" b="0" i="0" u="none" strike="noStrike" cap="none">
              <a:solidFill>
                <a:schemeClr val="dk1"/>
              </a:solidFill>
              <a:latin typeface="Calibri"/>
              <a:ea typeface="Calibri"/>
              <a:cs typeface="Calibri"/>
            </a:endParaRPr>
          </a:p>
        </p:txBody>
      </p:sp>
      <p:cxnSp>
        <p:nvCxnSpPr>
          <p:cNvPr id="28" name="Google Shape;476;g1bc6e687a7d_0_1070"/>
          <p:cNvCxnSpPr>
            <a:cxnSpLocks/>
          </p:cNvCxnSpPr>
          <p:nvPr/>
        </p:nvCxnSpPr>
        <p:spPr bwMode="auto">
          <a:xfrm>
            <a:off x="262789" y="7315818"/>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9" name="Google Shape;477;g1bc6e687a7d_0_1070"/>
          <p:cNvSpPr/>
          <p:nvPr/>
        </p:nvSpPr>
        <p:spPr bwMode="auto">
          <a:xfrm>
            <a:off x="5551721" y="4638763"/>
            <a:ext cx="50421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осторожное обращение к переносимым вещам</a:t>
            </a:r>
            <a:r>
              <a:rPr lang="en-US" sz="1600">
                <a:solidFill>
                  <a:schemeClr val="dk1"/>
                </a:solidFill>
              </a:rPr>
              <a:t>, прижимание их к телу и периодическое их непроизвольное ощупывание</a:t>
            </a:r>
            <a:endParaRPr sz="1600" b="0" i="0" u="none" strike="noStrike" cap="none">
              <a:solidFill>
                <a:schemeClr val="dk1"/>
              </a:solidFill>
              <a:latin typeface="Calibri"/>
              <a:ea typeface="Calibri"/>
              <a:cs typeface="Calibri"/>
            </a:endParaRPr>
          </a:p>
        </p:txBody>
      </p:sp>
      <p:cxnSp>
        <p:nvCxnSpPr>
          <p:cNvPr id="30" name="Google Shape;478;g1bc6e687a7d_0_1070"/>
          <p:cNvCxnSpPr>
            <a:cxnSpLocks/>
          </p:cNvCxnSpPr>
          <p:nvPr/>
        </p:nvCxnSpPr>
        <p:spPr bwMode="auto">
          <a:xfrm>
            <a:off x="5509689" y="5568357"/>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1" name="Google Shape;479;g1bc6e687a7d_0_1070"/>
          <p:cNvSpPr/>
          <p:nvPr/>
        </p:nvSpPr>
        <p:spPr bwMode="auto">
          <a:xfrm>
            <a:off x="5551725" y="5745613"/>
            <a:ext cx="5042100" cy="12620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использование камуфлированной форменной одежды,</a:t>
            </a:r>
            <a:r>
              <a:rPr lang="en-US" sz="1600">
                <a:solidFill>
                  <a:schemeClr val="dk1"/>
                </a:solidFill>
              </a:rPr>
              <a:t> в которой могут присутствовать различные нарушения (отсутствие шевронов, несоответствие цвета нижних и верхних частей формы, головного убора)</a:t>
            </a:r>
            <a:endParaRPr sz="1600" b="0" i="0" u="none" strike="noStrike" cap="none">
              <a:solidFill>
                <a:schemeClr val="dk1"/>
              </a:solidFill>
              <a:latin typeface="Calibri"/>
              <a:ea typeface="Calibri"/>
              <a:cs typeface="Calibri"/>
            </a:endParaRPr>
          </a:p>
        </p:txBody>
      </p:sp>
      <p:cxnSp>
        <p:nvCxnSpPr>
          <p:cNvPr id="32" name="Google Shape;480;g1bc6e687a7d_0_1070"/>
          <p:cNvCxnSpPr>
            <a:cxnSpLocks/>
          </p:cNvCxnSpPr>
          <p:nvPr/>
        </p:nvCxnSpPr>
        <p:spPr bwMode="auto">
          <a:xfrm>
            <a:off x="5509689" y="7315832"/>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3" name="Google Shape;481;g1bc6e687a7d_0_1070"/>
          <p:cNvSpPr/>
          <p:nvPr/>
        </p:nvSpPr>
        <p:spPr bwMode="auto">
          <a:xfrm>
            <a:off x="-5"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4" name="Google Shape;482;g1bc6e687a7d_0_1070"/>
          <p:cNvSpPr/>
          <p:nvPr/>
        </p:nvSpPr>
        <p:spPr bwMode="auto">
          <a:xfrm>
            <a:off x="11745908"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5" name="Google Shape;483;g1bc6e687a7d_0_1070"/>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атаке организации образования террористами</a:t>
            </a:r>
            <a:endParaRPr sz="1600" b="1">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88;g1bc6e687a7d_0_1152"/>
          <p:cNvSpPr/>
          <p:nvPr/>
        </p:nvSpPr>
        <p:spPr bwMode="auto">
          <a:xfrm>
            <a:off x="0" y="5501312"/>
            <a:ext cx="12239700" cy="13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89;g1bc6e687a7d_0_1152"/>
          <p:cNvSpPr/>
          <p:nvPr/>
        </p:nvSpPr>
        <p:spPr bwMode="auto">
          <a:xfrm rot="5400000">
            <a:off x="1048239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90;g1bc6e687a7d_0_1152"/>
          <p:cNvSpPr/>
          <p:nvPr/>
        </p:nvSpPr>
        <p:spPr bwMode="auto">
          <a:xfrm rot="5400000">
            <a:off x="155334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491;g1bc6e687a7d_0_1152"/>
          <p:cNvSpPr/>
          <p:nvPr/>
        </p:nvSpPr>
        <p:spPr bwMode="auto">
          <a:xfrm>
            <a:off x="2978229"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92;g1bc6e687a7d_0_1152"/>
          <p:cNvSpPr/>
          <p:nvPr/>
        </p:nvSpPr>
        <p:spPr bwMode="auto">
          <a:xfrm>
            <a:off x="6569783"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93;g1bc6e687a7d_0_1152"/>
          <p:cNvSpPr/>
          <p:nvPr/>
        </p:nvSpPr>
        <p:spPr bwMode="auto">
          <a:xfrm>
            <a:off x="9367717"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94;g1bc6e687a7d_0_115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1" name="Google Shape;495;g1bc6e687a7d_0_1152"/>
          <p:cNvSpPr/>
          <p:nvPr/>
        </p:nvSpPr>
        <p:spPr bwMode="auto">
          <a:xfrm>
            <a:off x="6824025"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96;g1bc6e687a7d_0_1152"/>
          <p:cNvSpPr/>
          <p:nvPr/>
        </p:nvSpPr>
        <p:spPr bwMode="auto">
          <a:xfrm>
            <a:off x="3439958" y="1320550"/>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497;g1bc6e687a7d_0_1152"/>
          <p:cNvSpPr/>
          <p:nvPr/>
        </p:nvSpPr>
        <p:spPr bwMode="auto">
          <a:xfrm>
            <a:off x="597150" y="1320550"/>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98;g1bc6e687a7d_0_1152"/>
          <p:cNvSpPr/>
          <p:nvPr/>
        </p:nvSpPr>
        <p:spPr bwMode="auto">
          <a:xfrm>
            <a:off x="655149" y="1414300"/>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знать самим и доводить до сведения сотрудников, обучающихся требования руководящих документов в сфере противодействия терроризму</a:t>
            </a:r>
            <a:endParaRPr sz="1200" b="0" i="0" u="none" strike="noStrike" cap="none">
              <a:solidFill>
                <a:schemeClr val="dk1"/>
              </a:solidFill>
              <a:latin typeface="Arial"/>
              <a:ea typeface="Arial"/>
              <a:cs typeface="Arial"/>
            </a:endParaRPr>
          </a:p>
        </p:txBody>
      </p:sp>
      <p:sp>
        <p:nvSpPr>
          <p:cNvPr id="15" name="Google Shape;499;g1bc6e687a7d_0_1152"/>
          <p:cNvSpPr/>
          <p:nvPr/>
        </p:nvSpPr>
        <p:spPr bwMode="auto">
          <a:xfrm>
            <a:off x="3613829" y="1400200"/>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регулярно проводить практические тренировки по отработке алгоритмов действий с участием сотрудников, педагогов, обучающихся и при необходимости их родителей (законных представителей)</a:t>
            </a:r>
            <a:endParaRPr sz="1200" b="0" i="0" u="none" strike="noStrike" cap="none">
              <a:solidFill>
                <a:schemeClr val="dk1"/>
              </a:solidFill>
              <a:latin typeface="Arial"/>
              <a:ea typeface="Arial"/>
              <a:cs typeface="Arial"/>
            </a:endParaRPr>
          </a:p>
        </p:txBody>
      </p:sp>
      <p:pic>
        <p:nvPicPr>
          <p:cNvPr id="16" name="Google Shape;500;g1bc6e687a7d_0_1152"/>
          <p:cNvPicPr/>
          <p:nvPr/>
        </p:nvPicPr>
        <p:blipFill>
          <a:blip r:embed="rId2">
            <a:alphaModFix/>
          </a:blip>
          <a:stretch/>
        </p:blipFill>
        <p:spPr bwMode="auto">
          <a:xfrm>
            <a:off x="127350" y="945438"/>
            <a:ext cx="718450" cy="1609912"/>
          </a:xfrm>
          <a:prstGeom prst="rect">
            <a:avLst/>
          </a:prstGeom>
          <a:noFill/>
          <a:ln>
            <a:noFill/>
          </a:ln>
        </p:spPr>
      </p:pic>
      <p:sp>
        <p:nvSpPr>
          <p:cNvPr id="17" name="Google Shape;501;g1bc6e687a7d_0_1152"/>
          <p:cNvSpPr/>
          <p:nvPr/>
        </p:nvSpPr>
        <p:spPr bwMode="auto">
          <a:xfrm>
            <a:off x="3146842"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02;g1bc6e687a7d_0_1152"/>
          <p:cNvSpPr/>
          <p:nvPr/>
        </p:nvSpPr>
        <p:spPr bwMode="auto">
          <a:xfrm>
            <a:off x="6509796"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03;g1bc6e687a7d_0_1152"/>
          <p:cNvSpPr/>
          <p:nvPr/>
        </p:nvSpPr>
        <p:spPr bwMode="auto">
          <a:xfrm>
            <a:off x="9508650"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504;g1bc6e687a7d_0_1152"/>
          <p:cNvSpPr/>
          <p:nvPr/>
        </p:nvSpPr>
        <p:spPr bwMode="auto">
          <a:xfrm>
            <a:off x="9800512" y="1400200"/>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определить ответственное должностное лицо за реализацию мер антитеррористической защиты организации образования</a:t>
            </a:r>
            <a:endParaRPr sz="1200" b="0" i="0" u="none" strike="noStrike" cap="none">
              <a:solidFill>
                <a:schemeClr val="dk1"/>
              </a:solidFill>
              <a:latin typeface="Arial"/>
              <a:ea typeface="Arial"/>
              <a:cs typeface="Arial"/>
            </a:endParaRPr>
          </a:p>
        </p:txBody>
      </p:sp>
      <p:sp>
        <p:nvSpPr>
          <p:cNvPr id="21" name="Google Shape;505;g1bc6e687a7d_0_1152"/>
          <p:cNvSpPr/>
          <p:nvPr/>
        </p:nvSpPr>
        <p:spPr bwMode="auto">
          <a:xfrm>
            <a:off x="9155329"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506;g1bc6e687a7d_0_1152"/>
          <p:cNvSpPr/>
          <p:nvPr/>
        </p:nvSpPr>
        <p:spPr bwMode="auto">
          <a:xfrm>
            <a:off x="1507295" y="9305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руководителя по предупреждению актов терроризма:</a:t>
            </a:r>
            <a:endParaRPr sz="1600" b="1" i="0" u="none" strike="noStrike" cap="none">
              <a:solidFill>
                <a:schemeClr val="dk1"/>
              </a:solidFill>
              <a:latin typeface="Arial"/>
              <a:ea typeface="Arial"/>
              <a:cs typeface="Arial"/>
            </a:endParaRPr>
          </a:p>
        </p:txBody>
      </p:sp>
      <p:sp>
        <p:nvSpPr>
          <p:cNvPr id="23" name="Google Shape;507;g1bc6e687a7d_0_1152"/>
          <p:cNvSpPr/>
          <p:nvPr/>
        </p:nvSpPr>
        <p:spPr bwMode="auto">
          <a:xfrm>
            <a:off x="6959600" y="1320550"/>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взаимодействие с подразделениями органов внутренних дел по вопросам реагирования на возможные террористической угрозы</a:t>
            </a:r>
            <a:endParaRPr sz="1200" b="0" i="0" u="none" strike="noStrike" cap="none">
              <a:solidFill>
                <a:schemeClr val="dk1"/>
              </a:solidFill>
              <a:latin typeface="Arial"/>
              <a:ea typeface="Arial"/>
              <a:cs typeface="Arial"/>
            </a:endParaRPr>
          </a:p>
        </p:txBody>
      </p:sp>
      <p:sp>
        <p:nvSpPr>
          <p:cNvPr id="24" name="Google Shape;508;g1bc6e687a7d_0_1152"/>
          <p:cNvSpPr/>
          <p:nvPr/>
        </p:nvSpPr>
        <p:spPr bwMode="auto">
          <a:xfrm>
            <a:off x="6777763" y="3210050"/>
            <a:ext cx="26109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09;g1bc6e687a7d_0_1152"/>
          <p:cNvSpPr/>
          <p:nvPr/>
        </p:nvSpPr>
        <p:spPr bwMode="auto">
          <a:xfrm>
            <a:off x="3241296" y="3210050"/>
            <a:ext cx="33000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10;g1bc6e687a7d_0_1152"/>
          <p:cNvSpPr/>
          <p:nvPr/>
        </p:nvSpPr>
        <p:spPr bwMode="auto">
          <a:xfrm>
            <a:off x="246088" y="3210050"/>
            <a:ext cx="27738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11;g1bc6e687a7d_0_1152"/>
          <p:cNvSpPr/>
          <p:nvPr/>
        </p:nvSpPr>
        <p:spPr bwMode="auto">
          <a:xfrm>
            <a:off x="304086" y="3453150"/>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планировать и проводить занятия по вопросам противодействия терроризму с сотрудниками, педагогами и обучающимися</a:t>
            </a:r>
            <a:endParaRPr sz="1200" b="0" i="0" u="none" strike="noStrike" cap="none">
              <a:solidFill>
                <a:schemeClr val="dk1"/>
              </a:solidFill>
              <a:latin typeface="Arial"/>
              <a:ea typeface="Arial"/>
              <a:cs typeface="Arial"/>
            </a:endParaRPr>
          </a:p>
        </p:txBody>
      </p:sp>
      <p:sp>
        <p:nvSpPr>
          <p:cNvPr id="28" name="Google Shape;512;g1bc6e687a7d_0_1152"/>
          <p:cNvSpPr/>
          <p:nvPr/>
        </p:nvSpPr>
        <p:spPr bwMode="auto">
          <a:xfrm>
            <a:off x="3415167" y="3289700"/>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не менее 2-х раз в полугодие планировать и проводить тренировки с сотрудниками, педагогами и обучающимся по действиям при возникновении угрозы совершения акта терроризма в помещениях и на территории учреждения</a:t>
            </a:r>
            <a:endParaRPr sz="1200" b="0" i="0" u="none" strike="noStrike" cap="none">
              <a:solidFill>
                <a:schemeClr val="dk1"/>
              </a:solidFill>
              <a:latin typeface="Arial"/>
              <a:ea typeface="Arial"/>
              <a:cs typeface="Arial"/>
            </a:endParaRPr>
          </a:p>
        </p:txBody>
      </p:sp>
      <p:sp>
        <p:nvSpPr>
          <p:cNvPr id="29" name="Google Shape;513;g1bc6e687a7d_0_1152"/>
          <p:cNvSpPr/>
          <p:nvPr/>
        </p:nvSpPr>
        <p:spPr bwMode="auto">
          <a:xfrm>
            <a:off x="9614788" y="3210050"/>
            <a:ext cx="21693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514;g1bc6e687a7d_0_1152"/>
          <p:cNvSpPr/>
          <p:nvPr/>
        </p:nvSpPr>
        <p:spPr bwMode="auto">
          <a:xfrm>
            <a:off x="9625149" y="3453150"/>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ежедневно осуществлять контроль за состоянием объекта организации образования</a:t>
            </a:r>
            <a:endParaRPr sz="1200" b="0" i="0" u="none" strike="noStrike" cap="none">
              <a:solidFill>
                <a:schemeClr val="dk1"/>
              </a:solidFill>
              <a:latin typeface="Arial"/>
              <a:ea typeface="Arial"/>
              <a:cs typeface="Arial"/>
            </a:endParaRPr>
          </a:p>
        </p:txBody>
      </p:sp>
      <p:sp>
        <p:nvSpPr>
          <p:cNvPr id="31" name="Google Shape;515;g1bc6e687a7d_0_1152"/>
          <p:cNvSpPr/>
          <p:nvPr/>
        </p:nvSpPr>
        <p:spPr bwMode="auto">
          <a:xfrm>
            <a:off x="1507295" y="28962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ответственного должностного лица:</a:t>
            </a:r>
            <a:endParaRPr sz="1600" b="1" i="0" u="none" strike="noStrike" cap="none">
              <a:solidFill>
                <a:srgbClr val="002060"/>
              </a:solidFill>
              <a:latin typeface="Arial"/>
              <a:ea typeface="Arial"/>
              <a:cs typeface="Arial"/>
            </a:endParaRPr>
          </a:p>
        </p:txBody>
      </p:sp>
      <p:sp>
        <p:nvSpPr>
          <p:cNvPr id="32" name="Google Shape;516;g1bc6e687a7d_0_1152"/>
          <p:cNvSpPr/>
          <p:nvPr/>
        </p:nvSpPr>
        <p:spPr bwMode="auto">
          <a:xfrm>
            <a:off x="6913338" y="3210050"/>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представлять руководителю предложения по вопросам совершенствования мер противодействия терроризму и обеспечения безопасности сотрудников, педагогов и обучающихся</a:t>
            </a:r>
            <a:endParaRPr sz="1200" b="0" i="0" u="none" strike="noStrike" cap="none">
              <a:solidFill>
                <a:schemeClr val="dk1"/>
              </a:solidFill>
              <a:latin typeface="Arial"/>
              <a:ea typeface="Arial"/>
              <a:cs typeface="Arial"/>
            </a:endParaRPr>
          </a:p>
        </p:txBody>
      </p:sp>
      <p:sp>
        <p:nvSpPr>
          <p:cNvPr id="33" name="Google Shape;517;g1bc6e687a7d_0_1152"/>
          <p:cNvSpPr/>
          <p:nvPr/>
        </p:nvSpPr>
        <p:spPr bwMode="auto">
          <a:xfrm>
            <a:off x="259175" y="4858925"/>
            <a:ext cx="11480400" cy="375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518;g1bc6e687a7d_0_1152"/>
          <p:cNvSpPr/>
          <p:nvPr/>
        </p:nvSpPr>
        <p:spPr bwMode="auto">
          <a:xfrm>
            <a:off x="314025" y="4858925"/>
            <a:ext cx="11480400" cy="293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35" name="Google Shape;519;g1bc6e687a7d_0_1152"/>
          <p:cNvSpPr/>
          <p:nvPr/>
        </p:nvSpPr>
        <p:spPr bwMode="auto">
          <a:xfrm>
            <a:off x="256687"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6" name="Google Shape;520;g1bc6e687a7d_0_1152"/>
          <p:cNvSpPr/>
          <p:nvPr/>
        </p:nvSpPr>
        <p:spPr bwMode="auto">
          <a:xfrm>
            <a:off x="420338"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следить за освещением территории организации образования в темное время</a:t>
            </a:r>
            <a:endParaRPr sz="1200" b="0" i="0" u="none" strike="noStrike" cap="none">
              <a:solidFill>
                <a:schemeClr val="dk1"/>
              </a:solidFill>
              <a:latin typeface="Arial"/>
              <a:ea typeface="Arial"/>
              <a:cs typeface="Arial"/>
            </a:endParaRPr>
          </a:p>
        </p:txBody>
      </p:sp>
      <p:sp>
        <p:nvSpPr>
          <p:cNvPr id="37" name="Google Shape;521;g1bc6e687a7d_0_1152"/>
          <p:cNvSpPr/>
          <p:nvPr/>
        </p:nvSpPr>
        <p:spPr bwMode="auto">
          <a:xfrm>
            <a:off x="846026" y="5577508"/>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заместителя директора по административно-хозяйственной работе (АХР):</a:t>
            </a:r>
            <a:endParaRPr sz="1600" b="1" i="0" u="none" strike="noStrike" cap="none">
              <a:solidFill>
                <a:srgbClr val="002060"/>
              </a:solidFill>
              <a:latin typeface="Arial"/>
              <a:ea typeface="Arial"/>
              <a:cs typeface="Arial"/>
            </a:endParaRPr>
          </a:p>
        </p:txBody>
      </p:sp>
      <p:sp>
        <p:nvSpPr>
          <p:cNvPr id="38" name="Google Shape;522;g1bc6e687a7d_0_1152"/>
          <p:cNvSpPr/>
          <p:nvPr/>
        </p:nvSpPr>
        <p:spPr bwMode="auto">
          <a:xfrm>
            <a:off x="4210763"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23;g1bc6e687a7d_0_1152"/>
          <p:cNvSpPr/>
          <p:nvPr/>
        </p:nvSpPr>
        <p:spPr bwMode="auto">
          <a:xfrm>
            <a:off x="4374413"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обеспечивать своевременный вывоз мусора </a:t>
            </a:r>
            <a:endParaRPr sz="1200">
              <a:solidFill>
                <a:schemeClr val="dk1"/>
              </a:solidFill>
            </a:endParaRPr>
          </a:p>
          <a:p>
            <a:pPr marL="0" marR="0" lvl="0" indent="0" algn="ctr">
              <a:spcBef>
                <a:spcPts val="0"/>
              </a:spcBef>
              <a:spcAft>
                <a:spcPts val="0"/>
              </a:spcAft>
              <a:buNone/>
              <a:defRPr/>
            </a:pPr>
            <a:r>
              <a:rPr lang="en-US" sz="1200">
                <a:solidFill>
                  <a:schemeClr val="dk1"/>
                </a:solidFill>
              </a:rPr>
              <a:t>с территории организации образования</a:t>
            </a:r>
            <a:endParaRPr sz="1200" b="0" i="0" u="none" strike="noStrike" cap="none">
              <a:solidFill>
                <a:schemeClr val="dk1"/>
              </a:solidFill>
              <a:latin typeface="Arial"/>
              <a:ea typeface="Arial"/>
              <a:cs typeface="Arial"/>
            </a:endParaRPr>
          </a:p>
        </p:txBody>
      </p:sp>
      <p:sp>
        <p:nvSpPr>
          <p:cNvPr id="40" name="Google Shape;524;g1bc6e687a7d_0_1152"/>
          <p:cNvSpPr/>
          <p:nvPr/>
        </p:nvSpPr>
        <p:spPr bwMode="auto">
          <a:xfrm>
            <a:off x="8164838"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1" name="Google Shape;525;g1bc6e687a7d_0_1152"/>
          <p:cNvSpPr/>
          <p:nvPr/>
        </p:nvSpPr>
        <p:spPr bwMode="auto">
          <a:xfrm>
            <a:off x="8328488"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a:t>
            </a:r>
            <a:endParaRPr sz="1200">
              <a:solidFill>
                <a:schemeClr val="dk1"/>
              </a:solidFill>
            </a:endParaRPr>
          </a:p>
          <a:p>
            <a:pPr marL="0" marR="0" lvl="0" indent="0" algn="ctr">
              <a:spcBef>
                <a:spcPts val="0"/>
              </a:spcBef>
              <a:spcAft>
                <a:spcPts val="0"/>
              </a:spcAft>
              <a:buNone/>
              <a:defRPr/>
            </a:pPr>
            <a:r>
              <a:rPr lang="en-US" sz="1200">
                <a:solidFill>
                  <a:schemeClr val="dk1"/>
                </a:solidFill>
              </a:rPr>
              <a:t>с неадекватным поведением</a:t>
            </a:r>
            <a:endParaRPr sz="1200" b="0" i="0" u="none" strike="noStrike" cap="none">
              <a:solidFill>
                <a:schemeClr val="dk1"/>
              </a:solidFill>
              <a:latin typeface="Arial"/>
              <a:ea typeface="Arial"/>
              <a:cs typeface="Arial"/>
            </a:endParaRPr>
          </a:p>
        </p:txBody>
      </p:sp>
      <p:sp>
        <p:nvSpPr>
          <p:cNvPr id="42" name="Google Shape;526;g1bc6e687a7d_0_1152"/>
          <p:cNvSpPr/>
          <p:nvPr/>
        </p:nvSpPr>
        <p:spPr bwMode="auto">
          <a:xfrm>
            <a:off x="2591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3" name="Google Shape;527;g1bc6e687a7d_0_1152"/>
          <p:cNvSpPr/>
          <p:nvPr/>
        </p:nvSpPr>
        <p:spPr bwMode="auto">
          <a:xfrm>
            <a:off x="42107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28;g1bc6e687a7d_0_1152"/>
          <p:cNvSpPr/>
          <p:nvPr/>
        </p:nvSpPr>
        <p:spPr bwMode="auto">
          <a:xfrm>
            <a:off x="8164842"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5" name="Google Shape;529;g1bc6e687a7d_0_1152"/>
          <p:cNvPicPr/>
          <p:nvPr/>
        </p:nvPicPr>
        <p:blipFill>
          <a:blip r:embed="rId3">
            <a:alphaModFix/>
          </a:blip>
          <a:srcRect l="7670" r="-7668"/>
          <a:stretch/>
        </p:blipFill>
        <p:spPr bwMode="auto">
          <a:xfrm>
            <a:off x="11395401" y="2799586"/>
            <a:ext cx="844322" cy="1515000"/>
          </a:xfrm>
          <a:prstGeom prst="rect">
            <a:avLst/>
          </a:prstGeom>
          <a:noFill/>
          <a:ln>
            <a:noFill/>
          </a:ln>
        </p:spPr>
      </p:pic>
      <p:pic>
        <p:nvPicPr>
          <p:cNvPr id="46" name="Google Shape;530;g1bc6e687a7d_0_1152"/>
          <p:cNvPicPr/>
          <p:nvPr/>
        </p:nvPicPr>
        <p:blipFill>
          <a:blip r:embed="rId4">
            <a:alphaModFix/>
          </a:blip>
          <a:srcRect t="18427"/>
          <a:stretch/>
        </p:blipFill>
        <p:spPr bwMode="auto">
          <a:xfrm flipH="1">
            <a:off x="11063760" y="6585050"/>
            <a:ext cx="1055790" cy="11082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535;g1bc6e687a7d_0_1264"/>
          <p:cNvPicPr/>
          <p:nvPr/>
        </p:nvPicPr>
        <p:blipFill>
          <a:blip r:embed="rId2">
            <a:alphaModFix/>
          </a:blip>
          <a:srcRect l="-829" t="64794" r="71082" b="5323"/>
          <a:stretch/>
        </p:blipFill>
        <p:spPr bwMode="auto">
          <a:xfrm flipH="1">
            <a:off x="10819622" y="6088873"/>
            <a:ext cx="1311845" cy="1343400"/>
          </a:xfrm>
          <a:prstGeom prst="rect">
            <a:avLst/>
          </a:prstGeom>
          <a:noFill/>
          <a:ln>
            <a:noFill/>
          </a:ln>
        </p:spPr>
      </p:pic>
      <p:sp>
        <p:nvSpPr>
          <p:cNvPr id="5" name="Google Shape;536;g1bc6e687a7d_0_1264"/>
          <p:cNvSpPr/>
          <p:nvPr/>
        </p:nvSpPr>
        <p:spPr bwMode="auto">
          <a:xfrm>
            <a:off x="2110850" y="6255925"/>
            <a:ext cx="32811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37;g1bc6e687a7d_0_1264"/>
          <p:cNvSpPr/>
          <p:nvPr/>
        </p:nvSpPr>
        <p:spPr bwMode="auto">
          <a:xfrm>
            <a:off x="6250" y="6255925"/>
            <a:ext cx="20109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38;g1bc6e687a7d_0_1264"/>
          <p:cNvSpPr/>
          <p:nvPr/>
        </p:nvSpPr>
        <p:spPr bwMode="auto">
          <a:xfrm>
            <a:off x="5522106" y="6255925"/>
            <a:ext cx="15084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39;g1bc6e687a7d_0_1264"/>
          <p:cNvSpPr/>
          <p:nvPr/>
        </p:nvSpPr>
        <p:spPr bwMode="auto">
          <a:xfrm>
            <a:off x="7165375" y="6255925"/>
            <a:ext cx="3968699"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40;g1bc6e687a7d_0_1264"/>
          <p:cNvSpPr/>
          <p:nvPr/>
        </p:nvSpPr>
        <p:spPr bwMode="auto">
          <a:xfrm>
            <a:off x="2129753" y="6332750"/>
            <a:ext cx="32811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ежедневно контролировать выдачу ключей от учебных помещений педагогам и сдачу ключей после окончания занятий и наведения порядка в учебных помещениях</a:t>
            </a:r>
            <a:endParaRPr sz="1200" b="0" i="0" u="none" strike="noStrike" cap="none">
              <a:solidFill>
                <a:schemeClr val="dk1"/>
              </a:solidFill>
              <a:latin typeface="Arial"/>
              <a:ea typeface="Arial"/>
              <a:cs typeface="Arial"/>
            </a:endParaRPr>
          </a:p>
        </p:txBody>
      </p:sp>
      <p:sp>
        <p:nvSpPr>
          <p:cNvPr id="10" name="Google Shape;541;g1bc6e687a7d_0_1264"/>
          <p:cNvSpPr/>
          <p:nvPr/>
        </p:nvSpPr>
        <p:spPr bwMode="auto">
          <a:xfrm>
            <a:off x="35192" y="6328825"/>
            <a:ext cx="1953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11" name="Google Shape;542;g1bc6e687a7d_0_1264"/>
          <p:cNvSpPr/>
          <p:nvPr/>
        </p:nvSpPr>
        <p:spPr bwMode="auto">
          <a:xfrm rot="5400000">
            <a:off x="11153425"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543;g1bc6e687a7d_0_1264"/>
          <p:cNvSpPr/>
          <p:nvPr/>
        </p:nvSpPr>
        <p:spPr bwMode="auto">
          <a:xfrm rot="5400000">
            <a:off x="1035300"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544;g1bc6e687a7d_0_1264"/>
          <p:cNvSpPr/>
          <p:nvPr/>
        </p:nvSpPr>
        <p:spPr bwMode="auto">
          <a:xfrm>
            <a:off x="0" y="803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45;g1bc6e687a7d_0_1264"/>
          <p:cNvSpPr/>
          <p:nvPr/>
        </p:nvSpPr>
        <p:spPr bwMode="auto">
          <a:xfrm>
            <a:off x="10412233"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546;g1bc6e687a7d_0_1264"/>
          <p:cNvSpPr/>
          <p:nvPr/>
        </p:nvSpPr>
        <p:spPr bwMode="auto">
          <a:xfrm>
            <a:off x="0" y="1814540"/>
            <a:ext cx="12239700" cy="1515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547;g1bc6e687a7d_0_12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7" name="Google Shape;548;g1bc6e687a7d_0_1264"/>
          <p:cNvSpPr/>
          <p:nvPr/>
        </p:nvSpPr>
        <p:spPr bwMode="auto">
          <a:xfrm>
            <a:off x="846026" y="887350"/>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заместителя директора по воспитательной работе:</a:t>
            </a:r>
            <a:endParaRPr sz="1600" b="1" i="0" u="none" strike="noStrike" cap="none">
              <a:solidFill>
                <a:srgbClr val="002060"/>
              </a:solidFill>
              <a:latin typeface="Arial"/>
              <a:ea typeface="Arial"/>
              <a:cs typeface="Arial"/>
            </a:endParaRPr>
          </a:p>
        </p:txBody>
      </p:sp>
      <p:sp>
        <p:nvSpPr>
          <p:cNvPr id="18" name="Google Shape;549;g1bc6e687a7d_0_1264"/>
          <p:cNvSpPr/>
          <p:nvPr/>
        </p:nvSpPr>
        <p:spPr bwMode="auto">
          <a:xfrm>
            <a:off x="1645475" y="1299325"/>
            <a:ext cx="93522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включать в годовые и месячные планы воспитательной работы проведение мероприятий с участием обучающихся, педагогов и сотрудников организации образования с сотрудниками правоохранительных органов на темы: </a:t>
            </a:r>
            <a:endParaRPr sz="1300" b="1" i="0" u="none" strike="noStrike" cap="none">
              <a:solidFill>
                <a:schemeClr val="dk1"/>
              </a:solidFill>
            </a:endParaRPr>
          </a:p>
        </p:txBody>
      </p:sp>
      <p:sp>
        <p:nvSpPr>
          <p:cNvPr id="19" name="Google Shape;550;g1bc6e687a7d_0_1264"/>
          <p:cNvSpPr/>
          <p:nvPr/>
        </p:nvSpPr>
        <p:spPr bwMode="auto">
          <a:xfrm>
            <a:off x="6163300" y="1877992"/>
            <a:ext cx="6060000" cy="1343400"/>
          </a:xfrm>
          <a:prstGeom prst="rect">
            <a:avLst/>
          </a:prstGeom>
          <a:noFill/>
          <a:ln>
            <a:noFill/>
          </a:ln>
        </p:spPr>
        <p:txBody>
          <a:bodyPr spcFirstLastPara="1" wrap="square" lIns="91425" tIns="45700" rIns="91425" bIns="45700" anchor="t" anchorCtr="0">
            <a:noAutofit/>
          </a:bodyPr>
          <a:lstStyle/>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"Психологический портрет лица, вынашивающего противоправные намерения",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"Опасность экстремистских организаций",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"Как террористы и экстремисты могут использовать подростков и молодежь в своих преступных целях".</a:t>
            </a:r>
            <a:endParaRPr sz="1300" b="1" i="1" u="none" strike="noStrike" cap="none">
              <a:solidFill>
                <a:schemeClr val="dk1"/>
              </a:solidFill>
            </a:endParaRPr>
          </a:p>
        </p:txBody>
      </p:sp>
      <p:sp>
        <p:nvSpPr>
          <p:cNvPr id="20" name="Google Shape;551;g1bc6e687a7d_0_1264"/>
          <p:cNvSpPr/>
          <p:nvPr/>
        </p:nvSpPr>
        <p:spPr bwMode="auto">
          <a:xfrm>
            <a:off x="305500" y="1877992"/>
            <a:ext cx="5857800" cy="1343400"/>
          </a:xfrm>
          <a:prstGeom prst="rect">
            <a:avLst/>
          </a:prstGeom>
          <a:noFill/>
          <a:ln>
            <a:noFill/>
          </a:ln>
        </p:spPr>
        <p:txBody>
          <a:bodyPr spcFirstLastPara="1" wrap="square" lIns="91425" tIns="45700" rIns="91425" bIns="45700" anchor="t" anchorCtr="0">
            <a:noAutofit/>
          </a:bodyPr>
          <a:lstStyle/>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"Внешние признаки террориста",</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 "Как выглядит самодельное взрывное устройство",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"Что делать, если в школе стреляют",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"Меры первой медицинской помощи при различных травмах",</a:t>
            </a:r>
            <a:endParaRPr sz="1300" b="1" i="1" u="none" strike="noStrike" cap="none">
              <a:solidFill>
                <a:schemeClr val="dk1"/>
              </a:solidFill>
            </a:endParaRPr>
          </a:p>
        </p:txBody>
      </p:sp>
      <p:pic>
        <p:nvPicPr>
          <p:cNvPr id="21" name="Google Shape;552;g1bc6e687a7d_0_1264"/>
          <p:cNvPicPr/>
          <p:nvPr/>
        </p:nvPicPr>
        <p:blipFill>
          <a:blip r:embed="rId3">
            <a:alphaModFix/>
          </a:blip>
          <a:stretch/>
        </p:blipFill>
        <p:spPr bwMode="auto">
          <a:xfrm>
            <a:off x="305509" y="864693"/>
            <a:ext cx="1484687" cy="967757"/>
          </a:xfrm>
          <a:prstGeom prst="rect">
            <a:avLst/>
          </a:prstGeom>
          <a:noFill/>
          <a:ln>
            <a:noFill/>
          </a:ln>
        </p:spPr>
      </p:pic>
      <p:sp>
        <p:nvSpPr>
          <p:cNvPr id="22" name="Google Shape;553;g1bc6e687a7d_0_1264"/>
          <p:cNvSpPr/>
          <p:nvPr/>
        </p:nvSpPr>
        <p:spPr bwMode="auto">
          <a:xfrm>
            <a:off x="846026" y="33541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классных руководителей и педагогов:</a:t>
            </a:r>
            <a:endParaRPr sz="1600" b="1" i="0" u="none" strike="noStrike" cap="none">
              <a:solidFill>
                <a:srgbClr val="002060"/>
              </a:solidFill>
              <a:latin typeface="Arial"/>
              <a:ea typeface="Arial"/>
              <a:cs typeface="Arial"/>
            </a:endParaRPr>
          </a:p>
        </p:txBody>
      </p:sp>
      <p:sp>
        <p:nvSpPr>
          <p:cNvPr id="23" name="Google Shape;554;g1bc6e687a7d_0_1264"/>
          <p:cNvSpPr/>
          <p:nvPr/>
        </p:nvSpPr>
        <p:spPr bwMode="auto">
          <a:xfrm>
            <a:off x="2087104"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555;g1bc6e687a7d_0_1264"/>
          <p:cNvSpPr/>
          <p:nvPr/>
        </p:nvSpPr>
        <p:spPr bwMode="auto">
          <a:xfrm>
            <a:off x="5405575"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56;g1bc6e687a7d_0_1264"/>
          <p:cNvSpPr/>
          <p:nvPr/>
        </p:nvSpPr>
        <p:spPr bwMode="auto">
          <a:xfrm>
            <a:off x="8072058"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57;g1bc6e687a7d_0_1264"/>
          <p:cNvSpPr/>
          <p:nvPr/>
        </p:nvSpPr>
        <p:spPr bwMode="auto">
          <a:xfrm>
            <a:off x="5613554" y="3766675"/>
            <a:ext cx="26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58;g1bc6e687a7d_0_1264"/>
          <p:cNvSpPr/>
          <p:nvPr/>
        </p:nvSpPr>
        <p:spPr bwMode="auto">
          <a:xfrm>
            <a:off x="2197771" y="3766675"/>
            <a:ext cx="33000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559;g1bc6e687a7d_0_1264"/>
          <p:cNvSpPr/>
          <p:nvPr/>
        </p:nvSpPr>
        <p:spPr bwMode="auto">
          <a:xfrm>
            <a:off x="108213" y="3766675"/>
            <a:ext cx="20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9" name="Google Shape;560;g1bc6e687a7d_0_1264"/>
          <p:cNvSpPr/>
          <p:nvPr/>
        </p:nvSpPr>
        <p:spPr bwMode="auto">
          <a:xfrm>
            <a:off x="137167" y="4011175"/>
            <a:ext cx="1953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30" name="Google Shape;561;g1bc6e687a7d_0_1264"/>
          <p:cNvSpPr/>
          <p:nvPr/>
        </p:nvSpPr>
        <p:spPr bwMode="auto">
          <a:xfrm>
            <a:off x="2212826" y="3846325"/>
            <a:ext cx="3285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200" b="0" i="0" u="none" strike="noStrike" cap="none">
              <a:solidFill>
                <a:schemeClr val="dk1"/>
              </a:solidFill>
              <a:latin typeface="Arial"/>
              <a:ea typeface="Arial"/>
              <a:cs typeface="Arial"/>
            </a:endParaRPr>
          </a:p>
        </p:txBody>
      </p:sp>
      <p:sp>
        <p:nvSpPr>
          <p:cNvPr id="31" name="Google Shape;562;g1bc6e687a7d_0_1264"/>
          <p:cNvSpPr/>
          <p:nvPr/>
        </p:nvSpPr>
        <p:spPr bwMode="auto">
          <a:xfrm>
            <a:off x="8319129" y="3766675"/>
            <a:ext cx="21693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563;g1bc6e687a7d_0_1264"/>
          <p:cNvSpPr/>
          <p:nvPr/>
        </p:nvSpPr>
        <p:spPr bwMode="auto">
          <a:xfrm>
            <a:off x="8329492" y="3930400"/>
            <a:ext cx="2169300" cy="122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принимать деятельное участие в практических тренировках по отработке алгоритмов реагирования на террористические проявления</a:t>
            </a:r>
            <a:endParaRPr sz="1200" b="0" i="0" u="none" strike="noStrike" cap="none">
              <a:solidFill>
                <a:schemeClr val="dk1"/>
              </a:solidFill>
              <a:latin typeface="Arial"/>
              <a:ea typeface="Arial"/>
              <a:cs typeface="Arial"/>
            </a:endParaRPr>
          </a:p>
        </p:txBody>
      </p:sp>
      <p:sp>
        <p:nvSpPr>
          <p:cNvPr id="33" name="Google Shape;564;g1bc6e687a7d_0_1264"/>
          <p:cNvSpPr/>
          <p:nvPr/>
        </p:nvSpPr>
        <p:spPr bwMode="auto">
          <a:xfrm>
            <a:off x="5749129" y="3766675"/>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200" b="0" i="0" u="none" strike="noStrike" cap="none">
              <a:solidFill>
                <a:schemeClr val="dk1"/>
              </a:solidFill>
              <a:latin typeface="Arial"/>
              <a:ea typeface="Arial"/>
              <a:cs typeface="Arial"/>
            </a:endParaRPr>
          </a:p>
        </p:txBody>
      </p:sp>
      <p:sp>
        <p:nvSpPr>
          <p:cNvPr id="34" name="Google Shape;565;g1bc6e687a7d_0_1264"/>
          <p:cNvSpPr/>
          <p:nvPr/>
        </p:nvSpPr>
        <p:spPr bwMode="auto">
          <a:xfrm>
            <a:off x="10603816" y="3766675"/>
            <a:ext cx="14847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566;g1bc6e687a7d_0_1264"/>
          <p:cNvSpPr/>
          <p:nvPr/>
        </p:nvSpPr>
        <p:spPr bwMode="auto">
          <a:xfrm>
            <a:off x="10614167" y="4009775"/>
            <a:ext cx="1533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Clr>
                <a:schemeClr val="dk1"/>
              </a:buClr>
              <a:buSzPts val="1100"/>
              <a:buFont typeface="Arial"/>
              <a:buNone/>
              <a:defRPr/>
            </a:pPr>
            <a:r>
              <a:rPr lang="en-US" sz="1200">
                <a:solidFill>
                  <a:schemeClr val="dk1"/>
                </a:solidFill>
              </a:rPr>
              <a:t>выявлять обучающихся, склонных к насильственным акциям</a:t>
            </a:r>
            <a:endParaRPr sz="1200">
              <a:solidFill>
                <a:schemeClr val="dk1"/>
              </a:solidFill>
            </a:endParaRPr>
          </a:p>
          <a:p>
            <a:pPr marL="0" marR="0" lvl="0" indent="0" algn="ctr">
              <a:spcBef>
                <a:spcPts val="0"/>
              </a:spcBef>
              <a:spcAft>
                <a:spcPts val="0"/>
              </a:spcAft>
              <a:buClr>
                <a:schemeClr val="dk1"/>
              </a:buClr>
              <a:buSzPts val="1100"/>
              <a:buFont typeface="Arial"/>
              <a:buNone/>
              <a:defRPr/>
            </a:pPr>
            <a:endParaRPr sz="1200">
              <a:solidFill>
                <a:schemeClr val="dk1"/>
              </a:solidFill>
            </a:endParaRPr>
          </a:p>
          <a:p>
            <a:pPr marL="0" marR="0" lvl="0" indent="0" algn="ctr">
              <a:spcBef>
                <a:spcPts val="0"/>
              </a:spcBef>
              <a:spcAft>
                <a:spcPts val="0"/>
              </a:spcAft>
              <a:buNone/>
              <a:defRPr/>
            </a:pPr>
            <a:endParaRPr sz="1200">
              <a:solidFill>
                <a:schemeClr val="dk1"/>
              </a:solidFill>
            </a:endParaRPr>
          </a:p>
        </p:txBody>
      </p:sp>
      <p:pic>
        <p:nvPicPr>
          <p:cNvPr id="36" name="Google Shape;567;g1bc6e687a7d_0_1264"/>
          <p:cNvPicPr/>
          <p:nvPr/>
        </p:nvPicPr>
        <p:blipFill>
          <a:blip r:embed="rId4">
            <a:alphaModFix/>
          </a:blip>
          <a:srcRect b="59410"/>
          <a:stretch/>
        </p:blipFill>
        <p:spPr bwMode="auto">
          <a:xfrm flipH="1">
            <a:off x="2591647" y="3065330"/>
            <a:ext cx="1061950" cy="691520"/>
          </a:xfrm>
          <a:prstGeom prst="rect">
            <a:avLst/>
          </a:prstGeom>
          <a:noFill/>
          <a:ln>
            <a:noFill/>
          </a:ln>
        </p:spPr>
      </p:pic>
      <p:pic>
        <p:nvPicPr>
          <p:cNvPr id="37" name="Google Shape;568;g1bc6e687a7d_0_1264" descr="F:\Преза ЕН\Новая папка (2)\03.png"/>
          <p:cNvPicPr/>
          <p:nvPr/>
        </p:nvPicPr>
        <p:blipFill>
          <a:blip r:embed="rId5">
            <a:alphaModFix/>
          </a:blip>
          <a:stretch/>
        </p:blipFill>
        <p:spPr bwMode="auto">
          <a:xfrm>
            <a:off x="11345988" y="836475"/>
            <a:ext cx="626308" cy="868525"/>
          </a:xfrm>
          <a:prstGeom prst="rect">
            <a:avLst/>
          </a:prstGeom>
          <a:noFill/>
          <a:ln>
            <a:noFill/>
          </a:ln>
        </p:spPr>
      </p:pic>
      <p:sp>
        <p:nvSpPr>
          <p:cNvPr id="38" name="Google Shape;569;g1bc6e687a7d_0_1264"/>
          <p:cNvSpPr/>
          <p:nvPr/>
        </p:nvSpPr>
        <p:spPr bwMode="auto">
          <a:xfrm>
            <a:off x="138025" y="5383525"/>
            <a:ext cx="11937900" cy="455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70;g1bc6e687a7d_0_1264"/>
          <p:cNvSpPr/>
          <p:nvPr/>
        </p:nvSpPr>
        <p:spPr bwMode="auto">
          <a:xfrm>
            <a:off x="192475" y="5463174"/>
            <a:ext cx="11883600" cy="375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вносить предложения по совершенствованию маршрутов эвакуации, повышать личную стрессоустойчивость и способность управлять в кризисной ситуации</a:t>
            </a:r>
            <a:endParaRPr sz="1200" b="0" i="0" u="none" strike="noStrike" cap="none">
              <a:solidFill>
                <a:schemeClr val="dk1"/>
              </a:solidFill>
              <a:latin typeface="Arial"/>
              <a:ea typeface="Arial"/>
              <a:cs typeface="Arial"/>
            </a:endParaRPr>
          </a:p>
        </p:txBody>
      </p:sp>
      <p:sp>
        <p:nvSpPr>
          <p:cNvPr id="40" name="Google Shape;571;g1bc6e687a7d_0_1264"/>
          <p:cNvSpPr/>
          <p:nvPr/>
        </p:nvSpPr>
        <p:spPr bwMode="auto">
          <a:xfrm>
            <a:off x="846026" y="59440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вахтеров:</a:t>
            </a:r>
            <a:endParaRPr sz="1600" b="1" i="0" u="none" strike="noStrike" cap="none">
              <a:solidFill>
                <a:srgbClr val="002060"/>
              </a:solidFill>
              <a:latin typeface="Arial"/>
              <a:ea typeface="Arial"/>
              <a:cs typeface="Arial"/>
            </a:endParaRPr>
          </a:p>
        </p:txBody>
      </p:sp>
      <p:sp>
        <p:nvSpPr>
          <p:cNvPr id="41" name="Google Shape;572;g1bc6e687a7d_0_1264"/>
          <p:cNvSpPr/>
          <p:nvPr/>
        </p:nvSpPr>
        <p:spPr bwMode="auto">
          <a:xfrm>
            <a:off x="5547000" y="6424975"/>
            <a:ext cx="1484700" cy="702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знать номера телефонов экстренных служб</a:t>
            </a:r>
            <a:endParaRPr sz="1200" b="0" i="0" u="none" strike="noStrike" cap="none">
              <a:solidFill>
                <a:schemeClr val="dk1"/>
              </a:solidFill>
              <a:latin typeface="Arial"/>
              <a:ea typeface="Arial"/>
              <a:cs typeface="Arial"/>
            </a:endParaRPr>
          </a:p>
        </p:txBody>
      </p:sp>
      <p:sp>
        <p:nvSpPr>
          <p:cNvPr id="42" name="Google Shape;573;g1bc6e687a7d_0_1264"/>
          <p:cNvSpPr/>
          <p:nvPr/>
        </p:nvSpPr>
        <p:spPr bwMode="auto">
          <a:xfrm>
            <a:off x="7185101" y="6332750"/>
            <a:ext cx="40746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взаимодействие с участковыми инспекторами и инспекторами по делам несовершеннолетних по отработке подозрительных посетителей организаций образования</a:t>
            </a:r>
            <a:endParaRPr sz="1200" b="0" i="0" u="none" strike="noStrike" cap="none">
              <a:solidFill>
                <a:schemeClr val="dk1"/>
              </a:solidFill>
              <a:latin typeface="Arial"/>
              <a:ea typeface="Arial"/>
              <a:cs typeface="Arial"/>
            </a:endParaRPr>
          </a:p>
        </p:txBody>
      </p:sp>
      <p:sp>
        <p:nvSpPr>
          <p:cNvPr id="43" name="Google Shape;574;g1bc6e687a7d_0_1264"/>
          <p:cNvSpPr/>
          <p:nvPr/>
        </p:nvSpPr>
        <p:spPr bwMode="auto">
          <a:xfrm>
            <a:off x="168821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75;g1bc6e687a7d_0_1264"/>
          <p:cNvSpPr/>
          <p:nvPr/>
        </p:nvSpPr>
        <p:spPr bwMode="auto">
          <a:xfrm>
            <a:off x="5067292"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5" name="Google Shape;576;g1bc6e687a7d_0_1264"/>
          <p:cNvSpPr/>
          <p:nvPr/>
        </p:nvSpPr>
        <p:spPr bwMode="auto">
          <a:xfrm>
            <a:off x="67915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6" name="Google Shape;577;g1bc6e687a7d_0_1264"/>
          <p:cNvSpPr/>
          <p:nvPr/>
        </p:nvSpPr>
        <p:spPr bwMode="auto">
          <a:xfrm>
            <a:off x="107953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7" name="Google Shape;578;g1bc6e687a7d_0_1264" descr="F:\Преза ЕН\Новая папка (2)\04.png"/>
          <p:cNvPicPr/>
          <p:nvPr/>
        </p:nvPicPr>
        <p:blipFill>
          <a:blip r:embed="rId6">
            <a:alphaModFix/>
          </a:blip>
          <a:stretch/>
        </p:blipFill>
        <p:spPr bwMode="auto">
          <a:xfrm>
            <a:off x="8883169" y="3175859"/>
            <a:ext cx="1061950" cy="6311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583;g1bc6e687a7d_0_1392"/>
          <p:cNvSpPr/>
          <p:nvPr/>
        </p:nvSpPr>
        <p:spPr bwMode="auto">
          <a:xfrm>
            <a:off x="2361000" y="5126700"/>
            <a:ext cx="2762100" cy="2081099"/>
          </a:xfrm>
          <a:prstGeom prst="rect">
            <a:avLst/>
          </a:prstGeom>
          <a:solidFill>
            <a:srgbClr val="DDEAF6"/>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5" name="Google Shape;584;g1bc6e687a7d_0_1392"/>
          <p:cNvSpPr/>
          <p:nvPr/>
        </p:nvSpPr>
        <p:spPr bwMode="auto">
          <a:xfrm>
            <a:off x="5743238" y="3497400"/>
            <a:ext cx="2610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85;g1bc6e687a7d_0_1392"/>
          <p:cNvSpPr/>
          <p:nvPr/>
        </p:nvSpPr>
        <p:spPr bwMode="auto">
          <a:xfrm>
            <a:off x="2326307" y="3497400"/>
            <a:ext cx="33000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86;g1bc6e687a7d_0_1392"/>
          <p:cNvSpPr/>
          <p:nvPr/>
        </p:nvSpPr>
        <p:spPr bwMode="auto">
          <a:xfrm>
            <a:off x="200550" y="3497400"/>
            <a:ext cx="2022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87;g1bc6e687a7d_0_1392"/>
          <p:cNvSpPr/>
          <p:nvPr/>
        </p:nvSpPr>
        <p:spPr bwMode="auto">
          <a:xfrm>
            <a:off x="8471100" y="3497400"/>
            <a:ext cx="25434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88;g1bc6e687a7d_0_1392"/>
          <p:cNvSpPr/>
          <p:nvPr/>
        </p:nvSpPr>
        <p:spPr bwMode="auto">
          <a:xfrm>
            <a:off x="250401" y="3742500"/>
            <a:ext cx="20229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10" name="Google Shape;589;g1bc6e687a7d_0_1392"/>
          <p:cNvSpPr/>
          <p:nvPr/>
        </p:nvSpPr>
        <p:spPr bwMode="auto">
          <a:xfrm>
            <a:off x="2500175" y="3497400"/>
            <a:ext cx="29673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прибывать на свои рабочие места за 15 минут до начала занятий с целью проверки их состояния на предмет отсутствия посторонних и подозрительных, предметов и для подготовки их к занятиям (работе)</a:t>
            </a:r>
            <a:endParaRPr sz="1200" b="0" i="0" u="none" strike="noStrike" cap="none">
              <a:solidFill>
                <a:schemeClr val="dk1"/>
              </a:solidFill>
              <a:latin typeface="Arial"/>
              <a:ea typeface="Arial"/>
              <a:cs typeface="Arial"/>
            </a:endParaRPr>
          </a:p>
        </p:txBody>
      </p:sp>
      <p:sp>
        <p:nvSpPr>
          <p:cNvPr id="11" name="Google Shape;590;g1bc6e687a7d_0_1392"/>
          <p:cNvSpPr/>
          <p:nvPr/>
        </p:nvSpPr>
        <p:spPr bwMode="auto">
          <a:xfrm>
            <a:off x="8557225" y="3692800"/>
            <a:ext cx="2384699"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ответственным дежурным контролировать уборку учебных классов после окончания занятий</a:t>
            </a:r>
            <a:endParaRPr sz="1200" b="0" i="0" u="none" strike="noStrike" cap="none">
              <a:solidFill>
                <a:schemeClr val="dk1"/>
              </a:solidFill>
              <a:latin typeface="Arial"/>
              <a:ea typeface="Arial"/>
              <a:cs typeface="Arial"/>
            </a:endParaRPr>
          </a:p>
        </p:txBody>
      </p:sp>
      <p:sp>
        <p:nvSpPr>
          <p:cNvPr id="12" name="Google Shape;591;g1bc6e687a7d_0_1392"/>
          <p:cNvSpPr/>
          <p:nvPr/>
        </p:nvSpPr>
        <p:spPr bwMode="auto">
          <a:xfrm>
            <a:off x="5878800" y="3497400"/>
            <a:ext cx="2267100" cy="989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педагогам, проводящим занятия в незакрепленных за ними учебных помещениях (классах, кабинетах), получать и сдавать ключи вахтеру</a:t>
            </a:r>
            <a:endParaRPr sz="1200" b="0" i="0" u="none" strike="noStrike" cap="none">
              <a:solidFill>
                <a:schemeClr val="dk1"/>
              </a:solidFill>
              <a:latin typeface="Arial"/>
              <a:ea typeface="Arial"/>
              <a:cs typeface="Arial"/>
            </a:endParaRPr>
          </a:p>
        </p:txBody>
      </p:sp>
      <p:sp>
        <p:nvSpPr>
          <p:cNvPr id="13" name="Google Shape;592;g1bc6e687a7d_0_1392"/>
          <p:cNvSpPr/>
          <p:nvPr/>
        </p:nvSpPr>
        <p:spPr bwMode="auto">
          <a:xfrm>
            <a:off x="0" y="911354"/>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93;g1bc6e687a7d_0_139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5" name="Google Shape;594;g1bc6e687a7d_0_1392"/>
          <p:cNvSpPr/>
          <p:nvPr/>
        </p:nvSpPr>
        <p:spPr bwMode="auto">
          <a:xfrm>
            <a:off x="846026" y="963550"/>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700" b="1">
                <a:solidFill>
                  <a:srgbClr val="002060"/>
                </a:solidFill>
              </a:rPr>
              <a:t>Действия дежурного администратора:</a:t>
            </a:r>
            <a:endParaRPr sz="1700" b="1" i="0" u="none" strike="noStrike" cap="none">
              <a:solidFill>
                <a:srgbClr val="002060"/>
              </a:solidFill>
              <a:latin typeface="Arial"/>
              <a:ea typeface="Arial"/>
              <a:cs typeface="Arial"/>
            </a:endParaRPr>
          </a:p>
        </p:txBody>
      </p:sp>
      <p:sp>
        <p:nvSpPr>
          <p:cNvPr id="16" name="Google Shape;595;g1bc6e687a7d_0_1392"/>
          <p:cNvSpPr/>
          <p:nvPr/>
        </p:nvSpPr>
        <p:spPr bwMode="auto">
          <a:xfrm>
            <a:off x="6071038" y="1472949"/>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596;g1bc6e687a7d_0_1392"/>
          <p:cNvSpPr/>
          <p:nvPr/>
        </p:nvSpPr>
        <p:spPr bwMode="auto">
          <a:xfrm>
            <a:off x="2654108"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97;g1bc6e687a7d_0_1392"/>
          <p:cNvSpPr/>
          <p:nvPr/>
        </p:nvSpPr>
        <p:spPr bwMode="auto">
          <a:xfrm>
            <a:off x="200550" y="1472949"/>
            <a:ext cx="2384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98;g1bc6e687a7d_0_1392"/>
          <p:cNvSpPr/>
          <p:nvPr/>
        </p:nvSpPr>
        <p:spPr bwMode="auto">
          <a:xfrm>
            <a:off x="250411" y="1718050"/>
            <a:ext cx="21801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20" name="Google Shape;599;g1bc6e687a7d_0_1392"/>
          <p:cNvSpPr/>
          <p:nvPr/>
        </p:nvSpPr>
        <p:spPr bwMode="auto">
          <a:xfrm>
            <a:off x="2827975" y="1703950"/>
            <a:ext cx="29673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осуществлять контроль за работой дежурных педагогов и организацией пропуска обучающихся</a:t>
            </a:r>
            <a:endParaRPr sz="1200" b="0" i="0" u="none" strike="noStrike" cap="none">
              <a:solidFill>
                <a:schemeClr val="dk1"/>
              </a:solidFill>
              <a:latin typeface="Arial"/>
              <a:ea typeface="Arial"/>
              <a:cs typeface="Arial"/>
            </a:endParaRPr>
          </a:p>
        </p:txBody>
      </p:sp>
      <p:sp>
        <p:nvSpPr>
          <p:cNvPr id="21" name="Google Shape;600;g1bc6e687a7d_0_1392"/>
          <p:cNvSpPr/>
          <p:nvPr/>
        </p:nvSpPr>
        <p:spPr bwMode="auto">
          <a:xfrm>
            <a:off x="2360992"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601;g1bc6e687a7d_0_1392"/>
          <p:cNvSpPr/>
          <p:nvPr/>
        </p:nvSpPr>
        <p:spPr bwMode="auto">
          <a:xfrm>
            <a:off x="5723946"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3" name="Google Shape;602;g1bc6e687a7d_0_1392"/>
          <p:cNvSpPr/>
          <p:nvPr/>
        </p:nvSpPr>
        <p:spPr bwMode="auto">
          <a:xfrm>
            <a:off x="8798900"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03;g1bc6e687a7d_0_1392"/>
          <p:cNvSpPr/>
          <p:nvPr/>
        </p:nvSpPr>
        <p:spPr bwMode="auto">
          <a:xfrm>
            <a:off x="8957725" y="1552600"/>
            <a:ext cx="2931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информировать руководителя объекта и охрану о попытке проникновения лиц с подозрительной ручной кладью (тяжелые сумки, ящики, большие свертки)</a:t>
            </a:r>
            <a:endParaRPr sz="1200" b="0" i="0" u="none" strike="noStrike" cap="none">
              <a:solidFill>
                <a:schemeClr val="dk1"/>
              </a:solidFill>
              <a:latin typeface="Arial"/>
              <a:ea typeface="Arial"/>
              <a:cs typeface="Arial"/>
            </a:endParaRPr>
          </a:p>
        </p:txBody>
      </p:sp>
      <p:sp>
        <p:nvSpPr>
          <p:cNvPr id="25" name="Google Shape;604;g1bc6e687a7d_0_1392"/>
          <p:cNvSpPr/>
          <p:nvPr/>
        </p:nvSpPr>
        <p:spPr bwMode="auto">
          <a:xfrm>
            <a:off x="8434358"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05;g1bc6e687a7d_0_1392"/>
          <p:cNvSpPr/>
          <p:nvPr/>
        </p:nvSpPr>
        <p:spPr bwMode="auto">
          <a:xfrm>
            <a:off x="6206600" y="1718050"/>
            <a:ext cx="22671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прибывать за 30 мин до начала занятий в организации образования</a:t>
            </a:r>
            <a:endParaRPr sz="1200" b="0" i="0" u="none" strike="noStrike" cap="none">
              <a:solidFill>
                <a:schemeClr val="dk1"/>
              </a:solidFill>
              <a:latin typeface="Arial"/>
              <a:ea typeface="Arial"/>
              <a:cs typeface="Arial"/>
            </a:endParaRPr>
          </a:p>
        </p:txBody>
      </p:sp>
      <p:pic>
        <p:nvPicPr>
          <p:cNvPr id="27" name="Google Shape;606;g1bc6e687a7d_0_1392"/>
          <p:cNvPicPr/>
          <p:nvPr/>
        </p:nvPicPr>
        <p:blipFill>
          <a:blip r:embed="rId2">
            <a:alphaModFix/>
          </a:blip>
          <a:srcRect l="70252" t="38089" b="32028"/>
          <a:stretch/>
        </p:blipFill>
        <p:spPr bwMode="auto">
          <a:xfrm flipH="1">
            <a:off x="138022" y="417623"/>
            <a:ext cx="1311845" cy="1343400"/>
          </a:xfrm>
          <a:prstGeom prst="rect">
            <a:avLst/>
          </a:prstGeom>
          <a:noFill/>
          <a:ln>
            <a:noFill/>
          </a:ln>
        </p:spPr>
      </p:pic>
      <p:pic>
        <p:nvPicPr>
          <p:cNvPr id="28" name="Google Shape;607;g1bc6e687a7d_0_1392"/>
          <p:cNvPicPr/>
          <p:nvPr/>
        </p:nvPicPr>
        <p:blipFill>
          <a:blip r:embed="rId2">
            <a:alphaModFix/>
          </a:blip>
          <a:srcRect l="44478" t="14867" r="25772" b="57667"/>
          <a:stretch/>
        </p:blipFill>
        <p:spPr bwMode="auto">
          <a:xfrm>
            <a:off x="10927875" y="417625"/>
            <a:ext cx="1311850" cy="1234798"/>
          </a:xfrm>
          <a:prstGeom prst="rect">
            <a:avLst/>
          </a:prstGeom>
          <a:noFill/>
          <a:ln>
            <a:noFill/>
          </a:ln>
        </p:spPr>
      </p:pic>
      <p:sp>
        <p:nvSpPr>
          <p:cNvPr id="29" name="Google Shape;608;g1bc6e687a7d_0_1392"/>
          <p:cNvSpPr/>
          <p:nvPr/>
        </p:nvSpPr>
        <p:spPr bwMode="auto">
          <a:xfrm>
            <a:off x="846026" y="2999225"/>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700" b="1">
                <a:solidFill>
                  <a:srgbClr val="002060"/>
                </a:solidFill>
              </a:rPr>
              <a:t>Действия постоянного состава организации образования:</a:t>
            </a:r>
            <a:endParaRPr sz="1700" b="1" i="0" u="none" strike="noStrike" cap="none">
              <a:solidFill>
                <a:srgbClr val="002060"/>
              </a:solidFill>
              <a:latin typeface="Arial"/>
              <a:ea typeface="Arial"/>
              <a:cs typeface="Arial"/>
            </a:endParaRPr>
          </a:p>
        </p:txBody>
      </p:sp>
      <p:pic>
        <p:nvPicPr>
          <p:cNvPr id="30" name="Google Shape;609;g1bc6e687a7d_0_1392"/>
          <p:cNvPicPr/>
          <p:nvPr/>
        </p:nvPicPr>
        <p:blipFill>
          <a:blip r:embed="rId3">
            <a:alphaModFix/>
          </a:blip>
          <a:stretch/>
        </p:blipFill>
        <p:spPr bwMode="auto">
          <a:xfrm>
            <a:off x="11131457" y="3404824"/>
            <a:ext cx="1043171" cy="1343400"/>
          </a:xfrm>
          <a:prstGeom prst="rect">
            <a:avLst/>
          </a:prstGeom>
          <a:noFill/>
          <a:ln>
            <a:noFill/>
          </a:ln>
        </p:spPr>
      </p:pic>
      <p:sp>
        <p:nvSpPr>
          <p:cNvPr id="31" name="Google Shape;610;g1bc6e687a7d_0_1392"/>
          <p:cNvSpPr/>
          <p:nvPr/>
        </p:nvSpPr>
        <p:spPr bwMode="auto">
          <a:xfrm>
            <a:off x="5841700" y="6098475"/>
            <a:ext cx="46287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600">
                <a:solidFill>
                  <a:schemeClr val="dk1"/>
                </a:solidFill>
              </a:rPr>
              <a:t>прибывать в школу заблаговременно с целью своевременной подготовки к началу занятий</a:t>
            </a:r>
            <a:endParaRPr sz="1600" b="0" i="0" u="none" strike="noStrike" cap="none">
              <a:solidFill>
                <a:schemeClr val="dk1"/>
              </a:solidFill>
              <a:latin typeface="Arial"/>
              <a:ea typeface="Arial"/>
              <a:cs typeface="Arial"/>
            </a:endParaRPr>
          </a:p>
        </p:txBody>
      </p:sp>
      <p:sp>
        <p:nvSpPr>
          <p:cNvPr id="32" name="Google Shape;611;g1bc6e687a7d_0_1392"/>
          <p:cNvSpPr/>
          <p:nvPr/>
        </p:nvSpPr>
        <p:spPr bwMode="auto">
          <a:xfrm>
            <a:off x="5406200" y="5657475"/>
            <a:ext cx="3718500" cy="375600"/>
          </a:xfrm>
          <a:prstGeom prst="rect">
            <a:avLst/>
          </a:prstGeom>
          <a:noFill/>
          <a:ln>
            <a:noFill/>
          </a:ln>
        </p:spPr>
        <p:txBody>
          <a:bodyPr spcFirstLastPara="1" wrap="square" lIns="91425" tIns="45700" rIns="91425" bIns="45700" anchor="t" anchorCtr="0">
            <a:noAutofit/>
          </a:bodyPr>
          <a:lstStyle/>
          <a:p>
            <a:pPr marL="0" marR="0" lvl="0" indent="450215" algn="l">
              <a:lnSpc>
                <a:spcPct val="114999"/>
              </a:lnSpc>
              <a:spcBef>
                <a:spcPts val="0"/>
              </a:spcBef>
              <a:spcAft>
                <a:spcPts val="0"/>
              </a:spcAft>
              <a:buNone/>
              <a:defRPr/>
            </a:pPr>
            <a:r>
              <a:rPr lang="en-US" sz="1800" b="1">
                <a:solidFill>
                  <a:srgbClr val="002060"/>
                </a:solidFill>
              </a:rPr>
              <a:t>Действия обучающихся:</a:t>
            </a:r>
            <a:endParaRPr sz="1800" b="1" i="0" u="none" strike="noStrike" cap="none">
              <a:solidFill>
                <a:srgbClr val="002060"/>
              </a:solidFill>
              <a:latin typeface="Arial"/>
              <a:ea typeface="Arial"/>
              <a:cs typeface="Arial"/>
            </a:endParaRPr>
          </a:p>
        </p:txBody>
      </p:sp>
      <p:cxnSp>
        <p:nvCxnSpPr>
          <p:cNvPr id="33" name="Google Shape;612;g1bc6e687a7d_0_1392"/>
          <p:cNvCxnSpPr>
            <a:cxnSpLocks/>
            <a:stCxn id="34" idx="3"/>
            <a:endCxn id="31" idx="1"/>
          </p:cNvCxnSpPr>
          <p:nvPr/>
        </p:nvCxnSpPr>
        <p:spPr bwMode="auto">
          <a:xfrm>
            <a:off x="4851801" y="6211945"/>
            <a:ext cx="990000" cy="203700"/>
          </a:xfrm>
          <a:prstGeom prst="bentConnector3">
            <a:avLst>
              <a:gd name="adj1" fmla="val 49995"/>
            </a:avLst>
          </a:prstGeom>
          <a:noFill/>
          <a:ln w="9525" cap="flat" cmpd="sng">
            <a:solidFill>
              <a:schemeClr val="dk1"/>
            </a:solidFill>
            <a:prstDash val="solid"/>
            <a:miter lim="800000"/>
            <a:headEnd type="none" w="sm" len="sm"/>
            <a:tailEnd type="triangle" w="med" len="med"/>
          </a:ln>
        </p:spPr>
      </p:cxnSp>
      <p:pic>
        <p:nvPicPr>
          <p:cNvPr id="34" name="Google Shape;613;g1bc6e687a7d_0_1392"/>
          <p:cNvPicPr/>
          <p:nvPr/>
        </p:nvPicPr>
        <p:blipFill>
          <a:blip r:embed="rId4">
            <a:alphaModFix/>
          </a:blip>
          <a:stretch/>
        </p:blipFill>
        <p:spPr bwMode="auto">
          <a:xfrm>
            <a:off x="2671700" y="5082675"/>
            <a:ext cx="2180101" cy="2258539"/>
          </a:xfrm>
          <a:prstGeom prst="rect">
            <a:avLst/>
          </a:prstGeom>
          <a:noFill/>
          <a:ln>
            <a:noFill/>
          </a:ln>
        </p:spPr>
      </p:pic>
      <p:cxnSp>
        <p:nvCxnSpPr>
          <p:cNvPr id="35" name="Google Shape;614;g1bc6e687a7d_0_1392"/>
          <p:cNvCxnSpPr>
            <a:cxnSpLocks/>
          </p:cNvCxnSpPr>
          <p:nvPr/>
        </p:nvCxnSpPr>
        <p:spPr bwMode="auto">
          <a:xfrm rot="10800000" flipH="1">
            <a:off x="1981801" y="3553625"/>
            <a:ext cx="611400" cy="482100"/>
          </a:xfrm>
          <a:prstGeom prst="bentConnector3">
            <a:avLst>
              <a:gd name="adj1" fmla="val 65988"/>
            </a:avLst>
          </a:prstGeom>
          <a:noFill/>
          <a:ln w="19050" cap="flat" cmpd="sng">
            <a:solidFill>
              <a:srgbClr val="FF0000"/>
            </a:solidFill>
            <a:prstDash val="solid"/>
            <a:miter lim="800000"/>
            <a:headEnd type="none" w="sm" len="sm"/>
            <a:tailEnd type="triangle" w="med" len="med"/>
          </a:ln>
        </p:spPr>
      </p:cxnSp>
      <p:cxnSp>
        <p:nvCxnSpPr>
          <p:cNvPr id="36" name="Google Shape;615;g1bc6e687a7d_0_1392"/>
          <p:cNvCxnSpPr>
            <a:cxnSpLocks/>
          </p:cNvCxnSpPr>
          <p:nvPr/>
        </p:nvCxnSpPr>
        <p:spPr bwMode="auto">
          <a:xfrm>
            <a:off x="5334550" y="4503917"/>
            <a:ext cx="736500" cy="2241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37" name="Google Shape;616;g1bc6e687a7d_0_1392"/>
          <p:cNvCxnSpPr>
            <a:cxnSpLocks/>
            <a:stCxn id="12" idx="3"/>
          </p:cNvCxnSpPr>
          <p:nvPr/>
        </p:nvCxnSpPr>
        <p:spPr bwMode="auto">
          <a:xfrm rot="10800000" flipH="1">
            <a:off x="8145900" y="3505650"/>
            <a:ext cx="722700" cy="486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21;g1bc6e687a7d_0_1525"/>
          <p:cNvSpPr/>
          <p:nvPr/>
        </p:nvSpPr>
        <p:spPr bwMode="auto">
          <a:xfrm>
            <a:off x="2235391" y="10612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5" name="Google Shape;622;g1bc6e687a7d_0_15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6" name="Google Shape;623;g1bc6e687a7d_0_1525"/>
          <p:cNvSpPr/>
          <p:nvPr/>
        </p:nvSpPr>
        <p:spPr bwMode="auto">
          <a:xfrm>
            <a:off x="1635200" y="1580175"/>
            <a:ext cx="48165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при пропуске на территорию учреждения автотранспортных средств, проверять соответствующие документы и характер ввозимых грузов</a:t>
            </a:r>
            <a:endParaRPr sz="1600" b="0" i="0" u="none" strike="noStrike" cap="none">
              <a:solidFill>
                <a:schemeClr val="dk1"/>
              </a:solidFill>
              <a:latin typeface="Calibri"/>
              <a:ea typeface="Calibri"/>
              <a:cs typeface="Calibri"/>
            </a:endParaRPr>
          </a:p>
        </p:txBody>
      </p:sp>
      <p:cxnSp>
        <p:nvCxnSpPr>
          <p:cNvPr id="7" name="Google Shape;624;g1bc6e687a7d_0_1525"/>
          <p:cNvCxnSpPr>
            <a:cxnSpLocks/>
          </p:cNvCxnSpPr>
          <p:nvPr/>
        </p:nvCxnSpPr>
        <p:spPr bwMode="auto">
          <a:xfrm>
            <a:off x="1647005" y="2672902"/>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8" name="Google Shape;625;g1bc6e687a7d_0_1525"/>
          <p:cNvSpPr/>
          <p:nvPr/>
        </p:nvSpPr>
        <p:spPr bwMode="auto">
          <a:xfrm>
            <a:off x="1635200" y="2799503"/>
            <a:ext cx="4816500" cy="11574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особое внимание уделять проверке документов и цели прибытия лиц из других организаций, посещающих школу по служебным делам, делать соответствующие записи в книге посетителей</a:t>
            </a:r>
            <a:endParaRPr sz="1600" b="0" i="0" u="none" strike="noStrike" cap="none">
              <a:solidFill>
                <a:schemeClr val="dk1"/>
              </a:solidFill>
              <a:latin typeface="Calibri"/>
              <a:ea typeface="Calibri"/>
              <a:cs typeface="Calibri"/>
            </a:endParaRPr>
          </a:p>
        </p:txBody>
      </p:sp>
      <p:cxnSp>
        <p:nvCxnSpPr>
          <p:cNvPr id="9" name="Google Shape;626;g1bc6e687a7d_0_1525"/>
          <p:cNvCxnSpPr>
            <a:cxnSpLocks/>
          </p:cNvCxnSpPr>
          <p:nvPr/>
        </p:nvCxnSpPr>
        <p:spPr bwMode="auto">
          <a:xfrm>
            <a:off x="1647005" y="4134693"/>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0" name="Google Shape;627;g1bc6e687a7d_0_1525"/>
          <p:cNvSpPr/>
          <p:nvPr/>
        </p:nvSpPr>
        <p:spPr bwMode="auto">
          <a:xfrm>
            <a:off x="7848925" y="5287112"/>
            <a:ext cx="3902100" cy="6345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ограничить пропуск в здание школы посторонних лиц (выяснение причин)</a:t>
            </a:r>
            <a:endParaRPr sz="1600" b="0" i="0" u="none" strike="noStrike" cap="none">
              <a:solidFill>
                <a:schemeClr val="dk1"/>
              </a:solidFill>
              <a:latin typeface="Calibri"/>
              <a:ea typeface="Calibri"/>
              <a:cs typeface="Calibri"/>
            </a:endParaRPr>
          </a:p>
        </p:txBody>
      </p:sp>
      <p:cxnSp>
        <p:nvCxnSpPr>
          <p:cNvPr id="11" name="Google Shape;628;g1bc6e687a7d_0_1525"/>
          <p:cNvCxnSpPr>
            <a:cxnSpLocks/>
          </p:cNvCxnSpPr>
          <p:nvPr/>
        </p:nvCxnSpPr>
        <p:spPr bwMode="auto">
          <a:xfrm>
            <a:off x="8083426" y="6063688"/>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2" name="Google Shape;629;g1bc6e687a7d_0_1525"/>
          <p:cNvSpPr/>
          <p:nvPr/>
        </p:nvSpPr>
        <p:spPr bwMode="auto">
          <a:xfrm>
            <a:off x="1641100" y="4204250"/>
            <a:ext cx="4816500" cy="17958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держать входные двери здания свободными для входа и выхода во время массового (общего) прибытия сотрудников, педагогов и обучающихся на работу и занятия и убытия их после окончания работы и занятий. В остальное время суток входные двери открываются охранником по звонку прибывшего</a:t>
            </a:r>
            <a:endParaRPr sz="1600" b="0" i="0" u="none" strike="noStrike" cap="none">
              <a:solidFill>
                <a:schemeClr val="dk1"/>
              </a:solidFill>
              <a:latin typeface="Calibri"/>
              <a:ea typeface="Calibri"/>
              <a:cs typeface="Calibri"/>
            </a:endParaRPr>
          </a:p>
        </p:txBody>
      </p:sp>
      <p:cxnSp>
        <p:nvCxnSpPr>
          <p:cNvPr id="13" name="Google Shape;630;g1bc6e687a7d_0_1525"/>
          <p:cNvCxnSpPr>
            <a:cxnSpLocks/>
          </p:cNvCxnSpPr>
          <p:nvPr/>
        </p:nvCxnSpPr>
        <p:spPr bwMode="auto">
          <a:xfrm>
            <a:off x="1652895" y="6080177"/>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4" name="Google Shape;631;g1bc6e687a7d_0_1525"/>
          <p:cNvSpPr/>
          <p:nvPr/>
        </p:nvSpPr>
        <p:spPr bwMode="auto">
          <a:xfrm>
            <a:off x="7875451" y="1580175"/>
            <a:ext cx="3902100" cy="1035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после окончания рабочего дня регулярно проверять внутренние помещения организации образования и каждые два часа обходить территорию учреждения, обращать внимание на посторонние и подозрительные предметы</a:t>
            </a:r>
            <a:endParaRPr sz="1600" b="0" i="0" u="none" strike="noStrike" cap="none">
              <a:solidFill>
                <a:schemeClr val="dk1"/>
              </a:solidFill>
              <a:latin typeface="Calibri"/>
              <a:ea typeface="Calibri"/>
              <a:cs typeface="Calibri"/>
            </a:endParaRPr>
          </a:p>
        </p:txBody>
      </p:sp>
      <p:cxnSp>
        <p:nvCxnSpPr>
          <p:cNvPr id="15" name="Google Shape;632;g1bc6e687a7d_0_1525"/>
          <p:cNvCxnSpPr>
            <a:cxnSpLocks/>
          </p:cNvCxnSpPr>
          <p:nvPr/>
        </p:nvCxnSpPr>
        <p:spPr bwMode="auto">
          <a:xfrm>
            <a:off x="7886208" y="3467175"/>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6" name="Google Shape;633;g1bc6e687a7d_0_1525"/>
          <p:cNvSpPr/>
          <p:nvPr/>
        </p:nvSpPr>
        <p:spPr bwMode="auto">
          <a:xfrm>
            <a:off x="7875450" y="3596285"/>
            <a:ext cx="3902100" cy="1194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 всех обнаруженных нарушениях немедленно докладывать руководителю организации образования и своим непосредственным начальникам в охранном предприятии</a:t>
            </a:r>
            <a:endParaRPr sz="1600" b="0" i="0" u="none" strike="noStrike" cap="none">
              <a:solidFill>
                <a:schemeClr val="dk1"/>
              </a:solidFill>
              <a:latin typeface="Calibri"/>
              <a:ea typeface="Calibri"/>
              <a:cs typeface="Calibri"/>
            </a:endParaRPr>
          </a:p>
        </p:txBody>
      </p:sp>
      <p:cxnSp>
        <p:nvCxnSpPr>
          <p:cNvPr id="17" name="Google Shape;634;g1bc6e687a7d_0_1525"/>
          <p:cNvCxnSpPr>
            <a:cxnSpLocks/>
          </p:cNvCxnSpPr>
          <p:nvPr/>
        </p:nvCxnSpPr>
        <p:spPr bwMode="auto">
          <a:xfrm>
            <a:off x="7886208" y="5234981"/>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8" name="Google Shape;635;g1bc6e687a7d_0_1525"/>
          <p:cNvSpPr/>
          <p:nvPr/>
        </p:nvSpPr>
        <p:spPr bwMode="auto">
          <a:xfrm>
            <a:off x="0" y="6281725"/>
            <a:ext cx="12239700" cy="1194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36;g1bc6e687a7d_0_1525"/>
          <p:cNvSpPr/>
          <p:nvPr/>
        </p:nvSpPr>
        <p:spPr bwMode="auto">
          <a:xfrm>
            <a:off x="585975" y="6509575"/>
            <a:ext cx="110682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chemeClr val="dk1"/>
                </a:solidFill>
              </a:rPr>
              <a:t>Примечание: </a:t>
            </a:r>
            <a:r>
              <a:rPr lang="en-US" sz="1500" b="1">
                <a:solidFill>
                  <a:schemeClr val="dk1"/>
                </a:solidFill>
              </a:rPr>
              <a:t>Каждый сотрудник и обучающийся при обнаружении недостатков и нарушений, касающихся обеспечения безопасности в учреждении, незамедлительно сообщает об этом директору школы или его заместителю по безопасности.</a:t>
            </a:r>
            <a:endParaRPr sz="1500" b="1" i="0" u="none" strike="noStrike" cap="none">
              <a:solidFill>
                <a:schemeClr val="dk1"/>
              </a:solidFill>
              <a:latin typeface="Arial"/>
              <a:ea typeface="Arial"/>
              <a:cs typeface="Arial"/>
            </a:endParaRPr>
          </a:p>
        </p:txBody>
      </p:sp>
      <p:pic>
        <p:nvPicPr>
          <p:cNvPr id="20" name="Google Shape;637;g1bc6e687a7d_0_1525" descr="F:\Преза ЕН\15 марта\011.png"/>
          <p:cNvPicPr/>
          <p:nvPr/>
        </p:nvPicPr>
        <p:blipFill>
          <a:blip r:embed="rId2">
            <a:alphaModFix/>
          </a:blip>
          <a:srcRect t="46927" b="44778"/>
          <a:stretch/>
        </p:blipFill>
        <p:spPr bwMode="auto">
          <a:xfrm rot="5400000">
            <a:off x="-693476" y="3676149"/>
            <a:ext cx="4426076" cy="112076"/>
          </a:xfrm>
          <a:prstGeom prst="rect">
            <a:avLst/>
          </a:prstGeom>
          <a:noFill/>
          <a:ln>
            <a:noFill/>
          </a:ln>
        </p:spPr>
      </p:pic>
      <p:pic>
        <p:nvPicPr>
          <p:cNvPr id="21" name="Google Shape;638;g1bc6e687a7d_0_1525" descr="F:\Преза ЕН\15 марта\011.png"/>
          <p:cNvPicPr/>
          <p:nvPr/>
        </p:nvPicPr>
        <p:blipFill>
          <a:blip r:embed="rId2">
            <a:alphaModFix/>
          </a:blip>
          <a:srcRect t="46927" b="44778"/>
          <a:stretch/>
        </p:blipFill>
        <p:spPr bwMode="auto">
          <a:xfrm rot="5400000">
            <a:off x="5565062" y="3676149"/>
            <a:ext cx="4426076" cy="112076"/>
          </a:xfrm>
          <a:prstGeom prst="rect">
            <a:avLst/>
          </a:prstGeom>
          <a:noFill/>
          <a:ln>
            <a:noFill/>
          </a:ln>
        </p:spPr>
      </p:pic>
      <p:pic>
        <p:nvPicPr>
          <p:cNvPr id="22" name="Google Shape;639;g1bc6e687a7d_0_1525"/>
          <p:cNvPicPr/>
          <p:nvPr/>
        </p:nvPicPr>
        <p:blipFill>
          <a:blip r:embed="rId3">
            <a:alphaModFix/>
          </a:blip>
          <a:srcRect l="63198" t="65102" r="6171"/>
          <a:stretch/>
        </p:blipFill>
        <p:spPr bwMode="auto">
          <a:xfrm flipH="1">
            <a:off x="76198" y="2799492"/>
            <a:ext cx="1242725" cy="1443444"/>
          </a:xfrm>
          <a:prstGeom prst="rect">
            <a:avLst/>
          </a:prstGeom>
          <a:noFill/>
          <a:ln>
            <a:noFill/>
          </a:ln>
        </p:spPr>
      </p:pic>
      <p:pic>
        <p:nvPicPr>
          <p:cNvPr id="23" name="Google Shape;640;g1bc6e687a7d_0_1525"/>
          <p:cNvPicPr/>
          <p:nvPr/>
        </p:nvPicPr>
        <p:blipFill>
          <a:blip r:embed="rId3">
            <a:alphaModFix/>
          </a:blip>
          <a:srcRect l="30890" t="65102" r="38480"/>
          <a:stretch/>
        </p:blipFill>
        <p:spPr bwMode="auto">
          <a:xfrm flipH="1">
            <a:off x="76198" y="4455569"/>
            <a:ext cx="1242725" cy="1443444"/>
          </a:xfrm>
          <a:prstGeom prst="rect">
            <a:avLst/>
          </a:prstGeom>
          <a:noFill/>
          <a:ln>
            <a:noFill/>
          </a:ln>
        </p:spPr>
      </p:pic>
      <p:pic>
        <p:nvPicPr>
          <p:cNvPr id="24" name="Google Shape;641;g1bc6e687a7d_0_1525"/>
          <p:cNvPicPr/>
          <p:nvPr/>
        </p:nvPicPr>
        <p:blipFill>
          <a:blip r:embed="rId3">
            <a:alphaModFix/>
          </a:blip>
          <a:srcRect t="64512" r="69370" b="2846"/>
          <a:stretch/>
        </p:blipFill>
        <p:spPr bwMode="auto">
          <a:xfrm flipH="1">
            <a:off x="76198" y="1472939"/>
            <a:ext cx="1242725" cy="1350109"/>
          </a:xfrm>
          <a:prstGeom prst="rect">
            <a:avLst/>
          </a:prstGeom>
          <a:noFill/>
          <a:ln>
            <a:noFill/>
          </a:ln>
        </p:spPr>
      </p:pic>
      <p:pic>
        <p:nvPicPr>
          <p:cNvPr id="25" name="Google Shape;642;g1bc6e687a7d_0_1525"/>
          <p:cNvPicPr/>
          <p:nvPr/>
        </p:nvPicPr>
        <p:blipFill>
          <a:blip r:embed="rId3">
            <a:alphaModFix/>
          </a:blip>
          <a:srcRect l="22094" t="15319" r="52999" b="59657"/>
          <a:stretch/>
        </p:blipFill>
        <p:spPr bwMode="auto">
          <a:xfrm flipH="1">
            <a:off x="6711550" y="1580175"/>
            <a:ext cx="1010500" cy="1035001"/>
          </a:xfrm>
          <a:prstGeom prst="rect">
            <a:avLst/>
          </a:prstGeom>
          <a:noFill/>
          <a:ln>
            <a:noFill/>
          </a:ln>
        </p:spPr>
      </p:pic>
      <p:pic>
        <p:nvPicPr>
          <p:cNvPr id="26" name="Google Shape;643;g1bc6e687a7d_0_1525"/>
          <p:cNvPicPr/>
          <p:nvPr/>
        </p:nvPicPr>
        <p:blipFill>
          <a:blip r:embed="rId3">
            <a:alphaModFix/>
          </a:blip>
          <a:srcRect l="47864" t="16094" r="27229" b="58881"/>
          <a:stretch/>
        </p:blipFill>
        <p:spPr bwMode="auto">
          <a:xfrm flipH="1">
            <a:off x="6692875" y="3400937"/>
            <a:ext cx="1010500" cy="1035001"/>
          </a:xfrm>
          <a:prstGeom prst="rect">
            <a:avLst/>
          </a:prstGeom>
          <a:noFill/>
          <a:ln>
            <a:noFill/>
          </a:ln>
        </p:spPr>
      </p:pic>
      <p:pic>
        <p:nvPicPr>
          <p:cNvPr id="27" name="Google Shape;644;g1bc6e687a7d_0_1525"/>
          <p:cNvPicPr/>
          <p:nvPr/>
        </p:nvPicPr>
        <p:blipFill>
          <a:blip r:embed="rId3">
            <a:alphaModFix/>
          </a:blip>
          <a:srcRect l="75094" t="12223" b="62753"/>
          <a:stretch/>
        </p:blipFill>
        <p:spPr bwMode="auto">
          <a:xfrm flipH="1">
            <a:off x="6627375" y="4848687"/>
            <a:ext cx="1010500" cy="1035001"/>
          </a:xfrm>
          <a:prstGeom prst="rect">
            <a:avLst/>
          </a:prstGeom>
          <a:noFill/>
          <a:ln>
            <a:noFill/>
          </a:ln>
        </p:spPr>
      </p:pic>
      <p:cxnSp>
        <p:nvCxnSpPr>
          <p:cNvPr id="28" name="Google Shape;645;g1bc6e687a7d_0_1525"/>
          <p:cNvCxnSpPr>
            <a:cxnSpLocks/>
          </p:cNvCxnSpPr>
          <p:nvPr/>
        </p:nvCxnSpPr>
        <p:spPr bwMode="auto">
          <a:xfrm>
            <a:off x="1078812" y="282305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29" name="Google Shape;646;g1bc6e687a7d_0_1525"/>
          <p:cNvCxnSpPr>
            <a:cxnSpLocks/>
          </p:cNvCxnSpPr>
          <p:nvPr/>
        </p:nvCxnSpPr>
        <p:spPr bwMode="auto">
          <a:xfrm>
            <a:off x="1078812" y="433150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30" name="Google Shape;647;g1bc6e687a7d_0_1525"/>
          <p:cNvCxnSpPr>
            <a:cxnSpLocks/>
          </p:cNvCxnSpPr>
          <p:nvPr/>
        </p:nvCxnSpPr>
        <p:spPr bwMode="auto">
          <a:xfrm>
            <a:off x="7216812" y="2746546"/>
            <a:ext cx="0" cy="599100"/>
          </a:xfrm>
          <a:prstGeom prst="straightConnector1">
            <a:avLst/>
          </a:prstGeom>
          <a:noFill/>
          <a:ln w="19050" cap="flat" cmpd="sng">
            <a:solidFill>
              <a:schemeClr val="dk1"/>
            </a:solidFill>
            <a:prstDash val="solid"/>
            <a:miter lim="800000"/>
            <a:headEnd type="none" w="sm" len="sm"/>
            <a:tailEnd type="triangle" w="med" len="med"/>
          </a:ln>
        </p:spPr>
      </p:cxnSp>
      <p:cxnSp>
        <p:nvCxnSpPr>
          <p:cNvPr id="31" name="Google Shape;648;g1bc6e687a7d_0_1525"/>
          <p:cNvCxnSpPr>
            <a:cxnSpLocks/>
          </p:cNvCxnSpPr>
          <p:nvPr/>
        </p:nvCxnSpPr>
        <p:spPr bwMode="auto">
          <a:xfrm>
            <a:off x="7216812" y="4376746"/>
            <a:ext cx="0" cy="59910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787226" y="452436"/>
            <a:ext cx="10786842" cy="535501"/>
          </a:xfrm>
          <a:prstGeom prst="rect">
            <a:avLst/>
          </a:prstGeom>
          <a:solidFill>
            <a:srgbClr val="DDEAF6"/>
          </a:solidFill>
          <a:ln>
            <a:noFill/>
          </a:ln>
        </p:spPr>
        <p:txBody>
          <a:bodyPr spcFirstLastPara="1" wrap="square" lIns="84473" tIns="42225" rIns="84473" bIns="42225" anchor="ctr" anchorCtr="0">
            <a:noAutofit/>
          </a:bodyPr>
          <a:lstStyle/>
          <a:p>
            <a:pPr algn="ctr" defTabSz="844896">
              <a:buSzPts val="1895"/>
              <a:defRPr/>
            </a:pPr>
            <a:endParaRPr sz="1800">
              <a:solidFill>
                <a:srgbClr val="FFFFFF"/>
              </a:solidFill>
              <a:latin typeface="Calibri"/>
              <a:ea typeface="Calibri"/>
              <a:cs typeface="Calibri"/>
            </a:endParaRPr>
          </a:p>
        </p:txBody>
      </p:sp>
      <p:sp>
        <p:nvSpPr>
          <p:cNvPr id="5" name="Google Shape;88;g1bc6e687a7d_0_0"/>
          <p:cNvSpPr/>
          <p:nvPr/>
        </p:nvSpPr>
        <p:spPr bwMode="auto">
          <a:xfrm>
            <a:off x="2625906" y="452437"/>
            <a:ext cx="6968259" cy="338700"/>
          </a:xfrm>
          <a:prstGeom prst="rect">
            <a:avLst/>
          </a:prstGeom>
          <a:noFill/>
          <a:ln>
            <a:noFill/>
          </a:ln>
        </p:spPr>
        <p:txBody>
          <a:bodyPr spcFirstLastPara="1" wrap="square" lIns="84473" tIns="42225" rIns="84473" bIns="42225" anchor="t" anchorCtr="0">
            <a:noAutofit/>
          </a:bodyPr>
          <a:lstStyle/>
          <a:p>
            <a:pPr algn="ctr" defTabSz="844896">
              <a:buSzPts val="1100"/>
              <a:defRPr/>
            </a:pPr>
            <a:r>
              <a:rPr lang="kk-KZ" sz="1800" b="1">
                <a:solidFill>
                  <a:srgbClr val="002060"/>
                </a:solidFill>
              </a:rPr>
              <a:t>СОДЕРЖАНИЕ</a:t>
            </a:r>
          </a:p>
        </p:txBody>
      </p:sp>
      <p:sp>
        <p:nvSpPr>
          <p:cNvPr id="6" name="Номер слайда 2"/>
          <p:cNvSpPr>
            <a:spLocks noGrp="1"/>
          </p:cNvSpPr>
          <p:nvPr>
            <p:ph type="sldNum" idx="12"/>
          </p:nvPr>
        </p:nvSpPr>
        <p:spPr bwMode="auto"/>
        <p:txBody>
          <a:bodyPr/>
          <a:lstStyle/>
          <a:p>
            <a:pPr defTabSz="844896">
              <a:defRPr/>
            </a:pPr>
            <a:r>
              <a:rPr lang="kk-KZ"/>
              <a:t>2</a:t>
            </a:r>
            <a:endParaRPr lang="en-US"/>
          </a:p>
        </p:txBody>
      </p:sp>
      <p:sp>
        <p:nvSpPr>
          <p:cNvPr id="7" name="Прямоугольник 3"/>
          <p:cNvSpPr/>
          <p:nvPr/>
        </p:nvSpPr>
        <p:spPr bwMode="auto">
          <a:xfrm>
            <a:off x="942340" y="1232208"/>
            <a:ext cx="10631728" cy="4524315"/>
          </a:xfrm>
          <a:prstGeom prst="rect">
            <a:avLst/>
          </a:prstGeom>
        </p:spPr>
        <p:txBody>
          <a:bodyPr wrap="square">
            <a:spAutoFit/>
          </a:bodyPr>
          <a:lstStyle/>
          <a:p>
            <a:pPr>
              <a:defRPr/>
            </a:pPr>
            <a:r>
              <a:rPr lang="ru-RU" sz="1800" i="1">
                <a:solidFill>
                  <a:srgbClr val="002060"/>
                </a:solidFill>
              </a:rPr>
              <a:t>1. </a:t>
            </a:r>
            <a:r>
              <a:rPr lang="ru-RU" sz="1800" b="1" i="1">
                <a:solidFill>
                  <a:srgbClr val="002060"/>
                </a:solidFill>
              </a:rPr>
              <a:t>АЛГОРИТМ</a:t>
            </a:r>
            <a:r>
              <a:rPr lang="ru-RU" sz="1800" i="1">
                <a:solidFill>
                  <a:srgbClr val="002060"/>
                </a:solidFill>
              </a:rPr>
              <a:t> оперативного реагирования на факты насилия детей</a:t>
            </a:r>
            <a:endParaRPr/>
          </a:p>
          <a:p>
            <a:pPr>
              <a:defRPr/>
            </a:pPr>
            <a:endParaRPr lang="ru-RU" sz="1800" i="1">
              <a:solidFill>
                <a:srgbClr val="002060"/>
              </a:solidFill>
            </a:endParaRPr>
          </a:p>
          <a:p>
            <a:pPr>
              <a:defRPr/>
            </a:pPr>
            <a:r>
              <a:rPr lang="ru-RU" sz="1800" i="1">
                <a:solidFill>
                  <a:srgbClr val="002060"/>
                </a:solidFill>
              </a:rPr>
              <a:t>2. </a:t>
            </a:r>
            <a:r>
              <a:rPr lang="ru-RU" sz="1800" b="1" i="1">
                <a:solidFill>
                  <a:srgbClr val="002060"/>
                </a:solidFill>
              </a:rPr>
              <a:t>АЛГОРИТМ </a:t>
            </a:r>
            <a:r>
              <a:rPr lang="ru-RU" sz="1800" i="1">
                <a:solidFill>
                  <a:srgbClr val="002060"/>
                </a:solidFill>
              </a:rPr>
              <a:t>действий  при обнаружении подозрительного предмета ………………….......4-6</a:t>
            </a:r>
            <a:endParaRPr/>
          </a:p>
          <a:p>
            <a:pPr>
              <a:defRPr/>
            </a:pPr>
            <a:endParaRPr lang="ru-RU" sz="1800" i="1">
              <a:solidFill>
                <a:srgbClr val="002060"/>
              </a:solidFill>
            </a:endParaRPr>
          </a:p>
          <a:p>
            <a:pPr>
              <a:defRPr/>
            </a:pPr>
            <a:r>
              <a:rPr lang="ru-RU" sz="1800" i="1">
                <a:solidFill>
                  <a:srgbClr val="002060"/>
                </a:solidFill>
              </a:rPr>
              <a:t>3. </a:t>
            </a:r>
            <a:r>
              <a:rPr lang="ru-RU" sz="1800" b="1" i="1">
                <a:solidFill>
                  <a:srgbClr val="002060"/>
                </a:solidFill>
              </a:rPr>
              <a:t>АЛГОРИ</a:t>
            </a:r>
            <a:r>
              <a:rPr lang="ru-RU" sz="1800" i="1">
                <a:solidFill>
                  <a:srgbClr val="002060"/>
                </a:solidFill>
              </a:rPr>
              <a:t>ТМ действий при вооруженном нападении на сотрудников, педагогов, обучающихся и воспитанников организаций образования ………………………………………………………….. 7-10</a:t>
            </a:r>
            <a:endParaRPr/>
          </a:p>
          <a:p>
            <a:pPr>
              <a:defRPr/>
            </a:pPr>
            <a:endParaRPr lang="ru-RU" sz="1800" i="1">
              <a:solidFill>
                <a:srgbClr val="002060"/>
              </a:solidFill>
            </a:endParaRPr>
          </a:p>
          <a:p>
            <a:pPr>
              <a:defRPr/>
            </a:pPr>
            <a:r>
              <a:rPr lang="ru-RU" sz="1800" i="1">
                <a:solidFill>
                  <a:srgbClr val="002060"/>
                </a:solidFill>
              </a:rPr>
              <a:t>4. </a:t>
            </a:r>
            <a:r>
              <a:rPr lang="ru-RU" sz="1800" b="1" i="1">
                <a:solidFill>
                  <a:srgbClr val="002060"/>
                </a:solidFill>
              </a:rPr>
              <a:t>АЛГОРИТМ</a:t>
            </a:r>
            <a:r>
              <a:rPr lang="ru-RU" sz="1800" i="1">
                <a:solidFill>
                  <a:srgbClr val="002060"/>
                </a:solidFill>
              </a:rPr>
              <a:t> действий при захвате заложников в организации образования …………….. 11-13</a:t>
            </a:r>
            <a:endParaRPr/>
          </a:p>
          <a:p>
            <a:pPr>
              <a:defRPr/>
            </a:pPr>
            <a:endParaRPr lang="ru-RU" sz="1800" i="1">
              <a:solidFill>
                <a:srgbClr val="002060"/>
              </a:solidFill>
            </a:endParaRPr>
          </a:p>
          <a:p>
            <a:pPr>
              <a:defRPr/>
            </a:pPr>
            <a:r>
              <a:rPr lang="ru-RU" sz="1800" i="1">
                <a:solidFill>
                  <a:srgbClr val="002060"/>
                </a:solidFill>
              </a:rPr>
              <a:t>5. </a:t>
            </a:r>
            <a:r>
              <a:rPr lang="ru-RU" sz="1800" b="1" i="1">
                <a:solidFill>
                  <a:srgbClr val="002060"/>
                </a:solidFill>
              </a:rPr>
              <a:t>АЛГОРИТМ</a:t>
            </a:r>
            <a:r>
              <a:rPr lang="ru-RU" sz="1800" i="1">
                <a:solidFill>
                  <a:srgbClr val="002060"/>
                </a:solidFill>
              </a:rPr>
              <a:t> действий при атаке организации образования террористами …………….. 14-15</a:t>
            </a:r>
            <a:endParaRPr/>
          </a:p>
          <a:p>
            <a:pPr>
              <a:defRPr/>
            </a:pPr>
            <a:endParaRPr lang="ru-RU" sz="1800" i="1">
              <a:solidFill>
                <a:srgbClr val="002060"/>
              </a:solidFill>
            </a:endParaRPr>
          </a:p>
          <a:p>
            <a:pPr>
              <a:defRPr/>
            </a:pPr>
            <a:r>
              <a:rPr lang="ru-RU" sz="1800" i="1">
                <a:solidFill>
                  <a:srgbClr val="002060"/>
                </a:solidFill>
              </a:rPr>
              <a:t>6. </a:t>
            </a:r>
            <a:r>
              <a:rPr lang="ru-RU" sz="1800" b="1" i="1">
                <a:solidFill>
                  <a:srgbClr val="002060"/>
                </a:solidFill>
              </a:rPr>
              <a:t>ПРАКТИЧЕСКИЕ МЕРОПРИЯТИЯ </a:t>
            </a:r>
            <a:r>
              <a:rPr lang="ru-RU" sz="1800" i="1">
                <a:solidFill>
                  <a:srgbClr val="002060"/>
                </a:solidFill>
              </a:rPr>
              <a:t>по предупреждению актов терроризма в организациях образования и на ее территории …………………………………………………………………... 16 - 19</a:t>
            </a:r>
            <a:endParaRPr/>
          </a:p>
          <a:p>
            <a:pPr>
              <a:defRPr/>
            </a:pPr>
            <a:endParaRPr lang="ru-RU" sz="1800" i="1">
              <a:solidFill>
                <a:srgbClr val="002060"/>
              </a:solidFill>
            </a:endParaRPr>
          </a:p>
          <a:p>
            <a:pPr>
              <a:defRPr/>
            </a:pPr>
            <a:r>
              <a:rPr lang="ru-RU" sz="1800" i="1">
                <a:solidFill>
                  <a:srgbClr val="002060"/>
                </a:solidFill>
              </a:rPr>
              <a:t>7. </a:t>
            </a:r>
            <a:r>
              <a:rPr lang="ru-RU" sz="1800" b="1" i="1">
                <a:solidFill>
                  <a:srgbClr val="002060"/>
                </a:solidFill>
              </a:rPr>
              <a:t>АЛГОРИТМ ДЕЙСТВИЙ </a:t>
            </a:r>
            <a:r>
              <a:rPr lang="ru-RU" sz="1800" i="1">
                <a:solidFill>
                  <a:srgbClr val="002060"/>
                </a:solidFill>
              </a:rPr>
              <a:t>сотрудников, обучающихся и воспитанников организаций образования при возникновении чрезвычайных ситуаций техногенного характера …..... 20 - 22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53;g1bc6e687a7d_0_1609"/>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5" name="Google Shape;654;g1bc6e687a7d_0_1609"/>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
        <p:nvSpPr>
          <p:cNvPr id="6" name="Google Shape;655;g1bc6e687a7d_0_1609"/>
          <p:cNvSpPr/>
          <p:nvPr/>
        </p:nvSpPr>
        <p:spPr bwMode="auto">
          <a:xfrm>
            <a:off x="6848537" y="1998974"/>
            <a:ext cx="23907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656;g1bc6e687a7d_0_1609"/>
          <p:cNvSpPr/>
          <p:nvPr/>
        </p:nvSpPr>
        <p:spPr bwMode="auto">
          <a:xfrm>
            <a:off x="3439958" y="1998974"/>
            <a:ext cx="33000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657;g1bc6e687a7d_0_1609"/>
          <p:cNvSpPr/>
          <p:nvPr/>
        </p:nvSpPr>
        <p:spPr bwMode="auto">
          <a:xfrm>
            <a:off x="597150" y="1998974"/>
            <a:ext cx="27738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58;g1bc6e687a7d_0_1609"/>
          <p:cNvSpPr/>
          <p:nvPr/>
        </p:nvSpPr>
        <p:spPr bwMode="auto">
          <a:xfrm>
            <a:off x="655150" y="2116684"/>
            <a:ext cx="2535900" cy="1707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немедленно сообщить об этом по телефону в государственную противопожарную службу (далее - ГПС) по номеру 101 или единую дежурно-диспетчерскую службу 112</a:t>
            </a:r>
            <a:endParaRPr sz="1300" b="0" i="0" u="none" strike="noStrike" cap="none">
              <a:solidFill>
                <a:schemeClr val="dk1"/>
              </a:solidFill>
              <a:latin typeface="Arial"/>
              <a:ea typeface="Arial"/>
              <a:cs typeface="Arial"/>
            </a:endParaRPr>
          </a:p>
        </p:txBody>
      </p:sp>
      <p:sp>
        <p:nvSpPr>
          <p:cNvPr id="10" name="Google Shape;659;g1bc6e687a7d_0_1609"/>
          <p:cNvSpPr/>
          <p:nvPr/>
        </p:nvSpPr>
        <p:spPr bwMode="auto">
          <a:xfrm>
            <a:off x="3613829" y="2299159"/>
            <a:ext cx="2967300" cy="1547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принять посильные меры по спасению и эвакуации людей, тушению пожара первичными средствами пожаротушения и сохранности материальных ценностей</a:t>
            </a:r>
            <a:endParaRPr sz="1300" b="0" i="0" u="none" strike="noStrike" cap="none">
              <a:solidFill>
                <a:schemeClr val="dk1"/>
              </a:solidFill>
              <a:latin typeface="Arial"/>
              <a:ea typeface="Arial"/>
              <a:cs typeface="Arial"/>
            </a:endParaRPr>
          </a:p>
        </p:txBody>
      </p:sp>
      <p:sp>
        <p:nvSpPr>
          <p:cNvPr id="11" name="Google Shape;660;g1bc6e687a7d_0_1609"/>
          <p:cNvSpPr/>
          <p:nvPr/>
        </p:nvSpPr>
        <p:spPr bwMode="auto">
          <a:xfrm>
            <a:off x="3146842"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661;g1bc6e687a7d_0_1609"/>
          <p:cNvSpPr/>
          <p:nvPr/>
        </p:nvSpPr>
        <p:spPr bwMode="auto">
          <a:xfrm>
            <a:off x="6509796"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662;g1bc6e687a7d_0_1609"/>
          <p:cNvSpPr/>
          <p:nvPr/>
        </p:nvSpPr>
        <p:spPr bwMode="auto">
          <a:xfrm>
            <a:off x="9369067" y="1998974"/>
            <a:ext cx="26109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663;g1bc6e687a7d_0_1609"/>
          <p:cNvSpPr/>
          <p:nvPr/>
        </p:nvSpPr>
        <p:spPr bwMode="auto">
          <a:xfrm>
            <a:off x="9660928" y="2116684"/>
            <a:ext cx="2169300" cy="1547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 необходимости отключить электроэнергию (за исключением систем противопожарной защиты), остановить работу систем вентиляции</a:t>
            </a:r>
            <a:endParaRPr sz="1300" b="0" i="0" u="none" strike="noStrike" cap="none">
              <a:solidFill>
                <a:schemeClr val="dk1"/>
              </a:solidFill>
              <a:latin typeface="Arial"/>
              <a:ea typeface="Arial"/>
              <a:cs typeface="Arial"/>
            </a:endParaRPr>
          </a:p>
        </p:txBody>
      </p:sp>
      <p:sp>
        <p:nvSpPr>
          <p:cNvPr id="15" name="Google Shape;664;g1bc6e687a7d_0_1609"/>
          <p:cNvSpPr/>
          <p:nvPr/>
        </p:nvSpPr>
        <p:spPr bwMode="auto">
          <a:xfrm>
            <a:off x="9091945"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665;g1bc6e687a7d_0_1609"/>
          <p:cNvSpPr/>
          <p:nvPr/>
        </p:nvSpPr>
        <p:spPr bwMode="auto">
          <a:xfrm>
            <a:off x="1507295" y="16089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руководителя:</a:t>
            </a:r>
            <a:endParaRPr sz="1600" b="1" i="0" u="none" strike="noStrike" cap="none">
              <a:solidFill>
                <a:schemeClr val="dk1"/>
              </a:solidFill>
              <a:latin typeface="Arial"/>
              <a:ea typeface="Arial"/>
              <a:cs typeface="Arial"/>
            </a:endParaRPr>
          </a:p>
        </p:txBody>
      </p:sp>
      <p:sp>
        <p:nvSpPr>
          <p:cNvPr id="17" name="Google Shape;666;g1bc6e687a7d_0_1609"/>
          <p:cNvSpPr/>
          <p:nvPr/>
        </p:nvSpPr>
        <p:spPr bwMode="auto">
          <a:xfrm>
            <a:off x="6907685" y="2264838"/>
            <a:ext cx="22020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проверить включение в работу автоматических систем противопожарной защиты (оповещения людей при пожаре)</a:t>
            </a:r>
            <a:endParaRPr sz="1300" b="0" i="0" u="none" strike="noStrike" cap="none">
              <a:solidFill>
                <a:schemeClr val="dk1"/>
              </a:solidFill>
              <a:latin typeface="Arial"/>
              <a:ea typeface="Arial"/>
              <a:cs typeface="Arial"/>
            </a:endParaRPr>
          </a:p>
        </p:txBody>
      </p:sp>
      <p:sp>
        <p:nvSpPr>
          <p:cNvPr id="18" name="Google Shape;667;g1bc6e687a7d_0_1609"/>
          <p:cNvSpPr/>
          <p:nvPr/>
        </p:nvSpPr>
        <p:spPr bwMode="auto">
          <a:xfrm>
            <a:off x="6022132"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68;g1bc6e687a7d_0_1609"/>
          <p:cNvSpPr/>
          <p:nvPr/>
        </p:nvSpPr>
        <p:spPr bwMode="auto">
          <a:xfrm>
            <a:off x="2970751" y="3920300"/>
            <a:ext cx="29673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669;g1bc6e687a7d_0_1609"/>
          <p:cNvSpPr/>
          <p:nvPr/>
        </p:nvSpPr>
        <p:spPr bwMode="auto">
          <a:xfrm>
            <a:off x="115167" y="3920300"/>
            <a:ext cx="27738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670;g1bc6e687a7d_0_1609"/>
          <p:cNvSpPr/>
          <p:nvPr/>
        </p:nvSpPr>
        <p:spPr bwMode="auto">
          <a:xfrm>
            <a:off x="173167" y="4156188"/>
            <a:ext cx="2715900" cy="119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выполнить другие мероприятия, способствующие предотвращению развитию пожара и задымления помещений здания</a:t>
            </a:r>
            <a:endParaRPr sz="1300" b="0" i="0" u="none" strike="noStrike" cap="none">
              <a:solidFill>
                <a:schemeClr val="dk1"/>
              </a:solidFill>
              <a:latin typeface="Arial"/>
              <a:ea typeface="Arial"/>
              <a:cs typeface="Arial"/>
            </a:endParaRPr>
          </a:p>
        </p:txBody>
      </p:sp>
      <p:sp>
        <p:nvSpPr>
          <p:cNvPr id="22" name="Google Shape;671;g1bc6e687a7d_0_1609"/>
          <p:cNvSpPr/>
          <p:nvPr/>
        </p:nvSpPr>
        <p:spPr bwMode="auto">
          <a:xfrm>
            <a:off x="3127093" y="4161413"/>
            <a:ext cx="2668199"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осуществлять общее руководство по тушению пожара (с учетом специфических особенностей объекта) до прибытия подразделения ГПС</a:t>
            </a:r>
            <a:endParaRPr sz="1300" b="0" i="0" u="none" strike="noStrike" cap="none">
              <a:solidFill>
                <a:schemeClr val="dk1"/>
              </a:solidFill>
              <a:latin typeface="Arial"/>
              <a:ea typeface="Arial"/>
              <a:cs typeface="Arial"/>
            </a:endParaRPr>
          </a:p>
        </p:txBody>
      </p:sp>
      <p:sp>
        <p:nvSpPr>
          <p:cNvPr id="23" name="Google Shape;672;g1bc6e687a7d_0_1609"/>
          <p:cNvSpPr/>
          <p:nvPr/>
        </p:nvSpPr>
        <p:spPr bwMode="auto">
          <a:xfrm>
            <a:off x="2664861"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73;g1bc6e687a7d_0_1609"/>
          <p:cNvSpPr/>
          <p:nvPr/>
        </p:nvSpPr>
        <p:spPr bwMode="auto">
          <a:xfrm>
            <a:off x="5707902"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674;g1bc6e687a7d_0_1609"/>
          <p:cNvSpPr/>
          <p:nvPr/>
        </p:nvSpPr>
        <p:spPr bwMode="auto">
          <a:xfrm>
            <a:off x="8706760"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75;g1bc6e687a7d_0_1609"/>
          <p:cNvSpPr/>
          <p:nvPr/>
        </p:nvSpPr>
        <p:spPr bwMode="auto">
          <a:xfrm>
            <a:off x="8815322" y="4024889"/>
            <a:ext cx="25359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организовать встречу подразделений ГПС и оказать помощь в выборе кратчайшего пути для подъезда к очагу пожара и противопожарного водоснабжения</a:t>
            </a:r>
            <a:endParaRPr sz="1300" b="0" i="0" u="none" strike="noStrike" cap="none">
              <a:solidFill>
                <a:schemeClr val="dk1"/>
              </a:solidFill>
              <a:latin typeface="Arial"/>
              <a:ea typeface="Arial"/>
              <a:cs typeface="Arial"/>
            </a:endParaRPr>
          </a:p>
        </p:txBody>
      </p:sp>
      <p:sp>
        <p:nvSpPr>
          <p:cNvPr id="27" name="Google Shape;676;g1bc6e687a7d_0_1609"/>
          <p:cNvSpPr/>
          <p:nvPr/>
        </p:nvSpPr>
        <p:spPr bwMode="auto">
          <a:xfrm>
            <a:off x="8429638"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677;g1bc6e687a7d_0_1609"/>
          <p:cNvSpPr/>
          <p:nvPr/>
        </p:nvSpPr>
        <p:spPr bwMode="auto">
          <a:xfrm>
            <a:off x="6157700" y="4103725"/>
            <a:ext cx="22671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обеспечить соблюдение требования безопасности сотрудниками, принимающими участие в тушении пожара</a:t>
            </a:r>
            <a:endParaRPr sz="1300" b="0" i="0" u="none" strike="noStrike" cap="none">
              <a:solidFill>
                <a:schemeClr val="dk1"/>
              </a:solidFill>
              <a:latin typeface="Arial"/>
              <a:ea typeface="Arial"/>
              <a:cs typeface="Arial"/>
            </a:endParaRPr>
          </a:p>
        </p:txBody>
      </p:sp>
      <p:sp>
        <p:nvSpPr>
          <p:cNvPr id="29" name="Google Shape;678;g1bc6e687a7d_0_1609"/>
          <p:cNvSpPr/>
          <p:nvPr/>
        </p:nvSpPr>
        <p:spPr bwMode="auto">
          <a:xfrm>
            <a:off x="0" y="6281725"/>
            <a:ext cx="12239700" cy="1194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679;g1bc6e687a7d_0_1609"/>
          <p:cNvSpPr/>
          <p:nvPr/>
        </p:nvSpPr>
        <p:spPr bwMode="auto">
          <a:xfrm>
            <a:off x="3245200" y="6436850"/>
            <a:ext cx="8380200" cy="1039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b="1">
                <a:solidFill>
                  <a:schemeClr val="dk1"/>
                </a:solidFill>
              </a:rPr>
              <a:t>Руководитель организации образования информирует руководителя тушения пожара о конструктивных особенностях объекта, прилегающих строений и сооружений, количестве и пожароопасных свойствах хранимых веществ – и других сведениях, необходимых для успешной ликвидации пожара, безопасности.</a:t>
            </a:r>
            <a:endParaRPr b="1" i="0" u="none" strike="noStrike" cap="none">
              <a:solidFill>
                <a:schemeClr val="dk1"/>
              </a:solidFill>
              <a:latin typeface="Arial"/>
              <a:ea typeface="Arial"/>
              <a:cs typeface="Arial"/>
            </a:endParaRPr>
          </a:p>
        </p:txBody>
      </p:sp>
      <p:sp>
        <p:nvSpPr>
          <p:cNvPr id="31" name="Google Shape;680;g1bc6e687a7d_0_1609"/>
          <p:cNvSpPr/>
          <p:nvPr/>
        </p:nvSpPr>
        <p:spPr bwMode="auto">
          <a:xfrm>
            <a:off x="653095" y="58741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980000"/>
                </a:solidFill>
              </a:rPr>
              <a:t>По прибытии пожарного подразделения</a:t>
            </a:r>
            <a:endParaRPr sz="1600" b="1" i="0" u="none" strike="noStrike" cap="none">
              <a:solidFill>
                <a:srgbClr val="980000"/>
              </a:solidFill>
              <a:latin typeface="Arial"/>
              <a:ea typeface="Arial"/>
              <a:cs typeface="Arial"/>
            </a:endParaRPr>
          </a:p>
        </p:txBody>
      </p:sp>
      <p:pic>
        <p:nvPicPr>
          <p:cNvPr id="32" name="Google Shape;681;g1bc6e687a7d_0_1609"/>
          <p:cNvPicPr/>
          <p:nvPr/>
        </p:nvPicPr>
        <p:blipFill>
          <a:blip r:embed="rId2">
            <a:alphaModFix/>
          </a:blip>
          <a:srcRect r="68210"/>
          <a:stretch/>
        </p:blipFill>
        <p:spPr bwMode="auto">
          <a:xfrm>
            <a:off x="389727" y="5874175"/>
            <a:ext cx="806150" cy="1477150"/>
          </a:xfrm>
          <a:prstGeom prst="rect">
            <a:avLst/>
          </a:prstGeom>
          <a:noFill/>
          <a:ln>
            <a:noFill/>
          </a:ln>
        </p:spPr>
      </p:pic>
      <p:pic>
        <p:nvPicPr>
          <p:cNvPr id="33" name="Google Shape;682;g1bc6e687a7d_0_1609"/>
          <p:cNvPicPr/>
          <p:nvPr/>
        </p:nvPicPr>
        <p:blipFill>
          <a:blip r:embed="rId2">
            <a:alphaModFix/>
          </a:blip>
          <a:srcRect l="68197" r="-3786"/>
          <a:stretch/>
        </p:blipFill>
        <p:spPr bwMode="auto">
          <a:xfrm>
            <a:off x="773924" y="5874175"/>
            <a:ext cx="902524" cy="1477150"/>
          </a:xfrm>
          <a:prstGeom prst="rect">
            <a:avLst/>
          </a:prstGeom>
          <a:noFill/>
          <a:ln>
            <a:noFill/>
          </a:ln>
        </p:spPr>
      </p:pic>
      <p:pic>
        <p:nvPicPr>
          <p:cNvPr id="34" name="Google Shape;683;g1bc6e687a7d_0_1609"/>
          <p:cNvPicPr/>
          <p:nvPr/>
        </p:nvPicPr>
        <p:blipFill>
          <a:blip r:embed="rId2">
            <a:alphaModFix/>
          </a:blip>
          <a:srcRect l="30301" r="34109"/>
          <a:stretch/>
        </p:blipFill>
        <p:spPr bwMode="auto">
          <a:xfrm>
            <a:off x="1290287" y="5874175"/>
            <a:ext cx="902524" cy="1477150"/>
          </a:xfrm>
          <a:prstGeom prst="rect">
            <a:avLst/>
          </a:prstGeom>
          <a:noFill/>
          <a:ln>
            <a:noFill/>
          </a:ln>
        </p:spPr>
      </p:pic>
      <p:pic>
        <p:nvPicPr>
          <p:cNvPr id="35" name="Google Shape;684;g1bc6e687a7d_0_1609"/>
          <p:cNvPicPr/>
          <p:nvPr/>
        </p:nvPicPr>
        <p:blipFill>
          <a:blip r:embed="rId3">
            <a:alphaModFix/>
          </a:blip>
          <a:stretch/>
        </p:blipFill>
        <p:spPr bwMode="auto">
          <a:xfrm flipH="1">
            <a:off x="2384900" y="5813950"/>
            <a:ext cx="806150" cy="1537374"/>
          </a:xfrm>
          <a:prstGeom prst="rect">
            <a:avLst/>
          </a:prstGeom>
          <a:noFill/>
          <a:ln>
            <a:noFill/>
          </a:ln>
        </p:spPr>
      </p:pic>
      <p:pic>
        <p:nvPicPr>
          <p:cNvPr id="36" name="Google Shape;685;g1bc6e687a7d_0_1609"/>
          <p:cNvPicPr/>
          <p:nvPr/>
        </p:nvPicPr>
        <p:blipFill>
          <a:blip r:embed="rId4">
            <a:alphaModFix/>
          </a:blip>
          <a:srcRect l="7670" r="-7668"/>
          <a:stretch/>
        </p:blipFill>
        <p:spPr bwMode="auto">
          <a:xfrm>
            <a:off x="11119385" y="4125767"/>
            <a:ext cx="806150" cy="1446507"/>
          </a:xfrm>
          <a:prstGeom prst="rect">
            <a:avLst/>
          </a:prstGeom>
          <a:noFill/>
          <a:ln>
            <a:noFill/>
          </a:ln>
        </p:spPr>
      </p:pic>
      <p:pic>
        <p:nvPicPr>
          <p:cNvPr id="37" name="Google Shape;686;g1bc6e687a7d_0_1609"/>
          <p:cNvPicPr/>
          <p:nvPr/>
        </p:nvPicPr>
        <p:blipFill>
          <a:blip r:embed="rId5">
            <a:alphaModFix/>
          </a:blip>
          <a:stretch/>
        </p:blipFill>
        <p:spPr bwMode="auto">
          <a:xfrm>
            <a:off x="0" y="2189043"/>
            <a:ext cx="902525" cy="15036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91;g1bc6e687a7d_0_1693"/>
          <p:cNvSpPr/>
          <p:nvPr/>
        </p:nvSpPr>
        <p:spPr bwMode="auto">
          <a:xfrm>
            <a:off x="2965239"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692;g1bc6e687a7d_0_1693"/>
          <p:cNvSpPr/>
          <p:nvPr/>
        </p:nvSpPr>
        <p:spPr bwMode="auto">
          <a:xfrm>
            <a:off x="138013"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693;g1bc6e687a7d_0_1693"/>
          <p:cNvSpPr/>
          <p:nvPr/>
        </p:nvSpPr>
        <p:spPr bwMode="auto">
          <a:xfrm>
            <a:off x="180437" y="602427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обучающиеся, услышав тревогу о пожаре, по указанию преподавателя, покидают кабинет и здание, согласно плана эвакуации</a:t>
            </a:r>
            <a:endParaRPr sz="1300" b="0" i="0" u="none" strike="noStrike" cap="none">
              <a:solidFill>
                <a:schemeClr val="dk1"/>
              </a:solidFill>
              <a:latin typeface="Arial"/>
              <a:ea typeface="Arial"/>
              <a:cs typeface="Arial"/>
            </a:endParaRPr>
          </a:p>
        </p:txBody>
      </p:sp>
      <p:sp>
        <p:nvSpPr>
          <p:cNvPr id="7" name="Google Shape;694;g1bc6e687a7d_0_1693"/>
          <p:cNvSpPr/>
          <p:nvPr/>
        </p:nvSpPr>
        <p:spPr bwMode="auto">
          <a:xfrm>
            <a:off x="3067810" y="6160067"/>
            <a:ext cx="1605000" cy="1151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 ходе эвакуации не поднимать панику и не толкаться</a:t>
            </a:r>
            <a:endParaRPr sz="1300" b="0" i="0" u="none" strike="noStrike" cap="none">
              <a:solidFill>
                <a:schemeClr val="dk1"/>
              </a:solidFill>
              <a:latin typeface="Arial"/>
              <a:ea typeface="Arial"/>
              <a:cs typeface="Arial"/>
            </a:endParaRPr>
          </a:p>
        </p:txBody>
      </p:sp>
      <p:sp>
        <p:nvSpPr>
          <p:cNvPr id="8" name="Google Shape;695;g1bc6e687a7d_0_1693"/>
          <p:cNvSpPr/>
          <p:nvPr/>
        </p:nvSpPr>
        <p:spPr bwMode="auto">
          <a:xfrm>
            <a:off x="27726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96;g1bc6e687a7d_0_1693"/>
          <p:cNvSpPr/>
          <p:nvPr/>
        </p:nvSpPr>
        <p:spPr bwMode="auto">
          <a:xfrm>
            <a:off x="7440663"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697;g1bc6e687a7d_0_1693"/>
          <p:cNvSpPr/>
          <p:nvPr/>
        </p:nvSpPr>
        <p:spPr bwMode="auto">
          <a:xfrm>
            <a:off x="4816738" y="5936675"/>
            <a:ext cx="25359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698;g1bc6e687a7d_0_1693"/>
          <p:cNvSpPr/>
          <p:nvPr/>
        </p:nvSpPr>
        <p:spPr bwMode="auto">
          <a:xfrm>
            <a:off x="4905962" y="610162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 сильном задымлении обязательно использовать средства защиты органов дыхания</a:t>
            </a:r>
            <a:endParaRPr sz="1300" b="0" i="0" u="none" strike="noStrike" cap="none">
              <a:solidFill>
                <a:schemeClr val="dk1"/>
              </a:solidFill>
              <a:latin typeface="Arial"/>
              <a:ea typeface="Arial"/>
              <a:cs typeface="Arial"/>
            </a:endParaRPr>
          </a:p>
        </p:txBody>
      </p:sp>
      <p:sp>
        <p:nvSpPr>
          <p:cNvPr id="12" name="Google Shape;699;g1bc6e687a7d_0_1693"/>
          <p:cNvSpPr/>
          <p:nvPr/>
        </p:nvSpPr>
        <p:spPr bwMode="auto">
          <a:xfrm>
            <a:off x="7512135" y="6039867"/>
            <a:ext cx="1605000" cy="1151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не разбегаясь собраться в одном месте сбора, указанного в плане эвакуации</a:t>
            </a:r>
            <a:endParaRPr sz="1300" b="0" i="0" u="none" strike="noStrike" cap="none">
              <a:solidFill>
                <a:schemeClr val="dk1"/>
              </a:solidFill>
              <a:latin typeface="Arial"/>
              <a:ea typeface="Arial"/>
              <a:cs typeface="Arial"/>
            </a:endParaRPr>
          </a:p>
        </p:txBody>
      </p:sp>
      <p:sp>
        <p:nvSpPr>
          <p:cNvPr id="13" name="Google Shape;700;g1bc6e687a7d_0_1693"/>
          <p:cNvSpPr/>
          <p:nvPr/>
        </p:nvSpPr>
        <p:spPr bwMode="auto">
          <a:xfrm>
            <a:off x="46572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701;g1bc6e687a7d_0_1693"/>
          <p:cNvSpPr/>
          <p:nvPr/>
        </p:nvSpPr>
        <p:spPr bwMode="auto">
          <a:xfrm>
            <a:off x="72047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702;g1bc6e687a7d_0_1693"/>
          <p:cNvSpPr/>
          <p:nvPr/>
        </p:nvSpPr>
        <p:spPr bwMode="auto">
          <a:xfrm>
            <a:off x="9343388"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703;g1bc6e687a7d_0_1693"/>
          <p:cNvSpPr/>
          <p:nvPr/>
        </p:nvSpPr>
        <p:spPr bwMode="auto">
          <a:xfrm>
            <a:off x="9401387" y="602427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 случае отсутствия рядом сидящего согруппника на месте сбора, немедленно сообщите педагогу или сотруднику организации образования</a:t>
            </a:r>
            <a:endParaRPr sz="1300" b="0" i="0" u="none" strike="noStrike" cap="none">
              <a:solidFill>
                <a:schemeClr val="dk1"/>
              </a:solidFill>
              <a:latin typeface="Arial"/>
              <a:ea typeface="Arial"/>
              <a:cs typeface="Arial"/>
            </a:endParaRPr>
          </a:p>
        </p:txBody>
      </p:sp>
      <p:sp>
        <p:nvSpPr>
          <p:cNvPr id="17" name="Google Shape;704;g1bc6e687a7d_0_1693"/>
          <p:cNvSpPr/>
          <p:nvPr/>
        </p:nvSpPr>
        <p:spPr bwMode="auto">
          <a:xfrm>
            <a:off x="90892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705;g1bc6e687a7d_0_1693"/>
          <p:cNvSpPr/>
          <p:nvPr/>
        </p:nvSpPr>
        <p:spPr bwMode="auto">
          <a:xfrm>
            <a:off x="0" y="5146206"/>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706;g1bc6e687a7d_0_1693"/>
          <p:cNvSpPr/>
          <p:nvPr/>
        </p:nvSpPr>
        <p:spPr bwMode="auto">
          <a:xfrm>
            <a:off x="0" y="1114693"/>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707;g1bc6e687a7d_0_1693"/>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21" name="Google Shape;708;g1bc6e687a7d_0_1693"/>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
        <p:nvSpPr>
          <p:cNvPr id="22" name="Google Shape;709;g1bc6e687a7d_0_1693"/>
          <p:cNvSpPr/>
          <p:nvPr/>
        </p:nvSpPr>
        <p:spPr bwMode="auto">
          <a:xfrm>
            <a:off x="1507295" y="13848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23" name="Google Shape;710;g1bc6e687a7d_0_1693"/>
          <p:cNvSpPr/>
          <p:nvPr/>
        </p:nvSpPr>
        <p:spPr bwMode="auto">
          <a:xfrm>
            <a:off x="1395700" y="1877325"/>
            <a:ext cx="5680200" cy="1072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300" b="1" i="0" u="none" strike="noStrike" cap="none">
              <a:solidFill>
                <a:schemeClr val="dk1"/>
              </a:solidFill>
            </a:endParaRPr>
          </a:p>
        </p:txBody>
      </p:sp>
      <p:sp>
        <p:nvSpPr>
          <p:cNvPr id="24" name="Google Shape;711;g1bc6e687a7d_0_1693"/>
          <p:cNvSpPr/>
          <p:nvPr/>
        </p:nvSpPr>
        <p:spPr bwMode="auto">
          <a:xfrm>
            <a:off x="1493948" y="2978449"/>
            <a:ext cx="51783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прекратить занятие, обесточить электрические приборы и оборудование, выключить свет и закрыть окна</a:t>
            </a:r>
            <a:endParaRPr sz="1300" b="0" i="0" u="none" strike="noStrike" cap="none">
              <a:solidFill>
                <a:schemeClr val="dk1"/>
              </a:solidFill>
              <a:latin typeface="Arial"/>
              <a:ea typeface="Arial"/>
              <a:cs typeface="Arial"/>
            </a:endParaRPr>
          </a:p>
        </p:txBody>
      </p:sp>
      <p:pic>
        <p:nvPicPr>
          <p:cNvPr id="25" name="Google Shape;712;g1bc6e687a7d_0_1693" descr="F:\Преза ЕН\15 марта\011.png"/>
          <p:cNvPicPr/>
          <p:nvPr/>
        </p:nvPicPr>
        <p:blipFill>
          <a:blip r:embed="rId2">
            <a:alphaModFix/>
          </a:blip>
          <a:srcRect t="46927" b="44778"/>
          <a:stretch/>
        </p:blipFill>
        <p:spPr bwMode="auto">
          <a:xfrm rot="5400000">
            <a:off x="-133025" y="3353825"/>
            <a:ext cx="2925175" cy="132275"/>
          </a:xfrm>
          <a:prstGeom prst="rect">
            <a:avLst/>
          </a:prstGeom>
          <a:noFill/>
          <a:ln>
            <a:noFill/>
          </a:ln>
        </p:spPr>
      </p:pic>
      <p:sp>
        <p:nvSpPr>
          <p:cNvPr id="26" name="Google Shape;713;g1bc6e687a7d_0_1693"/>
          <p:cNvSpPr/>
          <p:nvPr/>
        </p:nvSpPr>
        <p:spPr bwMode="auto">
          <a:xfrm>
            <a:off x="1395700" y="3531150"/>
            <a:ext cx="5533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выдать обучающимся имеющиеся в кабинете средства защиты</a:t>
            </a:r>
            <a:endParaRPr sz="1300" b="1" i="0" u="none" strike="noStrike" cap="none">
              <a:solidFill>
                <a:schemeClr val="dk1"/>
              </a:solidFill>
            </a:endParaRPr>
          </a:p>
        </p:txBody>
      </p:sp>
      <p:sp>
        <p:nvSpPr>
          <p:cNvPr id="27" name="Google Shape;714;g1bc6e687a7d_0_1693"/>
          <p:cNvSpPr/>
          <p:nvPr/>
        </p:nvSpPr>
        <p:spPr bwMode="auto">
          <a:xfrm>
            <a:off x="1493950" y="3924625"/>
            <a:ext cx="5178300" cy="948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соблюдая выдержку и спокойствие, не допуская паники, вывести учащихся на первый этаж и далее к основному или запасному выходам из школы согласно утвержденному плану эвакуации при пожаре</a:t>
            </a:r>
            <a:endParaRPr sz="1300" b="0" i="0" u="none" strike="noStrike" cap="none">
              <a:solidFill>
                <a:schemeClr val="dk1"/>
              </a:solidFill>
              <a:latin typeface="Arial"/>
              <a:ea typeface="Arial"/>
              <a:cs typeface="Arial"/>
            </a:endParaRPr>
          </a:p>
        </p:txBody>
      </p:sp>
      <p:sp>
        <p:nvSpPr>
          <p:cNvPr id="28" name="Google Shape;715;g1bc6e687a7d_0_1693"/>
          <p:cNvSpPr/>
          <p:nvPr/>
        </p:nvSpPr>
        <p:spPr bwMode="auto">
          <a:xfrm>
            <a:off x="7061400" y="1877325"/>
            <a:ext cx="4040699"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оказать первую помощь пострадавшим </a:t>
            </a:r>
            <a:br>
              <a:rPr lang="en-US" sz="1300" b="1">
                <a:solidFill>
                  <a:schemeClr val="dk1"/>
                </a:solidFill>
              </a:rPr>
            </a:br>
            <a:r>
              <a:rPr lang="en-US" sz="1300" b="1">
                <a:solidFill>
                  <a:schemeClr val="dk1"/>
                </a:solidFill>
              </a:rPr>
              <a:t>по мере возможности</a:t>
            </a:r>
            <a:endParaRPr sz="1300" b="1" i="0" u="none" strike="noStrike" cap="none">
              <a:solidFill>
                <a:schemeClr val="dk1"/>
              </a:solidFill>
            </a:endParaRPr>
          </a:p>
        </p:txBody>
      </p:sp>
      <p:sp>
        <p:nvSpPr>
          <p:cNvPr id="29" name="Google Shape;716;g1bc6e687a7d_0_1693"/>
          <p:cNvSpPr/>
          <p:nvPr/>
        </p:nvSpPr>
        <p:spPr bwMode="auto">
          <a:xfrm>
            <a:off x="7163725" y="2486800"/>
            <a:ext cx="4586400" cy="775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организовать встречу пожарных и спасателей, показать им места подъезда к школе, размещение люков пожарных гидрантов, план эвакуации и место возгорания на плане</a:t>
            </a:r>
            <a:endParaRPr sz="1300" b="0" i="0" u="none" strike="noStrike" cap="none">
              <a:solidFill>
                <a:schemeClr val="dk1"/>
              </a:solidFill>
              <a:latin typeface="Arial"/>
              <a:ea typeface="Arial"/>
              <a:cs typeface="Arial"/>
            </a:endParaRPr>
          </a:p>
        </p:txBody>
      </p:sp>
      <p:pic>
        <p:nvPicPr>
          <p:cNvPr id="30" name="Google Shape;717;g1bc6e687a7d_0_1693" descr="F:\Преза ЕН\15 марта\011.png"/>
          <p:cNvPicPr/>
          <p:nvPr/>
        </p:nvPicPr>
        <p:blipFill>
          <a:blip r:embed="rId2">
            <a:alphaModFix/>
          </a:blip>
          <a:srcRect t="46927" b="44778"/>
          <a:stretch/>
        </p:blipFill>
        <p:spPr bwMode="auto">
          <a:xfrm rot="5400000">
            <a:off x="5532675" y="3353825"/>
            <a:ext cx="2925175" cy="132275"/>
          </a:xfrm>
          <a:prstGeom prst="rect">
            <a:avLst/>
          </a:prstGeom>
          <a:noFill/>
          <a:ln>
            <a:noFill/>
          </a:ln>
        </p:spPr>
      </p:pic>
      <p:sp>
        <p:nvSpPr>
          <p:cNvPr id="31" name="Google Shape;718;g1bc6e687a7d_0_1693"/>
          <p:cNvSpPr/>
          <p:nvPr/>
        </p:nvSpPr>
        <p:spPr bwMode="auto">
          <a:xfrm>
            <a:off x="7061400" y="3511788"/>
            <a:ext cx="4688700" cy="645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осуществить перекличку обучающихся, о ее результатах доложить руководителю организации образования и информировать родителей</a:t>
            </a:r>
            <a:endParaRPr sz="1300" b="1" i="0" u="none" strike="noStrike" cap="none">
              <a:solidFill>
                <a:schemeClr val="dk1"/>
              </a:solidFill>
            </a:endParaRPr>
          </a:p>
        </p:txBody>
      </p:sp>
      <p:sp>
        <p:nvSpPr>
          <p:cNvPr id="32" name="Google Shape;719;g1bc6e687a7d_0_1693"/>
          <p:cNvSpPr/>
          <p:nvPr/>
        </p:nvSpPr>
        <p:spPr bwMode="auto">
          <a:xfrm>
            <a:off x="7163723" y="4258250"/>
            <a:ext cx="4040699" cy="645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одеть воспитанников и вывести из групп, провести перекличку</a:t>
            </a:r>
            <a:endParaRPr sz="1300" b="0" i="0" u="none" strike="noStrike" cap="none">
              <a:solidFill>
                <a:schemeClr val="dk1"/>
              </a:solidFill>
              <a:latin typeface="Arial"/>
              <a:ea typeface="Arial"/>
              <a:cs typeface="Arial"/>
            </a:endParaRPr>
          </a:p>
        </p:txBody>
      </p:sp>
      <p:pic>
        <p:nvPicPr>
          <p:cNvPr id="33" name="Google Shape;720;g1bc6e687a7d_0_1693"/>
          <p:cNvPicPr/>
          <p:nvPr/>
        </p:nvPicPr>
        <p:blipFill>
          <a:blip r:embed="rId3">
            <a:alphaModFix/>
          </a:blip>
          <a:srcRect l="58004" r="25456"/>
          <a:stretch/>
        </p:blipFill>
        <p:spPr bwMode="auto">
          <a:xfrm>
            <a:off x="146675" y="1768360"/>
            <a:ext cx="1161201" cy="2924466"/>
          </a:xfrm>
          <a:prstGeom prst="rect">
            <a:avLst/>
          </a:prstGeom>
          <a:noFill/>
          <a:ln>
            <a:noFill/>
          </a:ln>
        </p:spPr>
      </p:pic>
      <p:sp>
        <p:nvSpPr>
          <p:cNvPr id="34" name="Google Shape;721;g1bc6e687a7d_0_1693"/>
          <p:cNvSpPr/>
          <p:nvPr/>
        </p:nvSpPr>
        <p:spPr bwMode="auto">
          <a:xfrm>
            <a:off x="1507295" y="5244838"/>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обучающихся:</a:t>
            </a:r>
            <a:endParaRPr sz="1600" b="1" i="0" u="none" strike="noStrike" cap="none">
              <a:solidFill>
                <a:schemeClr val="dk1"/>
              </a:solidFill>
              <a:latin typeface="Arial"/>
              <a:ea typeface="Arial"/>
              <a:cs typeface="Arial"/>
            </a:endParaRPr>
          </a:p>
        </p:txBody>
      </p:sp>
      <p:pic>
        <p:nvPicPr>
          <p:cNvPr id="35" name="Google Shape;722;g1bc6e687a7d_0_1693"/>
          <p:cNvPicPr/>
          <p:nvPr/>
        </p:nvPicPr>
        <p:blipFill>
          <a:blip r:embed="rId4">
            <a:alphaModFix/>
          </a:blip>
          <a:srcRect r="51862"/>
          <a:stretch/>
        </p:blipFill>
        <p:spPr bwMode="auto">
          <a:xfrm>
            <a:off x="3439363" y="4825350"/>
            <a:ext cx="633985" cy="1151700"/>
          </a:xfrm>
          <a:prstGeom prst="rect">
            <a:avLst/>
          </a:prstGeom>
          <a:noFill/>
          <a:ln>
            <a:noFill/>
          </a:ln>
        </p:spPr>
      </p:pic>
      <p:pic>
        <p:nvPicPr>
          <p:cNvPr id="36" name="Google Shape;723;g1bc6e687a7d_0_1693"/>
          <p:cNvPicPr/>
          <p:nvPr/>
        </p:nvPicPr>
        <p:blipFill>
          <a:blip r:embed="rId5">
            <a:alphaModFix/>
          </a:blip>
          <a:srcRect l="51411"/>
          <a:stretch/>
        </p:blipFill>
        <p:spPr bwMode="auto">
          <a:xfrm>
            <a:off x="4073339" y="4893926"/>
            <a:ext cx="825549" cy="1065226"/>
          </a:xfrm>
          <a:prstGeom prst="rect">
            <a:avLst/>
          </a:prstGeom>
          <a:noFill/>
          <a:ln>
            <a:noFill/>
          </a:ln>
        </p:spPr>
      </p:pic>
      <p:pic>
        <p:nvPicPr>
          <p:cNvPr id="37" name="Google Shape;724;g1bc6e687a7d_0_1693"/>
          <p:cNvPicPr/>
          <p:nvPr/>
        </p:nvPicPr>
        <p:blipFill>
          <a:blip r:embed="rId4">
            <a:alphaModFix/>
          </a:blip>
          <a:srcRect l="51862"/>
          <a:stretch/>
        </p:blipFill>
        <p:spPr bwMode="auto">
          <a:xfrm>
            <a:off x="8337913" y="4825350"/>
            <a:ext cx="633985" cy="1151700"/>
          </a:xfrm>
          <a:prstGeom prst="rect">
            <a:avLst/>
          </a:prstGeom>
          <a:noFill/>
          <a:ln>
            <a:noFill/>
          </a:ln>
        </p:spPr>
      </p:pic>
      <p:pic>
        <p:nvPicPr>
          <p:cNvPr id="38" name="Google Shape;725;g1bc6e687a7d_0_1693"/>
          <p:cNvPicPr/>
          <p:nvPr/>
        </p:nvPicPr>
        <p:blipFill>
          <a:blip r:embed="rId5">
            <a:alphaModFix/>
          </a:blip>
          <a:srcRect r="51411"/>
          <a:stretch/>
        </p:blipFill>
        <p:spPr bwMode="auto">
          <a:xfrm>
            <a:off x="7576556" y="4893926"/>
            <a:ext cx="825549" cy="1065226"/>
          </a:xfrm>
          <a:prstGeom prst="rect">
            <a:avLst/>
          </a:prstGeom>
          <a:noFill/>
          <a:ln>
            <a:noFill/>
          </a:ln>
        </p:spPr>
      </p:pic>
      <p:pic>
        <p:nvPicPr>
          <p:cNvPr id="39" name="Google Shape;726;g1bc6e687a7d_0_1693"/>
          <p:cNvPicPr/>
          <p:nvPr/>
        </p:nvPicPr>
        <p:blipFill>
          <a:blip r:embed="rId6">
            <a:alphaModFix/>
          </a:blip>
          <a:srcRect t="36180" r="45699" b="4096"/>
          <a:stretch/>
        </p:blipFill>
        <p:spPr bwMode="auto">
          <a:xfrm>
            <a:off x="0" y="4719665"/>
            <a:ext cx="1161202" cy="1277763"/>
          </a:xfrm>
          <a:prstGeom prst="rect">
            <a:avLst/>
          </a:prstGeom>
          <a:noFill/>
          <a:ln>
            <a:noFill/>
          </a:ln>
        </p:spPr>
      </p:pic>
      <p:pic>
        <p:nvPicPr>
          <p:cNvPr id="40" name="Google Shape;727;g1bc6e687a7d_0_1693"/>
          <p:cNvPicPr/>
          <p:nvPr/>
        </p:nvPicPr>
        <p:blipFill>
          <a:blip r:embed="rId7">
            <a:alphaModFix/>
          </a:blip>
          <a:srcRect r="35691"/>
          <a:stretch/>
        </p:blipFill>
        <p:spPr bwMode="auto">
          <a:xfrm>
            <a:off x="10862501" y="604450"/>
            <a:ext cx="1161199" cy="17870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732;g1bc6e687a7d_0_1800"/>
          <p:cNvSpPr/>
          <p:nvPr/>
        </p:nvSpPr>
        <p:spPr bwMode="auto">
          <a:xfrm>
            <a:off x="0" y="13000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733;g1bc6e687a7d_0_1800"/>
          <p:cNvSpPr/>
          <p:nvPr/>
        </p:nvSpPr>
        <p:spPr bwMode="auto">
          <a:xfrm>
            <a:off x="885144" y="1396075"/>
            <a:ext cx="10270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лиц, обеспечивающих безопасность организации образования:</a:t>
            </a:r>
            <a:endParaRPr sz="1600" b="1" i="0" u="none" strike="noStrike" cap="none">
              <a:solidFill>
                <a:srgbClr val="002060"/>
              </a:solidFill>
              <a:latin typeface="Arial"/>
              <a:ea typeface="Arial"/>
              <a:cs typeface="Arial"/>
            </a:endParaRPr>
          </a:p>
        </p:txBody>
      </p:sp>
      <p:sp>
        <p:nvSpPr>
          <p:cNvPr id="6" name="Google Shape;734;g1bc6e687a7d_0_1800"/>
          <p:cNvSpPr/>
          <p:nvPr/>
        </p:nvSpPr>
        <p:spPr bwMode="auto">
          <a:xfrm>
            <a:off x="3151675" y="1950813"/>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500" b="1" i="0" u="none" strike="noStrike" cap="none">
              <a:solidFill>
                <a:schemeClr val="dk1"/>
              </a:solidFill>
            </a:endParaRPr>
          </a:p>
        </p:txBody>
      </p:sp>
      <p:sp>
        <p:nvSpPr>
          <p:cNvPr id="7" name="Google Shape;735;g1bc6e687a7d_0_1800"/>
          <p:cNvSpPr/>
          <p:nvPr/>
        </p:nvSpPr>
        <p:spPr bwMode="auto">
          <a:xfrm>
            <a:off x="3294377" y="3132309"/>
            <a:ext cx="7522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задействовать системы оповещения объекта и проинформировать о возникновении возгорания</a:t>
            </a:r>
            <a:endParaRPr sz="1500" b="0" i="0" u="none" strike="noStrike" cap="none">
              <a:solidFill>
                <a:srgbClr val="2F5496"/>
              </a:solidFill>
              <a:latin typeface="Arial"/>
              <a:ea typeface="Arial"/>
              <a:cs typeface="Arial"/>
            </a:endParaRPr>
          </a:p>
        </p:txBody>
      </p:sp>
      <p:sp>
        <p:nvSpPr>
          <p:cNvPr id="8" name="Google Shape;736;g1bc6e687a7d_0_1800"/>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9" name="Google Shape;737;g1bc6e687a7d_0_1800"/>
          <p:cNvSpPr/>
          <p:nvPr/>
        </p:nvSpPr>
        <p:spPr bwMode="auto">
          <a:xfrm>
            <a:off x="3151675" y="3864927"/>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начать своевременную эвакуацию людей с объекта, проверив наличие лиц в каждой части объекта</a:t>
            </a:r>
            <a:endParaRPr sz="1500" b="1" i="0" u="none" strike="noStrike" cap="none">
              <a:solidFill>
                <a:schemeClr val="dk1"/>
              </a:solidFill>
            </a:endParaRPr>
          </a:p>
        </p:txBody>
      </p:sp>
      <p:sp>
        <p:nvSpPr>
          <p:cNvPr id="10" name="Google Shape;738;g1bc6e687a7d_0_1800"/>
          <p:cNvSpPr/>
          <p:nvPr/>
        </p:nvSpPr>
        <p:spPr bwMode="auto">
          <a:xfrm>
            <a:off x="3294377" y="4651411"/>
            <a:ext cx="7522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принять меры по локализации и тушению пожара первичными средствами пожаротушения</a:t>
            </a:r>
            <a:endParaRPr sz="1500" b="0" i="0" u="none" strike="noStrike" cap="none">
              <a:solidFill>
                <a:srgbClr val="2F5496"/>
              </a:solidFill>
              <a:latin typeface="Arial"/>
              <a:ea typeface="Arial"/>
              <a:cs typeface="Arial"/>
            </a:endParaRPr>
          </a:p>
        </p:txBody>
      </p:sp>
      <p:sp>
        <p:nvSpPr>
          <p:cNvPr id="11" name="Google Shape;739;g1bc6e687a7d_0_1800"/>
          <p:cNvSpPr/>
          <p:nvPr/>
        </p:nvSpPr>
        <p:spPr bwMode="auto">
          <a:xfrm>
            <a:off x="3151675" y="5234238"/>
            <a:ext cx="7376400" cy="375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оказать первую помощь пострадавшим по мере возможности</a:t>
            </a:r>
            <a:endParaRPr sz="1500" b="1" i="0" u="none" strike="noStrike" cap="none">
              <a:solidFill>
                <a:schemeClr val="dk1"/>
              </a:solidFill>
            </a:endParaRPr>
          </a:p>
        </p:txBody>
      </p:sp>
      <p:sp>
        <p:nvSpPr>
          <p:cNvPr id="12" name="Google Shape;740;g1bc6e687a7d_0_1800"/>
          <p:cNvSpPr/>
          <p:nvPr/>
        </p:nvSpPr>
        <p:spPr bwMode="auto">
          <a:xfrm>
            <a:off x="3294375" y="5747388"/>
            <a:ext cx="7522500" cy="702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организовать встречу пожарных и спасателей, показать им места подъезда к объекту, размещение люков пожарных гидрантов, план эвакуации и место возгорания на плане</a:t>
            </a:r>
            <a:endParaRPr sz="1500" b="0" i="0" u="none" strike="noStrike" cap="none">
              <a:solidFill>
                <a:srgbClr val="2F5496"/>
              </a:solidFill>
              <a:latin typeface="Arial"/>
              <a:ea typeface="Arial"/>
              <a:cs typeface="Arial"/>
            </a:endParaRPr>
          </a:p>
        </p:txBody>
      </p:sp>
      <p:sp>
        <p:nvSpPr>
          <p:cNvPr id="13" name="Google Shape;741;g1bc6e687a7d_0_1800"/>
          <p:cNvSpPr/>
          <p:nvPr/>
        </p:nvSpPr>
        <p:spPr bwMode="auto">
          <a:xfrm>
            <a:off x="3151675" y="6587225"/>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после приезда пожарных необходимо оцепить территорию до прибытия сотрудников органов внутренних дел и запретить вход на нее лицам, не задействованным в тушении</a:t>
            </a:r>
            <a:endParaRPr sz="1500" b="1" i="0" u="none" strike="noStrike" cap="none">
              <a:solidFill>
                <a:schemeClr val="dk1"/>
              </a:solidFill>
            </a:endParaRPr>
          </a:p>
        </p:txBody>
      </p:sp>
      <p:pic>
        <p:nvPicPr>
          <p:cNvPr id="14" name="Google Shape;742;g1bc6e687a7d_0_1800"/>
          <p:cNvPicPr/>
          <p:nvPr/>
        </p:nvPicPr>
        <p:blipFill>
          <a:blip r:embed="rId2">
            <a:alphaModFix/>
          </a:blip>
          <a:stretch/>
        </p:blipFill>
        <p:spPr bwMode="auto">
          <a:xfrm>
            <a:off x="1687455" y="1932274"/>
            <a:ext cx="1098110" cy="1053182"/>
          </a:xfrm>
          <a:prstGeom prst="rect">
            <a:avLst/>
          </a:prstGeom>
          <a:noFill/>
          <a:ln>
            <a:noFill/>
          </a:ln>
        </p:spPr>
      </p:pic>
      <p:pic>
        <p:nvPicPr>
          <p:cNvPr id="15" name="Google Shape;743;g1bc6e687a7d_0_1800"/>
          <p:cNvPicPr/>
          <p:nvPr/>
        </p:nvPicPr>
        <p:blipFill>
          <a:blip r:embed="rId3">
            <a:alphaModFix/>
          </a:blip>
          <a:stretch/>
        </p:blipFill>
        <p:spPr bwMode="auto">
          <a:xfrm flipH="1">
            <a:off x="1508649" y="3611266"/>
            <a:ext cx="1303327" cy="830441"/>
          </a:xfrm>
          <a:prstGeom prst="rect">
            <a:avLst/>
          </a:prstGeom>
          <a:noFill/>
          <a:ln>
            <a:noFill/>
          </a:ln>
        </p:spPr>
      </p:pic>
      <p:cxnSp>
        <p:nvCxnSpPr>
          <p:cNvPr id="16" name="Google Shape;744;g1bc6e687a7d_0_1800"/>
          <p:cNvCxnSpPr>
            <a:cxnSpLocks/>
          </p:cNvCxnSpPr>
          <p:nvPr/>
        </p:nvCxnSpPr>
        <p:spPr bwMode="auto">
          <a:xfrm>
            <a:off x="2236503" y="3081406"/>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17" name="Google Shape;745;g1bc6e687a7d_0_1800"/>
          <p:cNvPicPr/>
          <p:nvPr/>
        </p:nvPicPr>
        <p:blipFill>
          <a:blip r:embed="rId4">
            <a:alphaModFix/>
          </a:blip>
          <a:stretch/>
        </p:blipFill>
        <p:spPr bwMode="auto">
          <a:xfrm flipH="1">
            <a:off x="1687454" y="4886523"/>
            <a:ext cx="1184151" cy="702458"/>
          </a:xfrm>
          <a:prstGeom prst="rect">
            <a:avLst/>
          </a:prstGeom>
          <a:noFill/>
          <a:ln>
            <a:noFill/>
          </a:ln>
        </p:spPr>
      </p:pic>
      <p:cxnSp>
        <p:nvCxnSpPr>
          <p:cNvPr id="18" name="Google Shape;746;g1bc6e687a7d_0_1800"/>
          <p:cNvCxnSpPr>
            <a:cxnSpLocks/>
          </p:cNvCxnSpPr>
          <p:nvPr/>
        </p:nvCxnSpPr>
        <p:spPr bwMode="auto">
          <a:xfrm>
            <a:off x="2236503" y="4499003"/>
            <a:ext cx="0" cy="505800"/>
          </a:xfrm>
          <a:prstGeom prst="straightConnector1">
            <a:avLst/>
          </a:prstGeom>
          <a:noFill/>
          <a:ln w="19050" cap="flat" cmpd="sng">
            <a:solidFill>
              <a:schemeClr val="dk1"/>
            </a:solidFill>
            <a:prstDash val="solid"/>
            <a:miter lim="800000"/>
            <a:headEnd type="none" w="sm" len="sm"/>
            <a:tailEnd type="triangle" w="med" len="med"/>
          </a:ln>
        </p:spPr>
      </p:cxnSp>
      <p:cxnSp>
        <p:nvCxnSpPr>
          <p:cNvPr id="19" name="Google Shape;747;g1bc6e687a7d_0_1800"/>
          <p:cNvCxnSpPr>
            <a:cxnSpLocks/>
          </p:cNvCxnSpPr>
          <p:nvPr/>
        </p:nvCxnSpPr>
        <p:spPr bwMode="auto">
          <a:xfrm>
            <a:off x="2236503" y="5646279"/>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20" name="Google Shape;748;g1bc6e687a7d_0_1800"/>
          <p:cNvPicPr/>
          <p:nvPr/>
        </p:nvPicPr>
        <p:blipFill>
          <a:blip r:embed="rId5">
            <a:alphaModFix/>
          </a:blip>
          <a:stretch/>
        </p:blipFill>
        <p:spPr bwMode="auto">
          <a:xfrm>
            <a:off x="1422760" y="6285575"/>
            <a:ext cx="1627471" cy="948000"/>
          </a:xfrm>
          <a:prstGeom prst="rect">
            <a:avLst/>
          </a:prstGeom>
          <a:noFill/>
          <a:ln>
            <a:noFill/>
          </a:ln>
        </p:spPr>
      </p:pic>
      <p:sp>
        <p:nvSpPr>
          <p:cNvPr id="21" name="Google Shape;749;g1bc6e687a7d_0_1800"/>
          <p:cNvSpPr/>
          <p:nvPr/>
        </p:nvSpPr>
        <p:spPr bwMode="auto">
          <a:xfrm>
            <a:off x="1949375" y="10308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5"/>
          <p:cNvSpPr/>
          <p:nvPr/>
        </p:nvSpPr>
        <p:spPr bwMode="auto">
          <a:xfrm>
            <a:off x="-1" y="6215190"/>
            <a:ext cx="12239625" cy="1389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5" name="Прямоугольник 66"/>
          <p:cNvSpPr/>
          <p:nvPr/>
        </p:nvSpPr>
        <p:spPr bwMode="auto">
          <a:xfrm>
            <a:off x="0" y="6150786"/>
            <a:ext cx="12239625" cy="3371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 name="Прямоугольник 3"/>
          <p:cNvSpPr/>
          <p:nvPr/>
        </p:nvSpPr>
        <p:spPr bwMode="auto">
          <a:xfrm>
            <a:off x="1777479" y="208142"/>
            <a:ext cx="8612155" cy="338554"/>
          </a:xfrm>
          <a:prstGeom prst="rect">
            <a:avLst/>
          </a:prstGeom>
        </p:spPr>
        <p:txBody>
          <a:bodyPr wrap="square">
            <a:spAutoFit/>
          </a:bodyPr>
          <a:lstStyle/>
          <a:p>
            <a:pPr algn="ctr">
              <a:defRPr/>
            </a:pPr>
            <a:r>
              <a:rPr lang="ru-RU" sz="1600" b="1">
                <a:solidFill>
                  <a:srgbClr val="002060"/>
                </a:solidFill>
                <a:latin typeface="Arial"/>
                <a:cs typeface="Arial"/>
              </a:rPr>
              <a:t>АЛГОРИТМ ОПЕРАТИВНОГО РЕАГИРОВАНИЯ НА ФАКТЫ НАСИЛИЯ ДЕТЕЙ</a:t>
            </a:r>
          </a:p>
        </p:txBody>
      </p:sp>
      <p:sp>
        <p:nvSpPr>
          <p:cNvPr id="7" name="Прямоугольник 1"/>
          <p:cNvSpPr/>
          <p:nvPr/>
        </p:nvSpPr>
        <p:spPr bwMode="auto">
          <a:xfrm>
            <a:off x="290278" y="1632390"/>
            <a:ext cx="5793279" cy="1446550"/>
          </a:xfrm>
          <a:prstGeom prst="rect">
            <a:avLst/>
          </a:prstGeom>
        </p:spPr>
        <p:txBody>
          <a:bodyPr wrap="square">
            <a:spAutoFit/>
          </a:bodyPr>
          <a:lstStyle/>
          <a:p>
            <a:pPr algn="just">
              <a:defRPr/>
            </a:pPr>
            <a:r>
              <a:rPr lang="ru-RU" sz="1100">
                <a:solidFill>
                  <a:srgbClr val="00B0F0"/>
                </a:solidFill>
              </a:rPr>
              <a:t>■</a:t>
            </a:r>
            <a:r>
              <a:rPr lang="ru-RU" sz="1100">
                <a:latin typeface="Arial"/>
                <a:cs typeface="Arial"/>
              </a:rPr>
              <a:t> осуществление постоянного мониторинга положения детей и выявление фактов насилия (мониторинг СМИ, патронажное посещение, рейды, прием и рассмотрение обращений граждан и др.) органами внутренних дел (ОВД), органами и организациями образования (ОО), здравоохранения (ОЗ), социальной защиты (ОСЗ). Рабочим органом оперативного реагирования на факты насилия над детьми является Министерство просвещения РК (МП). На региональном уровне ответственность за координацю всей работы по оператвиному реагированию несут заместители акимов регионов.</a:t>
            </a:r>
            <a:endParaRPr/>
          </a:p>
        </p:txBody>
      </p:sp>
      <p:sp>
        <p:nvSpPr>
          <p:cNvPr id="8" name="Прямоугольник 2"/>
          <p:cNvSpPr/>
          <p:nvPr/>
        </p:nvSpPr>
        <p:spPr bwMode="auto">
          <a:xfrm>
            <a:off x="291965" y="4222652"/>
            <a:ext cx="5791592" cy="1785104"/>
          </a:xfrm>
          <a:prstGeom prst="rect">
            <a:avLst/>
          </a:prstGeom>
        </p:spPr>
        <p:txBody>
          <a:bodyPr wrap="square">
            <a:spAutoFit/>
          </a:bodyPr>
          <a:lstStyle/>
          <a:p>
            <a:pPr algn="just">
              <a:defRPr/>
            </a:pPr>
            <a:r>
              <a:rPr lang="ru-RU" sz="1100">
                <a:solidFill>
                  <a:srgbClr val="00B0F0"/>
                </a:solidFill>
              </a:rPr>
              <a:t>■ </a:t>
            </a:r>
            <a:r>
              <a:rPr lang="ru-RU" sz="1100">
                <a:latin typeface="Arial"/>
                <a:cs typeface="Arial"/>
              </a:rPr>
              <a:t>при выявлении фактов насилия одним из органов либо организаций,</a:t>
            </a:r>
            <a:r>
              <a:rPr lang="ru-RU" sz="1100" b="1">
                <a:latin typeface="Arial"/>
                <a:cs typeface="Arial"/>
              </a:rPr>
              <a:t> </a:t>
            </a:r>
            <a:r>
              <a:rPr lang="ru-RU" sz="1100">
                <a:latin typeface="Arial"/>
                <a:cs typeface="Arial"/>
              </a:rPr>
              <a:t>информирование </a:t>
            </a:r>
            <a:r>
              <a:rPr lang="ru-RU" sz="1100" b="1">
                <a:latin typeface="Arial"/>
                <a:cs typeface="Arial"/>
              </a:rPr>
              <a:t>в течение 1 (одного) часа </a:t>
            </a:r>
            <a:r>
              <a:rPr lang="ru-RU" sz="1100">
                <a:latin typeface="Arial"/>
                <a:cs typeface="Arial"/>
              </a:rPr>
              <a:t>ОВД, органов прокуратуры, ОО, ОЗ;</a:t>
            </a:r>
            <a:endParaRPr/>
          </a:p>
          <a:p>
            <a:pPr algn="just">
              <a:defRPr/>
            </a:pPr>
            <a:r>
              <a:rPr lang="ru-RU" sz="1100">
                <a:solidFill>
                  <a:srgbClr val="00B0F0"/>
                </a:solidFill>
              </a:rPr>
              <a:t>■ </a:t>
            </a:r>
            <a:r>
              <a:rPr lang="ru-RU" sz="1100">
                <a:latin typeface="Arial"/>
                <a:cs typeface="Arial"/>
              </a:rPr>
              <a:t>осуществление выезда следственной группы и незамедлительное проведение следственных мероприятий ОВД (осмотр места происшествия, медицинское освидетельствование, назначение СМЭ, допрос потерпевшего, свидетелей и т.д.)</a:t>
            </a:r>
            <a:r>
              <a:rPr lang="kk-KZ" sz="1100">
                <a:latin typeface="Arial"/>
                <a:cs typeface="Arial"/>
              </a:rPr>
              <a:t>;</a:t>
            </a:r>
            <a:endParaRPr lang="ru-RU" sz="1100">
              <a:latin typeface="Arial"/>
              <a:cs typeface="Arial"/>
            </a:endParaRPr>
          </a:p>
          <a:p>
            <a:pPr algn="just">
              <a:defRPr/>
            </a:pPr>
            <a:r>
              <a:rPr lang="ru-RU" sz="1100">
                <a:solidFill>
                  <a:srgbClr val="00B0F0"/>
                </a:solidFill>
              </a:rPr>
              <a:t>■ </a:t>
            </a:r>
            <a:r>
              <a:rPr lang="ru-RU" sz="1100">
                <a:latin typeface="Arial"/>
                <a:cs typeface="Arial"/>
              </a:rPr>
              <a:t>идентификация случая: выявление признаков насилия (ОЗ), определение угроз жизни и здоровью ребенка (ОЗ, ОО), установление предварительного диагноза (ОЗ);</a:t>
            </a:r>
            <a:endParaRPr/>
          </a:p>
          <a:p>
            <a:pPr algn="just">
              <a:defRPr/>
            </a:pPr>
            <a:r>
              <a:rPr lang="ru-RU" sz="1100">
                <a:solidFill>
                  <a:srgbClr val="00B0F0"/>
                </a:solidFill>
              </a:rPr>
              <a:t>■ </a:t>
            </a:r>
            <a:r>
              <a:rPr lang="ru-RU" sz="1100">
                <a:latin typeface="Arial"/>
                <a:cs typeface="Arial"/>
              </a:rPr>
              <a:t>назначение процессуального прокурора и обеспечение надзора (органы прокуратуры);</a:t>
            </a:r>
            <a:endParaRPr/>
          </a:p>
          <a:p>
            <a:pPr algn="just">
              <a:defRPr/>
            </a:pPr>
            <a:r>
              <a:rPr lang="ru-RU" sz="1100">
                <a:solidFill>
                  <a:srgbClr val="00B0F0"/>
                </a:solidFill>
              </a:rPr>
              <a:t>■ </a:t>
            </a:r>
            <a:r>
              <a:rPr lang="ru-RU" sz="1100">
                <a:latin typeface="Arial"/>
                <a:cs typeface="Arial"/>
              </a:rPr>
              <a:t>предоставление адвоката (ОВД).</a:t>
            </a:r>
            <a:endParaRPr/>
          </a:p>
        </p:txBody>
      </p:sp>
      <p:sp>
        <p:nvSpPr>
          <p:cNvPr id="9" name="Прямоугольник 4"/>
          <p:cNvSpPr/>
          <p:nvPr/>
        </p:nvSpPr>
        <p:spPr bwMode="auto">
          <a:xfrm>
            <a:off x="6235307" y="1632390"/>
            <a:ext cx="5810510" cy="1446550"/>
          </a:xfrm>
          <a:prstGeom prst="rect">
            <a:avLst/>
          </a:prstGeom>
        </p:spPr>
        <p:txBody>
          <a:bodyPr wrap="square">
            <a:spAutoFit/>
          </a:bodyPr>
          <a:lstStyle/>
          <a:p>
            <a:pPr algn="just">
              <a:defRPr/>
            </a:pPr>
            <a:r>
              <a:rPr lang="ru-RU" sz="1100">
                <a:solidFill>
                  <a:srgbClr val="00B0F0"/>
                </a:solidFill>
              </a:rPr>
              <a:t>■ </a:t>
            </a:r>
            <a:r>
              <a:rPr lang="ru-RU" sz="1100">
                <a:latin typeface="Arial"/>
                <a:cs typeface="Arial"/>
              </a:rPr>
              <a:t>организация своевременной комплексной поддержки жертв насилия, в т.ч. родственников жертвы насилия, включающее: психологическое сопровождение (ОО); обеспечение первичной безопасности ребенка с учетом мнения родителей (за исключением случаев насилия родителем/законным представителем); изолирование жертвы от насильника в безопасное помещение (ОВД, ОО)</a:t>
            </a:r>
            <a:r>
              <a:rPr lang="kk-KZ" sz="1100">
                <a:latin typeface="Arial"/>
                <a:cs typeface="Arial"/>
              </a:rPr>
              <a:t>; </a:t>
            </a:r>
            <a:r>
              <a:rPr lang="ru-RU" sz="1100">
                <a:latin typeface="Arial"/>
                <a:cs typeface="Arial"/>
              </a:rPr>
              <a:t>обеспечение первичных потребностей ребенка в еде, тепле, одежде (ОО, ОСЗ); при угрозе жизни и здоровью размещение ребенка в медицинские организации (ОЗ) и т.д.;</a:t>
            </a:r>
            <a:endParaRPr/>
          </a:p>
          <a:p>
            <a:pPr algn="just">
              <a:defRPr/>
            </a:pPr>
            <a:r>
              <a:rPr lang="ru-RU" sz="1100">
                <a:solidFill>
                  <a:srgbClr val="00B0F0"/>
                </a:solidFill>
              </a:rPr>
              <a:t>■ </a:t>
            </a:r>
            <a:r>
              <a:rPr lang="kk-KZ" sz="1100">
                <a:latin typeface="Arial"/>
                <a:cs typeface="Arial"/>
              </a:rPr>
              <a:t>осуществление контроля за оказанием комплексной поддержки </a:t>
            </a:r>
            <a:r>
              <a:rPr lang="ru-RU" sz="1100">
                <a:latin typeface="Arial"/>
                <a:cs typeface="Arial"/>
              </a:rPr>
              <a:t>жертв насилия.</a:t>
            </a:r>
            <a:endParaRPr/>
          </a:p>
        </p:txBody>
      </p:sp>
      <p:sp>
        <p:nvSpPr>
          <p:cNvPr id="10" name="Прямоугольник 7"/>
          <p:cNvSpPr/>
          <p:nvPr/>
        </p:nvSpPr>
        <p:spPr bwMode="auto">
          <a:xfrm>
            <a:off x="6235307" y="4222527"/>
            <a:ext cx="5810510" cy="1785104"/>
          </a:xfrm>
          <a:prstGeom prst="rect">
            <a:avLst/>
          </a:prstGeom>
        </p:spPr>
        <p:txBody>
          <a:bodyPr wrap="square">
            <a:spAutoFit/>
          </a:bodyPr>
          <a:lstStyle/>
          <a:p>
            <a:pPr algn="just">
              <a:defRPr/>
            </a:pPr>
            <a:r>
              <a:rPr lang="ru-RU" sz="1100">
                <a:solidFill>
                  <a:srgbClr val="00B0F0"/>
                </a:solidFill>
              </a:rPr>
              <a:t>■</a:t>
            </a:r>
            <a:r>
              <a:rPr lang="ru-RU" sz="1100">
                <a:latin typeface="Arial"/>
                <a:cs typeface="Arial"/>
              </a:rPr>
              <a:t> Комиссии по делам несовершеннолетних (КДН) </a:t>
            </a:r>
            <a:r>
              <a:rPr lang="ru-RU" sz="1100" b="1">
                <a:latin typeface="Arial"/>
                <a:cs typeface="Arial"/>
              </a:rPr>
              <a:t>в течение 1 (одного) рабочего дня </a:t>
            </a:r>
            <a:r>
              <a:rPr lang="ru-RU" sz="1100">
                <a:latin typeface="Arial"/>
                <a:cs typeface="Arial"/>
              </a:rPr>
              <a:t>принимает решение о дальнейшем устройстве ребенка в организации (ЦАН, ЦПД, Дома ребенка, кризисные центры независимо от форм собственности) либо оставления ребенка в семье;</a:t>
            </a:r>
            <a:endParaRPr/>
          </a:p>
          <a:p>
            <a:pPr algn="just">
              <a:defRPr/>
            </a:pPr>
            <a:r>
              <a:rPr lang="ru-RU" sz="1100">
                <a:solidFill>
                  <a:srgbClr val="00B0F0"/>
                </a:solidFill>
              </a:rPr>
              <a:t>■</a:t>
            </a:r>
            <a:r>
              <a:rPr lang="ru-RU" sz="1100">
                <a:latin typeface="Arial"/>
                <a:cs typeface="Arial"/>
              </a:rPr>
              <a:t> оказание комплекса специальных социальных услуг (социально-бытовые, -медицинские, - психологические, - педагогические, - культурные, - правовые услуги и др.) на базе организаций (ОО, ОЗ, ОСЗ);</a:t>
            </a:r>
            <a:endParaRPr/>
          </a:p>
          <a:p>
            <a:pPr algn="just">
              <a:defRPr/>
            </a:pPr>
            <a:r>
              <a:rPr lang="ru-RU" sz="1100">
                <a:solidFill>
                  <a:srgbClr val="00B0F0"/>
                </a:solidFill>
              </a:rPr>
              <a:t>■  </a:t>
            </a:r>
            <a:r>
              <a:rPr lang="ru-RU" sz="1100">
                <a:latin typeface="Arial"/>
                <a:cs typeface="Arial"/>
              </a:rPr>
              <a:t>при принятии КДН решения об оставлении ребенка в семье: оказание помощи в социальной реабилитации ребенка и психологической помощи родителям (ОО, ОСЗ, ОЗ).</a:t>
            </a:r>
            <a:endParaRPr/>
          </a:p>
        </p:txBody>
      </p:sp>
      <p:sp>
        <p:nvSpPr>
          <p:cNvPr id="11" name="Прямоугольник 15"/>
          <p:cNvSpPr/>
          <p:nvPr/>
        </p:nvSpPr>
        <p:spPr bwMode="auto">
          <a:xfrm>
            <a:off x="3249185" y="6215190"/>
            <a:ext cx="8663111" cy="1292662"/>
          </a:xfrm>
          <a:prstGeom prst="rect">
            <a:avLst/>
          </a:prstGeom>
        </p:spPr>
        <p:txBody>
          <a:bodyPr wrap="square">
            <a:spAutoFit/>
          </a:bodyPr>
          <a:lstStyle/>
          <a:p>
            <a:pPr>
              <a:defRPr/>
            </a:pPr>
            <a:r>
              <a:rPr lang="ru-RU" sz="1200" b="1">
                <a:solidFill>
                  <a:srgbClr val="002060"/>
                </a:solidFill>
                <a:latin typeface="Arial"/>
                <a:cs typeface="Arial"/>
              </a:rPr>
              <a:t>ПОРЯДОК РАБОТЫ СО СМИ И СОЦИАЛЬНЫМИ СЕТЯМИ:</a:t>
            </a:r>
            <a:endParaRPr/>
          </a:p>
          <a:p>
            <a:pPr algn="ctr">
              <a:defRPr/>
            </a:pPr>
            <a:endParaRPr lang="ru-RU" sz="1100" b="1">
              <a:solidFill>
                <a:srgbClr val="002060"/>
              </a:solidFill>
              <a:latin typeface="Arial"/>
              <a:cs typeface="Arial"/>
            </a:endParaRPr>
          </a:p>
          <a:p>
            <a:pPr>
              <a:defRPr/>
            </a:pPr>
            <a:r>
              <a:rPr lang="ru-RU" sz="1100">
                <a:solidFill>
                  <a:srgbClr val="00B0F0"/>
                </a:solidFill>
              </a:rPr>
              <a:t>■</a:t>
            </a:r>
            <a:r>
              <a:rPr lang="ru-RU" sz="1100" b="1">
                <a:latin typeface="Arial"/>
                <a:cs typeface="Arial"/>
              </a:rPr>
              <a:t> </a:t>
            </a:r>
            <a:r>
              <a:rPr lang="ru-RU" sz="1100">
                <a:latin typeface="Arial"/>
                <a:cs typeface="Arial"/>
              </a:rPr>
              <a:t>круглосуточный мониторинг и анализ информационного пространства, СМИ и социальных сетей на факты насилия (МИОР);</a:t>
            </a:r>
            <a:endParaRPr/>
          </a:p>
          <a:p>
            <a:pPr>
              <a:defRPr/>
            </a:pPr>
            <a:r>
              <a:rPr lang="ru-RU" sz="1100">
                <a:solidFill>
                  <a:srgbClr val="00B0F0"/>
                </a:solidFill>
              </a:rPr>
              <a:t>■</a:t>
            </a:r>
            <a:r>
              <a:rPr lang="ru-RU" sz="1100">
                <a:latin typeface="Arial"/>
                <a:cs typeface="Arial"/>
              </a:rPr>
              <a:t> по каждой опубликованной информации о факте насилия в отношении ребенка оперативное информирование официального представителя МП;</a:t>
            </a:r>
            <a:endParaRPr/>
          </a:p>
          <a:p>
            <a:pPr>
              <a:defRPr/>
            </a:pPr>
            <a:r>
              <a:rPr lang="ru-RU" sz="1100">
                <a:solidFill>
                  <a:srgbClr val="00B0F0"/>
                </a:solidFill>
              </a:rPr>
              <a:t>■ </a:t>
            </a:r>
            <a:r>
              <a:rPr lang="ru-RU" sz="1100">
                <a:latin typeface="Arial"/>
                <a:cs typeface="Arial"/>
              </a:rPr>
              <a:t>по отдельным резонансным случаям насилия не позже 3-х часов выход в СМИ официального представителя МП, которому представляют информации все структуры (МП, МВД, МЗ, МИОР, МИО).</a:t>
            </a:r>
            <a:endParaRPr/>
          </a:p>
        </p:txBody>
      </p:sp>
      <p:pic>
        <p:nvPicPr>
          <p:cNvPr id="12" name="Google Shape;292;p35" descr="03.png"/>
          <p:cNvPicPr/>
          <p:nvPr/>
        </p:nvPicPr>
        <p:blipFill>
          <a:blip r:embed="rId2">
            <a:alphaModFix/>
          </a:blip>
          <a:stretch/>
        </p:blipFill>
        <p:spPr bwMode="auto">
          <a:xfrm>
            <a:off x="7177621" y="793496"/>
            <a:ext cx="1200363" cy="784282"/>
          </a:xfrm>
          <a:prstGeom prst="rect">
            <a:avLst/>
          </a:prstGeom>
          <a:noFill/>
          <a:ln>
            <a:noFill/>
          </a:ln>
        </p:spPr>
      </p:pic>
      <p:pic>
        <p:nvPicPr>
          <p:cNvPr id="13" name="Google Shape;293;p35" descr="02.png"/>
          <p:cNvPicPr/>
          <p:nvPr/>
        </p:nvPicPr>
        <p:blipFill>
          <a:blip r:embed="rId3">
            <a:alphaModFix/>
          </a:blip>
          <a:stretch/>
        </p:blipFill>
        <p:spPr bwMode="auto">
          <a:xfrm>
            <a:off x="9562209" y="802426"/>
            <a:ext cx="1336934" cy="754715"/>
          </a:xfrm>
          <a:prstGeom prst="rect">
            <a:avLst/>
          </a:prstGeom>
          <a:noFill/>
          <a:ln>
            <a:noFill/>
          </a:ln>
        </p:spPr>
      </p:pic>
      <p:pic>
        <p:nvPicPr>
          <p:cNvPr id="14" name="Google Shape;233;p32"/>
          <p:cNvPicPr/>
          <p:nvPr/>
        </p:nvPicPr>
        <p:blipFill>
          <a:blip r:embed="rId4">
            <a:alphaModFix/>
          </a:blip>
          <a:srcRect r="84540" b="55052"/>
          <a:stretch/>
        </p:blipFill>
        <p:spPr bwMode="auto">
          <a:xfrm>
            <a:off x="1854577" y="740543"/>
            <a:ext cx="988940" cy="897148"/>
          </a:xfrm>
          <a:prstGeom prst="rect">
            <a:avLst/>
          </a:prstGeom>
          <a:noFill/>
          <a:ln>
            <a:noFill/>
          </a:ln>
        </p:spPr>
      </p:pic>
      <p:pic>
        <p:nvPicPr>
          <p:cNvPr id="15" name="Google Shape;264;p34"/>
          <p:cNvPicPr/>
          <p:nvPr/>
        </p:nvPicPr>
        <p:blipFill>
          <a:blip r:embed="rId5">
            <a:alphaModFix/>
          </a:blip>
          <a:stretch/>
        </p:blipFill>
        <p:spPr bwMode="auto">
          <a:xfrm>
            <a:off x="3546478" y="802425"/>
            <a:ext cx="1310051" cy="853911"/>
          </a:xfrm>
          <a:prstGeom prst="rect">
            <a:avLst/>
          </a:prstGeom>
          <a:noFill/>
          <a:ln>
            <a:noFill/>
          </a:ln>
        </p:spPr>
      </p:pic>
      <p:sp>
        <p:nvSpPr>
          <p:cNvPr id="16" name="TextBox 19"/>
          <p:cNvSpPr>
            <a:spLocks/>
          </p:cNvSpPr>
          <p:nvPr/>
        </p:nvSpPr>
        <p:spPr bwMode="auto">
          <a:xfrm>
            <a:off x="3004815" y="577152"/>
            <a:ext cx="404842" cy="707886"/>
          </a:xfrm>
          <a:prstGeom prst="rect">
            <a:avLst/>
          </a:prstGeom>
          <a:noFill/>
        </p:spPr>
        <p:txBody>
          <a:bodyPr wrap="square" rtlCol="0">
            <a:spAutoFit/>
          </a:bodyPr>
          <a:lstStyle/>
          <a:p>
            <a:pPr>
              <a:defRPr/>
            </a:pPr>
            <a:r>
              <a:rPr lang="ru-RU" sz="4000" b="1">
                <a:solidFill>
                  <a:srgbClr val="002060"/>
                </a:solidFill>
              </a:rPr>
              <a:t>1</a:t>
            </a:r>
            <a:endParaRPr/>
          </a:p>
        </p:txBody>
      </p:sp>
      <p:sp>
        <p:nvSpPr>
          <p:cNvPr id="17" name="Стрелка вправо 21"/>
          <p:cNvSpPr/>
          <p:nvPr/>
        </p:nvSpPr>
        <p:spPr bwMode="auto">
          <a:xfrm rot="5400000">
            <a:off x="3095611" y="130415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Стрелка вправо 51"/>
          <p:cNvSpPr/>
          <p:nvPr/>
        </p:nvSpPr>
        <p:spPr bwMode="auto">
          <a:xfrm rot="5400000">
            <a:off x="3108853" y="384651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9" name="Рисунок 22"/>
          <p:cNvPicPr>
            <a:picLocks noChangeAspect="1"/>
          </p:cNvPicPr>
          <p:nvPr/>
        </p:nvPicPr>
        <p:blipFill>
          <a:blip r:embed="rId6"/>
          <a:stretch/>
        </p:blipFill>
        <p:spPr bwMode="auto">
          <a:xfrm>
            <a:off x="1892014" y="3417670"/>
            <a:ext cx="951503" cy="761553"/>
          </a:xfrm>
          <a:prstGeom prst="rect">
            <a:avLst/>
          </a:prstGeom>
        </p:spPr>
      </p:pic>
      <p:pic>
        <p:nvPicPr>
          <p:cNvPr id="20" name="Рисунок 23"/>
          <p:cNvPicPr>
            <a:picLocks noChangeAspect="1"/>
          </p:cNvPicPr>
          <p:nvPr/>
        </p:nvPicPr>
        <p:blipFill>
          <a:blip r:embed="rId7"/>
          <a:stretch/>
        </p:blipFill>
        <p:spPr bwMode="auto">
          <a:xfrm>
            <a:off x="3694210" y="3339290"/>
            <a:ext cx="974427" cy="838360"/>
          </a:xfrm>
          <a:prstGeom prst="rect">
            <a:avLst/>
          </a:prstGeom>
        </p:spPr>
      </p:pic>
      <p:cxnSp>
        <p:nvCxnSpPr>
          <p:cNvPr id="21" name="Прямая соединительная линия 33"/>
          <p:cNvCxnSpPr>
            <a:cxnSpLocks/>
          </p:cNvCxnSpPr>
          <p:nvPr/>
        </p:nvCxnSpPr>
        <p:spPr bwMode="auto">
          <a:xfrm>
            <a:off x="475986"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54"/>
          <p:cNvCxnSpPr>
            <a:cxnSpLocks/>
          </p:cNvCxnSpPr>
          <p:nvPr/>
        </p:nvCxnSpPr>
        <p:spPr bwMode="auto">
          <a:xfrm>
            <a:off x="6284165"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55"/>
          <p:cNvCxnSpPr>
            <a:cxnSpLocks/>
          </p:cNvCxnSpPr>
          <p:nvPr/>
        </p:nvCxnSpPr>
        <p:spPr bwMode="auto">
          <a:xfrm>
            <a:off x="475986" y="6046997"/>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56"/>
          <p:cNvCxnSpPr>
            <a:cxnSpLocks/>
          </p:cNvCxnSpPr>
          <p:nvPr/>
        </p:nvCxnSpPr>
        <p:spPr bwMode="auto">
          <a:xfrm>
            <a:off x="6358813" y="6041542"/>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25" name="Рисунок 61"/>
          <p:cNvPicPr>
            <a:picLocks noChangeAspect="1"/>
          </p:cNvPicPr>
          <p:nvPr/>
        </p:nvPicPr>
        <p:blipFill>
          <a:blip r:embed="rId8"/>
          <a:stretch/>
        </p:blipFill>
        <p:spPr bwMode="auto">
          <a:xfrm>
            <a:off x="7554983" y="3327700"/>
            <a:ext cx="1010520" cy="849950"/>
          </a:xfrm>
          <a:prstGeom prst="rect">
            <a:avLst/>
          </a:prstGeom>
        </p:spPr>
      </p:pic>
      <p:pic>
        <p:nvPicPr>
          <p:cNvPr id="26" name="Рисунок 62"/>
          <p:cNvPicPr>
            <a:picLocks noChangeAspect="1"/>
          </p:cNvPicPr>
          <p:nvPr/>
        </p:nvPicPr>
        <p:blipFill>
          <a:blip r:embed="rId9"/>
          <a:stretch/>
        </p:blipFill>
        <p:spPr bwMode="auto">
          <a:xfrm>
            <a:off x="9669321" y="3291048"/>
            <a:ext cx="704500" cy="830423"/>
          </a:xfrm>
          <a:prstGeom prst="rect">
            <a:avLst/>
          </a:prstGeom>
        </p:spPr>
      </p:pic>
      <p:pic>
        <p:nvPicPr>
          <p:cNvPr id="27" name="Google Shape;234;p32"/>
          <p:cNvPicPr/>
          <p:nvPr/>
        </p:nvPicPr>
        <p:blipFill>
          <a:blip r:embed="rId10">
            <a:alphaModFix/>
          </a:blip>
          <a:stretch/>
        </p:blipFill>
        <p:spPr bwMode="auto">
          <a:xfrm>
            <a:off x="1892014" y="6618819"/>
            <a:ext cx="1061953" cy="830066"/>
          </a:xfrm>
          <a:prstGeom prst="rect">
            <a:avLst/>
          </a:prstGeom>
          <a:noFill/>
          <a:ln>
            <a:noFill/>
          </a:ln>
        </p:spPr>
      </p:pic>
      <p:pic>
        <p:nvPicPr>
          <p:cNvPr id="28" name="Google Shape;190;p29"/>
          <p:cNvPicPr/>
          <p:nvPr/>
        </p:nvPicPr>
        <p:blipFill>
          <a:blip r:embed="rId11">
            <a:alphaModFix/>
          </a:blip>
          <a:stretch/>
        </p:blipFill>
        <p:spPr bwMode="auto">
          <a:xfrm>
            <a:off x="554394" y="6543815"/>
            <a:ext cx="794161" cy="905070"/>
          </a:xfrm>
          <a:prstGeom prst="rect">
            <a:avLst/>
          </a:prstGeom>
          <a:noFill/>
          <a:ln>
            <a:noFill/>
          </a:ln>
        </p:spPr>
      </p:pic>
      <p:sp>
        <p:nvSpPr>
          <p:cNvPr id="29" name="Стрелка вправо 65"/>
          <p:cNvSpPr/>
          <p:nvPr/>
        </p:nvSpPr>
        <p:spPr bwMode="auto">
          <a:xfrm>
            <a:off x="1466710" y="6761413"/>
            <a:ext cx="307148" cy="358265"/>
          </a:xfrm>
          <a:prstGeom prst="rightArrow">
            <a:avLst>
              <a:gd name="adj1" fmla="val 5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0" name="Прямоугольник 5"/>
          <p:cNvSpPr/>
          <p:nvPr/>
        </p:nvSpPr>
        <p:spPr bwMode="auto">
          <a:xfrm>
            <a:off x="2938460" y="999390"/>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1" name="TextBox 34"/>
          <p:cNvSpPr>
            <a:spLocks/>
          </p:cNvSpPr>
          <p:nvPr/>
        </p:nvSpPr>
        <p:spPr bwMode="auto">
          <a:xfrm>
            <a:off x="3026873" y="3118181"/>
            <a:ext cx="404842" cy="707886"/>
          </a:xfrm>
          <a:prstGeom prst="rect">
            <a:avLst/>
          </a:prstGeom>
          <a:noFill/>
        </p:spPr>
        <p:txBody>
          <a:bodyPr wrap="square" rtlCol="0">
            <a:spAutoFit/>
          </a:bodyPr>
          <a:lstStyle/>
          <a:p>
            <a:pPr>
              <a:defRPr/>
            </a:pPr>
            <a:r>
              <a:rPr lang="ru-RU" sz="4000" b="1">
                <a:solidFill>
                  <a:srgbClr val="002060"/>
                </a:solidFill>
              </a:rPr>
              <a:t>2</a:t>
            </a:r>
            <a:endParaRPr/>
          </a:p>
        </p:txBody>
      </p:sp>
      <p:sp>
        <p:nvSpPr>
          <p:cNvPr id="32" name="Прямоугольник 36"/>
          <p:cNvSpPr/>
          <p:nvPr/>
        </p:nvSpPr>
        <p:spPr bwMode="auto">
          <a:xfrm>
            <a:off x="2960518" y="3540419"/>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3" name="Стрелка вправо 37"/>
          <p:cNvSpPr/>
          <p:nvPr/>
        </p:nvSpPr>
        <p:spPr bwMode="auto">
          <a:xfrm rot="5400000">
            <a:off x="8873885" y="3857907"/>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4" name="TextBox 38"/>
          <p:cNvSpPr>
            <a:spLocks/>
          </p:cNvSpPr>
          <p:nvPr/>
        </p:nvSpPr>
        <p:spPr bwMode="auto">
          <a:xfrm>
            <a:off x="8791905" y="3129572"/>
            <a:ext cx="404842" cy="707886"/>
          </a:xfrm>
          <a:prstGeom prst="rect">
            <a:avLst/>
          </a:prstGeom>
          <a:noFill/>
        </p:spPr>
        <p:txBody>
          <a:bodyPr wrap="square" rtlCol="0">
            <a:spAutoFit/>
          </a:bodyPr>
          <a:lstStyle/>
          <a:p>
            <a:pPr>
              <a:defRPr/>
            </a:pPr>
            <a:r>
              <a:rPr lang="ru-RU" sz="4000" b="1">
                <a:solidFill>
                  <a:srgbClr val="002060"/>
                </a:solidFill>
              </a:rPr>
              <a:t>4</a:t>
            </a:r>
            <a:endParaRPr/>
          </a:p>
        </p:txBody>
      </p:sp>
      <p:sp>
        <p:nvSpPr>
          <p:cNvPr id="35" name="Прямоугольник 39"/>
          <p:cNvSpPr/>
          <p:nvPr/>
        </p:nvSpPr>
        <p:spPr bwMode="auto">
          <a:xfrm>
            <a:off x="8725550" y="3551810"/>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6" name="Стрелка вправо 40"/>
          <p:cNvSpPr/>
          <p:nvPr/>
        </p:nvSpPr>
        <p:spPr bwMode="auto">
          <a:xfrm rot="5400000">
            <a:off x="8817463" y="1296354"/>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7" name="TextBox 41"/>
          <p:cNvSpPr>
            <a:spLocks/>
          </p:cNvSpPr>
          <p:nvPr/>
        </p:nvSpPr>
        <p:spPr bwMode="auto">
          <a:xfrm>
            <a:off x="8735483" y="568019"/>
            <a:ext cx="404842" cy="707886"/>
          </a:xfrm>
          <a:prstGeom prst="rect">
            <a:avLst/>
          </a:prstGeom>
          <a:noFill/>
        </p:spPr>
        <p:txBody>
          <a:bodyPr wrap="square" rtlCol="0">
            <a:spAutoFit/>
          </a:bodyPr>
          <a:lstStyle/>
          <a:p>
            <a:pPr>
              <a:defRPr/>
            </a:pPr>
            <a:r>
              <a:rPr lang="ru-RU" sz="4000" b="1">
                <a:solidFill>
                  <a:srgbClr val="002060"/>
                </a:solidFill>
              </a:rPr>
              <a:t>3</a:t>
            </a:r>
            <a:endParaRPr/>
          </a:p>
        </p:txBody>
      </p:sp>
      <p:sp>
        <p:nvSpPr>
          <p:cNvPr id="38" name="Прямоугольник 43"/>
          <p:cNvSpPr/>
          <p:nvPr/>
        </p:nvSpPr>
        <p:spPr bwMode="auto">
          <a:xfrm>
            <a:off x="8669128" y="990257"/>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4;g1bc6e687a7d_0_0"/>
          <p:cNvSpPr/>
          <p:nvPr/>
        </p:nvSpPr>
        <p:spPr bwMode="auto">
          <a:xfrm>
            <a:off x="0" y="2552475"/>
            <a:ext cx="12239700" cy="28941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85;g1bc6e687a7d_0_0"/>
          <p:cNvSpPr/>
          <p:nvPr/>
        </p:nvSpPr>
        <p:spPr bwMode="auto">
          <a:xfrm>
            <a:off x="208100" y="4634375"/>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86;g1bc6e687a7d_0_0"/>
          <p:cNvSpPr/>
          <p:nvPr/>
        </p:nvSpPr>
        <p:spPr bwMode="auto">
          <a:xfrm>
            <a:off x="208100" y="3906298"/>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grpSp>
        <p:nvGrpSpPr>
          <p:cNvPr id="7" name="Google Shape;87;g1bc6e687a7d_0_0"/>
          <p:cNvGrpSpPr/>
          <p:nvPr/>
        </p:nvGrpSpPr>
        <p:grpSpPr bwMode="auto">
          <a:xfrm>
            <a:off x="193790" y="3596149"/>
            <a:ext cx="588055" cy="882852"/>
            <a:chOff x="10278625" y="4626425"/>
            <a:chExt cx="908474" cy="1363900"/>
          </a:xfrm>
        </p:grpSpPr>
        <p:pic>
          <p:nvPicPr>
            <p:cNvPr id="8" name="Google Shape;88;g1bc6e687a7d_0_0"/>
            <p:cNvPicPr/>
            <p:nvPr/>
          </p:nvPicPr>
          <p:blipFill>
            <a:blip r:embed="rId2">
              <a:alphaModFix/>
            </a:blip>
            <a:srcRect l="-3904" r="55276" b="52812"/>
            <a:stretch/>
          </p:blipFill>
          <p:spPr bwMode="auto">
            <a:xfrm>
              <a:off x="10278625" y="4813121"/>
              <a:ext cx="908474" cy="1177204"/>
            </a:xfrm>
            <a:prstGeom prst="rect">
              <a:avLst/>
            </a:prstGeom>
            <a:noFill/>
            <a:ln>
              <a:noFill/>
            </a:ln>
          </p:spPr>
        </p:pic>
        <p:sp>
          <p:nvSpPr>
            <p:cNvPr id="9" name="Google Shape;89;g1bc6e687a7d_0_0"/>
            <p:cNvSpPr/>
            <p:nvPr/>
          </p:nvSpPr>
          <p:spPr bwMode="auto">
            <a:xfrm>
              <a:off x="10317375" y="4626425"/>
              <a:ext cx="408300" cy="58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sp>
        <p:nvSpPr>
          <p:cNvPr id="10" name="Google Shape;90;g1bc6e687a7d_0_0"/>
          <p:cNvSpPr/>
          <p:nvPr/>
        </p:nvSpPr>
        <p:spPr bwMode="auto">
          <a:xfrm>
            <a:off x="901306" y="100105"/>
            <a:ext cx="10563900" cy="5847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11" name="Google Shape;91;g1bc6e687a7d_0_0"/>
          <p:cNvSpPr/>
          <p:nvPr/>
        </p:nvSpPr>
        <p:spPr bwMode="auto">
          <a:xfrm>
            <a:off x="208100" y="2976000"/>
            <a:ext cx="11756100" cy="7926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92;g1bc6e687a7d_0_0"/>
          <p:cNvSpPr/>
          <p:nvPr/>
        </p:nvSpPr>
        <p:spPr bwMode="auto">
          <a:xfrm>
            <a:off x="1493838" y="926425"/>
            <a:ext cx="9875700" cy="8807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Под подозрительным предметом понимаются бесхозная сумка, пакет, ящик, коробка, игрушка с торчащими проводами, издающая подозрительные звуки (щелчки, тикание) </a:t>
            </a:r>
            <a:br>
              <a:rPr lang="en-US" sz="1600" b="1">
                <a:solidFill>
                  <a:schemeClr val="dk1"/>
                </a:solidFill>
              </a:rPr>
            </a:br>
            <a:r>
              <a:rPr lang="en-US" sz="1600" b="1">
                <a:solidFill>
                  <a:schemeClr val="dk1"/>
                </a:solidFill>
              </a:rPr>
              <a:t>и необычные запахи (миндаля, хлора, аммиака).</a:t>
            </a:r>
            <a:endParaRPr sz="1600" b="1" i="0" u="none" strike="noStrike" cap="none">
              <a:solidFill>
                <a:schemeClr val="dk1"/>
              </a:solidFill>
              <a:latin typeface="Arial"/>
              <a:ea typeface="Arial"/>
              <a:cs typeface="Arial"/>
            </a:endParaRPr>
          </a:p>
        </p:txBody>
      </p:sp>
      <p:sp>
        <p:nvSpPr>
          <p:cNvPr id="13" name="Google Shape;93;g1bc6e687a7d_0_0"/>
          <p:cNvSpPr/>
          <p:nvPr/>
        </p:nvSpPr>
        <p:spPr bwMode="auto">
          <a:xfrm>
            <a:off x="1860474" y="3102025"/>
            <a:ext cx="10037400" cy="570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a:solidFill>
                  <a:schemeClr val="dk1"/>
                </a:solidFill>
              </a:rPr>
              <a:t>незамедлительно сообщают об этом на канал «102» органов внутренних дел или единую дежурно-диспетчерскую службу «112» (в случае, если это воспитанник или обучающийся, то воспитателю или классному руководителю)</a:t>
            </a:r>
            <a:endParaRPr b="0" i="0" u="none" strike="noStrike" cap="none">
              <a:solidFill>
                <a:schemeClr val="dk1"/>
              </a:solidFill>
              <a:latin typeface="Calibri"/>
              <a:ea typeface="Calibri"/>
              <a:cs typeface="Calibri"/>
            </a:endParaRPr>
          </a:p>
        </p:txBody>
      </p:sp>
      <p:sp>
        <p:nvSpPr>
          <p:cNvPr id="14" name="Google Shape;94;g1bc6e687a7d_0_0"/>
          <p:cNvSpPr/>
          <p:nvPr/>
        </p:nvSpPr>
        <p:spPr bwMode="auto">
          <a:xfrm>
            <a:off x="1679898" y="4014163"/>
            <a:ext cx="9881700" cy="35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до прибытия сил экстренного реагирования находятся на безопасном расстоянии от предмета</a:t>
            </a:r>
            <a:endParaRPr b="0" i="0" u="none" strike="noStrike" cap="none">
              <a:solidFill>
                <a:schemeClr val="dk1"/>
              </a:solidFill>
              <a:latin typeface="Calibri"/>
              <a:ea typeface="Calibri"/>
              <a:cs typeface="Calibri"/>
            </a:endParaRPr>
          </a:p>
        </p:txBody>
      </p:sp>
      <p:sp>
        <p:nvSpPr>
          <p:cNvPr id="15" name="Google Shape;95;g1bc6e687a7d_0_0"/>
          <p:cNvSpPr/>
          <p:nvPr/>
        </p:nvSpPr>
        <p:spPr bwMode="auto">
          <a:xfrm>
            <a:off x="1679898" y="4793858"/>
            <a:ext cx="9701100" cy="219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быть готовым дать показания, касающиеся случившегося.</a:t>
            </a:r>
            <a:endParaRPr b="0" i="0" u="none" strike="noStrike" cap="none">
              <a:solidFill>
                <a:schemeClr val="dk1"/>
              </a:solidFill>
              <a:latin typeface="Calibri"/>
              <a:ea typeface="Calibri"/>
              <a:cs typeface="Calibri"/>
            </a:endParaRPr>
          </a:p>
        </p:txBody>
      </p:sp>
      <p:sp>
        <p:nvSpPr>
          <p:cNvPr id="16" name="Google Shape;96;g1bc6e687a7d_0_0"/>
          <p:cNvSpPr/>
          <p:nvPr/>
        </p:nvSpPr>
        <p:spPr bwMode="auto">
          <a:xfrm>
            <a:off x="2235441" y="2628687"/>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sz="1700" b="1" i="1">
                <a:solidFill>
                  <a:schemeClr val="dk1"/>
                </a:solidFill>
              </a:rPr>
              <a:t>Лица, обнаружившие опасный или подозрительный предмет</a:t>
            </a:r>
            <a:endParaRPr sz="1700" b="1" i="1">
              <a:solidFill>
                <a:schemeClr val="dk1"/>
              </a:solidFill>
            </a:endParaRPr>
          </a:p>
        </p:txBody>
      </p:sp>
      <p:pic>
        <p:nvPicPr>
          <p:cNvPr id="17" name="Google Shape;97;g1bc6e687a7d_0_0"/>
          <p:cNvPicPr/>
          <p:nvPr/>
        </p:nvPicPr>
        <p:blipFill>
          <a:blip r:embed="rId2">
            <a:alphaModFix/>
          </a:blip>
          <a:srcRect l="43374" t="28581" b="44434"/>
          <a:stretch/>
        </p:blipFill>
        <p:spPr bwMode="auto">
          <a:xfrm>
            <a:off x="-123" y="562437"/>
            <a:ext cx="1630096" cy="1037323"/>
          </a:xfrm>
          <a:prstGeom prst="rect">
            <a:avLst/>
          </a:prstGeom>
          <a:noFill/>
          <a:ln>
            <a:noFill/>
          </a:ln>
        </p:spPr>
      </p:pic>
      <p:sp>
        <p:nvSpPr>
          <p:cNvPr id="18" name="Google Shape;98;g1bc6e687a7d_0_0"/>
          <p:cNvSpPr/>
          <p:nvPr/>
        </p:nvSpPr>
        <p:spPr bwMode="auto">
          <a:xfrm>
            <a:off x="289325" y="1820125"/>
            <a:ext cx="10563900" cy="570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a:solidFill>
                  <a:schemeClr val="dk1"/>
                </a:solidFill>
              </a:rPr>
              <a:t>Данный предмет может оказаться взрывным устройством, или начиненным отравляющими химическими веществами (ОХВ), биологическими агентами (возбудителями опасных инфекций, типа сибирской язвы, натуральной оспы, туляремии) пакетом.</a:t>
            </a:r>
            <a:endParaRPr i="0" u="none" strike="noStrike" cap="none">
              <a:solidFill>
                <a:schemeClr val="dk1"/>
              </a:solidFill>
            </a:endParaRPr>
          </a:p>
        </p:txBody>
      </p:sp>
      <p:pic>
        <p:nvPicPr>
          <p:cNvPr id="19" name="Google Shape;99;g1bc6e687a7d_0_0"/>
          <p:cNvPicPr/>
          <p:nvPr/>
        </p:nvPicPr>
        <p:blipFill>
          <a:blip r:embed="rId3">
            <a:alphaModFix/>
          </a:blip>
          <a:srcRect t="-2616" b="53533"/>
          <a:stretch/>
        </p:blipFill>
        <p:spPr bwMode="auto">
          <a:xfrm>
            <a:off x="561860" y="2885342"/>
            <a:ext cx="1079548" cy="882788"/>
          </a:xfrm>
          <a:prstGeom prst="rect">
            <a:avLst/>
          </a:prstGeom>
          <a:noFill/>
          <a:ln>
            <a:noFill/>
          </a:ln>
        </p:spPr>
      </p:pic>
      <p:pic>
        <p:nvPicPr>
          <p:cNvPr id="20" name="Google Shape;100;g1bc6e687a7d_0_0"/>
          <p:cNvPicPr/>
          <p:nvPr/>
        </p:nvPicPr>
        <p:blipFill>
          <a:blip r:embed="rId4">
            <a:alphaModFix/>
          </a:blip>
          <a:stretch/>
        </p:blipFill>
        <p:spPr bwMode="auto">
          <a:xfrm>
            <a:off x="1756094" y="3935150"/>
            <a:ext cx="614915" cy="512430"/>
          </a:xfrm>
          <a:prstGeom prst="rect">
            <a:avLst/>
          </a:prstGeom>
          <a:noFill/>
          <a:ln>
            <a:noFill/>
          </a:ln>
        </p:spPr>
      </p:pic>
      <p:pic>
        <p:nvPicPr>
          <p:cNvPr id="21" name="Google Shape;101;g1bc6e687a7d_0_0"/>
          <p:cNvPicPr/>
          <p:nvPr/>
        </p:nvPicPr>
        <p:blipFill>
          <a:blip r:embed="rId4">
            <a:alphaModFix/>
          </a:blip>
          <a:stretch/>
        </p:blipFill>
        <p:spPr bwMode="auto">
          <a:xfrm>
            <a:off x="10853212" y="1435389"/>
            <a:ext cx="1235188" cy="1029323"/>
          </a:xfrm>
          <a:prstGeom prst="rect">
            <a:avLst/>
          </a:prstGeom>
          <a:noFill/>
          <a:ln>
            <a:noFill/>
          </a:ln>
        </p:spPr>
      </p:pic>
      <p:pic>
        <p:nvPicPr>
          <p:cNvPr id="22" name="Google Shape;102;g1bc6e687a7d_0_0"/>
          <p:cNvPicPr/>
          <p:nvPr/>
        </p:nvPicPr>
        <p:blipFill>
          <a:blip r:embed="rId5">
            <a:alphaModFix/>
          </a:blip>
          <a:srcRect r="-27533" b="56070"/>
          <a:stretch/>
        </p:blipFill>
        <p:spPr bwMode="auto">
          <a:xfrm flipH="1">
            <a:off x="972609" y="4678791"/>
            <a:ext cx="983016" cy="541479"/>
          </a:xfrm>
          <a:prstGeom prst="rect">
            <a:avLst/>
          </a:prstGeom>
          <a:noFill/>
          <a:ln>
            <a:noFill/>
          </a:ln>
        </p:spPr>
      </p:pic>
      <p:pic>
        <p:nvPicPr>
          <p:cNvPr id="23" name="Google Shape;103;g1bc6e687a7d_0_0" descr="F:\Преза ЕН\Новая папка (2)\03.png"/>
          <p:cNvPicPr/>
          <p:nvPr/>
        </p:nvPicPr>
        <p:blipFill>
          <a:blip r:embed="rId6">
            <a:alphaModFix/>
          </a:blip>
          <a:srcRect l="-15684" r="49616" b="54046"/>
          <a:stretch/>
        </p:blipFill>
        <p:spPr bwMode="auto">
          <a:xfrm>
            <a:off x="275947" y="4665055"/>
            <a:ext cx="587268" cy="566419"/>
          </a:xfrm>
          <a:prstGeom prst="rect">
            <a:avLst/>
          </a:prstGeom>
          <a:noFill/>
          <a:ln>
            <a:noFill/>
          </a:ln>
        </p:spPr>
      </p:pic>
      <p:sp>
        <p:nvSpPr>
          <p:cNvPr id="24" name="Google Shape;104;g1bc6e687a7d_0_0"/>
          <p:cNvSpPr/>
          <p:nvPr/>
        </p:nvSpPr>
        <p:spPr bwMode="auto">
          <a:xfrm>
            <a:off x="927200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05;g1bc6e687a7d_0_0"/>
          <p:cNvSpPr/>
          <p:nvPr/>
        </p:nvSpPr>
        <p:spPr bwMode="auto">
          <a:xfrm>
            <a:off x="4137050" y="5959925"/>
            <a:ext cx="4439100" cy="139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106;g1bc6e687a7d_0_0"/>
          <p:cNvSpPr/>
          <p:nvPr/>
        </p:nvSpPr>
        <p:spPr bwMode="auto">
          <a:xfrm>
            <a:off x="75605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107;g1bc6e687a7d_0_0"/>
          <p:cNvSpPr/>
          <p:nvPr/>
        </p:nvSpPr>
        <p:spPr bwMode="auto">
          <a:xfrm>
            <a:off x="4221003" y="55699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sp>
        <p:nvSpPr>
          <p:cNvPr id="28" name="Google Shape;108;g1bc6e687a7d_0_0"/>
          <p:cNvSpPr/>
          <p:nvPr/>
        </p:nvSpPr>
        <p:spPr bwMode="auto">
          <a:xfrm>
            <a:off x="863350" y="6287675"/>
            <a:ext cx="2773800"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50">
                <a:solidFill>
                  <a:schemeClr val="dk1"/>
                </a:solidFill>
              </a:rPr>
              <a:t>выставить оцепление из числа постоянных сотрудников организации образования</a:t>
            </a:r>
            <a:endParaRPr sz="1350" b="0" i="0" u="none" strike="noStrike" cap="none">
              <a:solidFill>
                <a:schemeClr val="dk1"/>
              </a:solidFill>
              <a:latin typeface="Arial"/>
              <a:ea typeface="Arial"/>
              <a:cs typeface="Arial"/>
            </a:endParaRPr>
          </a:p>
        </p:txBody>
      </p:sp>
      <p:sp>
        <p:nvSpPr>
          <p:cNvPr id="29" name="Google Shape;109;g1bc6e687a7d_0_0"/>
          <p:cNvSpPr/>
          <p:nvPr/>
        </p:nvSpPr>
        <p:spPr bwMode="auto">
          <a:xfrm>
            <a:off x="4141200" y="5970100"/>
            <a:ext cx="4439100" cy="1394100"/>
          </a:xfrm>
          <a:prstGeom prst="rect">
            <a:avLst/>
          </a:prstGeom>
          <a:solidFill>
            <a:srgbClr val="DDEAF6"/>
          </a:solid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50">
                <a:solidFill>
                  <a:schemeClr val="dk1"/>
                </a:solidFill>
              </a:rPr>
              <a:t>обеспечить беспрепятственный подъезд к месту обнаружения опасного или подозрительного предмета служб экстренного реагирования (подразделения органов внутренних дел, службы скорой медицинской помощи, пожарные расчеты, оперативно–спасательные службы)</a:t>
            </a:r>
            <a:endParaRPr sz="1350" b="0" i="0" u="none" strike="noStrike" cap="none">
              <a:solidFill>
                <a:schemeClr val="dk1"/>
              </a:solidFill>
              <a:latin typeface="Arial"/>
              <a:ea typeface="Arial"/>
              <a:cs typeface="Arial"/>
            </a:endParaRPr>
          </a:p>
        </p:txBody>
      </p:sp>
      <p:sp>
        <p:nvSpPr>
          <p:cNvPr id="30" name="Google Shape;110;g1bc6e687a7d_0_0"/>
          <p:cNvSpPr/>
          <p:nvPr/>
        </p:nvSpPr>
        <p:spPr bwMode="auto">
          <a:xfrm>
            <a:off x="9398450" y="6287675"/>
            <a:ext cx="2520900" cy="738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50">
                <a:solidFill>
                  <a:schemeClr val="dk1"/>
                </a:solidFill>
              </a:rPr>
              <a:t>принять меры по эвакуации обучающихся и сотрудников организации образования</a:t>
            </a:r>
            <a:endParaRPr sz="1350" b="0" i="0" u="none" strike="noStrike" cap="none">
              <a:solidFill>
                <a:schemeClr val="dk1"/>
              </a:solidFill>
              <a:latin typeface="Arial"/>
              <a:ea typeface="Arial"/>
              <a:cs typeface="Arial"/>
            </a:endParaRPr>
          </a:p>
        </p:txBody>
      </p:sp>
      <p:pic>
        <p:nvPicPr>
          <p:cNvPr id="31" name="Google Shape;111;g1bc6e687a7d_0_0"/>
          <p:cNvPicPr/>
          <p:nvPr/>
        </p:nvPicPr>
        <p:blipFill>
          <a:blip r:embed="rId7">
            <a:alphaModFix/>
          </a:blip>
          <a:stretch/>
        </p:blipFill>
        <p:spPr bwMode="auto">
          <a:xfrm>
            <a:off x="112400" y="5665705"/>
            <a:ext cx="750825" cy="1682421"/>
          </a:xfrm>
          <a:prstGeom prst="rect">
            <a:avLst/>
          </a:prstGeom>
          <a:noFill/>
          <a:ln>
            <a:noFill/>
          </a:ln>
        </p:spPr>
      </p:pic>
      <p:sp>
        <p:nvSpPr>
          <p:cNvPr id="32" name="Google Shape;112;g1bc6e687a7d_0_0"/>
          <p:cNvSpPr/>
          <p:nvPr/>
        </p:nvSpPr>
        <p:spPr bwMode="auto">
          <a:xfrm>
            <a:off x="36822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3" name="Google Shape;113;g1bc6e687a7d_0_0"/>
          <p:cNvSpPr/>
          <p:nvPr/>
        </p:nvSpPr>
        <p:spPr bwMode="auto">
          <a:xfrm>
            <a:off x="88130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14;g1bc6e687a7d_0_0"/>
          <p:cNvSpPr/>
          <p:nvPr/>
        </p:nvSpPr>
        <p:spPr bwMode="auto">
          <a:xfrm flipH="1">
            <a:off x="831267" y="4050788"/>
            <a:ext cx="799200" cy="313800"/>
          </a:xfrm>
          <a:prstGeom prst="rightArrow">
            <a:avLst>
              <a:gd name="adj1" fmla="val 100000"/>
              <a:gd name="adj2" fmla="val 254616"/>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19;g1bc6e687a7d_0_123"/>
          <p:cNvSpPr/>
          <p:nvPr/>
        </p:nvSpPr>
        <p:spPr bwMode="auto">
          <a:xfrm>
            <a:off x="0" y="4763683"/>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20;g1bc6e687a7d_0_123"/>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6" name="Google Shape;121;g1bc6e687a7d_0_123"/>
          <p:cNvSpPr/>
          <p:nvPr/>
        </p:nvSpPr>
        <p:spPr bwMode="auto">
          <a:xfrm>
            <a:off x="2235391" y="10393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7" name="Google Shape;122;g1bc6e687a7d_0_123"/>
          <p:cNvSpPr/>
          <p:nvPr/>
        </p:nvSpPr>
        <p:spPr bwMode="auto">
          <a:xfrm>
            <a:off x="900425" y="3358253"/>
            <a:ext cx="4035000" cy="1076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123;g1bc6e687a7d_0_123"/>
          <p:cNvSpPr/>
          <p:nvPr/>
        </p:nvSpPr>
        <p:spPr bwMode="auto">
          <a:xfrm>
            <a:off x="4277087" y="1530509"/>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9" name="Google Shape;124;g1bc6e687a7d_0_123"/>
          <p:cNvSpPr/>
          <p:nvPr/>
        </p:nvSpPr>
        <p:spPr bwMode="auto">
          <a:xfrm>
            <a:off x="900425" y="15305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125;g1bc6e687a7d_0_123"/>
          <p:cNvSpPr/>
          <p:nvPr/>
        </p:nvSpPr>
        <p:spPr bwMode="auto">
          <a:xfrm>
            <a:off x="1010475" y="1595825"/>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сообщить администрации организации образования (по телефону) и в здание </a:t>
            </a:r>
            <a:br>
              <a:rPr lang="en-US" sz="1200">
                <a:solidFill>
                  <a:schemeClr val="dk1"/>
                </a:solidFill>
              </a:rPr>
            </a:br>
            <a:r>
              <a:rPr lang="en-US" sz="1200">
                <a:solidFill>
                  <a:schemeClr val="dk1"/>
                </a:solidFill>
              </a:rPr>
              <a:t>никого не допускать (до их прибытия)</a:t>
            </a:r>
            <a:endParaRPr sz="1200" b="0" i="0" u="none" strike="noStrike" cap="none">
              <a:solidFill>
                <a:schemeClr val="dk1"/>
              </a:solidFill>
              <a:latin typeface="Arial"/>
              <a:ea typeface="Arial"/>
              <a:cs typeface="Arial"/>
            </a:endParaRPr>
          </a:p>
        </p:txBody>
      </p:sp>
      <p:sp>
        <p:nvSpPr>
          <p:cNvPr id="11" name="Google Shape;126;g1bc6e687a7d_0_123"/>
          <p:cNvSpPr/>
          <p:nvPr/>
        </p:nvSpPr>
        <p:spPr bwMode="auto">
          <a:xfrm>
            <a:off x="4368850" y="1552035"/>
            <a:ext cx="3851699"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перевести обучающихся, воспитанников на безопасное расстояние от подозрительного предмета (не ближе 100 метров), не приближаться, не трогать, не вскрывать и не перемещать находку</a:t>
            </a:r>
            <a:endParaRPr sz="1200" b="0" i="0" u="none" strike="noStrike" cap="none">
              <a:solidFill>
                <a:schemeClr val="dk1"/>
              </a:solidFill>
              <a:latin typeface="Arial"/>
              <a:ea typeface="Arial"/>
              <a:cs typeface="Arial"/>
            </a:endParaRPr>
          </a:p>
        </p:txBody>
      </p:sp>
      <p:sp>
        <p:nvSpPr>
          <p:cNvPr id="12" name="Google Shape;127;g1bc6e687a7d_0_123"/>
          <p:cNvSpPr/>
          <p:nvPr/>
        </p:nvSpPr>
        <p:spPr bwMode="auto">
          <a:xfrm>
            <a:off x="1010475" y="3533925"/>
            <a:ext cx="4035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лицам, обнаружившим подозрительный предмет, до прибытия сил экстренного реагирования находиться на безопасном расстоянии и быть готовыми дать показания, касающиеся случившегося</a:t>
            </a:r>
            <a:endParaRPr sz="1200" b="0" i="0" u="none" strike="noStrike" cap="none">
              <a:solidFill>
                <a:schemeClr val="dk1"/>
              </a:solidFill>
              <a:latin typeface="Arial"/>
              <a:ea typeface="Arial"/>
              <a:cs typeface="Arial"/>
            </a:endParaRPr>
          </a:p>
        </p:txBody>
      </p:sp>
      <p:sp>
        <p:nvSpPr>
          <p:cNvPr id="13" name="Google Shape;128;g1bc6e687a7d_0_123"/>
          <p:cNvSpPr/>
          <p:nvPr/>
        </p:nvSpPr>
        <p:spPr bwMode="auto">
          <a:xfrm>
            <a:off x="4600175" y="2646375"/>
            <a:ext cx="3652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29;g1bc6e687a7d_0_123"/>
          <p:cNvSpPr/>
          <p:nvPr/>
        </p:nvSpPr>
        <p:spPr bwMode="auto">
          <a:xfrm>
            <a:off x="900425" y="2609625"/>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130;g1bc6e687a7d_0_123"/>
          <p:cNvSpPr/>
          <p:nvPr/>
        </p:nvSpPr>
        <p:spPr bwMode="auto">
          <a:xfrm>
            <a:off x="1010475" y="2674949"/>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опросить окружающих с целью установления возможного владельца бесхозного предмета</a:t>
            </a:r>
            <a:endParaRPr sz="1200" b="0" i="0" u="none" strike="noStrike" cap="none">
              <a:solidFill>
                <a:schemeClr val="dk1"/>
              </a:solidFill>
              <a:latin typeface="Arial"/>
              <a:ea typeface="Arial"/>
              <a:cs typeface="Arial"/>
            </a:endParaRPr>
          </a:p>
        </p:txBody>
      </p:sp>
      <p:sp>
        <p:nvSpPr>
          <p:cNvPr id="16" name="Google Shape;131;g1bc6e687a7d_0_123"/>
          <p:cNvSpPr/>
          <p:nvPr/>
        </p:nvSpPr>
        <p:spPr bwMode="auto">
          <a:xfrm>
            <a:off x="8471008" y="15305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132;g1bc6e687a7d_0_123"/>
          <p:cNvSpPr/>
          <p:nvPr/>
        </p:nvSpPr>
        <p:spPr bwMode="auto">
          <a:xfrm>
            <a:off x="8497383" y="1578800"/>
            <a:ext cx="35685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воздержаться от использования средств радиосвязи, в том числе и сотового телефона, вблизи предмета</a:t>
            </a:r>
            <a:endParaRPr sz="1200" b="0" i="0" u="none" strike="noStrike" cap="none">
              <a:solidFill>
                <a:schemeClr val="dk1"/>
              </a:solidFill>
              <a:latin typeface="Arial"/>
              <a:ea typeface="Arial"/>
              <a:cs typeface="Arial"/>
            </a:endParaRPr>
          </a:p>
        </p:txBody>
      </p:sp>
      <p:sp>
        <p:nvSpPr>
          <p:cNvPr id="18" name="Google Shape;133;g1bc6e687a7d_0_123"/>
          <p:cNvSpPr/>
          <p:nvPr/>
        </p:nvSpPr>
        <p:spPr bwMode="auto">
          <a:xfrm>
            <a:off x="4032254"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34;g1bc6e687a7d_0_123"/>
          <p:cNvSpPr/>
          <p:nvPr/>
        </p:nvSpPr>
        <p:spPr bwMode="auto">
          <a:xfrm>
            <a:off x="8252571"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0" name="Google Shape;135;g1bc6e687a7d_0_123"/>
          <p:cNvSpPr/>
          <p:nvPr/>
        </p:nvSpPr>
        <p:spPr bwMode="auto">
          <a:xfrm>
            <a:off x="5165825" y="35156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36;g1bc6e687a7d_0_123"/>
          <p:cNvSpPr/>
          <p:nvPr/>
        </p:nvSpPr>
        <p:spPr bwMode="auto">
          <a:xfrm>
            <a:off x="8854675" y="35156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137;g1bc6e687a7d_0_123"/>
          <p:cNvSpPr/>
          <p:nvPr/>
        </p:nvSpPr>
        <p:spPr bwMode="auto">
          <a:xfrm>
            <a:off x="8964725" y="3580925"/>
            <a:ext cx="3106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покинуть объект, при невозможности - укрыться за капитальным сооружением и на необходимом удалении</a:t>
            </a:r>
            <a:endParaRPr sz="1200" b="0" i="0" u="none" strike="noStrike" cap="none">
              <a:solidFill>
                <a:schemeClr val="dk1"/>
              </a:solidFill>
              <a:latin typeface="Arial"/>
              <a:ea typeface="Arial"/>
              <a:cs typeface="Arial"/>
            </a:endParaRPr>
          </a:p>
        </p:txBody>
      </p:sp>
      <p:sp>
        <p:nvSpPr>
          <p:cNvPr id="23" name="Google Shape;138;g1bc6e687a7d_0_123"/>
          <p:cNvSpPr/>
          <p:nvPr/>
        </p:nvSpPr>
        <p:spPr bwMode="auto">
          <a:xfrm>
            <a:off x="5275875" y="3580938"/>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200" b="0" i="0" u="none" strike="noStrike" cap="none">
              <a:solidFill>
                <a:schemeClr val="dk1"/>
              </a:solidFill>
              <a:latin typeface="Arial"/>
              <a:ea typeface="Arial"/>
              <a:cs typeface="Arial"/>
            </a:endParaRPr>
          </a:p>
        </p:txBody>
      </p:sp>
      <p:sp>
        <p:nvSpPr>
          <p:cNvPr id="24" name="Google Shape;139;g1bc6e687a7d_0_123"/>
          <p:cNvSpPr/>
          <p:nvPr/>
        </p:nvSpPr>
        <p:spPr bwMode="auto">
          <a:xfrm>
            <a:off x="8471008" y="25230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40;g1bc6e687a7d_0_123"/>
          <p:cNvSpPr/>
          <p:nvPr/>
        </p:nvSpPr>
        <p:spPr bwMode="auto">
          <a:xfrm>
            <a:off x="8504559" y="25883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оказать содействие в организации эвакуации обучающихся, воспитанников с территории, прилегающей к опасной зоне</a:t>
            </a:r>
            <a:endParaRPr sz="1200" b="0" i="0" u="none" strike="noStrike" cap="none">
              <a:solidFill>
                <a:schemeClr val="dk1"/>
              </a:solidFill>
              <a:latin typeface="Arial"/>
              <a:ea typeface="Arial"/>
              <a:cs typeface="Arial"/>
            </a:endParaRPr>
          </a:p>
        </p:txBody>
      </p:sp>
      <p:sp>
        <p:nvSpPr>
          <p:cNvPr id="26" name="Google Shape;141;g1bc6e687a7d_0_123"/>
          <p:cNvSpPr/>
          <p:nvPr/>
        </p:nvSpPr>
        <p:spPr bwMode="auto">
          <a:xfrm>
            <a:off x="4454179"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42;g1bc6e687a7d_0_123"/>
          <p:cNvSpPr/>
          <p:nvPr/>
        </p:nvSpPr>
        <p:spPr bwMode="auto">
          <a:xfrm>
            <a:off x="8252578"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43;g1bc6e687a7d_0_123"/>
          <p:cNvSpPr/>
          <p:nvPr/>
        </p:nvSpPr>
        <p:spPr bwMode="auto">
          <a:xfrm>
            <a:off x="4935429" y="37034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44;g1bc6e687a7d_0_123"/>
          <p:cNvSpPr/>
          <p:nvPr/>
        </p:nvSpPr>
        <p:spPr bwMode="auto">
          <a:xfrm>
            <a:off x="8643379" y="37401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pic>
        <p:nvPicPr>
          <p:cNvPr id="30" name="Google Shape;145;g1bc6e687a7d_0_123"/>
          <p:cNvPicPr/>
          <p:nvPr/>
        </p:nvPicPr>
        <p:blipFill>
          <a:blip r:embed="rId2">
            <a:alphaModFix/>
          </a:blip>
          <a:srcRect r="58545"/>
          <a:stretch/>
        </p:blipFill>
        <p:spPr bwMode="auto">
          <a:xfrm flipH="1">
            <a:off x="302113" y="1462100"/>
            <a:ext cx="368200" cy="1424975"/>
          </a:xfrm>
          <a:prstGeom prst="rect">
            <a:avLst/>
          </a:prstGeom>
          <a:noFill/>
          <a:ln>
            <a:noFill/>
          </a:ln>
        </p:spPr>
      </p:pic>
      <p:sp>
        <p:nvSpPr>
          <p:cNvPr id="31" name="Google Shape;146;g1bc6e687a7d_0_123"/>
          <p:cNvSpPr/>
          <p:nvPr/>
        </p:nvSpPr>
        <p:spPr bwMode="auto">
          <a:xfrm>
            <a:off x="2235391" y="47989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обучающихся:</a:t>
            </a:r>
            <a:endParaRPr sz="1600" b="1" i="0" u="none" strike="noStrike" cap="none">
              <a:solidFill>
                <a:schemeClr val="dk1"/>
              </a:solidFill>
              <a:latin typeface="Arial"/>
              <a:ea typeface="Arial"/>
              <a:cs typeface="Arial"/>
            </a:endParaRPr>
          </a:p>
        </p:txBody>
      </p:sp>
      <p:sp>
        <p:nvSpPr>
          <p:cNvPr id="32" name="Google Shape;147;g1bc6e687a7d_0_123"/>
          <p:cNvSpPr/>
          <p:nvPr/>
        </p:nvSpPr>
        <p:spPr bwMode="auto">
          <a:xfrm>
            <a:off x="6214199" y="5336049"/>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3" name="Google Shape;148;g1bc6e687a7d_0_123"/>
          <p:cNvSpPr/>
          <p:nvPr/>
        </p:nvSpPr>
        <p:spPr bwMode="auto">
          <a:xfrm>
            <a:off x="1537025" y="5336049"/>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49;g1bc6e687a7d_0_123"/>
          <p:cNvSpPr/>
          <p:nvPr/>
        </p:nvSpPr>
        <p:spPr bwMode="auto">
          <a:xfrm>
            <a:off x="1694630" y="5492050"/>
            <a:ext cx="43275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паниковать, во всем слушать педагогов и сотрудников организации образования</a:t>
            </a:r>
            <a:endParaRPr b="0" i="0" u="none" strike="noStrike" cap="none">
              <a:solidFill>
                <a:schemeClr val="dk1"/>
              </a:solidFill>
              <a:latin typeface="Arial"/>
              <a:ea typeface="Arial"/>
              <a:cs typeface="Arial"/>
            </a:endParaRPr>
          </a:p>
        </p:txBody>
      </p:sp>
      <p:sp>
        <p:nvSpPr>
          <p:cNvPr id="35" name="Google Shape;150;g1bc6e687a7d_0_123"/>
          <p:cNvSpPr/>
          <p:nvPr/>
        </p:nvSpPr>
        <p:spPr bwMode="auto">
          <a:xfrm>
            <a:off x="6315950" y="5492050"/>
            <a:ext cx="42711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трогать, не вскрывать и не передвигать подозрительный предмет</a:t>
            </a:r>
            <a:endParaRPr b="0" i="0" u="none" strike="noStrike" cap="none">
              <a:solidFill>
                <a:schemeClr val="dk1"/>
              </a:solidFill>
              <a:latin typeface="Arial"/>
              <a:ea typeface="Arial"/>
              <a:cs typeface="Arial"/>
            </a:endParaRPr>
          </a:p>
        </p:txBody>
      </p:sp>
      <p:pic>
        <p:nvPicPr>
          <p:cNvPr id="36" name="Google Shape;151;g1bc6e687a7d_0_123"/>
          <p:cNvPicPr/>
          <p:nvPr/>
        </p:nvPicPr>
        <p:blipFill>
          <a:blip r:embed="rId3">
            <a:alphaModFix/>
          </a:blip>
          <a:srcRect r="47616"/>
          <a:stretch/>
        </p:blipFill>
        <p:spPr bwMode="auto">
          <a:xfrm>
            <a:off x="568633" y="5479300"/>
            <a:ext cx="853625" cy="1424975"/>
          </a:xfrm>
          <a:prstGeom prst="rect">
            <a:avLst/>
          </a:prstGeom>
          <a:noFill/>
          <a:ln>
            <a:noFill/>
          </a:ln>
        </p:spPr>
      </p:pic>
      <p:sp>
        <p:nvSpPr>
          <p:cNvPr id="37" name="Google Shape;152;g1bc6e687a7d_0_123"/>
          <p:cNvSpPr/>
          <p:nvPr/>
        </p:nvSpPr>
        <p:spPr bwMode="auto">
          <a:xfrm>
            <a:off x="6214199" y="6293475"/>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8" name="Google Shape;153;g1bc6e687a7d_0_123"/>
          <p:cNvSpPr/>
          <p:nvPr/>
        </p:nvSpPr>
        <p:spPr bwMode="auto">
          <a:xfrm>
            <a:off x="1537025" y="6293475"/>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154;g1bc6e687a7d_0_123"/>
          <p:cNvSpPr/>
          <p:nvPr/>
        </p:nvSpPr>
        <p:spPr bwMode="auto">
          <a:xfrm>
            <a:off x="1654480" y="6365350"/>
            <a:ext cx="43275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a:solidFill>
                  <a:schemeClr val="dk1"/>
                </a:solidFill>
              </a:rPr>
              <a:t>при необходимости укрыться за предметами, обеспечивающими защиту (угол здания, колона, </a:t>
            </a:r>
            <a:br>
              <a:rPr lang="en-US">
                <a:solidFill>
                  <a:schemeClr val="dk1"/>
                </a:solidFill>
              </a:rPr>
            </a:br>
            <a:r>
              <a:rPr lang="en-US">
                <a:solidFill>
                  <a:schemeClr val="dk1"/>
                </a:solidFill>
              </a:rPr>
              <a:t>толстое дерево, автомашина)</a:t>
            </a:r>
            <a:endParaRPr>
              <a:solidFill>
                <a:schemeClr val="dk1"/>
              </a:solidFill>
            </a:endParaRPr>
          </a:p>
        </p:txBody>
      </p:sp>
      <p:sp>
        <p:nvSpPr>
          <p:cNvPr id="40" name="Google Shape;155;g1bc6e687a7d_0_123"/>
          <p:cNvSpPr/>
          <p:nvPr/>
        </p:nvSpPr>
        <p:spPr bwMode="auto">
          <a:xfrm>
            <a:off x="6315950" y="6394075"/>
            <a:ext cx="42711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покинуть объект, при невозможности - укрыться за капитальным сооружением и на необходимом удалении</a:t>
            </a:r>
            <a:endParaRPr b="0" i="0" u="none" strike="noStrike" cap="none">
              <a:solidFill>
                <a:schemeClr val="dk1"/>
              </a:solidFill>
              <a:latin typeface="Arial"/>
              <a:ea typeface="Arial"/>
              <a:cs typeface="Arial"/>
            </a:endParaRPr>
          </a:p>
        </p:txBody>
      </p:sp>
      <p:cxnSp>
        <p:nvCxnSpPr>
          <p:cNvPr id="41" name="Google Shape;156;g1bc6e687a7d_0_123"/>
          <p:cNvCxnSpPr>
            <a:cxnSpLocks/>
          </p:cNvCxnSpPr>
          <p:nvPr/>
        </p:nvCxnSpPr>
        <p:spPr bwMode="auto">
          <a:xfrm rot="-5400000" flipH="1">
            <a:off x="1426092" y="600446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2" name="Google Shape;157;g1bc6e687a7d_0_123"/>
          <p:cNvPicPr/>
          <p:nvPr/>
        </p:nvPicPr>
        <p:blipFill>
          <a:blip r:embed="rId3">
            <a:alphaModFix/>
          </a:blip>
          <a:srcRect l="52276"/>
          <a:stretch/>
        </p:blipFill>
        <p:spPr bwMode="auto">
          <a:xfrm>
            <a:off x="10880474" y="5479300"/>
            <a:ext cx="777676" cy="1424975"/>
          </a:xfrm>
          <a:prstGeom prst="rect">
            <a:avLst/>
          </a:prstGeom>
          <a:noFill/>
          <a:ln>
            <a:noFill/>
          </a:ln>
        </p:spPr>
      </p:pic>
      <p:cxnSp>
        <p:nvCxnSpPr>
          <p:cNvPr id="43" name="Google Shape;158;g1bc6e687a7d_0_123"/>
          <p:cNvCxnSpPr>
            <a:cxnSpLocks/>
          </p:cNvCxnSpPr>
          <p:nvPr/>
        </p:nvCxnSpPr>
        <p:spPr bwMode="auto">
          <a:xfrm rot="5400000">
            <a:off x="10248775" y="598711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4" name="Google Shape;159;g1bc6e687a7d_0_123"/>
          <p:cNvPicPr/>
          <p:nvPr/>
        </p:nvPicPr>
        <p:blipFill>
          <a:blip r:embed="rId2">
            <a:alphaModFix/>
          </a:blip>
          <a:srcRect l="41451"/>
          <a:stretch/>
        </p:blipFill>
        <p:spPr bwMode="auto">
          <a:xfrm flipH="1">
            <a:off x="226200" y="3002038"/>
            <a:ext cx="520025" cy="1424975"/>
          </a:xfrm>
          <a:prstGeom prst="rect">
            <a:avLst/>
          </a:prstGeom>
          <a:noFill/>
          <a:ln>
            <a:noFill/>
          </a:ln>
        </p:spPr>
      </p:pic>
      <p:sp>
        <p:nvSpPr>
          <p:cNvPr id="45" name="Google Shape;160;g1bc6e687a7d_0_123"/>
          <p:cNvSpPr/>
          <p:nvPr/>
        </p:nvSpPr>
        <p:spPr bwMode="auto">
          <a:xfrm>
            <a:off x="4786425" y="2745850"/>
            <a:ext cx="3326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зафиксировать время и место обнаружения</a:t>
            </a:r>
            <a:endParaRPr sz="1200" b="0" i="0" u="none" strike="noStrike" cap="none">
              <a:solidFill>
                <a:schemeClr val="dk1"/>
              </a:solidFill>
              <a:latin typeface="Arial"/>
              <a:ea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65;g1bc6e687a7d_0_265"/>
          <p:cNvSpPr/>
          <p:nvPr/>
        </p:nvSpPr>
        <p:spPr bwMode="auto">
          <a:xfrm>
            <a:off x="308613" y="3210825"/>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66;g1bc6e687a7d_0_265"/>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6" name="Google Shape;167;g1bc6e687a7d_0_265"/>
          <p:cNvSpPr/>
          <p:nvPr/>
        </p:nvSpPr>
        <p:spPr bwMode="auto">
          <a:xfrm>
            <a:off x="2235391" y="8869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168;g1bc6e687a7d_0_265"/>
          <p:cNvSpPr/>
          <p:nvPr/>
        </p:nvSpPr>
        <p:spPr bwMode="auto">
          <a:xfrm>
            <a:off x="4200887" y="1301908"/>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169;g1bc6e687a7d_0_265"/>
          <p:cNvSpPr/>
          <p:nvPr/>
        </p:nvSpPr>
        <p:spPr bwMode="auto">
          <a:xfrm>
            <a:off x="824224" y="13019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170;g1bc6e687a7d_0_265"/>
          <p:cNvSpPr/>
          <p:nvPr/>
        </p:nvSpPr>
        <p:spPr bwMode="auto">
          <a:xfrm>
            <a:off x="934275" y="1367225"/>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трогать, не подходить, не передвигать подозрительный предмет</a:t>
            </a:r>
            <a:endParaRPr sz="1200" b="0" i="0" u="none" strike="noStrike" cap="none">
              <a:solidFill>
                <a:schemeClr val="dk1"/>
              </a:solidFill>
              <a:latin typeface="Arial"/>
              <a:ea typeface="Arial"/>
              <a:cs typeface="Arial"/>
            </a:endParaRPr>
          </a:p>
        </p:txBody>
      </p:sp>
      <p:sp>
        <p:nvSpPr>
          <p:cNvPr id="10" name="Google Shape;171;g1bc6e687a7d_0_265"/>
          <p:cNvSpPr/>
          <p:nvPr/>
        </p:nvSpPr>
        <p:spPr bwMode="auto">
          <a:xfrm>
            <a:off x="4292650" y="1323435"/>
            <a:ext cx="3851699"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опросить окружающих для установления возможного владельца бесхозного предмета</a:t>
            </a:r>
            <a:endParaRPr sz="1200" b="0" i="0" u="none" strike="noStrike" cap="none">
              <a:solidFill>
                <a:schemeClr val="dk1"/>
              </a:solidFill>
              <a:latin typeface="Arial"/>
              <a:ea typeface="Arial"/>
              <a:cs typeface="Arial"/>
            </a:endParaRPr>
          </a:p>
        </p:txBody>
      </p:sp>
      <p:sp>
        <p:nvSpPr>
          <p:cNvPr id="11" name="Google Shape;172;g1bc6e687a7d_0_265"/>
          <p:cNvSpPr/>
          <p:nvPr/>
        </p:nvSpPr>
        <p:spPr bwMode="auto">
          <a:xfrm>
            <a:off x="371013" y="3229125"/>
            <a:ext cx="4035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немедленно сообщить об обнаружении подозрительного предмета на канал "102" органов внутренних дел или единую дежурно-диспетчерскую службу "112"</a:t>
            </a:r>
            <a:endParaRPr sz="1200" b="0" i="0" u="none" strike="noStrike" cap="none">
              <a:solidFill>
                <a:schemeClr val="dk1"/>
              </a:solidFill>
              <a:latin typeface="Arial"/>
              <a:ea typeface="Arial"/>
              <a:cs typeface="Arial"/>
            </a:endParaRPr>
          </a:p>
        </p:txBody>
      </p:sp>
      <p:sp>
        <p:nvSpPr>
          <p:cNvPr id="12" name="Google Shape;173;g1bc6e687a7d_0_265"/>
          <p:cNvSpPr/>
          <p:nvPr/>
        </p:nvSpPr>
        <p:spPr bwMode="auto">
          <a:xfrm>
            <a:off x="4523975" y="2258056"/>
            <a:ext cx="36525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174;g1bc6e687a7d_0_265"/>
          <p:cNvSpPr/>
          <p:nvPr/>
        </p:nvSpPr>
        <p:spPr bwMode="auto">
          <a:xfrm>
            <a:off x="824224" y="2304824"/>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75;g1bc6e687a7d_0_265"/>
          <p:cNvSpPr/>
          <p:nvPr/>
        </p:nvSpPr>
        <p:spPr bwMode="auto">
          <a:xfrm>
            <a:off x="934275" y="23701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 возможности зафиксировать время и место обнаружения</a:t>
            </a:r>
            <a:endParaRPr sz="1200" b="0" i="0" u="none" strike="noStrike" cap="none">
              <a:solidFill>
                <a:schemeClr val="dk1"/>
              </a:solidFill>
              <a:latin typeface="Arial"/>
              <a:ea typeface="Arial"/>
              <a:cs typeface="Arial"/>
            </a:endParaRPr>
          </a:p>
        </p:txBody>
      </p:sp>
      <p:sp>
        <p:nvSpPr>
          <p:cNvPr id="15" name="Google Shape;176;g1bc6e687a7d_0_265"/>
          <p:cNvSpPr/>
          <p:nvPr/>
        </p:nvSpPr>
        <p:spPr bwMode="auto">
          <a:xfrm>
            <a:off x="8394808" y="13019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177;g1bc6e687a7d_0_265"/>
          <p:cNvSpPr/>
          <p:nvPr/>
        </p:nvSpPr>
        <p:spPr bwMode="auto">
          <a:xfrm>
            <a:off x="8421183" y="1350200"/>
            <a:ext cx="35685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воздержаться от использования средств радиосвязи, в том числе и сотового телефона, вблизи данного предмета</a:t>
            </a:r>
            <a:endParaRPr sz="1200" b="0" i="0" u="none" strike="noStrike" cap="none">
              <a:solidFill>
                <a:schemeClr val="dk1"/>
              </a:solidFill>
              <a:latin typeface="Arial"/>
              <a:ea typeface="Arial"/>
              <a:cs typeface="Arial"/>
            </a:endParaRPr>
          </a:p>
        </p:txBody>
      </p:sp>
      <p:sp>
        <p:nvSpPr>
          <p:cNvPr id="17" name="Google Shape;178;g1bc6e687a7d_0_265"/>
          <p:cNvSpPr/>
          <p:nvPr/>
        </p:nvSpPr>
        <p:spPr bwMode="auto">
          <a:xfrm>
            <a:off x="3956054"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8" name="Google Shape;179;g1bc6e687a7d_0_265"/>
          <p:cNvSpPr/>
          <p:nvPr/>
        </p:nvSpPr>
        <p:spPr bwMode="auto">
          <a:xfrm>
            <a:off x="8176371"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80;g1bc6e687a7d_0_265"/>
          <p:cNvSpPr/>
          <p:nvPr/>
        </p:nvSpPr>
        <p:spPr bwMode="auto">
          <a:xfrm>
            <a:off x="4526363" y="32108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181;g1bc6e687a7d_0_265"/>
          <p:cNvSpPr/>
          <p:nvPr/>
        </p:nvSpPr>
        <p:spPr bwMode="auto">
          <a:xfrm>
            <a:off x="8215213" y="32108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82;g1bc6e687a7d_0_265"/>
          <p:cNvSpPr/>
          <p:nvPr/>
        </p:nvSpPr>
        <p:spPr bwMode="auto">
          <a:xfrm>
            <a:off x="8325263" y="3276125"/>
            <a:ext cx="3106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обеспечить организованную эвакуацию людей с территории, прилегающей к опасной зоне</a:t>
            </a:r>
            <a:endParaRPr sz="1200" b="0" i="0" u="none" strike="noStrike" cap="none">
              <a:solidFill>
                <a:schemeClr val="dk1"/>
              </a:solidFill>
              <a:latin typeface="Arial"/>
              <a:ea typeface="Arial"/>
              <a:cs typeface="Arial"/>
            </a:endParaRPr>
          </a:p>
        </p:txBody>
      </p:sp>
      <p:sp>
        <p:nvSpPr>
          <p:cNvPr id="22" name="Google Shape;183;g1bc6e687a7d_0_265"/>
          <p:cNvSpPr/>
          <p:nvPr/>
        </p:nvSpPr>
        <p:spPr bwMode="auto">
          <a:xfrm>
            <a:off x="4636413" y="3276138"/>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обеспечить ограничение доступа посторонних лиц к подозрительному предмету и опасной зоне</a:t>
            </a:r>
            <a:endParaRPr sz="1200" b="0" i="0" u="none" strike="noStrike" cap="none">
              <a:solidFill>
                <a:schemeClr val="dk1"/>
              </a:solidFill>
              <a:latin typeface="Arial"/>
              <a:ea typeface="Arial"/>
              <a:cs typeface="Arial"/>
            </a:endParaRPr>
          </a:p>
        </p:txBody>
      </p:sp>
      <p:sp>
        <p:nvSpPr>
          <p:cNvPr id="23" name="Google Shape;184;g1bc6e687a7d_0_265"/>
          <p:cNvSpPr/>
          <p:nvPr/>
        </p:nvSpPr>
        <p:spPr bwMode="auto">
          <a:xfrm>
            <a:off x="8394808" y="22182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185;g1bc6e687a7d_0_265"/>
          <p:cNvSpPr/>
          <p:nvPr/>
        </p:nvSpPr>
        <p:spPr bwMode="auto">
          <a:xfrm>
            <a:off x="8428359" y="22835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сообщать об угрозе взрыва никому, кроме тех, кому необходимо знать о случившемся, чтобы не создавать панику</a:t>
            </a:r>
            <a:endParaRPr sz="1200" b="0" i="0" u="none" strike="noStrike" cap="none">
              <a:solidFill>
                <a:schemeClr val="dk1"/>
              </a:solidFill>
              <a:latin typeface="Arial"/>
              <a:ea typeface="Arial"/>
              <a:cs typeface="Arial"/>
            </a:endParaRPr>
          </a:p>
        </p:txBody>
      </p:sp>
      <p:sp>
        <p:nvSpPr>
          <p:cNvPr id="25" name="Google Shape;186;g1bc6e687a7d_0_265"/>
          <p:cNvSpPr/>
          <p:nvPr/>
        </p:nvSpPr>
        <p:spPr bwMode="auto">
          <a:xfrm>
            <a:off x="43779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187;g1bc6e687a7d_0_265"/>
          <p:cNvSpPr/>
          <p:nvPr/>
        </p:nvSpPr>
        <p:spPr bwMode="auto">
          <a:xfrm>
            <a:off x="81763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88;g1bc6e687a7d_0_265"/>
          <p:cNvSpPr/>
          <p:nvPr/>
        </p:nvSpPr>
        <p:spPr bwMode="auto">
          <a:xfrm>
            <a:off x="4295967" y="33986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89;g1bc6e687a7d_0_265"/>
          <p:cNvSpPr/>
          <p:nvPr/>
        </p:nvSpPr>
        <p:spPr bwMode="auto">
          <a:xfrm>
            <a:off x="8003917" y="34353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90;g1bc6e687a7d_0_265"/>
          <p:cNvSpPr/>
          <p:nvPr/>
        </p:nvSpPr>
        <p:spPr bwMode="auto">
          <a:xfrm>
            <a:off x="4710225" y="2283550"/>
            <a:ext cx="33261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быть готовым описать внешний вид подозрительного предмета, и обстоятельства его обнаружения</a:t>
            </a:r>
            <a:endParaRPr sz="1200" b="0" i="0" u="none" strike="noStrike" cap="none">
              <a:solidFill>
                <a:schemeClr val="dk1"/>
              </a:solidFill>
              <a:latin typeface="Arial"/>
              <a:ea typeface="Arial"/>
              <a:cs typeface="Arial"/>
            </a:endParaRPr>
          </a:p>
        </p:txBody>
      </p:sp>
      <p:pic>
        <p:nvPicPr>
          <p:cNvPr id="30" name="Google Shape;191;g1bc6e687a7d_0_265"/>
          <p:cNvPicPr/>
          <p:nvPr/>
        </p:nvPicPr>
        <p:blipFill>
          <a:blip r:embed="rId2">
            <a:alphaModFix/>
          </a:blip>
          <a:srcRect l="49909"/>
          <a:stretch/>
        </p:blipFill>
        <p:spPr bwMode="auto">
          <a:xfrm>
            <a:off x="220700" y="1496825"/>
            <a:ext cx="477050" cy="1523000"/>
          </a:xfrm>
          <a:prstGeom prst="rect">
            <a:avLst/>
          </a:prstGeom>
          <a:noFill/>
          <a:ln>
            <a:noFill/>
          </a:ln>
        </p:spPr>
      </p:pic>
      <p:sp>
        <p:nvSpPr>
          <p:cNvPr id="31" name="Google Shape;192;g1bc6e687a7d_0_265"/>
          <p:cNvSpPr/>
          <p:nvPr/>
        </p:nvSpPr>
        <p:spPr bwMode="auto">
          <a:xfrm>
            <a:off x="308613" y="4202708"/>
            <a:ext cx="11091299" cy="386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193;g1bc6e687a7d_0_265"/>
          <p:cNvSpPr/>
          <p:nvPr/>
        </p:nvSpPr>
        <p:spPr bwMode="auto">
          <a:xfrm>
            <a:off x="581913" y="4237017"/>
            <a:ext cx="10456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200" b="0" i="0" u="none" strike="noStrike" cap="none">
              <a:solidFill>
                <a:schemeClr val="dk1"/>
              </a:solidFill>
              <a:latin typeface="Arial"/>
              <a:ea typeface="Arial"/>
              <a:cs typeface="Arial"/>
            </a:endParaRPr>
          </a:p>
        </p:txBody>
      </p:sp>
      <p:pic>
        <p:nvPicPr>
          <p:cNvPr id="33" name="Google Shape;194;g1bc6e687a7d_0_265"/>
          <p:cNvPicPr/>
          <p:nvPr/>
        </p:nvPicPr>
        <p:blipFill>
          <a:blip r:embed="rId2">
            <a:alphaModFix/>
          </a:blip>
          <a:srcRect l="-3366" r="53275"/>
          <a:stretch/>
        </p:blipFill>
        <p:spPr bwMode="auto">
          <a:xfrm flipH="1">
            <a:off x="11662475" y="3174350"/>
            <a:ext cx="477050" cy="1523000"/>
          </a:xfrm>
          <a:prstGeom prst="rect">
            <a:avLst/>
          </a:prstGeom>
          <a:noFill/>
          <a:ln>
            <a:noFill/>
          </a:ln>
        </p:spPr>
      </p:pic>
      <p:sp>
        <p:nvSpPr>
          <p:cNvPr id="34" name="Google Shape;195;g1bc6e687a7d_0_265"/>
          <p:cNvSpPr/>
          <p:nvPr/>
        </p:nvSpPr>
        <p:spPr bwMode="auto">
          <a:xfrm>
            <a:off x="0" y="5499619"/>
            <a:ext cx="12239700" cy="19764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196;g1bc6e687a7d_0_265"/>
          <p:cNvSpPr/>
          <p:nvPr/>
        </p:nvSpPr>
        <p:spPr bwMode="auto">
          <a:xfrm>
            <a:off x="1631025" y="4908000"/>
            <a:ext cx="91155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Рекомендуемые зоны эвакуации и оцепления при обнаружении </a:t>
            </a:r>
            <a:br>
              <a:rPr lang="en-US" sz="1600" b="1">
                <a:solidFill>
                  <a:schemeClr val="dk1"/>
                </a:solidFill>
              </a:rPr>
            </a:br>
            <a:r>
              <a:rPr lang="en-US" sz="1600" b="1">
                <a:solidFill>
                  <a:schemeClr val="dk1"/>
                </a:solidFill>
              </a:rPr>
              <a:t>взрывного устройства или предмета, похожего на взрывное устройство:</a:t>
            </a:r>
            <a:endParaRPr sz="1600" b="1" i="0" strike="noStrike" cap="none">
              <a:solidFill>
                <a:schemeClr val="dk1"/>
              </a:solidFill>
              <a:latin typeface="Arial"/>
              <a:ea typeface="Arial"/>
              <a:cs typeface="Arial"/>
            </a:endParaRPr>
          </a:p>
        </p:txBody>
      </p:sp>
      <p:sp>
        <p:nvSpPr>
          <p:cNvPr id="36" name="Google Shape;197;g1bc6e687a7d_0_265"/>
          <p:cNvSpPr>
            <a:spLocks/>
          </p:cNvSpPr>
          <p:nvPr/>
        </p:nvSpPr>
        <p:spPr bwMode="auto">
          <a:xfrm>
            <a:off x="1619775" y="5649100"/>
            <a:ext cx="4292400" cy="1693200"/>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граната–</a:t>
            </a:r>
            <a:r>
              <a:rPr lang="en-US" b="1">
                <a:solidFill>
                  <a:schemeClr val="dk1"/>
                </a:solidFill>
              </a:rPr>
              <a:t> 50 метров;</a:t>
            </a:r>
            <a:endParaRPr b="1">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тротиловая шашка </a:t>
            </a:r>
            <a:r>
              <a:rPr lang="en-US" sz="1200">
                <a:solidFill>
                  <a:schemeClr val="dk1"/>
                </a:solidFill>
              </a:rPr>
              <a:t>массой 200 грамм</a:t>
            </a:r>
            <a:r>
              <a:rPr lang="en-US">
                <a:solidFill>
                  <a:schemeClr val="dk1"/>
                </a:solidFill>
              </a:rPr>
              <a:t> – </a:t>
            </a:r>
            <a:r>
              <a:rPr lang="en-US" b="1">
                <a:solidFill>
                  <a:schemeClr val="dk1"/>
                </a:solidFill>
              </a:rPr>
              <a:t>45 метров;</a:t>
            </a:r>
            <a:endParaRPr b="1">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взрывное устройство – </a:t>
            </a:r>
            <a:r>
              <a:rPr lang="en-US" b="1">
                <a:solidFill>
                  <a:schemeClr val="dk1"/>
                </a:solidFill>
              </a:rPr>
              <a:t>не менее 200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пивная банка 0,33 литра – </a:t>
            </a:r>
            <a:r>
              <a:rPr lang="en-US" b="1">
                <a:solidFill>
                  <a:schemeClr val="dk1"/>
                </a:solidFill>
              </a:rPr>
              <a:t>60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дипломат (кейс) – </a:t>
            </a:r>
            <a:r>
              <a:rPr lang="en-US" b="1">
                <a:solidFill>
                  <a:schemeClr val="dk1"/>
                </a:solidFill>
              </a:rPr>
              <a:t>230 метров.</a:t>
            </a:r>
            <a:endParaRPr b="1">
              <a:solidFill>
                <a:schemeClr val="dk1"/>
              </a:solidFill>
            </a:endParaRPr>
          </a:p>
        </p:txBody>
      </p:sp>
      <p:pic>
        <p:nvPicPr>
          <p:cNvPr id="37" name="Google Shape;198;g1bc6e687a7d_0_265"/>
          <p:cNvPicPr/>
          <p:nvPr/>
        </p:nvPicPr>
        <p:blipFill>
          <a:blip r:embed="rId3">
            <a:alphaModFix/>
          </a:blip>
          <a:srcRect l="66288" t="54887" r="20269" b="25878"/>
          <a:stretch/>
        </p:blipFill>
        <p:spPr bwMode="auto">
          <a:xfrm>
            <a:off x="272402" y="5739598"/>
            <a:ext cx="1347364" cy="1502650"/>
          </a:xfrm>
          <a:prstGeom prst="rect">
            <a:avLst/>
          </a:prstGeom>
          <a:noFill/>
          <a:ln>
            <a:noFill/>
          </a:ln>
        </p:spPr>
      </p:pic>
      <p:sp>
        <p:nvSpPr>
          <p:cNvPr id="38" name="Google Shape;199;g1bc6e687a7d_0_265"/>
          <p:cNvSpPr>
            <a:spLocks/>
          </p:cNvSpPr>
          <p:nvPr/>
        </p:nvSpPr>
        <p:spPr bwMode="auto">
          <a:xfrm>
            <a:off x="7492125" y="5810799"/>
            <a:ext cx="4475100" cy="1369800"/>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None/>
              <a:defRPr/>
            </a:pPr>
            <a:r>
              <a:rPr lang="en-US">
                <a:solidFill>
                  <a:schemeClr val="dk1"/>
                </a:solidFill>
              </a:rPr>
              <a:t>дорожный чемодан – </a:t>
            </a:r>
            <a:r>
              <a:rPr lang="en-US" b="1">
                <a:solidFill>
                  <a:schemeClr val="dk1"/>
                </a:solidFill>
              </a:rPr>
              <a:t>350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легковая автомашина – </a:t>
            </a:r>
            <a:r>
              <a:rPr lang="en-US" b="1">
                <a:solidFill>
                  <a:schemeClr val="dk1"/>
                </a:solidFill>
              </a:rPr>
              <a:t>не менее 600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микроавтобус – </a:t>
            </a:r>
            <a:r>
              <a:rPr lang="en-US" b="1">
                <a:solidFill>
                  <a:schemeClr val="dk1"/>
                </a:solidFill>
              </a:rPr>
              <a:t>920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грузовая машина (фургон) – </a:t>
            </a:r>
            <a:r>
              <a:rPr lang="en-US" b="1">
                <a:solidFill>
                  <a:schemeClr val="dk1"/>
                </a:solidFill>
              </a:rPr>
              <a:t>1240 метров.</a:t>
            </a:r>
            <a:endParaRPr b="1">
              <a:solidFill>
                <a:schemeClr val="dk1"/>
              </a:solidFill>
            </a:endParaRPr>
          </a:p>
        </p:txBody>
      </p:sp>
      <p:pic>
        <p:nvPicPr>
          <p:cNvPr id="39" name="Google Shape;200;g1bc6e687a7d_0_265"/>
          <p:cNvPicPr/>
          <p:nvPr/>
        </p:nvPicPr>
        <p:blipFill>
          <a:blip r:embed="rId4">
            <a:alphaModFix/>
          </a:blip>
          <a:stretch/>
        </p:blipFill>
        <p:spPr bwMode="auto">
          <a:xfrm>
            <a:off x="6483400" y="5967450"/>
            <a:ext cx="1347375" cy="1127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05;g1bc6e687a7d_0_342"/>
          <p:cNvSpPr/>
          <p:nvPr/>
        </p:nvSpPr>
        <p:spPr bwMode="auto">
          <a:xfrm>
            <a:off x="0" y="504507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06;g1bc6e687a7d_0_342"/>
          <p:cNvSpPr/>
          <p:nvPr/>
        </p:nvSpPr>
        <p:spPr bwMode="auto">
          <a:xfrm>
            <a:off x="7972274" y="202605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07;g1bc6e687a7d_0_342"/>
          <p:cNvSpPr/>
          <p:nvPr/>
        </p:nvSpPr>
        <p:spPr bwMode="auto">
          <a:xfrm>
            <a:off x="7972274" y="362880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08;g1bc6e687a7d_0_342"/>
          <p:cNvSpPr/>
          <p:nvPr/>
        </p:nvSpPr>
        <p:spPr bwMode="auto">
          <a:xfrm>
            <a:off x="243450" y="3788113"/>
            <a:ext cx="3783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209;g1bc6e687a7d_0_342"/>
          <p:cNvSpPr/>
          <p:nvPr/>
        </p:nvSpPr>
        <p:spPr bwMode="auto">
          <a:xfrm>
            <a:off x="335550" y="2086650"/>
            <a:ext cx="35988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210;g1bc6e687a7d_0_342"/>
          <p:cNvSpPr/>
          <p:nvPr/>
        </p:nvSpPr>
        <p:spPr bwMode="auto">
          <a:xfrm>
            <a:off x="0" y="1251150"/>
            <a:ext cx="12239700" cy="528000"/>
          </a:xfrm>
          <a:prstGeom prst="rect">
            <a:avLst/>
          </a:prstGeom>
          <a:solidFill>
            <a:srgbClr val="E6B8AF"/>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11;g1bc6e687a7d_0_34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11" name="Google Shape;212;g1bc6e687a7d_0_342"/>
          <p:cNvSpPr/>
          <p:nvPr/>
        </p:nvSpPr>
        <p:spPr bwMode="auto">
          <a:xfrm>
            <a:off x="723675" y="1334099"/>
            <a:ext cx="10930500" cy="3447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500" b="1"/>
              <a:t>При вооруженном нападении на сотрудников, педагогов, обучающихся и воспитанников необходимо:</a:t>
            </a:r>
            <a:endParaRPr sz="1500" b="1" i="0" u="none" strike="noStrike" cap="none">
              <a:solidFill>
                <a:schemeClr val="dk1"/>
              </a:solidFill>
              <a:latin typeface="Arial"/>
              <a:ea typeface="Arial"/>
              <a:cs typeface="Arial"/>
            </a:endParaRPr>
          </a:p>
        </p:txBody>
      </p:sp>
      <p:sp>
        <p:nvSpPr>
          <p:cNvPr id="12" name="Google Shape;213;g1bc6e687a7d_0_342"/>
          <p:cNvSpPr/>
          <p:nvPr/>
        </p:nvSpPr>
        <p:spPr bwMode="auto">
          <a:xfrm>
            <a:off x="351225" y="2296200"/>
            <a:ext cx="3598800" cy="416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a:solidFill>
                  <a:schemeClr val="dk1"/>
                </a:solidFill>
              </a:rPr>
              <a:t>принять меры для самоизоляции</a:t>
            </a:r>
            <a:endParaRPr sz="1600" b="0" i="0" u="none" strike="noStrike" cap="none">
              <a:solidFill>
                <a:schemeClr val="dk1"/>
              </a:solidFill>
              <a:latin typeface="Arial"/>
              <a:ea typeface="Arial"/>
              <a:cs typeface="Arial"/>
            </a:endParaRPr>
          </a:p>
        </p:txBody>
      </p:sp>
      <p:cxnSp>
        <p:nvCxnSpPr>
          <p:cNvPr id="13" name="Google Shape;214;g1bc6e687a7d_0_342"/>
          <p:cNvCxnSpPr>
            <a:cxnSpLocks/>
            <a:stCxn id="14" idx="1"/>
            <a:endCxn id="12" idx="3"/>
          </p:cNvCxnSpPr>
          <p:nvPr/>
        </p:nvCxnSpPr>
        <p:spPr bwMode="auto">
          <a:xfrm rot="10800000">
            <a:off x="3950061" y="2504153"/>
            <a:ext cx="493800" cy="699900"/>
          </a:xfrm>
          <a:prstGeom prst="bentConnector3">
            <a:avLst>
              <a:gd name="adj1" fmla="val 50004"/>
            </a:avLst>
          </a:prstGeom>
          <a:noFill/>
          <a:ln w="9525" cap="flat" cmpd="sng">
            <a:solidFill>
              <a:schemeClr val="dk1"/>
            </a:solidFill>
            <a:prstDash val="solid"/>
            <a:miter lim="800000"/>
            <a:headEnd type="none" w="sm" len="sm"/>
            <a:tailEnd type="triangle" w="med" len="med"/>
          </a:ln>
        </p:spPr>
      </p:cxnSp>
      <p:sp>
        <p:nvSpPr>
          <p:cNvPr id="15" name="Google Shape;216;g1bc6e687a7d_0_342"/>
          <p:cNvSpPr/>
          <p:nvPr/>
        </p:nvSpPr>
        <p:spPr bwMode="auto">
          <a:xfrm>
            <a:off x="259125" y="3997663"/>
            <a:ext cx="3783000" cy="416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a:solidFill>
                  <a:schemeClr val="dk1"/>
                </a:solidFill>
              </a:rPr>
              <a:t>немедленно покинуть опасную зону</a:t>
            </a:r>
            <a:endParaRPr sz="1600" b="0" i="0" u="none" strike="noStrike" cap="none">
              <a:solidFill>
                <a:schemeClr val="dk1"/>
              </a:solidFill>
              <a:latin typeface="Arial"/>
              <a:ea typeface="Arial"/>
              <a:cs typeface="Arial"/>
            </a:endParaRPr>
          </a:p>
        </p:txBody>
      </p:sp>
      <p:cxnSp>
        <p:nvCxnSpPr>
          <p:cNvPr id="16" name="Google Shape;217;g1bc6e687a7d_0_342"/>
          <p:cNvCxnSpPr>
            <a:cxnSpLocks/>
            <a:endCxn id="15" idx="3"/>
          </p:cNvCxnSpPr>
          <p:nvPr/>
        </p:nvCxnSpPr>
        <p:spPr bwMode="auto">
          <a:xfrm flipH="1">
            <a:off x="4042125" y="3693013"/>
            <a:ext cx="519600" cy="512700"/>
          </a:xfrm>
          <a:prstGeom prst="bentConnector3">
            <a:avLst>
              <a:gd name="adj1" fmla="val 50000"/>
            </a:avLst>
          </a:prstGeom>
          <a:noFill/>
          <a:ln w="9525" cap="flat" cmpd="sng">
            <a:solidFill>
              <a:schemeClr val="dk1"/>
            </a:solidFill>
            <a:prstDash val="solid"/>
            <a:miter lim="800000"/>
            <a:headEnd type="none" w="sm" len="sm"/>
            <a:tailEnd type="triangle" w="med" len="med"/>
          </a:ln>
        </p:spPr>
      </p:cxnSp>
      <p:sp>
        <p:nvSpPr>
          <p:cNvPr id="17" name="Google Shape;218;g1bc6e687a7d_0_342"/>
          <p:cNvSpPr/>
          <p:nvPr/>
        </p:nvSpPr>
        <p:spPr bwMode="auto">
          <a:xfrm>
            <a:off x="7972274" y="2192402"/>
            <a:ext cx="40239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сообщить на канал «102» органов внутренних дел или единую дежурно-диспетчерскую службу «112»</a:t>
            </a:r>
            <a:endParaRPr sz="1600" b="0" i="0" u="none" strike="noStrike" cap="none">
              <a:solidFill>
                <a:schemeClr val="dk1"/>
              </a:solidFill>
              <a:latin typeface="Arial"/>
              <a:ea typeface="Arial"/>
              <a:cs typeface="Arial"/>
            </a:endParaRPr>
          </a:p>
        </p:txBody>
      </p:sp>
      <p:cxnSp>
        <p:nvCxnSpPr>
          <p:cNvPr id="18" name="Google Shape;219;g1bc6e687a7d_0_342"/>
          <p:cNvCxnSpPr>
            <a:cxnSpLocks/>
            <a:stCxn id="14" idx="3"/>
            <a:endCxn id="17" idx="1"/>
          </p:cNvCxnSpPr>
          <p:nvPr/>
        </p:nvCxnSpPr>
        <p:spPr bwMode="auto">
          <a:xfrm rot="10800000" flipH="1">
            <a:off x="7261261" y="2608253"/>
            <a:ext cx="711000" cy="595800"/>
          </a:xfrm>
          <a:prstGeom prst="bentConnector3">
            <a:avLst>
              <a:gd name="adj1" fmla="val 50001"/>
            </a:avLst>
          </a:prstGeom>
          <a:noFill/>
          <a:ln w="9525" cap="flat" cmpd="sng">
            <a:solidFill>
              <a:schemeClr val="dk1"/>
            </a:solidFill>
            <a:prstDash val="solid"/>
            <a:miter lim="800000"/>
            <a:headEnd type="none" w="sm" len="sm"/>
            <a:tailEnd type="triangle" w="med" len="med"/>
          </a:ln>
        </p:spPr>
      </p:cxnSp>
      <p:sp>
        <p:nvSpPr>
          <p:cNvPr id="19" name="Google Shape;220;g1bc6e687a7d_0_342"/>
          <p:cNvSpPr/>
          <p:nvPr/>
        </p:nvSpPr>
        <p:spPr bwMode="auto">
          <a:xfrm>
            <a:off x="7972274" y="3757400"/>
            <a:ext cx="39033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спрятавшись, дождитесь ухода террористов, и при первой возможности покиньте здание</a:t>
            </a:r>
            <a:endParaRPr sz="1600" b="0" i="0" u="none" strike="noStrike" cap="none">
              <a:solidFill>
                <a:schemeClr val="dk1"/>
              </a:solidFill>
              <a:latin typeface="Arial"/>
              <a:ea typeface="Arial"/>
              <a:cs typeface="Arial"/>
            </a:endParaRPr>
          </a:p>
        </p:txBody>
      </p:sp>
      <p:cxnSp>
        <p:nvCxnSpPr>
          <p:cNvPr id="20" name="Google Shape;221;g1bc6e687a7d_0_342"/>
          <p:cNvCxnSpPr>
            <a:cxnSpLocks/>
            <a:endCxn id="19" idx="1"/>
          </p:cNvCxnSpPr>
          <p:nvPr/>
        </p:nvCxnSpPr>
        <p:spPr bwMode="auto">
          <a:xfrm>
            <a:off x="6690675" y="3637400"/>
            <a:ext cx="1281600" cy="5358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4" name="Google Shape;215;g1bc6e687a7d_0_342"/>
          <p:cNvPicPr/>
          <p:nvPr/>
        </p:nvPicPr>
        <p:blipFill>
          <a:blip r:embed="rId2">
            <a:alphaModFix/>
          </a:blip>
          <a:srcRect l="30843"/>
          <a:stretch/>
        </p:blipFill>
        <p:spPr bwMode="auto">
          <a:xfrm>
            <a:off x="4443861" y="2151144"/>
            <a:ext cx="2817400" cy="2105818"/>
          </a:xfrm>
          <a:prstGeom prst="rect">
            <a:avLst/>
          </a:prstGeom>
          <a:noFill/>
          <a:ln>
            <a:noFill/>
          </a:ln>
        </p:spPr>
      </p:pic>
      <p:sp>
        <p:nvSpPr>
          <p:cNvPr id="21" name="Google Shape;222;g1bc6e687a7d_0_342"/>
          <p:cNvSpPr/>
          <p:nvPr/>
        </p:nvSpPr>
        <p:spPr bwMode="auto">
          <a:xfrm>
            <a:off x="4221003" y="511396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pic>
        <p:nvPicPr>
          <p:cNvPr id="22" name="Google Shape;223;g1bc6e687a7d_0_342"/>
          <p:cNvPicPr/>
          <p:nvPr/>
        </p:nvPicPr>
        <p:blipFill>
          <a:blip r:embed="rId3">
            <a:alphaModFix/>
          </a:blip>
          <a:stretch/>
        </p:blipFill>
        <p:spPr bwMode="auto">
          <a:xfrm>
            <a:off x="261150" y="5565767"/>
            <a:ext cx="519600" cy="1164308"/>
          </a:xfrm>
          <a:prstGeom prst="rect">
            <a:avLst/>
          </a:prstGeom>
          <a:noFill/>
          <a:ln>
            <a:noFill/>
          </a:ln>
        </p:spPr>
      </p:pic>
      <p:sp>
        <p:nvSpPr>
          <p:cNvPr id="23" name="Google Shape;224;g1bc6e687a7d_0_342"/>
          <p:cNvSpPr/>
          <p:nvPr/>
        </p:nvSpPr>
        <p:spPr bwMode="auto">
          <a:xfrm>
            <a:off x="4302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225;g1bc6e687a7d_0_342"/>
          <p:cNvSpPr/>
          <p:nvPr/>
        </p:nvSpPr>
        <p:spPr bwMode="auto">
          <a:xfrm>
            <a:off x="8427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26;g1bc6e687a7d_0_342"/>
          <p:cNvSpPr/>
          <p:nvPr/>
        </p:nvSpPr>
        <p:spPr bwMode="auto">
          <a:xfrm>
            <a:off x="799875" y="5640825"/>
            <a:ext cx="33462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незамедлительное информирование правоохранительных и/или специальных государственных органов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6" name="Google Shape;227;g1bc6e687a7d_0_342"/>
          <p:cNvSpPr/>
          <p:nvPr/>
        </p:nvSpPr>
        <p:spPr bwMode="auto">
          <a:xfrm>
            <a:off x="4766550" y="5617475"/>
            <a:ext cx="35886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организация работы по обеспечению безопасности людей на объекте (эвакуация, блокирование внутренних барьеров, оповещение о нештатной ситуации на объекте)</a:t>
            </a:r>
            <a:endParaRPr b="0" i="0" u="none" strike="noStrike" cap="none">
              <a:solidFill>
                <a:schemeClr val="dk1"/>
              </a:solidFill>
              <a:latin typeface="Arial"/>
              <a:ea typeface="Arial"/>
              <a:cs typeface="Arial"/>
            </a:endParaRPr>
          </a:p>
        </p:txBody>
      </p:sp>
      <p:sp>
        <p:nvSpPr>
          <p:cNvPr id="27" name="Google Shape;228;g1bc6e687a7d_0_342"/>
          <p:cNvSpPr/>
          <p:nvPr/>
        </p:nvSpPr>
        <p:spPr bwMode="auto">
          <a:xfrm>
            <a:off x="8962400" y="5778250"/>
            <a:ext cx="3139800" cy="528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взаимодействие с прибывающими силами оперативного штаба по борьбе с терроризмом</a:t>
            </a:r>
            <a:endParaRPr b="0" i="0" u="none" strike="noStrike" cap="none">
              <a:solidFill>
                <a:schemeClr val="dk1"/>
              </a:solidFill>
              <a:latin typeface="Arial"/>
              <a:ea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33;g1bc6e687a7d_0_427"/>
          <p:cNvSpPr/>
          <p:nvPr/>
        </p:nvSpPr>
        <p:spPr bwMode="auto">
          <a:xfrm>
            <a:off x="0" y="1008525"/>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34;g1bc6e687a7d_0_427"/>
          <p:cNvSpPr/>
          <p:nvPr/>
        </p:nvSpPr>
        <p:spPr bwMode="auto">
          <a:xfrm>
            <a:off x="2495100" y="1530500"/>
            <a:ext cx="57789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35;g1bc6e687a7d_0_427"/>
          <p:cNvSpPr/>
          <p:nvPr/>
        </p:nvSpPr>
        <p:spPr bwMode="auto">
          <a:xfrm>
            <a:off x="2235391" y="11155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7" name="Google Shape;236;g1bc6e687a7d_0_427"/>
          <p:cNvSpPr/>
          <p:nvPr/>
        </p:nvSpPr>
        <p:spPr bwMode="auto">
          <a:xfrm>
            <a:off x="2495100" y="2184350"/>
            <a:ext cx="5778900" cy="524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237;g1bc6e687a7d_0_42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9" name="Google Shape;238;g1bc6e687a7d_0_427"/>
          <p:cNvSpPr/>
          <p:nvPr/>
        </p:nvSpPr>
        <p:spPr bwMode="auto">
          <a:xfrm>
            <a:off x="8364100" y="153050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39;g1bc6e687a7d_0_427"/>
          <p:cNvSpPr/>
          <p:nvPr/>
        </p:nvSpPr>
        <p:spPr bwMode="auto">
          <a:xfrm>
            <a:off x="8364100" y="218495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cxnSp>
        <p:nvCxnSpPr>
          <p:cNvPr id="11" name="Google Shape;240;g1bc6e687a7d_0_427"/>
          <p:cNvCxnSpPr>
            <a:cxnSpLocks/>
          </p:cNvCxnSpPr>
          <p:nvPr/>
        </p:nvCxnSpPr>
        <p:spPr bwMode="auto">
          <a:xfrm rot="-5400000" flipH="1">
            <a:off x="2352138" y="2003556"/>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12" name="Google Shape;241;g1bc6e687a7d_0_427"/>
          <p:cNvCxnSpPr>
            <a:cxnSpLocks/>
          </p:cNvCxnSpPr>
          <p:nvPr/>
        </p:nvCxnSpPr>
        <p:spPr bwMode="auto">
          <a:xfrm rot="5400000">
            <a:off x="11396162" y="1931114"/>
            <a:ext cx="596700" cy="2928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3" name="Google Shape;242;g1bc6e687a7d_0_427"/>
          <p:cNvSpPr/>
          <p:nvPr/>
        </p:nvSpPr>
        <p:spPr bwMode="auto">
          <a:xfrm>
            <a:off x="894739" y="3079759"/>
            <a:ext cx="10500000" cy="3084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rgbClr val="990000"/>
                </a:solidFill>
              </a:rPr>
              <a:t>В случае отсутствия возможности покинуть здание следует:</a:t>
            </a:r>
            <a:endParaRPr sz="1700" b="1">
              <a:solidFill>
                <a:srgbClr val="990000"/>
              </a:solidFill>
              <a:latin typeface="Arial"/>
              <a:ea typeface="Arial"/>
              <a:cs typeface="Arial"/>
            </a:endParaRPr>
          </a:p>
        </p:txBody>
      </p:sp>
      <p:sp>
        <p:nvSpPr>
          <p:cNvPr id="14" name="Google Shape;243;g1bc6e687a7d_0_427"/>
          <p:cNvSpPr/>
          <p:nvPr/>
        </p:nvSpPr>
        <p:spPr bwMode="auto">
          <a:xfrm>
            <a:off x="2450125" y="1557725"/>
            <a:ext cx="60537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оцените ситуацию, продумайте четкий план, как вы будете вместе </a:t>
            </a:r>
            <a:br>
              <a:rPr lang="en-US">
                <a:solidFill>
                  <a:schemeClr val="dk1"/>
                </a:solidFill>
              </a:rPr>
            </a:br>
            <a:r>
              <a:rPr lang="en-US">
                <a:solidFill>
                  <a:schemeClr val="dk1"/>
                </a:solidFill>
              </a:rPr>
              <a:t>с обучающимися покидать здание</a:t>
            </a:r>
            <a:endParaRPr b="0" i="0" u="none" strike="noStrike" cap="none">
              <a:solidFill>
                <a:schemeClr val="dk1"/>
              </a:solidFill>
              <a:latin typeface="Arial"/>
              <a:ea typeface="Arial"/>
              <a:cs typeface="Arial"/>
            </a:endParaRPr>
          </a:p>
        </p:txBody>
      </p:sp>
      <p:sp>
        <p:nvSpPr>
          <p:cNvPr id="15" name="Google Shape;244;g1bc6e687a7d_0_427"/>
          <p:cNvSpPr/>
          <p:nvPr/>
        </p:nvSpPr>
        <p:spPr bwMode="auto">
          <a:xfrm>
            <a:off x="2649375" y="2205875"/>
            <a:ext cx="56247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 возможности безопасно эвакуироваться вместе с воспитанниками, обучающимися, покиньте здание</a:t>
            </a:r>
            <a:endParaRPr b="0" i="0" u="none" strike="noStrike" cap="none">
              <a:solidFill>
                <a:schemeClr val="dk1"/>
              </a:solidFill>
              <a:latin typeface="Arial"/>
              <a:ea typeface="Arial"/>
              <a:cs typeface="Arial"/>
            </a:endParaRPr>
          </a:p>
        </p:txBody>
      </p:sp>
      <p:sp>
        <p:nvSpPr>
          <p:cNvPr id="16" name="Google Shape;245;g1bc6e687a7d_0_427"/>
          <p:cNvSpPr/>
          <p:nvPr/>
        </p:nvSpPr>
        <p:spPr bwMode="auto">
          <a:xfrm>
            <a:off x="8503820" y="1661150"/>
            <a:ext cx="3060300" cy="2561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оставьте вещи и сумки</a:t>
            </a:r>
            <a:endParaRPr b="0" i="0" u="none" strike="noStrike" cap="none">
              <a:solidFill>
                <a:schemeClr val="dk1"/>
              </a:solidFill>
              <a:latin typeface="Arial"/>
              <a:ea typeface="Arial"/>
              <a:cs typeface="Arial"/>
            </a:endParaRPr>
          </a:p>
        </p:txBody>
      </p:sp>
      <p:sp>
        <p:nvSpPr>
          <p:cNvPr id="17" name="Google Shape;246;g1bc6e687a7d_0_427"/>
          <p:cNvSpPr/>
          <p:nvPr/>
        </p:nvSpPr>
        <p:spPr bwMode="auto">
          <a:xfrm>
            <a:off x="8474150" y="2324002"/>
            <a:ext cx="3354000" cy="2561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прячьте руки, держите их на виду</a:t>
            </a:r>
            <a:endParaRPr b="0" i="0" u="none" strike="noStrike" cap="none">
              <a:solidFill>
                <a:schemeClr val="dk1"/>
              </a:solidFill>
              <a:latin typeface="Arial"/>
              <a:ea typeface="Arial"/>
              <a:cs typeface="Arial"/>
            </a:endParaRPr>
          </a:p>
        </p:txBody>
      </p:sp>
      <p:sp>
        <p:nvSpPr>
          <p:cNvPr id="18" name="Google Shape;247;g1bc6e687a7d_0_427"/>
          <p:cNvSpPr/>
          <p:nvPr/>
        </p:nvSpPr>
        <p:spPr bwMode="auto">
          <a:xfrm>
            <a:off x="1300875" y="3470675"/>
            <a:ext cx="3741000" cy="786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быстро выглянуть из кабинета, группы и направить всех обучающихся, воспитанников или сотрудников, находящихся в коридоре, </a:t>
            </a:r>
            <a:br>
              <a:rPr lang="en-US" sz="1300" b="1">
                <a:solidFill>
                  <a:schemeClr val="dk1"/>
                </a:solidFill>
              </a:rPr>
            </a:br>
            <a:r>
              <a:rPr lang="en-US" sz="1300" b="1">
                <a:solidFill>
                  <a:schemeClr val="dk1"/>
                </a:solidFill>
              </a:rPr>
              <a:t>в свой кабинет</a:t>
            </a:r>
            <a:endParaRPr sz="1300" b="1" i="0" u="none" strike="noStrike" cap="none">
              <a:solidFill>
                <a:schemeClr val="dk1"/>
              </a:solidFill>
            </a:endParaRPr>
          </a:p>
        </p:txBody>
      </p:sp>
      <p:sp>
        <p:nvSpPr>
          <p:cNvPr id="19" name="Google Shape;248;g1bc6e687a7d_0_427"/>
          <p:cNvSpPr/>
          <p:nvPr/>
        </p:nvSpPr>
        <p:spPr bwMode="auto">
          <a:xfrm>
            <a:off x="1373253" y="4545400"/>
            <a:ext cx="38151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не впускать в кабинет, группу взрослых, которые вам не знакомы или у которых нет пропуска на посещение</a:t>
            </a:r>
            <a:endParaRPr sz="1300" b="0" i="0" u="none" strike="noStrike" cap="none">
              <a:solidFill>
                <a:schemeClr val="dk1"/>
              </a:solidFill>
              <a:latin typeface="Arial"/>
              <a:ea typeface="Arial"/>
              <a:cs typeface="Arial"/>
            </a:endParaRPr>
          </a:p>
        </p:txBody>
      </p:sp>
      <p:sp>
        <p:nvSpPr>
          <p:cNvPr id="20" name="Google Shape;249;g1bc6e687a7d_0_427"/>
          <p:cNvSpPr/>
          <p:nvPr/>
        </p:nvSpPr>
        <p:spPr bwMode="auto">
          <a:xfrm>
            <a:off x="1300875" y="5239111"/>
            <a:ext cx="3815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плотно закрыть дверь, желательно на ключ</a:t>
            </a:r>
            <a:endParaRPr sz="1300" b="1" i="0" u="none" strike="noStrike" cap="none">
              <a:solidFill>
                <a:schemeClr val="dk1"/>
              </a:solidFill>
            </a:endParaRPr>
          </a:p>
        </p:txBody>
      </p:sp>
      <p:sp>
        <p:nvSpPr>
          <p:cNvPr id="21" name="Google Shape;250;g1bc6e687a7d_0_427"/>
          <p:cNvSpPr/>
          <p:nvPr/>
        </p:nvSpPr>
        <p:spPr bwMode="auto">
          <a:xfrm>
            <a:off x="1373250" y="5587475"/>
            <a:ext cx="4001700" cy="3084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закрыть окна, опустить или закрыть все жалюзи</a:t>
            </a:r>
            <a:endParaRPr sz="1300" b="0" i="0" u="none" strike="noStrike" cap="none">
              <a:solidFill>
                <a:schemeClr val="dk1"/>
              </a:solidFill>
              <a:latin typeface="Arial"/>
              <a:ea typeface="Arial"/>
              <a:cs typeface="Arial"/>
            </a:endParaRPr>
          </a:p>
        </p:txBody>
      </p:sp>
      <p:sp>
        <p:nvSpPr>
          <p:cNvPr id="22" name="Google Shape;251;g1bc6e687a7d_0_427"/>
          <p:cNvSpPr/>
          <p:nvPr/>
        </p:nvSpPr>
        <p:spPr bwMode="auto">
          <a:xfrm>
            <a:off x="5449527" y="3470675"/>
            <a:ext cx="67611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поставить обучающихся, воспитанников у стены так, чтобы злоумышленник не мог видеть их, заглядывая в дверь</a:t>
            </a:r>
            <a:endParaRPr sz="1300" b="0" i="0" u="none" strike="noStrike" cap="none">
              <a:solidFill>
                <a:schemeClr val="dk1"/>
              </a:solidFill>
              <a:latin typeface="Arial"/>
              <a:ea typeface="Arial"/>
              <a:cs typeface="Arial"/>
            </a:endParaRPr>
          </a:p>
        </p:txBody>
      </p:sp>
      <p:sp>
        <p:nvSpPr>
          <p:cNvPr id="23" name="Google Shape;252;g1bc6e687a7d_0_427"/>
          <p:cNvSpPr/>
          <p:nvPr/>
        </p:nvSpPr>
        <p:spPr bwMode="auto">
          <a:xfrm>
            <a:off x="5521900" y="3976228"/>
            <a:ext cx="49653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найти для обучающихся, воспитанников «Безопасный угол»</a:t>
            </a:r>
            <a:endParaRPr sz="1300" b="1" i="0" u="none" strike="noStrike" cap="none">
              <a:solidFill>
                <a:schemeClr val="dk1"/>
              </a:solidFill>
            </a:endParaRPr>
          </a:p>
        </p:txBody>
      </p:sp>
      <p:sp>
        <p:nvSpPr>
          <p:cNvPr id="24" name="Google Shape;253;g1bc6e687a7d_0_427"/>
          <p:cNvSpPr/>
          <p:nvPr/>
        </p:nvSpPr>
        <p:spPr bwMode="auto">
          <a:xfrm>
            <a:off x="5449527" y="4483775"/>
            <a:ext cx="58170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выключить свет и мониторы компьютеров, сотовые телефоны поставить на беззвучный сигнал</a:t>
            </a:r>
            <a:endParaRPr sz="1300" b="0" i="0" u="none" strike="noStrike" cap="none">
              <a:solidFill>
                <a:schemeClr val="dk1"/>
              </a:solidFill>
              <a:latin typeface="Arial"/>
              <a:ea typeface="Arial"/>
              <a:cs typeface="Arial"/>
            </a:endParaRPr>
          </a:p>
        </p:txBody>
      </p:sp>
      <p:sp>
        <p:nvSpPr>
          <p:cNvPr id="25" name="Google Shape;254;g1bc6e687a7d_0_427"/>
          <p:cNvSpPr/>
          <p:nvPr/>
        </p:nvSpPr>
        <p:spPr bwMode="auto">
          <a:xfrm>
            <a:off x="5520832" y="5036750"/>
            <a:ext cx="6499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обеспечить тишину для обучающихся, воспитанников</a:t>
            </a:r>
            <a:endParaRPr sz="1300" b="1" i="0" u="none" strike="noStrike" cap="none">
              <a:solidFill>
                <a:schemeClr val="dk1"/>
              </a:solidFill>
            </a:endParaRPr>
          </a:p>
        </p:txBody>
      </p:sp>
      <p:sp>
        <p:nvSpPr>
          <p:cNvPr id="26" name="Google Shape;255;g1bc6e687a7d_0_427"/>
          <p:cNvSpPr/>
          <p:nvPr/>
        </p:nvSpPr>
        <p:spPr bwMode="auto">
          <a:xfrm>
            <a:off x="5449525" y="5388100"/>
            <a:ext cx="6697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заполнить лист посещаемости (перечислить учеников, которых забрали из коридоров (как указано выше), и составить список обучающихся, воспитанников, которые должны находиться в данном классе, но отсутствуют</a:t>
            </a:r>
            <a:endParaRPr sz="1300" b="0" i="0" u="none" strike="noStrike" cap="none">
              <a:solidFill>
                <a:schemeClr val="dk1"/>
              </a:solidFill>
              <a:latin typeface="Arial"/>
              <a:ea typeface="Arial"/>
              <a:cs typeface="Arial"/>
            </a:endParaRPr>
          </a:p>
        </p:txBody>
      </p:sp>
      <p:pic>
        <p:nvPicPr>
          <p:cNvPr id="27" name="Google Shape;256;g1bc6e687a7d_0_427" descr="F:\Преза ЕН\15 марта\011.png"/>
          <p:cNvPicPr/>
          <p:nvPr/>
        </p:nvPicPr>
        <p:blipFill>
          <a:blip r:embed="rId2">
            <a:alphaModFix/>
          </a:blip>
          <a:srcRect t="46927" b="44778"/>
          <a:stretch/>
        </p:blipFill>
        <p:spPr bwMode="auto">
          <a:xfrm rot="5400000">
            <a:off x="-1263" y="4740788"/>
            <a:ext cx="2492201" cy="112076"/>
          </a:xfrm>
          <a:prstGeom prst="rect">
            <a:avLst/>
          </a:prstGeom>
          <a:noFill/>
          <a:ln>
            <a:noFill/>
          </a:ln>
        </p:spPr>
      </p:pic>
      <p:pic>
        <p:nvPicPr>
          <p:cNvPr id="28" name="Google Shape;257;g1bc6e687a7d_0_427" descr="F:\Преза ЕН\15 марта\011.png"/>
          <p:cNvPicPr/>
          <p:nvPr/>
        </p:nvPicPr>
        <p:blipFill>
          <a:blip r:embed="rId2">
            <a:alphaModFix/>
          </a:blip>
          <a:srcRect t="46927" b="44778"/>
          <a:stretch/>
        </p:blipFill>
        <p:spPr bwMode="auto">
          <a:xfrm rot="5400000">
            <a:off x="4072836" y="4740788"/>
            <a:ext cx="2492201" cy="112076"/>
          </a:xfrm>
          <a:prstGeom prst="rect">
            <a:avLst/>
          </a:prstGeom>
          <a:noFill/>
          <a:ln>
            <a:noFill/>
          </a:ln>
        </p:spPr>
      </p:pic>
      <p:pic>
        <p:nvPicPr>
          <p:cNvPr id="29" name="Google Shape;258;g1bc6e687a7d_0_427"/>
          <p:cNvPicPr/>
          <p:nvPr/>
        </p:nvPicPr>
        <p:blipFill>
          <a:blip r:embed="rId3">
            <a:alphaModFix/>
          </a:blip>
          <a:stretch/>
        </p:blipFill>
        <p:spPr bwMode="auto">
          <a:xfrm flipH="1">
            <a:off x="180400" y="3755350"/>
            <a:ext cx="990275" cy="2018460"/>
          </a:xfrm>
          <a:prstGeom prst="rect">
            <a:avLst/>
          </a:prstGeom>
          <a:noFill/>
          <a:ln>
            <a:noFill/>
          </a:ln>
        </p:spPr>
      </p:pic>
      <p:sp>
        <p:nvSpPr>
          <p:cNvPr id="30" name="Google Shape;259;g1bc6e687a7d_0_427"/>
          <p:cNvSpPr/>
          <p:nvPr/>
        </p:nvSpPr>
        <p:spPr bwMode="auto">
          <a:xfrm>
            <a:off x="614213" y="6362700"/>
            <a:ext cx="11011200" cy="596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800" b="1">
                <a:solidFill>
                  <a:schemeClr val="dk1"/>
                </a:solidFill>
              </a:rPr>
              <a:t>Примечание: </a:t>
            </a:r>
            <a:r>
              <a:rPr lang="en-US" sz="1600" b="1">
                <a:solidFill>
                  <a:schemeClr val="dk1"/>
                </a:solidFill>
              </a:rPr>
              <a:t>Перед выключением света сотрудники находят и держат в руках свой журнал посещаемости. Это поможет обеспечить эвакуацию всех обучающихся, воспитанников.</a:t>
            </a:r>
            <a:endParaRPr sz="1600" b="1" i="0" u="none" strike="noStrike" cap="none">
              <a:solidFill>
                <a:schemeClr val="dk1"/>
              </a:solidFill>
              <a:latin typeface="Arial"/>
              <a:ea typeface="Arial"/>
              <a:cs typeface="Arial"/>
            </a:endParaRPr>
          </a:p>
        </p:txBody>
      </p:sp>
      <p:pic>
        <p:nvPicPr>
          <p:cNvPr id="31" name="Google Shape;260;g1bc6e687a7d_0_427"/>
          <p:cNvPicPr/>
          <p:nvPr/>
        </p:nvPicPr>
        <p:blipFill>
          <a:blip r:embed="rId4">
            <a:alphaModFix/>
          </a:blip>
          <a:stretch/>
        </p:blipFill>
        <p:spPr bwMode="auto">
          <a:xfrm>
            <a:off x="11049023" y="6185187"/>
            <a:ext cx="791875" cy="971513"/>
          </a:xfrm>
          <a:prstGeom prst="rect">
            <a:avLst/>
          </a:prstGeom>
          <a:noFill/>
          <a:ln>
            <a:noFill/>
          </a:ln>
        </p:spPr>
      </p:pic>
      <p:pic>
        <p:nvPicPr>
          <p:cNvPr id="32" name="Google Shape;261;g1bc6e687a7d_0_427"/>
          <p:cNvPicPr/>
          <p:nvPr/>
        </p:nvPicPr>
        <p:blipFill>
          <a:blip r:embed="rId5">
            <a:alphaModFix/>
          </a:blip>
          <a:stretch/>
        </p:blipFill>
        <p:spPr bwMode="auto">
          <a:xfrm flipH="1">
            <a:off x="143717" y="1462913"/>
            <a:ext cx="2121547" cy="1351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66;g1bc6e687a7d_0_547"/>
          <p:cNvSpPr/>
          <p:nvPr/>
        </p:nvSpPr>
        <p:spPr bwMode="auto">
          <a:xfrm>
            <a:off x="1133075"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5" name="Google Shape;267;g1bc6e687a7d_0_547"/>
          <p:cNvSpPr/>
          <p:nvPr/>
        </p:nvSpPr>
        <p:spPr bwMode="auto">
          <a:xfrm>
            <a:off x="1133050" y="1013224"/>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68;g1bc6e687a7d_0_547"/>
          <p:cNvSpPr/>
          <p:nvPr/>
        </p:nvSpPr>
        <p:spPr bwMode="auto">
          <a:xfrm>
            <a:off x="6160125" y="1013226"/>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69;g1bc6e687a7d_0_547"/>
          <p:cNvSpPr/>
          <p:nvPr/>
        </p:nvSpPr>
        <p:spPr bwMode="auto">
          <a:xfrm>
            <a:off x="1243113" y="1020763"/>
            <a:ext cx="45642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обучающихся находящихся в спортивном зале, необходимо перевести в раздевалку, запереть все двери, найти безопасное место и выключить свет</a:t>
            </a:r>
            <a:endParaRPr sz="1300" b="0" i="0" u="none" strike="noStrike" cap="none">
              <a:solidFill>
                <a:schemeClr val="dk1"/>
              </a:solidFill>
              <a:latin typeface="Arial"/>
              <a:ea typeface="Arial"/>
              <a:cs typeface="Arial"/>
            </a:endParaRPr>
          </a:p>
        </p:txBody>
      </p:sp>
      <p:sp>
        <p:nvSpPr>
          <p:cNvPr id="8" name="Google Shape;270;g1bc6e687a7d_0_547"/>
          <p:cNvSpPr/>
          <p:nvPr/>
        </p:nvSpPr>
        <p:spPr bwMode="auto">
          <a:xfrm>
            <a:off x="6447950" y="1093025"/>
            <a:ext cx="42921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все, кто находится в коридоре, немедленно проходят в ближайший класс и выключают свет</a:t>
            </a:r>
            <a:endParaRPr sz="1300" b="0" i="0" u="none" strike="noStrike" cap="none">
              <a:solidFill>
                <a:schemeClr val="dk1"/>
              </a:solidFill>
              <a:latin typeface="Arial"/>
              <a:ea typeface="Arial"/>
              <a:cs typeface="Arial"/>
            </a:endParaRPr>
          </a:p>
        </p:txBody>
      </p:sp>
      <p:sp>
        <p:nvSpPr>
          <p:cNvPr id="9" name="Google Shape;271;g1bc6e687a7d_0_547"/>
          <p:cNvSpPr/>
          <p:nvPr/>
        </p:nvSpPr>
        <p:spPr bwMode="auto">
          <a:xfrm>
            <a:off x="1133063"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72;g1bc6e687a7d_0_547"/>
          <p:cNvSpPr/>
          <p:nvPr/>
        </p:nvSpPr>
        <p:spPr bwMode="auto">
          <a:xfrm>
            <a:off x="1243113" y="2740507"/>
            <a:ext cx="4836300" cy="992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сотрудники и обучающиеся, воспитанники находящиеся вне здания организации образования, добегают до ближайшего безопасного места, останавливаются, занимают лежащее положение и не двигаются</a:t>
            </a:r>
            <a:endParaRPr sz="1300" b="0" i="0" u="none" strike="noStrike" cap="none">
              <a:solidFill>
                <a:schemeClr val="dk1"/>
              </a:solidFill>
              <a:latin typeface="Arial"/>
              <a:ea typeface="Arial"/>
              <a:cs typeface="Arial"/>
            </a:endParaRPr>
          </a:p>
        </p:txBody>
      </p:sp>
      <p:sp>
        <p:nvSpPr>
          <p:cNvPr id="11" name="Google Shape;273;g1bc6e687a7d_0_547"/>
          <p:cNvSpPr/>
          <p:nvPr/>
        </p:nvSpPr>
        <p:spPr bwMode="auto">
          <a:xfrm>
            <a:off x="1133063" y="3856850"/>
            <a:ext cx="9973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12" name="Google Shape;274;g1bc6e687a7d_0_547"/>
          <p:cNvSpPr/>
          <p:nvPr/>
        </p:nvSpPr>
        <p:spPr bwMode="auto">
          <a:xfrm>
            <a:off x="1318125" y="3956723"/>
            <a:ext cx="95949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сотрудники и обучающиеся, которые находятся в туалетах закрывают кабинку и выключают свет</a:t>
            </a:r>
            <a:endParaRPr sz="1300" b="0" i="0" u="none" strike="noStrike" cap="none">
              <a:solidFill>
                <a:schemeClr val="dk1"/>
              </a:solidFill>
              <a:latin typeface="Arial"/>
              <a:ea typeface="Arial"/>
              <a:cs typeface="Arial"/>
            </a:endParaRPr>
          </a:p>
        </p:txBody>
      </p:sp>
      <p:sp>
        <p:nvSpPr>
          <p:cNvPr id="13" name="Google Shape;275;g1bc6e687a7d_0_54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14" name="Google Shape;276;g1bc6e687a7d_0_547"/>
          <p:cNvSpPr/>
          <p:nvPr/>
        </p:nvSpPr>
        <p:spPr bwMode="auto">
          <a:xfrm>
            <a:off x="0" y="4286375"/>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277;g1bc6e687a7d_0_547"/>
          <p:cNvSpPr>
            <a:spLocks/>
          </p:cNvSpPr>
          <p:nvPr/>
        </p:nvSpPr>
        <p:spPr bwMode="auto">
          <a:xfrm>
            <a:off x="1619775" y="4349150"/>
            <a:ext cx="9428100" cy="400200"/>
          </a:xfrm>
          <a:prstGeom prst="rect">
            <a:avLst/>
          </a:prstGeom>
          <a:noFill/>
          <a:ln>
            <a:noFill/>
          </a:ln>
        </p:spPr>
        <p:txBody>
          <a:bodyPr spcFirstLastPara="1" wrap="square" lIns="91425" tIns="91425" rIns="91425" bIns="91425" anchor="t" anchorCtr="0">
            <a:spAutoFit/>
          </a:bodyPr>
          <a:lstStyle/>
          <a:p>
            <a:pPr marL="0" lvl="0" indent="0" algn="ctr">
              <a:lnSpc>
                <a:spcPct val="150000"/>
              </a:lnSpc>
              <a:spcBef>
                <a:spcPts val="0"/>
              </a:spcBef>
              <a:spcAft>
                <a:spcPts val="0"/>
              </a:spcAft>
              <a:buNone/>
              <a:defRPr/>
            </a:pPr>
            <a:r>
              <a:rPr lang="en-US" b="1">
                <a:solidFill>
                  <a:schemeClr val="dk1"/>
                </a:solidFill>
              </a:rPr>
              <a:t>Примечание: Оставайтесь в безопасных местах до распоряжения руководителя.</a:t>
            </a:r>
            <a:endParaRPr b="1">
              <a:solidFill>
                <a:schemeClr val="dk1"/>
              </a:solidFill>
            </a:endParaRPr>
          </a:p>
        </p:txBody>
      </p:sp>
      <p:sp>
        <p:nvSpPr>
          <p:cNvPr id="16" name="Google Shape;278;g1bc6e687a7d_0_547"/>
          <p:cNvSpPr/>
          <p:nvPr/>
        </p:nvSpPr>
        <p:spPr bwMode="auto">
          <a:xfrm>
            <a:off x="6160138"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279;g1bc6e687a7d_0_547"/>
          <p:cNvSpPr/>
          <p:nvPr/>
        </p:nvSpPr>
        <p:spPr bwMode="auto">
          <a:xfrm>
            <a:off x="6438838" y="2750775"/>
            <a:ext cx="4292100" cy="992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обучающиеся и сотрудники библиотеки остаются в библиотеке. Библиотекари закрывают двери, находят для детей и для себя безопасное место и выключают свет</a:t>
            </a:r>
            <a:endParaRPr sz="1300" b="0" i="0" u="none" strike="noStrike" cap="none">
              <a:solidFill>
                <a:schemeClr val="dk1"/>
              </a:solidFill>
              <a:latin typeface="Arial"/>
              <a:ea typeface="Arial"/>
              <a:cs typeface="Arial"/>
            </a:endParaRPr>
          </a:p>
        </p:txBody>
      </p:sp>
      <p:sp>
        <p:nvSpPr>
          <p:cNvPr id="18" name="Google Shape;280;g1bc6e687a7d_0_547"/>
          <p:cNvSpPr/>
          <p:nvPr/>
        </p:nvSpPr>
        <p:spPr bwMode="auto">
          <a:xfrm>
            <a:off x="1561975" y="6140975"/>
            <a:ext cx="40350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281;g1bc6e687a7d_0_547"/>
          <p:cNvSpPr/>
          <p:nvPr/>
        </p:nvSpPr>
        <p:spPr bwMode="auto">
          <a:xfrm>
            <a:off x="1561975" y="5409225"/>
            <a:ext cx="40350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282;g1bc6e687a7d_0_547"/>
          <p:cNvSpPr/>
          <p:nvPr/>
        </p:nvSpPr>
        <p:spPr bwMode="auto">
          <a:xfrm>
            <a:off x="1723475" y="6249475"/>
            <a:ext cx="3712199"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незаметно покинуть объект, при невозможности - укрыться в безопасном месте</a:t>
            </a:r>
            <a:endParaRPr sz="1200" b="0" i="0" u="none" strike="noStrike" cap="none">
              <a:solidFill>
                <a:schemeClr val="dk1"/>
              </a:solidFill>
              <a:latin typeface="Arial"/>
              <a:ea typeface="Arial"/>
              <a:cs typeface="Arial"/>
            </a:endParaRPr>
          </a:p>
        </p:txBody>
      </p:sp>
      <p:sp>
        <p:nvSpPr>
          <p:cNvPr id="21" name="Google Shape;283;g1bc6e687a7d_0_547"/>
          <p:cNvSpPr/>
          <p:nvPr/>
        </p:nvSpPr>
        <p:spPr bwMode="auto">
          <a:xfrm>
            <a:off x="2235391" y="49181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rgbClr val="2F5496"/>
                </a:solidFill>
              </a:rPr>
              <a:t>Действия обучающихся:</a:t>
            </a:r>
            <a:endParaRPr sz="1700" b="1" i="0" u="none" strike="noStrike" cap="none">
              <a:solidFill>
                <a:srgbClr val="2F5496"/>
              </a:solidFill>
              <a:latin typeface="Arial"/>
              <a:ea typeface="Arial"/>
              <a:cs typeface="Arial"/>
            </a:endParaRPr>
          </a:p>
        </p:txBody>
      </p:sp>
      <p:sp>
        <p:nvSpPr>
          <p:cNvPr id="22" name="Google Shape;284;g1bc6e687a7d_0_547"/>
          <p:cNvSpPr/>
          <p:nvPr/>
        </p:nvSpPr>
        <p:spPr bwMode="auto">
          <a:xfrm>
            <a:off x="1730203" y="5445135"/>
            <a:ext cx="3747600"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 паниковать, во всем слушать сотрудников </a:t>
            </a:r>
            <a:br>
              <a:rPr lang="en-US" sz="1200">
                <a:solidFill>
                  <a:schemeClr val="dk1"/>
                </a:solidFill>
              </a:rPr>
            </a:br>
            <a:r>
              <a:rPr lang="en-US" sz="1200">
                <a:solidFill>
                  <a:schemeClr val="dk1"/>
                </a:solidFill>
              </a:rPr>
              <a:t>и педагогов школы</a:t>
            </a:r>
            <a:endParaRPr sz="1200" b="0" i="0" u="none" strike="noStrike" cap="none">
              <a:solidFill>
                <a:schemeClr val="dk1"/>
              </a:solidFill>
              <a:latin typeface="Arial"/>
              <a:ea typeface="Arial"/>
              <a:cs typeface="Arial"/>
            </a:endParaRPr>
          </a:p>
        </p:txBody>
      </p:sp>
      <p:cxnSp>
        <p:nvCxnSpPr>
          <p:cNvPr id="23" name="Google Shape;285;g1bc6e687a7d_0_547"/>
          <p:cNvCxnSpPr>
            <a:cxnSpLocks/>
          </p:cNvCxnSpPr>
          <p:nvPr/>
        </p:nvCxnSpPr>
        <p:spPr bwMode="auto">
          <a:xfrm rot="-5400000" flipH="1">
            <a:off x="1489675" y="5801254"/>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4" name="Google Shape;286;g1bc6e687a7d_0_547"/>
          <p:cNvSpPr/>
          <p:nvPr/>
        </p:nvSpPr>
        <p:spPr bwMode="auto">
          <a:xfrm>
            <a:off x="5727675" y="6032758"/>
            <a:ext cx="63393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87;g1bc6e687a7d_0_547"/>
          <p:cNvSpPr/>
          <p:nvPr/>
        </p:nvSpPr>
        <p:spPr bwMode="auto">
          <a:xfrm>
            <a:off x="5727675" y="5333024"/>
            <a:ext cx="57489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288;g1bc6e687a7d_0_547"/>
          <p:cNvSpPr/>
          <p:nvPr/>
        </p:nvSpPr>
        <p:spPr bwMode="auto">
          <a:xfrm>
            <a:off x="5905204" y="6141258"/>
            <a:ext cx="5832300"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sz="1200" b="0" i="0" u="none" strike="noStrike" cap="none">
              <a:solidFill>
                <a:schemeClr val="dk1"/>
              </a:solidFill>
              <a:latin typeface="Arial"/>
              <a:ea typeface="Arial"/>
              <a:cs typeface="Arial"/>
            </a:endParaRPr>
          </a:p>
        </p:txBody>
      </p:sp>
      <p:sp>
        <p:nvSpPr>
          <p:cNvPr id="27" name="Google Shape;289;g1bc6e687a7d_0_547"/>
          <p:cNvSpPr/>
          <p:nvPr/>
        </p:nvSpPr>
        <p:spPr bwMode="auto">
          <a:xfrm>
            <a:off x="5891150" y="5437303"/>
            <a:ext cx="5339400" cy="338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заблокировать дверь, дождаться прибытия сотрудников правопорядка</a:t>
            </a:r>
            <a:endParaRPr sz="1200" b="0" i="0" u="none" strike="noStrike" cap="none">
              <a:solidFill>
                <a:schemeClr val="dk1"/>
              </a:solidFill>
              <a:latin typeface="Arial"/>
              <a:ea typeface="Arial"/>
              <a:cs typeface="Arial"/>
            </a:endParaRPr>
          </a:p>
        </p:txBody>
      </p:sp>
      <p:cxnSp>
        <p:nvCxnSpPr>
          <p:cNvPr id="28" name="Google Shape;290;g1bc6e687a7d_0_547"/>
          <p:cNvCxnSpPr>
            <a:cxnSpLocks/>
          </p:cNvCxnSpPr>
          <p:nvPr/>
        </p:nvCxnSpPr>
        <p:spPr bwMode="auto">
          <a:xfrm rot="5400000">
            <a:off x="10983650" y="5725053"/>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9" name="Google Shape;291;g1bc6e687a7d_0_547"/>
          <p:cNvPicPr/>
          <p:nvPr/>
        </p:nvPicPr>
        <p:blipFill>
          <a:blip r:embed="rId2">
            <a:alphaModFix/>
          </a:blip>
          <a:stretch/>
        </p:blipFill>
        <p:spPr bwMode="auto">
          <a:xfrm>
            <a:off x="41675" y="5409225"/>
            <a:ext cx="1576226" cy="1378354"/>
          </a:xfrm>
          <a:prstGeom prst="rect">
            <a:avLst/>
          </a:prstGeom>
          <a:noFill/>
          <a:ln>
            <a:noFill/>
          </a:ln>
        </p:spPr>
      </p:pic>
      <p:sp>
        <p:nvSpPr>
          <p:cNvPr id="30" name="Google Shape;292;g1bc6e687a7d_0_547"/>
          <p:cNvSpPr/>
          <p:nvPr/>
        </p:nvSpPr>
        <p:spPr bwMode="auto">
          <a:xfrm>
            <a:off x="6160150"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1" name="Google Shape;293;g1bc6e687a7d_0_547"/>
          <p:cNvSpPr/>
          <p:nvPr/>
        </p:nvSpPr>
        <p:spPr bwMode="auto">
          <a:xfrm>
            <a:off x="6659038" y="1850085"/>
            <a:ext cx="3851699"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обучающихся, находящихся в столовых, необходимо передислоцировать в ближайшие классы и выключить свет</a:t>
            </a:r>
            <a:endParaRPr sz="1300" b="0" i="0" u="none" strike="noStrike" cap="none">
              <a:solidFill>
                <a:schemeClr val="dk1"/>
              </a:solidFill>
              <a:latin typeface="Arial"/>
              <a:ea typeface="Arial"/>
              <a:cs typeface="Arial"/>
            </a:endParaRPr>
          </a:p>
        </p:txBody>
      </p:sp>
      <p:sp>
        <p:nvSpPr>
          <p:cNvPr id="32" name="Google Shape;294;g1bc6e687a7d_0_547"/>
          <p:cNvSpPr/>
          <p:nvPr/>
        </p:nvSpPr>
        <p:spPr bwMode="auto">
          <a:xfrm>
            <a:off x="1133075" y="1779713"/>
            <a:ext cx="49464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медицинские работники, работники столовой, вспомогательный персонал остается в помещении, в котором они находятся, закрывают двери и выключить свет</a:t>
            </a:r>
            <a:endParaRPr sz="1300" b="0" i="0" u="none" strike="noStrike" cap="none">
              <a:solidFill>
                <a:schemeClr val="dk1"/>
              </a:solidFill>
              <a:latin typeface="Arial"/>
              <a:ea typeface="Arial"/>
              <a:cs typeface="Arial"/>
            </a:endParaRPr>
          </a:p>
        </p:txBody>
      </p:sp>
      <p:pic>
        <p:nvPicPr>
          <p:cNvPr id="33" name="Google Shape;295;g1bc6e687a7d_0_547"/>
          <p:cNvPicPr/>
          <p:nvPr/>
        </p:nvPicPr>
        <p:blipFill>
          <a:blip r:embed="rId3">
            <a:alphaModFix/>
          </a:blip>
          <a:srcRect l="65804" r="-2167" b="49768"/>
          <a:stretch/>
        </p:blipFill>
        <p:spPr bwMode="auto">
          <a:xfrm flipH="1">
            <a:off x="10745891" y="1052780"/>
            <a:ext cx="1321081" cy="2027868"/>
          </a:xfrm>
          <a:prstGeom prst="rect">
            <a:avLst/>
          </a:prstGeom>
          <a:noFill/>
          <a:ln>
            <a:noFill/>
          </a:ln>
        </p:spPr>
      </p:pic>
      <p:pic>
        <p:nvPicPr>
          <p:cNvPr id="34" name="Google Shape;296;g1bc6e687a7d_0_547"/>
          <p:cNvPicPr/>
          <p:nvPr/>
        </p:nvPicPr>
        <p:blipFill>
          <a:blip r:embed="rId3">
            <a:alphaModFix/>
          </a:blip>
          <a:srcRect l="31352" r="41764" b="49768"/>
          <a:stretch/>
        </p:blipFill>
        <p:spPr bwMode="auto">
          <a:xfrm flipH="1">
            <a:off x="10669167" y="2362450"/>
            <a:ext cx="976670" cy="2027868"/>
          </a:xfrm>
          <a:prstGeom prst="rect">
            <a:avLst/>
          </a:prstGeom>
          <a:noFill/>
          <a:ln>
            <a:noFill/>
          </a:ln>
        </p:spPr>
      </p:pic>
      <p:pic>
        <p:nvPicPr>
          <p:cNvPr id="35" name="Google Shape;297;g1bc6e687a7d_0_547"/>
          <p:cNvPicPr/>
          <p:nvPr/>
        </p:nvPicPr>
        <p:blipFill>
          <a:blip r:embed="rId3">
            <a:alphaModFix/>
          </a:blip>
          <a:srcRect t="49768" r="73117"/>
          <a:stretch/>
        </p:blipFill>
        <p:spPr bwMode="auto">
          <a:xfrm>
            <a:off x="341450" y="1052775"/>
            <a:ext cx="976670" cy="2027868"/>
          </a:xfrm>
          <a:prstGeom prst="rect">
            <a:avLst/>
          </a:prstGeom>
          <a:noFill/>
          <a:ln>
            <a:noFill/>
          </a:ln>
        </p:spPr>
      </p:pic>
      <p:pic>
        <p:nvPicPr>
          <p:cNvPr id="36" name="Google Shape;298;g1bc6e687a7d_0_547"/>
          <p:cNvPicPr/>
          <p:nvPr/>
        </p:nvPicPr>
        <p:blipFill>
          <a:blip r:embed="rId3">
            <a:alphaModFix/>
          </a:blip>
          <a:srcRect r="73117" b="49768"/>
          <a:stretch/>
        </p:blipFill>
        <p:spPr bwMode="auto">
          <a:xfrm>
            <a:off x="557875" y="2362450"/>
            <a:ext cx="976670" cy="2027868"/>
          </a:xfrm>
          <a:prstGeom prst="rect">
            <a:avLst/>
          </a:prstGeom>
          <a:noFill/>
          <a:ln>
            <a:noFill/>
          </a:ln>
        </p:spPr>
      </p:pic>
      <p:sp>
        <p:nvSpPr>
          <p:cNvPr id="37" name="Google Shape;299;g1bc6e687a7d_0_547"/>
          <p:cNvSpPr/>
          <p:nvPr/>
        </p:nvSpPr>
        <p:spPr bwMode="auto">
          <a:xfrm>
            <a:off x="0" y="6943750"/>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8" name="Google Shape;300;g1bc6e687a7d_0_547"/>
          <p:cNvSpPr>
            <a:spLocks/>
          </p:cNvSpPr>
          <p:nvPr/>
        </p:nvSpPr>
        <p:spPr bwMode="auto">
          <a:xfrm>
            <a:off x="1619775" y="7006525"/>
            <a:ext cx="9428100" cy="400200"/>
          </a:xfrm>
          <a:prstGeom prst="rect">
            <a:avLst/>
          </a:prstGeom>
          <a:noFill/>
          <a:ln>
            <a:noFill/>
          </a:ln>
        </p:spPr>
        <p:txBody>
          <a:bodyPr spcFirstLastPara="1" wrap="square" lIns="91425" tIns="91425" rIns="91425" bIns="91425" anchor="t" anchorCtr="0">
            <a:spAutoFit/>
          </a:bodyPr>
          <a:lstStyle/>
          <a:p>
            <a:pPr marL="0" lvl="0" indent="0" algn="ctr">
              <a:lnSpc>
                <a:spcPct val="150000"/>
              </a:lnSpc>
              <a:spcBef>
                <a:spcPts val="0"/>
              </a:spcBef>
              <a:spcAft>
                <a:spcPts val="0"/>
              </a:spcAft>
              <a:buNone/>
              <a:defRPr/>
            </a:pPr>
            <a:r>
              <a:rPr lang="en-US" b="1">
                <a:solidFill>
                  <a:schemeClr val="dk1"/>
                </a:solidFill>
              </a:rPr>
              <a:t>Примечание: Оставайтесь в безопасных местах до распоряжения руководителя или педагогов.</a:t>
            </a:r>
            <a:endParaRPr b="1">
              <a:solidFill>
                <a:schemeClr val="dk1"/>
              </a:solidFill>
            </a:endParaRPr>
          </a:p>
        </p:txBody>
      </p:sp>
      <p:pic>
        <p:nvPicPr>
          <p:cNvPr id="39" name="Google Shape;301;g1bc6e687a7d_0_547"/>
          <p:cNvPicPr/>
          <p:nvPr/>
        </p:nvPicPr>
        <p:blipFill>
          <a:blip r:embed="rId4">
            <a:alphaModFix/>
          </a:blip>
          <a:stretch/>
        </p:blipFill>
        <p:spPr bwMode="auto">
          <a:xfrm>
            <a:off x="5371639" y="5663875"/>
            <a:ext cx="640554" cy="634500"/>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4258</Words>
  <Application>Microsoft Office PowerPoint</Application>
  <DocSecurity>0</DocSecurity>
  <PresentationFormat>Произвольный</PresentationFormat>
  <Paragraphs>334</Paragraphs>
  <Slides>22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aser</dc:creator>
  <cp:keywords/>
  <dc:description/>
  <cp:lastModifiedBy>1</cp:lastModifiedBy>
  <cp:revision>3</cp:revision>
  <dcterms:created xsi:type="dcterms:W3CDTF">2018-04-23T11:08:41Z</dcterms:created>
  <dcterms:modified xsi:type="dcterms:W3CDTF">2023-01-27T03:14:16Z</dcterms:modified>
  <cp:category/>
  <dc:identifier/>
  <cp:contentStatus/>
  <dc:language/>
  <cp:version/>
</cp:coreProperties>
</file>