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jS2ZV2g2YoIcS/qZnEIXIUMqb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793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2444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3015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768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726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fb273a1f13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fb273a1f1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52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742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588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194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b273a1f1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1fb273a1f1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614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b273a1f13_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1fb273a1f13_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721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b273a1f13_4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g1fb273a1f13_4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0112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b273a1f13_4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1fb273a1f13_4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556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34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04046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5" y="3868900"/>
            <a:ext cx="12192000" cy="1725600"/>
          </a:xfrm>
          <a:prstGeom prst="rect">
            <a:avLst/>
          </a:prstGeom>
          <a:solidFill>
            <a:srgbClr val="C4E2FC">
              <a:alpha val="35686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649325" y="4107425"/>
            <a:ext cx="8893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02060"/>
                </a:solidFill>
              </a:rPr>
              <a:t>Правила профилактики </a:t>
            </a:r>
            <a:endParaRPr sz="36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002060"/>
                </a:solidFill>
              </a:rPr>
              <a:t>травли (буллинга) ребенка</a:t>
            </a:r>
            <a:endParaRPr sz="3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25" y="662150"/>
            <a:ext cx="21475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1572" y="1263506"/>
            <a:ext cx="2536980" cy="232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5369" y="1410864"/>
            <a:ext cx="2807530" cy="2105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7;g1bc6e687a7d_0_0"/>
          <p:cNvSpPr/>
          <p:nvPr/>
        </p:nvSpPr>
        <p:spPr bwMode="auto">
          <a:xfrm>
            <a:off x="1649325" y="83325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marL="0" marR="0" lvl="0" indent="0" algn="ctr" defTabSz="844896" eaLnBrk="1" fontAlgn="auto" latinLnBrk="0" hangingPunct="1">
              <a:lnSpc>
                <a:spcPct val="114999"/>
              </a:lnSpc>
              <a:spcBef>
                <a:spcPts val="1108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МИНИСТЕРСТВО ПРОСВЕЩЕНИЯ РЕСПУБЛИКИ КАЗАХСТАН </a:t>
            </a: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/>
        </p:nvSpPr>
        <p:spPr>
          <a:xfrm>
            <a:off x="2248928" y="1183309"/>
            <a:ext cx="798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При обращении детей, пострадавших от травли (буллинга), за медицинской помощью организация здравоохранения: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57" y="2469932"/>
            <a:ext cx="2054572" cy="403222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6"/>
          <p:cNvSpPr/>
          <p:nvPr/>
        </p:nvSpPr>
        <p:spPr>
          <a:xfrm>
            <a:off x="2764225" y="2233475"/>
            <a:ext cx="8495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Регистрирует в соответствии с формой учетной документации в области здравоохранения, утвержденной приказом исполняющего обязанности министра здравоохранения Республики Казахстан от 30 октября 2020 года № ҚР ДСМ-175/2020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2773772" y="3337250"/>
            <a:ext cx="8361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Проводит визуальный осмотр ребенка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6"/>
          <p:cNvSpPr/>
          <p:nvPr/>
        </p:nvSpPr>
        <p:spPr>
          <a:xfrm>
            <a:off x="2743200" y="4118097"/>
            <a:ext cx="86922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Оказывает медицинскую помощь детям, пострадавшим от травли (буллинга), 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в соответствии со стандартами оказания медицинской помощи.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2238705" y="2254815"/>
            <a:ext cx="38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9CC2E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b="1" i="0" u="none" strike="noStrike" cap="none">
              <a:solidFill>
                <a:srgbClr val="9CC2E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50" name="Google Shape;250;p16"/>
          <p:cNvCxnSpPr/>
          <p:nvPr/>
        </p:nvCxnSpPr>
        <p:spPr>
          <a:xfrm rot="10800000" flipH="1">
            <a:off x="2837794" y="3053665"/>
            <a:ext cx="82926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16"/>
          <p:cNvSpPr txBox="1"/>
          <p:nvPr/>
        </p:nvSpPr>
        <p:spPr>
          <a:xfrm>
            <a:off x="2243960" y="3230257"/>
            <a:ext cx="38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9CC2E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b="1" i="0" u="none" strike="noStrike" cap="none">
              <a:solidFill>
                <a:srgbClr val="9CC2E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52" name="Google Shape;252;p16"/>
          <p:cNvCxnSpPr/>
          <p:nvPr/>
        </p:nvCxnSpPr>
        <p:spPr>
          <a:xfrm rot="10800000" flipH="1">
            <a:off x="2843049" y="3734818"/>
            <a:ext cx="82926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16"/>
          <p:cNvCxnSpPr/>
          <p:nvPr/>
        </p:nvCxnSpPr>
        <p:spPr>
          <a:xfrm rot="10800000" flipH="1">
            <a:off x="2843049" y="4767460"/>
            <a:ext cx="8292600" cy="63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16"/>
          <p:cNvSpPr txBox="1"/>
          <p:nvPr/>
        </p:nvSpPr>
        <p:spPr>
          <a:xfrm>
            <a:off x="2238706" y="4015907"/>
            <a:ext cx="38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9CC2E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b="1" i="0" u="none" strike="noStrike" cap="none">
              <a:solidFill>
                <a:srgbClr val="9CC2E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/>
          <p:nvPr/>
        </p:nvSpPr>
        <p:spPr>
          <a:xfrm>
            <a:off x="7891150" y="2341688"/>
            <a:ext cx="3621300" cy="1512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3107088" y="4762350"/>
            <a:ext cx="5977800" cy="1077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490702" y="830500"/>
            <a:ext cx="1149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Организации образования, здравоохранения, социальной защиты при факте травли (буллинга) ребенка незамедлительно в письменном виде информируют: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/>
          <p:nvPr/>
        </p:nvSpPr>
        <p:spPr>
          <a:xfrm>
            <a:off x="371675" y="2341688"/>
            <a:ext cx="3973500" cy="1505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118017" y="2080655"/>
            <a:ext cx="480900" cy="480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866250" y="2728063"/>
            <a:ext cx="301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местный исполнительный орган в сфере образования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3318450" y="5054077"/>
            <a:ext cx="55551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органы внутренних дел (далее - ОВД)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2143652" y="2025412"/>
            <a:ext cx="38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 i="0" u="none" strike="noStrike" cap="none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5855550" y="4524321"/>
            <a:ext cx="480900" cy="480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5881187" y="4469078"/>
            <a:ext cx="38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2045" y="1696349"/>
            <a:ext cx="2950404" cy="27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/>
          <p:nvPr/>
        </p:nvSpPr>
        <p:spPr>
          <a:xfrm>
            <a:off x="8192350" y="2728063"/>
            <a:ext cx="301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организацию образования 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по месту обучения ребенка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9461359" y="2083850"/>
            <a:ext cx="480900" cy="4809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9486995" y="2028607"/>
            <a:ext cx="38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9CC2E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rgbClr val="9CC2E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/>
        </p:nvSpPr>
        <p:spPr>
          <a:xfrm>
            <a:off x="2248928" y="621184"/>
            <a:ext cx="798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При обращении законного представителя ребенка, пострадавшего от травли (буллинга), ОВД: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63" y="2680138"/>
            <a:ext cx="2254188" cy="384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/>
          <p:nvPr/>
        </p:nvSpPr>
        <p:spPr>
          <a:xfrm>
            <a:off x="2610941" y="2015397"/>
            <a:ext cx="4687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рассматривают поступившее обращение и проводят проверку при наличии признаков административного либо уголовного правонарушения;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2579409" y="3207980"/>
            <a:ext cx="4750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 отсутствии оснований к возбуждению уголовного дела или при его прекращении за отсутствием состава преступления, направляют сообщения о травле (буллинга) ребенка в орган, вышестоящий к организации образования, в которой произошел случай, для рассмотрения по существу и принятия решения;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579410" y="4981559"/>
            <a:ext cx="4771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оказывают содействия органам образования в правовом воспитании несовершеннолетних, их законным представителям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7889750" y="2071025"/>
            <a:ext cx="34947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привлекают представителя органа, осуществляющего функции по защите прав ребенка, педагогов или психологов, для проведения действий по рассмотрению факта травли (буллинга) и других мероприятий с участием несовершеннолетнего, его законных представителей, при отсутствии такового либо когда их присутствие противоречит интересам ребенка.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2191261" y="2009147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7781" y="2080095"/>
            <a:ext cx="290640" cy="2279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5"/>
          <p:cNvSpPr/>
          <p:nvPr/>
        </p:nvSpPr>
        <p:spPr>
          <a:xfrm>
            <a:off x="2164985" y="3223093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1505" y="3294041"/>
            <a:ext cx="290640" cy="22795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5"/>
          <p:cNvSpPr/>
          <p:nvPr/>
        </p:nvSpPr>
        <p:spPr>
          <a:xfrm>
            <a:off x="2186005" y="4968190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2525" y="5039138"/>
            <a:ext cx="290640" cy="22795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/>
          <p:nvPr/>
        </p:nvSpPr>
        <p:spPr>
          <a:xfrm>
            <a:off x="7454316" y="2014402"/>
            <a:ext cx="387300" cy="387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0836" y="2085350"/>
            <a:ext cx="290640" cy="2279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15"/>
          <p:cNvCxnSpPr/>
          <p:nvPr/>
        </p:nvCxnSpPr>
        <p:spPr>
          <a:xfrm>
            <a:off x="3767079" y="3043857"/>
            <a:ext cx="2564400" cy="105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15"/>
          <p:cNvCxnSpPr/>
          <p:nvPr/>
        </p:nvCxnSpPr>
        <p:spPr>
          <a:xfrm>
            <a:off x="3845906" y="4867783"/>
            <a:ext cx="2564400" cy="105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15"/>
          <p:cNvCxnSpPr/>
          <p:nvPr/>
        </p:nvCxnSpPr>
        <p:spPr>
          <a:xfrm>
            <a:off x="8354903" y="4683914"/>
            <a:ext cx="2564400" cy="105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6" name="Google Shape;29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fb273a1f13_0_208"/>
          <p:cNvSpPr/>
          <p:nvPr/>
        </p:nvSpPr>
        <p:spPr>
          <a:xfrm>
            <a:off x="879400" y="2963475"/>
            <a:ext cx="10633200" cy="21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Травля (буллинг) ребенка со стороны педагога организаций образования в отношении ребенка (детьми) в период учебно-воспитательного процесса рассматривается советом по педагогической этике в соответствии Типовыми правилами организации работы совета по педагогической этике, утвержденными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B0F0"/>
                </a:solidFill>
              </a:rPr>
              <a:t>приказом Министра образования и науки Республики Казахстан от 11 мая 2020 года № 190 </a:t>
            </a:r>
            <a:endParaRPr sz="18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B0F0"/>
                </a:solidFill>
              </a:rPr>
              <a:t>"О некоторых вопросах педагогической этики" (зарегистрирован в Реестре государственной регистрации нормативных правовых актов под № 20619).</a:t>
            </a:r>
            <a:endParaRPr sz="18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1fb273a1f13_0_208" descr="F:\Преза ЕН\27 апреля\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6400" y="1288357"/>
            <a:ext cx="3067324" cy="135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b273a1f13_0_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g1fb273a1f13_0_208"/>
          <p:cNvCxnSpPr/>
          <p:nvPr/>
        </p:nvCxnSpPr>
        <p:spPr>
          <a:xfrm>
            <a:off x="2697900" y="2790975"/>
            <a:ext cx="67962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553730" y="621184"/>
            <a:ext cx="702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В настоящих правилах использованы </a:t>
            </a:r>
            <a:br>
              <a:rPr lang="ru-RU" sz="2000" b="1">
                <a:solidFill>
                  <a:srgbClr val="002060"/>
                </a:solidFill>
              </a:rPr>
            </a:br>
            <a:r>
              <a:rPr lang="ru-RU" sz="2000" b="1">
                <a:solidFill>
                  <a:srgbClr val="002060"/>
                </a:solidFill>
              </a:rPr>
              <a:t>следующие основные понятия: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33425" y="1693827"/>
            <a:ext cx="36576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>
                <a:solidFill>
                  <a:srgbClr val="00B0F0"/>
                </a:solidFill>
              </a:rPr>
              <a:t>Травля (буллинг) ребенка  </a:t>
            </a:r>
            <a:r>
              <a:rPr lang="ru-RU" sz="1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систематические (два и более раза) действия унизительного характера, преследование и (или) запугивание, в том числе направленные на принуждение к совершению или отказу от совершения какого-либо действия, а равно те же действия, совершенные публично или с использованием средств массовой информации и (или) сетей телекоммуникаций (кибербуллинг);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7458075" y="1731925"/>
            <a:ext cx="3886200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>
                <a:solidFill>
                  <a:srgbClr val="00B0F0"/>
                </a:solidFill>
              </a:rPr>
              <a:t>Социальная реабилитация</a:t>
            </a:r>
            <a:r>
              <a:rPr lang="ru-RU" sz="1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комплекс мер, осуществляемый органами и учреждениями системы профилактики правонарушений, безнадзорности и беспризорности среди несовершеннолетних, направленных на правовое, социальное, физическое, психическое, педагогическое, моральное и (или) материальное восстановление несовершеннолетнего, находящегося в трудной жизненной ситуации;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581025" y="4404081"/>
            <a:ext cx="3886200" cy="15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>
                <a:solidFill>
                  <a:srgbClr val="00B0F0"/>
                </a:solidFill>
              </a:rPr>
              <a:t>Социальная адаптация</a:t>
            </a:r>
            <a:r>
              <a:rPr lang="ru-RU" sz="1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процесс активного приспособления ребенка, находящегося в трудной жизненной ситуации, к условиям социальной среды путем усвоения и восприятия ценностей, правил и норм поведения, принятых в обществе, а также процесс преодоления последствий психологической и (или) моральной травмы;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7524750" y="4437775"/>
            <a:ext cx="3580200" cy="1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>
                <a:solidFill>
                  <a:srgbClr val="00B0F0"/>
                </a:solidFill>
              </a:rPr>
              <a:t>Законные представители ребенка </a:t>
            </a:r>
            <a:r>
              <a:rPr lang="ru-RU" sz="14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родители, усыновители (удочерители), опекун, попечитель, патронатный воспитатель, приемные родители, другие заменяющие их лица, осуществляющие в соответствии с законодательством Республики Казахстан заботу, образование, воспитание, защиту прав и интересов ребенка.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204" y="2571749"/>
            <a:ext cx="2807530" cy="2105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rot="10800000">
            <a:off x="3905250" y="1581150"/>
            <a:ext cx="1295400" cy="1104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0" name="Google Shape;100;p2"/>
          <p:cNvCxnSpPr/>
          <p:nvPr/>
        </p:nvCxnSpPr>
        <p:spPr>
          <a:xfrm flipH="1">
            <a:off x="3771826" y="3971923"/>
            <a:ext cx="809700" cy="3240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1" name="Google Shape;101;p2"/>
          <p:cNvCxnSpPr/>
          <p:nvPr/>
        </p:nvCxnSpPr>
        <p:spPr>
          <a:xfrm>
            <a:off x="6763947" y="4675057"/>
            <a:ext cx="666900" cy="513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2" name="Google Shape;102;p2"/>
          <p:cNvCxnSpPr/>
          <p:nvPr/>
        </p:nvCxnSpPr>
        <p:spPr>
          <a:xfrm rot="-5400000">
            <a:off x="6776335" y="1996953"/>
            <a:ext cx="692400" cy="62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0" y="727950"/>
            <a:ext cx="12192000" cy="72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6277209" y="5651550"/>
            <a:ext cx="5660700" cy="7926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57632" y="2137325"/>
            <a:ext cx="5416500" cy="16395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61866" y="5831375"/>
            <a:ext cx="5416500" cy="600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47675" y="3883450"/>
            <a:ext cx="5416500" cy="10158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6267450" y="2070500"/>
            <a:ext cx="5660700" cy="19992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457631" y="5005874"/>
            <a:ext cx="5416500" cy="7203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6277210" y="4259901"/>
            <a:ext cx="5660700" cy="1206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304925" y="198434"/>
            <a:ext cx="1004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Порядок проведения профилактики травли (буллинга) ребенка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745355" y="2231661"/>
            <a:ext cx="49752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повышению осведомленности обучающихся и воспитанников, педагогов, законных представителей ребенка в вопросах профилактики травли (буллинга) и предупреждению травли (буллинга) путем проведения информационно-разъяснительной работы (беседа, правовой всеобуч, классные часы, родительские собрания, внеурочные мероприятия и другие) не противоречащих интересам обучающихся и воспитанников не реже 1 (одного) раза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в четверть;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792050" y="3979671"/>
            <a:ext cx="469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повышению профессиональной компетентности педагогов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в учебно-воспитательной работе через их участие в обучающих семинарах (вебинарах), семинар-тренингах, мастер-классы, коучингах, конференциях, форумах, панельных дискуссия;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831878" y="5052147"/>
            <a:ext cx="4550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информированию (письменной и (или) устной форме) обучающихся и воспитанников, законных представителей ребенка, о недопустимости травли (буллинга) ребенка;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802464" y="5893560"/>
            <a:ext cx="5166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незамедлительному реагированию на признаки травли (буллинга) </a:t>
            </a: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в отношении обучающихся и воспитанников в случае ее выявления;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6528209" y="2155450"/>
            <a:ext cx="52371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оказанию обучающимся и воспитанникам социальной, психолого-педагогической помощи педагогами-психологами, социальными педагогами с регистрацией в журнале учета консультаций педагога-психолога в соответствии с формой в приложении 4 к приказу Министра образования и науки Республики Казахстан от 6 апреля 2020 года № 130 "Об утверждении Перечня документов, обязательных для ведения педагогами организаций дошкольного воспитания и обучения, среднего, специального, дополнительного, технического и профессионального, послесреднего образования, и их формы" (зарегистрирован в Реестре государственной регистрации нормативных правовых актов под № 20317);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6532403" y="4338725"/>
            <a:ext cx="5135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проведению мониторинга воспитательного процесса и условий образовательной среды на предмет соблюдения прав и интересов обучающихся и воспитанников, обеспеченности ресурсами для их обучения, воспитания и безопасного нахождения в организациях образования;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462425" y="5632350"/>
            <a:ext cx="5237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рассмотрению на заседаниях коллегиальных органов управления организацией образования с привлечением родительского комитета вопроса предупреждения и профилактики травли (буллинга) среди обучающихся и воспитанников.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 descr="F:\Преза ЕН\27 августа\0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19" y="2817230"/>
            <a:ext cx="1050925" cy="1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F:\Преза ЕН\27 августа\0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9538" y="4361036"/>
            <a:ext cx="741925" cy="1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F:\Преза ЕН\27 августа\02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54300" y="5339249"/>
            <a:ext cx="541875" cy="1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F:\Преза ЕН\27 августа\02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936957" y="4787835"/>
            <a:ext cx="784719" cy="119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F:\Преза ЕН\27 августа\0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016608" y="5981131"/>
            <a:ext cx="642830" cy="9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7">
            <a:alphaModFix/>
          </a:blip>
          <a:srcRect l="55696" t="50221" b="-68"/>
          <a:stretch/>
        </p:blipFill>
        <p:spPr>
          <a:xfrm>
            <a:off x="0" y="0"/>
            <a:ext cx="1343727" cy="155283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>
            <a:off x="1452375" y="727950"/>
            <a:ext cx="9793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1">
                <a:solidFill>
                  <a:schemeClr val="dk1"/>
                </a:solidFill>
              </a:rPr>
              <a:t>Администрация организации образования обеспечивает деятельность по профилактике и предупреждению травли (буллинга) ребенка и создает условия в образовательной среде, направленные на формирование уважения прав и интересов участников образовательного процесса, культуры нулевой терпимости к травле (буллингу) ребенка.</a:t>
            </a:r>
            <a:endParaRPr sz="1300" i="1" u="none" strike="noStrike" cap="none">
              <a:solidFill>
                <a:schemeClr val="dk1"/>
              </a:solidFill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8825" y="1503538"/>
            <a:ext cx="1137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>
                <a:solidFill>
                  <a:schemeClr val="dk1"/>
                </a:solidFill>
              </a:rPr>
              <a:t>Руководитель организации образования в целях профилактики травли (буллинга) ребенка ежегодно к началу учебного года утверждает план по профилактике травли (буллинга) ребенка (далее – План). План включает сроки, формы завершения, ответственных лиц и следующие мероприятия по:</a:t>
            </a:r>
            <a:endParaRPr sz="1200" u="none" strike="noStrike" cap="none">
              <a:solidFill>
                <a:schemeClr val="dk1"/>
              </a:solidFill>
            </a:endParaRPr>
          </a:p>
        </p:txBody>
      </p:sp>
      <p:pic>
        <p:nvPicPr>
          <p:cNvPr id="133" name="Google Shape;133;p4" descr="F:\Преза ЕН\27 августа\02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80363" y="6082062"/>
            <a:ext cx="489750" cy="1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F:\Преза ЕН\27 августа\02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722868" y="2817230"/>
            <a:ext cx="1050925" cy="15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5"/>
          <p:cNvCxnSpPr/>
          <p:nvPr/>
        </p:nvCxnSpPr>
        <p:spPr>
          <a:xfrm>
            <a:off x="2671138" y="4123350"/>
            <a:ext cx="67962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6079">
            <a:off x="9609288" y="1255893"/>
            <a:ext cx="1713169" cy="317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5">
            <a:alphaModFix/>
          </a:blip>
          <a:srcRect l="16943" t="9439" r="67544" b="55686"/>
          <a:stretch/>
        </p:blipFill>
        <p:spPr>
          <a:xfrm>
            <a:off x="727588" y="1229650"/>
            <a:ext cx="1462529" cy="33768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2176925" y="4482663"/>
            <a:ext cx="774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>
                <a:solidFill>
                  <a:srgbClr val="00B0F0"/>
                </a:solidFill>
              </a:rPr>
              <a:t>Информация о проведенной работе направляется:</a:t>
            </a:r>
            <a:endParaRPr sz="1600" i="1">
              <a:solidFill>
                <a:schemeClr val="dk1"/>
              </a:solidFill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2176925" y="2009313"/>
            <a:ext cx="7747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dk1"/>
                </a:solidFill>
              </a:rPr>
              <a:t>По согласованию с администрацией организации образования к работе по профилактике травли (буллинга) ребенка привлекаются представители родительской общественности, заинтересованных государственных органов и организаций, неправительственных организаций, деятельность которых не противоречит защите прав участников образовательного процесса.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0" y="4887750"/>
            <a:ext cx="12192000" cy="484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874125" y="4972075"/>
            <a:ext cx="1094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i="1">
                <a:solidFill>
                  <a:schemeClr val="dk1"/>
                </a:solidFill>
              </a:rPr>
              <a:t>по подпунктам 1), 3), 4), 5) пункта 4 – заместителем директора по воспитательной работе организации образования первому руководителю;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0" y="5394475"/>
            <a:ext cx="12192000" cy="672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874125" y="5478800"/>
            <a:ext cx="109497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i="1">
                <a:solidFill>
                  <a:schemeClr val="dk1"/>
                </a:solidFill>
              </a:rPr>
              <a:t>по подпунктам 2), 6) и 7) пункта 4 – администрацией организации образования управлению образования области, города республиканского значения, столицы, района (города областного значения) (далее – местный исполнительный орган в сфере образования).</a:t>
            </a:r>
            <a:endParaRPr sz="1200" i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1">
              <a:solidFill>
                <a:schemeClr val="dk1"/>
              </a:solidFill>
            </a:endParaRPr>
          </a:p>
        </p:txBody>
      </p:sp>
      <p:cxnSp>
        <p:nvCxnSpPr>
          <p:cNvPr id="149" name="Google Shape;149;p5"/>
          <p:cNvCxnSpPr/>
          <p:nvPr/>
        </p:nvCxnSpPr>
        <p:spPr>
          <a:xfrm>
            <a:off x="2671138" y="1649988"/>
            <a:ext cx="67962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b273a1f13_3_0"/>
          <p:cNvSpPr/>
          <p:nvPr/>
        </p:nvSpPr>
        <p:spPr>
          <a:xfrm>
            <a:off x="3761950" y="4203775"/>
            <a:ext cx="7601700" cy="1385100"/>
          </a:xfrm>
          <a:prstGeom prst="rect">
            <a:avLst/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fb273a1f13_3_0"/>
          <p:cNvSpPr/>
          <p:nvPr/>
        </p:nvSpPr>
        <p:spPr>
          <a:xfrm>
            <a:off x="3761950" y="1827100"/>
            <a:ext cx="7601700" cy="1725600"/>
          </a:xfrm>
          <a:prstGeom prst="rect">
            <a:avLst/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fb273a1f13_3_0"/>
          <p:cNvSpPr txBox="1"/>
          <p:nvPr/>
        </p:nvSpPr>
        <p:spPr>
          <a:xfrm>
            <a:off x="546199" y="723275"/>
            <a:ext cx="1138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Порядок приема информации о травле (буллинге) ребенка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и действий по выявлению признаков травли (буллинга) ребенка и реагирования на них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fb273a1f13_3_0"/>
          <p:cNvSpPr/>
          <p:nvPr/>
        </p:nvSpPr>
        <p:spPr>
          <a:xfrm>
            <a:off x="4013743" y="2132725"/>
            <a:ext cx="7098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При поступлении информации о факте травли (буллинга) ребенка в местный исполнительный орган в сфере образования либо в организацию образования информация регистрируется ответственным лицом в журнале учета информации о травле (буллинге) ребенка.</a:t>
            </a:r>
            <a:endParaRPr sz="1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8" name="Google Shape;158;g1fb273a1f13_3_0"/>
          <p:cNvSpPr txBox="1"/>
          <p:nvPr/>
        </p:nvSpPr>
        <p:spPr>
          <a:xfrm>
            <a:off x="4083193" y="4526863"/>
            <a:ext cx="6986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>
                <a:solidFill>
                  <a:schemeClr val="dk1"/>
                </a:solidFill>
              </a:rPr>
              <a:t>Поступившая информация о травле (буллинге) ребенка в течение 1 (одного) дня доводится до руководителя местного исполнительного органа в сфере образования либо организации образования.</a:t>
            </a:r>
            <a:endParaRPr sz="14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59" name="Google Shape;159;g1fb273a1f13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fb273a1f13_3_0"/>
          <p:cNvPicPr preferRelativeResize="0"/>
          <p:nvPr/>
        </p:nvPicPr>
        <p:blipFill rotWithShape="1">
          <a:blip r:embed="rId4">
            <a:alphaModFix/>
          </a:blip>
          <a:srcRect t="65533" r="81147"/>
          <a:stretch/>
        </p:blipFill>
        <p:spPr>
          <a:xfrm>
            <a:off x="1297007" y="1655125"/>
            <a:ext cx="2486195" cy="189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fb273a1f13_3_0" descr="F:\Преза ЕН\27 августа\0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251831" y="2610143"/>
            <a:ext cx="1050925" cy="1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fb273a1f13_3_0" descr="F:\Преза ЕН\27 августа\02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251831" y="4816568"/>
            <a:ext cx="1050925" cy="15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fb273a1f13_3_0"/>
          <p:cNvPicPr preferRelativeResize="0"/>
          <p:nvPr/>
        </p:nvPicPr>
        <p:blipFill rotWithShape="1">
          <a:blip r:embed="rId4">
            <a:alphaModFix/>
          </a:blip>
          <a:srcRect l="65208" t="1021" r="15938" b="50780"/>
          <a:stretch/>
        </p:blipFill>
        <p:spPr>
          <a:xfrm flipH="1">
            <a:off x="1211325" y="3429000"/>
            <a:ext cx="2486200" cy="26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b273a1f13_3_91"/>
          <p:cNvSpPr/>
          <p:nvPr/>
        </p:nvSpPr>
        <p:spPr>
          <a:xfrm>
            <a:off x="0" y="1233200"/>
            <a:ext cx="12192000" cy="4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1fb273a1f13_3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fb273a1f13_3_91"/>
          <p:cNvSpPr/>
          <p:nvPr/>
        </p:nvSpPr>
        <p:spPr>
          <a:xfrm>
            <a:off x="878013" y="1949125"/>
            <a:ext cx="3876000" cy="390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формирует первичную информацию об участниках травли (буллинга) ребенка со дня поступления информации, включающую: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>
                <a:solidFill>
                  <a:schemeClr val="dk1"/>
                </a:solidFill>
              </a:rPr>
              <a:t>фамилию, имя, отчество (при его наличии) ребенка (членов семьи);</a:t>
            </a:r>
            <a:endParaRPr i="1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>
                <a:solidFill>
                  <a:schemeClr val="dk1"/>
                </a:solidFill>
              </a:rPr>
              <a:t>место проживания;</a:t>
            </a:r>
            <a:endParaRPr i="1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>
                <a:solidFill>
                  <a:schemeClr val="dk1"/>
                </a:solidFill>
              </a:rPr>
              <a:t>общую характеристику ребенка </a:t>
            </a:r>
            <a:br>
              <a:rPr lang="ru-RU" i="1">
                <a:solidFill>
                  <a:schemeClr val="dk1"/>
                </a:solidFill>
              </a:rPr>
            </a:br>
            <a:r>
              <a:rPr lang="ru-RU" i="1">
                <a:solidFill>
                  <a:schemeClr val="dk1"/>
                </a:solidFill>
              </a:rPr>
              <a:t>по месту учебы;</a:t>
            </a:r>
            <a:endParaRPr i="1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400"/>
              <a:buChar char="➢"/>
            </a:pPr>
            <a:r>
              <a:rPr lang="ru-RU" i="1">
                <a:solidFill>
                  <a:schemeClr val="dk1"/>
                </a:solidFill>
              </a:rPr>
              <a:t>письменное пояснение классного руководителя, куратора, участников травли (буллинга) ребенка (педагога) и (или) законных представителей ребенка;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1" name="Google Shape;171;g1fb273a1f13_3_91"/>
          <p:cNvSpPr txBox="1"/>
          <p:nvPr/>
        </p:nvSpPr>
        <p:spPr>
          <a:xfrm>
            <a:off x="5485836" y="1988850"/>
            <a:ext cx="6165300" cy="1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 течение 1 (одного) рабочего дня после поступления информации проводит беседу с ребенком, подвергшемся травле (буллингу), с инициатором/зачинщиком травли (буллинга), их законными представителями с привлечением классного руководителя, педагога-психолога;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72" name="Google Shape;172;g1fb273a1f13_3_91"/>
          <p:cNvSpPr/>
          <p:nvPr/>
        </p:nvSpPr>
        <p:spPr>
          <a:xfrm>
            <a:off x="411275" y="19793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fb273a1f13_3_91"/>
          <p:cNvSpPr txBox="1"/>
          <p:nvPr/>
        </p:nvSpPr>
        <p:spPr>
          <a:xfrm>
            <a:off x="430325" y="20294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fb273a1f13_3_91"/>
          <p:cNvSpPr/>
          <p:nvPr/>
        </p:nvSpPr>
        <p:spPr>
          <a:xfrm>
            <a:off x="5123725" y="201742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fb273a1f13_3_91"/>
          <p:cNvSpPr txBox="1"/>
          <p:nvPr/>
        </p:nvSpPr>
        <p:spPr>
          <a:xfrm>
            <a:off x="5142775" y="206751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fb273a1f13_3_91"/>
          <p:cNvSpPr/>
          <p:nvPr/>
        </p:nvSpPr>
        <p:spPr>
          <a:xfrm>
            <a:off x="1725775" y="1325600"/>
            <a:ext cx="89178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fb273a1f13_3_91"/>
          <p:cNvSpPr txBox="1"/>
          <p:nvPr/>
        </p:nvSpPr>
        <p:spPr>
          <a:xfrm>
            <a:off x="5485836" y="3327875"/>
            <a:ext cx="61653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принимает меры по мирному урегулированию конфликта, связанного 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с травлей (буллинга) ребенка;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78" name="Google Shape;178;g1fb273a1f13_3_91"/>
          <p:cNvSpPr/>
          <p:nvPr/>
        </p:nvSpPr>
        <p:spPr>
          <a:xfrm>
            <a:off x="5123725" y="33564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fb273a1f13_3_91"/>
          <p:cNvSpPr txBox="1"/>
          <p:nvPr/>
        </p:nvSpPr>
        <p:spPr>
          <a:xfrm>
            <a:off x="5142775" y="34065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fb273a1f13_3_91"/>
          <p:cNvSpPr txBox="1"/>
          <p:nvPr/>
        </p:nvSpPr>
        <p:spPr>
          <a:xfrm>
            <a:off x="5485836" y="4110975"/>
            <a:ext cx="6165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 наличии медицинских показаний содействует оказанию медицинской помощи детям, пострадавшим от травли (буллинга), 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 соответствии со стандартами оказания медицинской помощи;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81" name="Google Shape;181;g1fb273a1f13_3_91"/>
          <p:cNvSpPr/>
          <p:nvPr/>
        </p:nvSpPr>
        <p:spPr>
          <a:xfrm>
            <a:off x="5123725" y="41395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fb273a1f13_3_91"/>
          <p:cNvSpPr txBox="1"/>
          <p:nvPr/>
        </p:nvSpPr>
        <p:spPr>
          <a:xfrm>
            <a:off x="5142775" y="41896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fb273a1f13_3_91"/>
          <p:cNvSpPr txBox="1"/>
          <p:nvPr/>
        </p:nvSpPr>
        <p:spPr>
          <a:xfrm>
            <a:off x="5485836" y="5099500"/>
            <a:ext cx="61653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 течение 1 (одного) рабочего дня после проведения беседы передает информацию о результатах проведенной работы руководителю организаций образования.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84" name="Google Shape;184;g1fb273a1f13_3_91"/>
          <p:cNvSpPr/>
          <p:nvPr/>
        </p:nvSpPr>
        <p:spPr>
          <a:xfrm>
            <a:off x="5123725" y="5128075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1fb273a1f13_3_91"/>
          <p:cNvSpPr txBox="1"/>
          <p:nvPr/>
        </p:nvSpPr>
        <p:spPr>
          <a:xfrm>
            <a:off x="5142775" y="5178162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g1fb273a1f13_3_91" descr="F:\Преза ЕН\27 апреля\0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272" y="0"/>
            <a:ext cx="1785389" cy="163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fb273a1f13_3_91"/>
          <p:cNvSpPr txBox="1"/>
          <p:nvPr/>
        </p:nvSpPr>
        <p:spPr>
          <a:xfrm>
            <a:off x="2248925" y="191178"/>
            <a:ext cx="7982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При поступлении информации о травле (буллинге) ребенка </a:t>
            </a:r>
            <a:endParaRPr sz="2000" b="1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в организацию образования заместитель руководителя организации образования по воспитательной работе:</a:t>
            </a:r>
            <a:endParaRPr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b273a1f13_4_80"/>
          <p:cNvSpPr/>
          <p:nvPr/>
        </p:nvSpPr>
        <p:spPr>
          <a:xfrm>
            <a:off x="0" y="1165250"/>
            <a:ext cx="12192000" cy="4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1fb273a1f13_4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fb273a1f13_4_80"/>
          <p:cNvSpPr txBox="1"/>
          <p:nvPr/>
        </p:nvSpPr>
        <p:spPr>
          <a:xfrm>
            <a:off x="717854" y="2850884"/>
            <a:ext cx="66630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на основе собранных данных в течение 2 (двух) рабочих дней принимает решение о признании или не признании травли (буллинга) ребенка;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95" name="Google Shape;195;g1fb273a1f13_4_80"/>
          <p:cNvSpPr/>
          <p:nvPr/>
        </p:nvSpPr>
        <p:spPr>
          <a:xfrm>
            <a:off x="355738" y="17410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fb273a1f13_4_80"/>
          <p:cNvSpPr txBox="1"/>
          <p:nvPr/>
        </p:nvSpPr>
        <p:spPr>
          <a:xfrm>
            <a:off x="374788" y="17911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fb273a1f13_4_80"/>
          <p:cNvSpPr/>
          <p:nvPr/>
        </p:nvSpPr>
        <p:spPr>
          <a:xfrm>
            <a:off x="355738" y="28794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fb273a1f13_4_80"/>
          <p:cNvSpPr txBox="1"/>
          <p:nvPr/>
        </p:nvSpPr>
        <p:spPr>
          <a:xfrm>
            <a:off x="374788" y="29295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2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fb273a1f13_4_80"/>
          <p:cNvSpPr txBox="1"/>
          <p:nvPr/>
        </p:nvSpPr>
        <p:spPr>
          <a:xfrm>
            <a:off x="717825" y="1750575"/>
            <a:ext cx="66630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 течение 1 (одного) рабочего дня проводит регистрацию поступившей информации в соответствии с пунктом 1 статьи 64 Административного процедурно-процессуального кодекса Республики Казахстан от 29 июня 2020 года;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00" name="Google Shape;200;g1fb273a1f13_4_80"/>
          <p:cNvSpPr/>
          <p:nvPr/>
        </p:nvSpPr>
        <p:spPr>
          <a:xfrm>
            <a:off x="355738" y="3749250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fb273a1f13_4_80"/>
          <p:cNvSpPr txBox="1"/>
          <p:nvPr/>
        </p:nvSpPr>
        <p:spPr>
          <a:xfrm>
            <a:off x="374788" y="3799337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3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fb273a1f13_4_80"/>
          <p:cNvSpPr txBox="1"/>
          <p:nvPr/>
        </p:nvSpPr>
        <p:spPr>
          <a:xfrm>
            <a:off x="717825" y="3758782"/>
            <a:ext cx="6663000" cy="246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 принятии решения о признании травли (буллинга):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     </a:t>
            </a:r>
            <a:r>
              <a:rPr lang="ru-RU" i="1">
                <a:solidFill>
                  <a:schemeClr val="dk1"/>
                </a:solidFill>
              </a:rPr>
              <a:t> по согласованию с законными представителями ребенка принимает решение о социальной реабилитации несовершеннолетнего, подвергшегося травле (буллингу), и о социальной адаптации несовершеннолетнего инициатора/зачинщика травли (буллинга);</a:t>
            </a:r>
            <a:endParaRPr i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i="1">
                <a:solidFill>
                  <a:schemeClr val="dk1"/>
                </a:solidFill>
              </a:rPr>
              <a:t>      в течение 1 (одного) рабочего дня информирует вышестоящий орган образования;</a:t>
            </a:r>
            <a:endParaRPr i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i="1">
                <a:solidFill>
                  <a:schemeClr val="dk1"/>
                </a:solidFill>
              </a:rPr>
              <a:t>      не позднее 2 (двух) дней передает информацию о принятом решении и данные о ребенке в организацию образования по месту его обучения;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03" name="Google Shape;203;g1fb273a1f13_4_80"/>
          <p:cNvSpPr/>
          <p:nvPr/>
        </p:nvSpPr>
        <p:spPr>
          <a:xfrm>
            <a:off x="7649388" y="17410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fb273a1f13_4_80"/>
          <p:cNvSpPr txBox="1"/>
          <p:nvPr/>
        </p:nvSpPr>
        <p:spPr>
          <a:xfrm>
            <a:off x="7668438" y="17911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fb273a1f13_4_80"/>
          <p:cNvSpPr txBox="1"/>
          <p:nvPr/>
        </p:nvSpPr>
        <p:spPr>
          <a:xfrm>
            <a:off x="8011475" y="1750575"/>
            <a:ext cx="3796200" cy="16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принимает меры по урегулированию инцидента, связанного травлей (буллинга) ребенка, путем привлечения медиатора с согласия законных представителей ребенка, инициатора/зачинщика травли (буллинга), и ребенка, подвергшегося травле (буллингу);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06" name="Google Shape;206;g1fb273a1f13_4_80"/>
          <p:cNvSpPr/>
          <p:nvPr/>
        </p:nvSpPr>
        <p:spPr>
          <a:xfrm>
            <a:off x="7649388" y="3749238"/>
            <a:ext cx="362100" cy="50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fb273a1f13_4_80"/>
          <p:cNvSpPr txBox="1"/>
          <p:nvPr/>
        </p:nvSpPr>
        <p:spPr>
          <a:xfrm>
            <a:off x="7668438" y="3799325"/>
            <a:ext cx="3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lt1"/>
                </a:solidFill>
              </a:rPr>
              <a:t>5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fb273a1f13_4_80"/>
          <p:cNvSpPr txBox="1"/>
          <p:nvPr/>
        </p:nvSpPr>
        <p:spPr>
          <a:xfrm>
            <a:off x="8011475" y="3758775"/>
            <a:ext cx="37962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принимает решение о прекращении травли (буллинга) ребенка при условии устранения нарушения его прав и законных интересов.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09" name="Google Shape;209;g1fb273a1f13_4_80"/>
          <p:cNvSpPr txBox="1"/>
          <p:nvPr/>
        </p:nvSpPr>
        <p:spPr>
          <a:xfrm>
            <a:off x="2248925" y="431203"/>
            <a:ext cx="798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002060"/>
                </a:solidFill>
              </a:rPr>
              <a:t>При поступлении информации в местный исполнительный орган в сфере образования: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210" name="Google Shape;210;g1fb273a1f13_4_80" descr="F:\Преза ЕН\27 апреля\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37" y="0"/>
            <a:ext cx="2008187" cy="1570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1fb273a1f13_4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1fb273a1f13_4_46"/>
          <p:cNvSpPr/>
          <p:nvPr/>
        </p:nvSpPr>
        <p:spPr>
          <a:xfrm>
            <a:off x="1552000" y="854488"/>
            <a:ext cx="9898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 b="1">
                <a:solidFill>
                  <a:schemeClr val="dk1"/>
                </a:solidFill>
              </a:rPr>
              <a:t>Законные представители ребенка, подвергшегося травле (буллингу), а также инициатора/зачинщика травли (буллинга) при несогласии с решением местного исполнительного органа в сфере образования обжалуют его в соответствии с </a:t>
            </a:r>
            <a:r>
              <a:rPr lang="ru-RU" sz="1500" b="1" i="1">
                <a:solidFill>
                  <a:srgbClr val="00B0F0"/>
                </a:solidFill>
              </a:rPr>
              <a:t>пунктом 5 статьи 91 Административного процедурно-процессуального кодекса Республики Казахстан от 29 июня 2020 года.</a:t>
            </a:r>
            <a:endParaRPr sz="1500" b="1" i="1">
              <a:solidFill>
                <a:srgbClr val="00B0F0"/>
              </a:solidFill>
            </a:endParaRPr>
          </a:p>
        </p:txBody>
      </p:sp>
      <p:pic>
        <p:nvPicPr>
          <p:cNvPr id="217" name="Google Shape;217;g1fb273a1f13_4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748734" cy="237533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fb273a1f13_4_46"/>
          <p:cNvSpPr/>
          <p:nvPr/>
        </p:nvSpPr>
        <p:spPr>
          <a:xfrm>
            <a:off x="621500" y="3045150"/>
            <a:ext cx="5923500" cy="306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fb273a1f13_4_46"/>
          <p:cNvSpPr txBox="1"/>
          <p:nvPr/>
        </p:nvSpPr>
        <p:spPr>
          <a:xfrm>
            <a:off x="790051" y="3345005"/>
            <a:ext cx="57387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осуществляет психологическую поддержку участников травли (буллинга) ребенка через разработку индивидуального плана работы, который включает меры по социальной реабилитации ребенка, подвергшегося травле (буллингу), и социальной адаптации инициатора/зачинщика травли (буллинга) в соответствии с приказом и.о. министра просвещения Республики Казахстан от 25 августа 2022 года № 377 "Об утверждении Правил деятельности психологической службы в организациях среднего образования" (зарегистрирован в Реестре государственной регистрации нормативных правовых актов под № 29288);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fb273a1f13_4_46"/>
          <p:cNvSpPr/>
          <p:nvPr/>
        </p:nvSpPr>
        <p:spPr>
          <a:xfrm>
            <a:off x="603910" y="4113138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fb273a1f13_4_46"/>
          <p:cNvSpPr txBox="1"/>
          <p:nvPr/>
        </p:nvSpPr>
        <p:spPr>
          <a:xfrm>
            <a:off x="88910" y="4240654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2" name="Google Shape;222;g1fb273a1f13_4_46"/>
          <p:cNvSpPr/>
          <p:nvPr/>
        </p:nvSpPr>
        <p:spPr>
          <a:xfrm>
            <a:off x="0" y="2052132"/>
            <a:ext cx="12192000" cy="798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fb273a1f13_4_46"/>
          <p:cNvSpPr/>
          <p:nvPr/>
        </p:nvSpPr>
        <p:spPr>
          <a:xfrm>
            <a:off x="491525" y="2154400"/>
            <a:ext cx="11386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Организация образования после получения решения о социальной реабилитации несовершеннолетнего, подвергшегося травле (буллингу), и о социальной адаптации несовершеннолетнего, инициатора/зачинщика травли (буллинга):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fb273a1f13_4_46"/>
          <p:cNvSpPr/>
          <p:nvPr/>
        </p:nvSpPr>
        <p:spPr>
          <a:xfrm>
            <a:off x="7077500" y="3020363"/>
            <a:ext cx="4870500" cy="110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fb273a1f13_4_46"/>
          <p:cNvSpPr txBox="1"/>
          <p:nvPr/>
        </p:nvSpPr>
        <p:spPr>
          <a:xfrm>
            <a:off x="7216096" y="3204713"/>
            <a:ext cx="471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осуществляет постановку на внутришкольный учет ребенка, инициатора/зачинщика травли (буллинга), и мониторинг его исправления;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fb273a1f13_4_46"/>
          <p:cNvSpPr/>
          <p:nvPr/>
        </p:nvSpPr>
        <p:spPr>
          <a:xfrm>
            <a:off x="7059910" y="3092651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fb273a1f13_4_46"/>
          <p:cNvSpPr txBox="1"/>
          <p:nvPr/>
        </p:nvSpPr>
        <p:spPr>
          <a:xfrm>
            <a:off x="6544910" y="3220167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8" name="Google Shape;228;g1fb273a1f13_4_46"/>
          <p:cNvSpPr/>
          <p:nvPr/>
        </p:nvSpPr>
        <p:spPr>
          <a:xfrm>
            <a:off x="7077500" y="4227675"/>
            <a:ext cx="4870500" cy="1823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1fb273a1f13_4_46"/>
          <p:cNvSpPr txBox="1"/>
          <p:nvPr/>
        </p:nvSpPr>
        <p:spPr>
          <a:xfrm>
            <a:off x="7216096" y="4424375"/>
            <a:ext cx="4719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 отсутствии положительных изменений в поведении ребенка в течение 6 месяцев со дня постановки на внутришкольный учет направляет материалы в комиссию по делам несовершеннолетних и защите их прав (далее – КДН) для рассмотрения и вынесения рекомендаций.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fb273a1f13_4_46"/>
          <p:cNvSpPr/>
          <p:nvPr/>
        </p:nvSpPr>
        <p:spPr>
          <a:xfrm>
            <a:off x="7059910" y="4658013"/>
            <a:ext cx="84000" cy="9264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1fb273a1f13_4_46"/>
          <p:cNvSpPr txBox="1"/>
          <p:nvPr/>
        </p:nvSpPr>
        <p:spPr>
          <a:xfrm>
            <a:off x="6544910" y="4785529"/>
            <a:ext cx="29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>
                <a:solidFill>
                  <a:srgbClr val="B3C6E7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000" b="1" i="0" u="none" strike="noStrike" cap="none">
              <a:solidFill>
                <a:srgbClr val="B3C6E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/>
        </p:nvSpPr>
        <p:spPr>
          <a:xfrm>
            <a:off x="1392589" y="1108041"/>
            <a:ext cx="94068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600">
                <a:solidFill>
                  <a:schemeClr val="dk1"/>
                </a:solidFill>
              </a:rPr>
              <a:t>КДН осуществляет меры по защите и восстановлению прав и законных интересов ребенка, выявлению и устранению причин и условий, способствующих совершению правонарушений среди несовершеннолетних, защите несовершеннолетних от насилия и жестокого обращения, антиобщественных действий среди несовершеннолетних в соответствии с постановлением Правительства Республики Казахстан</a:t>
            </a:r>
            <a:r>
              <a:rPr lang="ru-RU" sz="1600" b="1">
                <a:solidFill>
                  <a:schemeClr val="dk1"/>
                </a:solidFill>
              </a:rPr>
              <a:t> от 11 июня 2001 года № 789 "Об утверждении Типового положения о деятельности Комиссии по делам несовершеннолетних и защите их прав" </a:t>
            </a:r>
            <a:r>
              <a:rPr lang="ru-RU" sz="1600" b="1" i="1">
                <a:solidFill>
                  <a:schemeClr val="dk1"/>
                </a:solidFill>
              </a:rPr>
              <a:t>(зарегистрирован в Реестре государственной регистрации нормативных правовых актов под № 9123).</a:t>
            </a:r>
            <a:endParaRPr sz="1600" b="1" i="1" u="none" strike="noStrike" cap="none">
              <a:solidFill>
                <a:schemeClr val="dk1"/>
              </a:solidFill>
            </a:endParaRPr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3577" y="0"/>
            <a:ext cx="1548423" cy="67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12"/>
          <p:cNvCxnSpPr/>
          <p:nvPr/>
        </p:nvCxnSpPr>
        <p:spPr>
          <a:xfrm>
            <a:off x="1463850" y="3288475"/>
            <a:ext cx="9264300" cy="0"/>
          </a:xfrm>
          <a:prstGeom prst="straightConnector1">
            <a:avLst/>
          </a:prstGeom>
          <a:noFill/>
          <a:ln w="9525" cap="flat" cmpd="sng">
            <a:solidFill>
              <a:srgbClr val="03356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9" name="Google Shape;2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400" y="3406399"/>
            <a:ext cx="1721175" cy="28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1799</Words>
  <Application>Microsoft Office PowerPoint</Application>
  <PresentationFormat>Широкоэкранный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Arial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1</cp:revision>
  <dcterms:created xsi:type="dcterms:W3CDTF">2022-08-12T09:18:50Z</dcterms:created>
  <dcterms:modified xsi:type="dcterms:W3CDTF">2023-01-27T03:15:34Z</dcterms:modified>
</cp:coreProperties>
</file>