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7">
  <p:sldMasterIdLst>
    <p:sldMasterId id="2147483821" r:id="rId1"/>
  </p:sldMasterIdLst>
  <p:notesMasterIdLst>
    <p:notesMasterId r:id="rId9"/>
  </p:notesMasterIdLst>
  <p:handoutMasterIdLst>
    <p:handoutMasterId r:id="rId10"/>
  </p:handoutMasterIdLst>
  <p:sldIdLst>
    <p:sldId id="329" r:id="rId2"/>
    <p:sldId id="331" r:id="rId3"/>
    <p:sldId id="327" r:id="rId4"/>
    <p:sldId id="330" r:id="rId5"/>
    <p:sldId id="324" r:id="rId6"/>
    <p:sldId id="325" r:id="rId7"/>
    <p:sldId id="32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92" autoAdjust="0"/>
    <p:restoredTop sz="93145" autoAdjust="0"/>
  </p:normalViewPr>
  <p:slideViewPr>
    <p:cSldViewPr snapToGrid="0">
      <p:cViewPr varScale="1">
        <p:scale>
          <a:sx n="61" d="100"/>
          <a:sy n="61" d="100"/>
        </p:scale>
        <p:origin x="-776" y="-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C6C0ABE4-1A37-48C1-A87C-62DC63EE2C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14669EC-747D-4EB5-9BD4-79DCA6A62C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FAFCB-D972-439F-A227-B14576780754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8857E8B-BF5B-4376-BE07-2F671037C4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337B9BE-8C50-4347-8C0D-AFEE562158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6409A-8A39-4EC2-B3FD-3D62C4AB4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6605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3EFBB-9713-4C04-9D84-8D6929D85C20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00092-04AE-4E63-9181-79630A7919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065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091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463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075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018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821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319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556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046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404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524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D5C3-394B-4ADF-990B-A189D9ED778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148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2D5C3-394B-4ADF-990B-A189D9ED778E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0A72-CBD1-4CEA-B153-396BDD128E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530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784479" y="1443038"/>
            <a:ext cx="10293096" cy="160900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 typeface="Wingdings 2"/>
              <a:buNone/>
            </a:pP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/>
              <a:buNone/>
            </a:pP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Неделя математической  грамотности «МАТЕМАТИКА ВОКРУГ НАС»</a:t>
            </a: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/>
              <a:buNone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 2"/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/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Font typeface="Wingdings 2"/>
              <a:buNone/>
            </a:pPr>
            <a:endParaRPr lang="ru-RU" dirty="0" smtClean="0"/>
          </a:p>
          <a:p>
            <a:pPr>
              <a:buFont typeface="Wingdings 2"/>
              <a:buNone/>
            </a:pPr>
            <a:endParaRPr lang="ru-RU" dirty="0" smtClean="0"/>
          </a:p>
          <a:p>
            <a:pPr>
              <a:buFont typeface="Wingdings 2"/>
              <a:buNone/>
            </a:pPr>
            <a:endParaRPr lang="ru-RU" dirty="0"/>
          </a:p>
        </p:txBody>
      </p:sp>
      <p:pic>
        <p:nvPicPr>
          <p:cNvPr id="6" name="Picture 8" descr="О развитии кадрового потенциала в сфере науки | НТ НП Биотех2030">
            <a:extLst>
              <a:ext uri="{FF2B5EF4-FFF2-40B4-BE49-F238E27FC236}">
                <a16:creationId xmlns:lc="http://schemas.openxmlformats.org/drawingml/2006/lockedCanvas" xmlns="" xmlns:a16="http://schemas.microsoft.com/office/drawing/2014/main" id="{0271AA6E-D147-4D3D-82B2-25347089A0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3862" y="3966138"/>
            <a:ext cx="5238664" cy="289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E4710AB-9937-4768-821D-5E29E2605217}"/>
              </a:ext>
            </a:extLst>
          </p:cNvPr>
          <p:cNvSpPr/>
          <p:nvPr/>
        </p:nvSpPr>
        <p:spPr>
          <a:xfrm>
            <a:off x="4086978" y="2943696"/>
            <a:ext cx="7940842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проведения: 23-27 января 2023 года.</a:t>
            </a:r>
          </a:p>
          <a:p>
            <a:pPr algn="ctr">
              <a:buFont typeface="Arial" panose="020B0604020202020204" pitchFamily="34" charset="0"/>
              <a:buNone/>
            </a:pPr>
            <a:endParaRPr lang="kk-K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D:\слайд22333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386"/>
            <a:ext cx="12192000" cy="13923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xtLst/>
        </p:spPr>
      </p:pic>
      <p:sp>
        <p:nvSpPr>
          <p:cNvPr id="11" name="Прямоугольник 10"/>
          <p:cNvSpPr/>
          <p:nvPr/>
        </p:nvSpPr>
        <p:spPr>
          <a:xfrm>
            <a:off x="0" y="0"/>
            <a:ext cx="9601200" cy="3693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1152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584454" y="-171450"/>
            <a:ext cx="10293096" cy="160900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 typeface="Wingdings 2"/>
              <a:buNone/>
            </a:pP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/>
              <a:buNone/>
            </a:pPr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Неделя математической  грамотности «МАТЕМАТИКА ВОКРУГ НАС»</a:t>
            </a: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 2"/>
              <a:buNone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 2"/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/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Font typeface="Wingdings 2"/>
              <a:buNone/>
            </a:pPr>
            <a:endParaRPr lang="ru-RU" dirty="0" smtClean="0"/>
          </a:p>
          <a:p>
            <a:pPr>
              <a:buFont typeface="Wingdings 2"/>
              <a:buNone/>
            </a:pPr>
            <a:endParaRPr lang="ru-RU" dirty="0" smtClean="0"/>
          </a:p>
          <a:p>
            <a:pPr>
              <a:buFont typeface="Wingdings 2"/>
              <a:buNone/>
            </a:pP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E4710AB-9937-4768-821D-5E29E2605217}"/>
              </a:ext>
            </a:extLst>
          </p:cNvPr>
          <p:cNvSpPr/>
          <p:nvPr/>
        </p:nvSpPr>
        <p:spPr>
          <a:xfrm>
            <a:off x="839392" y="1632855"/>
            <a:ext cx="10723958" cy="5305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kk-KZ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Цель мероприятия: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математической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культуры,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совершенствование профессионального мастерства педагогов 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качество образования школьников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через развитие математической грамотности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Задачи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привлечение обучающихся к выполнению заданий по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математической грамотности;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выявление обучающихся с более высоким уровнем знаний по математике;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пропаганда среди обучающихся значимости математики в жизни;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вовлечение обучающихся в самостоятельную работу, повышение их интереса к математике;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выявление обучающихся, которые обладают математическими способностями, стремление к углубленному изучению математических наук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674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E93232-82CA-4074-A773-4EAB649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592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І </a:t>
            </a:r>
            <a:r>
              <a:rPr lang="ru-RU" sz="2400" b="1" dirty="0">
                <a:solidFill>
                  <a:srgbClr val="002060"/>
                </a:solidFill>
              </a:rPr>
              <a:t>день - 23 января 2023г. 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ОТКРЫТИЕ НЕДЕЛИ МАТЕМАТИЧЕСКОЙ ГРАМОТНОСТИ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768E2ABC-AEDB-4616-BE0E-09252F8DA8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8561674"/>
              </p:ext>
            </p:extLst>
          </p:nvPr>
        </p:nvGraphicFramePr>
        <p:xfrm>
          <a:off x="545664" y="368502"/>
          <a:ext cx="11248018" cy="5168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1254">
                  <a:extLst>
                    <a:ext uri="{9D8B030D-6E8A-4147-A177-3AD203B41FA5}">
                      <a16:colId xmlns="" xmlns:a16="http://schemas.microsoft.com/office/drawing/2014/main" val="3606598642"/>
                    </a:ext>
                  </a:extLst>
                </a:gridCol>
                <a:gridCol w="5213130">
                  <a:extLst>
                    <a:ext uri="{9D8B030D-6E8A-4147-A177-3AD203B41FA5}">
                      <a16:colId xmlns="" xmlns:a16="http://schemas.microsoft.com/office/drawing/2014/main" val="486356863"/>
                    </a:ext>
                  </a:extLst>
                </a:gridCol>
                <a:gridCol w="2350850">
                  <a:extLst>
                    <a:ext uri="{9D8B030D-6E8A-4147-A177-3AD203B41FA5}">
                      <a16:colId xmlns="" xmlns:a16="http://schemas.microsoft.com/office/drawing/2014/main" val="3887980558"/>
                    </a:ext>
                  </a:extLst>
                </a:gridCol>
                <a:gridCol w="2702784">
                  <a:extLst>
                    <a:ext uri="{9D8B030D-6E8A-4147-A177-3AD203B41FA5}">
                      <a16:colId xmlns="" xmlns:a16="http://schemas.microsoft.com/office/drawing/2014/main" val="2428743071"/>
                    </a:ext>
                  </a:extLst>
                </a:gridCol>
              </a:tblGrid>
              <a:tr h="812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</a:t>
                      </a:r>
                      <a:r>
                        <a:rPr lang="ru-RU" sz="1800" dirty="0" smtClean="0">
                          <a:effectLst/>
                        </a:rPr>
                        <a:t>мероприятий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Форма проведения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Участники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9603600"/>
                  </a:ext>
                </a:extLst>
              </a:tr>
              <a:tr h="812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effectLst/>
                        </a:rPr>
                        <a:t>1.1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Оформление стенда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в организациях образования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«Математическая грамотность в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повседневной жизни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Стенды</a:t>
                      </a: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 smtClean="0">
                          <a:solidFill>
                            <a:srgbClr val="002060"/>
                          </a:solidFill>
                          <a:effectLst/>
                        </a:rPr>
                        <a:t>Нугманова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 Н.Т.</a:t>
                      </a:r>
                      <a:endParaRPr lang="kk-KZ" sz="18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</a:tr>
              <a:tr h="64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effectLst/>
                        </a:rPr>
                        <a:t>1.2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Проведение 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линейки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«Математическая грамотность школьника как компонент функциональной грамотности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Рымкулова.Г.А.</a:t>
                      </a:r>
                      <a:endParaRPr lang="en-US" sz="18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</a:tr>
              <a:tr h="1231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effectLst/>
                        </a:rPr>
                        <a:t>1.4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Классные часы </a:t>
                      </a: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«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Как правильно применять цифры</a:t>
                      </a: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?»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Классный </a:t>
                      </a: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час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Учащиеся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</a:rPr>
                        <a:t>1-7 классов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extLst>
                  <a:ext uri="{0D108BD9-81ED-4DB2-BD59-A6C34878D82A}">
                    <a16:rowId xmlns="" xmlns:a16="http://schemas.microsoft.com/office/drawing/2014/main" val="499947479"/>
                  </a:ext>
                </a:extLst>
              </a:tr>
              <a:tr h="1231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effectLst/>
                        </a:rPr>
                        <a:t>1.5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Классные часы </a:t>
                      </a: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«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Математика в жизни </a:t>
                      </a: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человека»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Классный час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Учащиеся 8-9 классов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80" marR="41680" marT="0" marB="0"/>
                </a:tc>
                <a:extLst>
                  <a:ext uri="{0D108BD9-81ED-4DB2-BD59-A6C34878D82A}">
                    <a16:rowId xmlns="" xmlns:a16="http://schemas.microsoft.com/office/drawing/2014/main" val="4222771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964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E93232-82CA-4074-A773-4EAB649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592628"/>
          </a:xfrm>
        </p:spPr>
        <p:txBody>
          <a:bodyPr>
            <a:normAutofit/>
          </a:bodyPr>
          <a:lstStyle/>
          <a:p>
            <a:pPr algn="ctr"/>
            <a:r>
              <a:rPr lang="kk-KZ" sz="2400" b="1" dirty="0">
                <a:solidFill>
                  <a:srgbClr val="002060"/>
                </a:solidFill>
                <a:effectLst/>
              </a:rPr>
              <a:t>ІІ день </a:t>
            </a:r>
            <a:r>
              <a:rPr lang="kk-KZ" sz="2400" b="1" dirty="0" smtClean="0">
                <a:solidFill>
                  <a:srgbClr val="002060"/>
                </a:solidFill>
                <a:effectLst/>
              </a:rPr>
              <a:t>– 24 января 2023г</a:t>
            </a:r>
            <a:r>
              <a:rPr lang="kk-KZ" sz="2400" b="1" dirty="0">
                <a:solidFill>
                  <a:srgbClr val="002060"/>
                </a:solidFill>
                <a:effectLst/>
              </a:rPr>
              <a:t>. </a:t>
            </a:r>
            <a:r>
              <a:rPr lang="ru-RU" sz="2400" b="1" dirty="0">
                <a:solidFill>
                  <a:srgbClr val="002060"/>
                </a:solidFill>
                <a:effectLst/>
              </a:rPr>
              <a:t>КОНКУРСЫ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768E2ABC-AEDB-4616-BE0E-09252F8DA8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34546973"/>
              </p:ext>
            </p:extLst>
          </p:nvPr>
        </p:nvGraphicFramePr>
        <p:xfrm>
          <a:off x="410582" y="867266"/>
          <a:ext cx="11248018" cy="2689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1254">
                  <a:extLst>
                    <a:ext uri="{9D8B030D-6E8A-4147-A177-3AD203B41FA5}">
                      <a16:colId xmlns="" xmlns:a16="http://schemas.microsoft.com/office/drawing/2014/main" val="3606598642"/>
                    </a:ext>
                  </a:extLst>
                </a:gridCol>
                <a:gridCol w="5213130">
                  <a:extLst>
                    <a:ext uri="{9D8B030D-6E8A-4147-A177-3AD203B41FA5}">
                      <a16:colId xmlns="" xmlns:a16="http://schemas.microsoft.com/office/drawing/2014/main" val="486356863"/>
                    </a:ext>
                  </a:extLst>
                </a:gridCol>
                <a:gridCol w="2350850">
                  <a:extLst>
                    <a:ext uri="{9D8B030D-6E8A-4147-A177-3AD203B41FA5}">
                      <a16:colId xmlns="" xmlns:a16="http://schemas.microsoft.com/office/drawing/2014/main" val="3887980558"/>
                    </a:ext>
                  </a:extLst>
                </a:gridCol>
                <a:gridCol w="2702784">
                  <a:extLst>
                    <a:ext uri="{9D8B030D-6E8A-4147-A177-3AD203B41FA5}">
                      <a16:colId xmlns="" xmlns:a16="http://schemas.microsoft.com/office/drawing/2014/main" val="2428743071"/>
                    </a:ext>
                  </a:extLst>
                </a:gridCol>
              </a:tblGrid>
              <a:tr h="812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</a:t>
                      </a:r>
                      <a:r>
                        <a:rPr lang="ru-RU" sz="1800" dirty="0" smtClean="0">
                          <a:effectLst/>
                        </a:rPr>
                        <a:t>мероприятий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Форма проведения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Участники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9603600"/>
                  </a:ext>
                </a:extLst>
              </a:tr>
              <a:tr h="879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Конкурс математических ребусов, кроссвордов «Я с математикой дружу»</a:t>
                      </a:r>
                      <a:endParaRPr lang="en-US" sz="18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конкурс</a:t>
                      </a:r>
                      <a:endParaRPr lang="en-US" sz="18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Рымкулова Г.А.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3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effectLst/>
                        </a:rPr>
                        <a:t>2.2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Конкурс творческих работ «Математика в моей жизни»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Конкурс творческих работ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Нугманова</a:t>
                      </a:r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Н.Т.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22771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1829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E439EB-C73E-4AB6-9F66-5713E6465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334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ІІІ день -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ВСТРЕЧИ, ЭКСКУРСИИ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00A6EAD0-7D51-449D-8055-404A93B79F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96422305"/>
              </p:ext>
            </p:extLst>
          </p:nvPr>
        </p:nvGraphicFramePr>
        <p:xfrm>
          <a:off x="448887" y="716119"/>
          <a:ext cx="11238288" cy="4695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0196">
                  <a:extLst>
                    <a:ext uri="{9D8B030D-6E8A-4147-A177-3AD203B41FA5}">
                      <a16:colId xmlns="" xmlns:a16="http://schemas.microsoft.com/office/drawing/2014/main" val="914671624"/>
                    </a:ext>
                  </a:extLst>
                </a:gridCol>
                <a:gridCol w="5600277">
                  <a:extLst>
                    <a:ext uri="{9D8B030D-6E8A-4147-A177-3AD203B41FA5}">
                      <a16:colId xmlns="" xmlns:a16="http://schemas.microsoft.com/office/drawing/2014/main" val="3829045504"/>
                    </a:ext>
                  </a:extLst>
                </a:gridCol>
                <a:gridCol w="2195447">
                  <a:extLst>
                    <a:ext uri="{9D8B030D-6E8A-4147-A177-3AD203B41FA5}">
                      <a16:colId xmlns="" xmlns:a16="http://schemas.microsoft.com/office/drawing/2014/main" val="3175167773"/>
                    </a:ext>
                  </a:extLst>
                </a:gridCol>
                <a:gridCol w="2682368">
                  <a:extLst>
                    <a:ext uri="{9D8B030D-6E8A-4147-A177-3AD203B41FA5}">
                      <a16:colId xmlns="" xmlns:a16="http://schemas.microsoft.com/office/drawing/2014/main" val="1539937855"/>
                    </a:ext>
                  </a:extLst>
                </a:gridCol>
              </a:tblGrid>
              <a:tr h="846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</a:t>
                      </a:r>
                      <a:r>
                        <a:rPr lang="ru-RU" sz="2000" dirty="0" smtClean="0">
                          <a:effectLst/>
                        </a:rPr>
                        <a:t>мероприятий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Форма проведения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Участники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05632170"/>
                  </a:ext>
                </a:extLst>
              </a:tr>
              <a:tr h="1282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>
                          <a:effectLst/>
                        </a:rPr>
                        <a:t>3.1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Встреча со старшеклассниками успешными  в области математики / в рамках проекта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«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Өнегелі өмір»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Встреч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и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Асылхан</a:t>
                      </a:r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П.Е.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9433087"/>
                  </a:ext>
                </a:extLst>
              </a:tr>
              <a:tr h="1282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>
                          <a:effectLst/>
                        </a:rPr>
                        <a:t>3.2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Встреча с успешными работниками  в области математики / в рамках проекта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«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Өнегелі өмір»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Встреч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и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Учащиеся 5-7 классов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53561267"/>
                  </a:ext>
                </a:extLst>
              </a:tr>
              <a:tr h="1282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>
                          <a:effectLst/>
                        </a:rPr>
                        <a:t>3.3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Встреча с успешными работниками  в области математики / в рамках проекта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«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Өнегелі өмір»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Встреч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и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Учащиеся  8-9 классов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60005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70121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C87F1F5-8AA0-4489-BF92-18B34496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95528"/>
            <a:ext cx="9997440" cy="79059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IV день - </a:t>
            </a:r>
            <a:r>
              <a:rPr lang="ru-RU" sz="2400" b="1" dirty="0" smtClean="0">
                <a:solidFill>
                  <a:srgbClr val="002060"/>
                </a:solidFill>
              </a:rPr>
              <a:t>26 </a:t>
            </a:r>
            <a:r>
              <a:rPr lang="ru-RU" sz="2400" b="1" dirty="0">
                <a:solidFill>
                  <a:srgbClr val="002060"/>
                </a:solidFill>
              </a:rPr>
              <a:t>января </a:t>
            </a:r>
            <a:r>
              <a:rPr lang="ru-RU" sz="2400" b="1" dirty="0" smtClean="0">
                <a:solidFill>
                  <a:srgbClr val="002060"/>
                </a:solidFill>
              </a:rPr>
              <a:t>2023г</a:t>
            </a:r>
            <a:r>
              <a:rPr lang="ru-RU" sz="2400" b="1" dirty="0">
                <a:solidFill>
                  <a:srgbClr val="002060"/>
                </a:solidFill>
              </a:rPr>
              <a:t>. БЕСЕДЫ, </a:t>
            </a:r>
            <a:r>
              <a:rPr lang="ru-RU" sz="2400" b="1" dirty="0" smtClean="0">
                <a:solidFill>
                  <a:srgbClr val="002060"/>
                </a:solidFill>
              </a:rPr>
              <a:t>ОБСУЖДЕНИЯ, </a:t>
            </a:r>
            <a:r>
              <a:rPr lang="ru-RU" sz="2400" b="1" dirty="0">
                <a:solidFill>
                  <a:srgbClr val="002060"/>
                </a:solidFill>
              </a:rPr>
              <a:t>ПРОСМОТР ФИЛЬМОВ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0E8AE281-837C-4A9A-B52F-9A03BB3BEC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7621436"/>
              </p:ext>
            </p:extLst>
          </p:nvPr>
        </p:nvGraphicFramePr>
        <p:xfrm>
          <a:off x="516938" y="714669"/>
          <a:ext cx="10984500" cy="4953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9881">
                  <a:extLst>
                    <a:ext uri="{9D8B030D-6E8A-4147-A177-3AD203B41FA5}">
                      <a16:colId xmlns="" xmlns:a16="http://schemas.microsoft.com/office/drawing/2014/main" val="1102090639"/>
                    </a:ext>
                  </a:extLst>
                </a:gridCol>
                <a:gridCol w="5517168">
                  <a:extLst>
                    <a:ext uri="{9D8B030D-6E8A-4147-A177-3AD203B41FA5}">
                      <a16:colId xmlns="" xmlns:a16="http://schemas.microsoft.com/office/drawing/2014/main" val="1085360732"/>
                    </a:ext>
                  </a:extLst>
                </a:gridCol>
                <a:gridCol w="2051255">
                  <a:extLst>
                    <a:ext uri="{9D8B030D-6E8A-4147-A177-3AD203B41FA5}">
                      <a16:colId xmlns="" xmlns:a16="http://schemas.microsoft.com/office/drawing/2014/main" val="3108370960"/>
                    </a:ext>
                  </a:extLst>
                </a:gridCol>
                <a:gridCol w="2506196">
                  <a:extLst>
                    <a:ext uri="{9D8B030D-6E8A-4147-A177-3AD203B41FA5}">
                      <a16:colId xmlns="" xmlns:a16="http://schemas.microsoft.com/office/drawing/2014/main" val="1309579483"/>
                    </a:ext>
                  </a:extLst>
                </a:gridCol>
              </a:tblGrid>
              <a:tr h="758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Наименование </a:t>
                      </a:r>
                      <a:r>
                        <a:rPr lang="ru-RU" sz="1800" smtClean="0">
                          <a:effectLst/>
                        </a:rPr>
                        <a:t>мероприятий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Форма проведения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Участники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03501878"/>
                  </a:ext>
                </a:extLst>
              </a:tr>
              <a:tr h="1013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effectLst/>
                        </a:rPr>
                        <a:t>4.1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Проведение с учащимися бесед, посвященных вопросам «Занимательные числа и фигуры»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,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 «С кем дружат числа?»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,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«Математика в профессии».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беседа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Бекбергенова</a:t>
                      </a:r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Ш.Ж.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33719078"/>
                  </a:ext>
                </a:extLst>
              </a:tr>
              <a:tr h="1148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>
                          <a:effectLst/>
                        </a:rPr>
                        <a:t>4.2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Просмотр фильмов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о числах и их значениях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 «BBC История Единицы Откуда Появились Цифры»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Просмотр фильмов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Рымкулова</a:t>
                      </a:r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Г.А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94441522"/>
                  </a:ext>
                </a:extLst>
              </a:tr>
              <a:tr h="1148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>
                          <a:effectLst/>
                        </a:rPr>
                        <a:t>4.3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Просмотр фильмов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о числах и их значениях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 «Математика и расцвет цивилизации».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Просмотр фильмов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Рымкулова</a:t>
                      </a:r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Г.А.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70686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60871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68D255E-A53C-4D76-87C7-3EA3CDC54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4512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V день - </a:t>
            </a:r>
            <a:r>
              <a:rPr lang="ru-RU" sz="2000" b="1" dirty="0" smtClean="0">
                <a:solidFill>
                  <a:srgbClr val="002060"/>
                </a:solidFill>
              </a:rPr>
              <a:t>27 </a:t>
            </a:r>
            <a:r>
              <a:rPr lang="ru-RU" sz="2000" b="1" dirty="0">
                <a:solidFill>
                  <a:srgbClr val="002060"/>
                </a:solidFill>
              </a:rPr>
              <a:t>января </a:t>
            </a:r>
            <a:r>
              <a:rPr lang="ru-RU" sz="2000" b="1" dirty="0" smtClean="0">
                <a:solidFill>
                  <a:srgbClr val="002060"/>
                </a:solidFill>
              </a:rPr>
              <a:t>2023г. Закрытие недели.  ОЛИМПИАДЫ, ПОЗНАВАТЕЛЬНЫЕ</a:t>
            </a:r>
            <a:r>
              <a:rPr lang="ru-RU" sz="2000" b="1" dirty="0">
                <a:solidFill>
                  <a:srgbClr val="002060"/>
                </a:solidFill>
              </a:rPr>
              <a:t>, ДЕЛОВЫЕ И КВЕСТ </a:t>
            </a:r>
            <a:r>
              <a:rPr lang="ru-RU" sz="2000" b="1" dirty="0" smtClean="0">
                <a:solidFill>
                  <a:srgbClr val="002060"/>
                </a:solidFill>
              </a:rPr>
              <a:t>ИГРЫ, КРУГЛЫЕ СТОЛЫ  И ВЫСТАВКИ РИСУНКОВ</a:t>
            </a:r>
            <a:endParaRPr lang="en-US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E299C65F-8762-4C1E-BEBC-6B7B06A1FE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2524187"/>
              </p:ext>
            </p:extLst>
          </p:nvPr>
        </p:nvGraphicFramePr>
        <p:xfrm>
          <a:off x="702894" y="854454"/>
          <a:ext cx="11041431" cy="4596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598">
                  <a:extLst>
                    <a:ext uri="{9D8B030D-6E8A-4147-A177-3AD203B41FA5}">
                      <a16:colId xmlns="" xmlns:a16="http://schemas.microsoft.com/office/drawing/2014/main" val="2479509227"/>
                    </a:ext>
                  </a:extLst>
                </a:gridCol>
                <a:gridCol w="5545762">
                  <a:extLst>
                    <a:ext uri="{9D8B030D-6E8A-4147-A177-3AD203B41FA5}">
                      <a16:colId xmlns="" xmlns:a16="http://schemas.microsoft.com/office/drawing/2014/main" val="1667090483"/>
                    </a:ext>
                  </a:extLst>
                </a:gridCol>
                <a:gridCol w="2061886">
                  <a:extLst>
                    <a:ext uri="{9D8B030D-6E8A-4147-A177-3AD203B41FA5}">
                      <a16:colId xmlns="" xmlns:a16="http://schemas.microsoft.com/office/drawing/2014/main" val="2583897367"/>
                    </a:ext>
                  </a:extLst>
                </a:gridCol>
                <a:gridCol w="2519185">
                  <a:extLst>
                    <a:ext uri="{9D8B030D-6E8A-4147-A177-3AD203B41FA5}">
                      <a16:colId xmlns="" xmlns:a16="http://schemas.microsoft.com/office/drawing/2014/main" val="3521619374"/>
                    </a:ext>
                  </a:extLst>
                </a:gridCol>
              </a:tblGrid>
              <a:tr h="52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</a:t>
                      </a:r>
                      <a:r>
                        <a:rPr lang="ru-RU" sz="1600" dirty="0" smtClean="0">
                          <a:effectLst/>
                        </a:rPr>
                        <a:t>мероприятий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Форма проведения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Участники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extLst>
                  <a:ext uri="{0D108BD9-81ED-4DB2-BD59-A6C34878D82A}">
                    <a16:rowId xmlns="" xmlns:a16="http://schemas.microsoft.com/office/drawing/2014/main" val="3340335287"/>
                  </a:ext>
                </a:extLst>
              </a:tr>
              <a:tr h="522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Круглый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стол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«Математическая грамотность - способность человека определять и понимать роль математики в мире» 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Круглый стол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Учителя математики 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6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</a:rPr>
                        <a:t>5.1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Познавательная игра «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</a:rPr>
                        <a:t>Умники и умницы» 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Познавательная игра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effectLst/>
                        </a:rPr>
                        <a:t>Золоторева</a:t>
                      </a:r>
                      <a:r>
                        <a:rPr lang="kk-KZ" sz="16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Н.В.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extLst>
                  <a:ext uri="{0D108BD9-81ED-4DB2-BD59-A6C34878D82A}">
                    <a16:rowId xmlns="" xmlns:a16="http://schemas.microsoft.com/office/drawing/2014/main" val="4084410444"/>
                  </a:ext>
                </a:extLst>
              </a:tr>
              <a:tr h="372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</a:rPr>
                        <a:t>5.2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Деловая 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</a:rPr>
                        <a:t>игра «Ученые Казахстана в развитии математики»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</a:rPr>
                        <a:t>Деловая игра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effectLst/>
                        </a:rPr>
                        <a:t>Бровкина О.В.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extLst>
                  <a:ext uri="{0D108BD9-81ED-4DB2-BD59-A6C34878D82A}">
                    <a16:rowId xmlns="" xmlns:a16="http://schemas.microsoft.com/office/drawing/2014/main" val="763650133"/>
                  </a:ext>
                </a:extLst>
              </a:tr>
              <a:tr h="435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</a:rPr>
                        <a:t>5.3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Познавательная игра «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</a:rPr>
                        <a:t>Математическая викторина»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Познавательная игра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</a:rPr>
                        <a:t>Аманханова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Б.А.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extLst>
                  <a:ext uri="{0D108BD9-81ED-4DB2-BD59-A6C34878D82A}">
                    <a16:rowId xmlns="" xmlns:a16="http://schemas.microsoft.com/office/drawing/2014/main" val="768602169"/>
                  </a:ext>
                </a:extLst>
              </a:tr>
              <a:tr h="368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</a:rPr>
                        <a:t>5.4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</a:rPr>
                        <a:t>Математическая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квест-игра «Математика на каждый день»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Квест-игра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Нугманова Н.Т.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extLst>
                  <a:ext uri="{0D108BD9-81ED-4DB2-BD59-A6C34878D82A}">
                    <a16:rowId xmlns="" xmlns:a16="http://schemas.microsoft.com/office/drawing/2014/main" val="140923332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3" marR="636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Выставка рисунков </a:t>
                      </a: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«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Математика </a:t>
                      </a: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</a:rPr>
                        <a:t>глазами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детей»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effectLst/>
                        </a:rPr>
                        <a:t>Выставка рисунков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Сулейменова</a:t>
                      </a:r>
                      <a:r>
                        <a:rPr lang="kk-KZ" sz="18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А.С.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01563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2296</TotalTime>
  <Words>428</Words>
  <Application>Microsoft Office PowerPoint</Application>
  <PresentationFormat>Произвольный</PresentationFormat>
  <Paragraphs>123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І день - 23 января 2023г.  ОТКРЫТИЕ НЕДЕЛИ МАТЕМАТИЧЕСКОЙ ГРАМОТНОСТИ</vt:lpstr>
      <vt:lpstr>ІІ день – 24 января 2023г. КОНКУРСЫ</vt:lpstr>
      <vt:lpstr>ІІІ день - 25 января 2023 г. ВСТРЕЧИ, ЭКСКУРСИИ</vt:lpstr>
      <vt:lpstr>IV день - 26 января 2023г. БЕСЕДЫ, ОБСУЖДЕНИЯ, ПРОСМОТР ФИЛЬМОВ</vt:lpstr>
      <vt:lpstr>V день - 27 января 2023г. Закрытие недели.  ОЛИМПИАДЫ, ПОЗНАВАТЕЛЬНЫЕ, ДЕЛОВЫЕ И КВЕСТ ИГРЫ, КРУГЛЫЕ СТОЛЫ  И ВЫСТАВКИ РИСУНКОВ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madel</dc:creator>
  <cp:lastModifiedBy>1</cp:lastModifiedBy>
  <cp:revision>192</cp:revision>
  <dcterms:created xsi:type="dcterms:W3CDTF">2019-10-16T15:05:38Z</dcterms:created>
  <dcterms:modified xsi:type="dcterms:W3CDTF">2023-01-19T08:44:34Z</dcterms:modified>
</cp:coreProperties>
</file>