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7">
  <p:sldMasterIdLst>
    <p:sldMasterId id="2147483821" r:id="rId1"/>
  </p:sldMasterIdLst>
  <p:notesMasterIdLst>
    <p:notesMasterId r:id="rId9"/>
  </p:notesMasterIdLst>
  <p:handoutMasterIdLst>
    <p:handoutMasterId r:id="rId10"/>
  </p:handoutMasterIdLst>
  <p:sldIdLst>
    <p:sldId id="329" r:id="rId2"/>
    <p:sldId id="331" r:id="rId3"/>
    <p:sldId id="327" r:id="rId4"/>
    <p:sldId id="330" r:id="rId5"/>
    <p:sldId id="324" r:id="rId6"/>
    <p:sldId id="325" r:id="rId7"/>
    <p:sldId id="326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Средний стиль 1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192" autoAdjust="0"/>
    <p:restoredTop sz="93145" autoAdjust="0"/>
  </p:normalViewPr>
  <p:slideViewPr>
    <p:cSldViewPr snapToGrid="0">
      <p:cViewPr varScale="1">
        <p:scale>
          <a:sx n="61" d="100"/>
          <a:sy n="61" d="100"/>
        </p:scale>
        <p:origin x="-776" y="-5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3154" y="48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="" xmlns:a16="http://schemas.microsoft.com/office/drawing/2014/main" id="{C6C0ABE4-1A37-48C1-A87C-62DC63EE2C2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914669EC-747D-4EB5-9BD4-79DCA6A62C3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BFAFCB-D972-439F-A227-B14576780754}" type="datetimeFigureOut">
              <a:rPr lang="en-US" smtClean="0"/>
              <a:pPr/>
              <a:t>1/19/2023</a:t>
            </a:fld>
            <a:endParaRPr lang="en-US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08857E8B-BF5B-4376-BE07-2F671037C45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0337B9BE-8C50-4347-8C0D-AFEE562158E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66409A-8A39-4EC2-B3FD-3D62C4AB45F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266050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D3EFBB-9713-4C04-9D84-8D6929D85C20}" type="datetimeFigureOut">
              <a:rPr lang="ru-RU" smtClean="0"/>
              <a:pPr/>
              <a:t>19.01.2023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E00092-04AE-4E63-9181-79630A7919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906526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2D5C3-394B-4ADF-990B-A189D9ED778E}" type="datetimeFigureOut">
              <a:rPr lang="ru-RU" smtClean="0"/>
              <a:pPr/>
              <a:t>19.01.2023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A0A72-CBD1-4CEA-B153-396BDD128E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60918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2D5C3-394B-4ADF-990B-A189D9ED778E}" type="datetimeFigureOut">
              <a:rPr lang="ru-RU" smtClean="0"/>
              <a:pPr/>
              <a:t>19.01.2023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A0A72-CBD1-4CEA-B153-396BDD128E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94634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2D5C3-394B-4ADF-990B-A189D9ED778E}" type="datetimeFigureOut">
              <a:rPr lang="ru-RU" smtClean="0"/>
              <a:pPr/>
              <a:t>19.01.2023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A0A72-CBD1-4CEA-B153-396BDD128E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90752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2D5C3-394B-4ADF-990B-A189D9ED778E}" type="datetimeFigureOut">
              <a:rPr lang="ru-RU" smtClean="0"/>
              <a:pPr/>
              <a:t>19.01.2023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A0A72-CBD1-4CEA-B153-396BDD128E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60181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2D5C3-394B-4ADF-990B-A189D9ED778E}" type="datetimeFigureOut">
              <a:rPr lang="ru-RU" smtClean="0"/>
              <a:pPr/>
              <a:t>19.01.2023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A0A72-CBD1-4CEA-B153-396BDD128E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38219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2D5C3-394B-4ADF-990B-A189D9ED778E}" type="datetimeFigureOut">
              <a:rPr lang="ru-RU" smtClean="0"/>
              <a:pPr/>
              <a:t>19.01.2023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A0A72-CBD1-4CEA-B153-396BDD128E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13195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2D5C3-394B-4ADF-990B-A189D9ED778E}" type="datetimeFigureOut">
              <a:rPr lang="ru-RU" smtClean="0"/>
              <a:pPr/>
              <a:t>19.01.2023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A0A72-CBD1-4CEA-B153-396BDD128E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75569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2D5C3-394B-4ADF-990B-A189D9ED778E}" type="datetimeFigureOut">
              <a:rPr lang="ru-RU" smtClean="0"/>
              <a:pPr/>
              <a:t>19.01.2023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A0A72-CBD1-4CEA-B153-396BDD128E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904660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2D5C3-394B-4ADF-990B-A189D9ED778E}" type="datetimeFigureOut">
              <a:rPr lang="ru-RU" smtClean="0"/>
              <a:pPr/>
              <a:t>19.01.2023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A0A72-CBD1-4CEA-B153-396BDD128E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94049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2D5C3-394B-4ADF-990B-A189D9ED778E}" type="datetimeFigureOut">
              <a:rPr lang="ru-RU" smtClean="0"/>
              <a:pPr/>
              <a:t>19.01.2023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A0A72-CBD1-4CEA-B153-396BDD128E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75245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2D5C3-394B-4ADF-990B-A189D9ED778E}" type="datetimeFigureOut">
              <a:rPr lang="ru-RU" smtClean="0"/>
              <a:pPr/>
              <a:t>19.01.2023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A0A72-CBD1-4CEA-B153-396BDD128E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11485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2D5C3-394B-4ADF-990B-A189D9ED778E}" type="datetimeFigureOut">
              <a:rPr lang="ru-RU" smtClean="0"/>
              <a:pPr/>
              <a:t>19.01.2023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8A0A72-CBD1-4CEA-B153-396BDD128E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85304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2" r:id="rId1"/>
    <p:sldLayoutId id="2147483823" r:id="rId2"/>
    <p:sldLayoutId id="2147483824" r:id="rId3"/>
    <p:sldLayoutId id="2147483825" r:id="rId4"/>
    <p:sldLayoutId id="2147483826" r:id="rId5"/>
    <p:sldLayoutId id="2147483827" r:id="rId6"/>
    <p:sldLayoutId id="2147483828" r:id="rId7"/>
    <p:sldLayoutId id="2147483829" r:id="rId8"/>
    <p:sldLayoutId id="2147483830" r:id="rId9"/>
    <p:sldLayoutId id="2147483831" r:id="rId10"/>
    <p:sldLayoutId id="214748383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2"/>
          <p:cNvSpPr txBox="1">
            <a:spLocks/>
          </p:cNvSpPr>
          <p:nvPr/>
        </p:nvSpPr>
        <p:spPr>
          <a:xfrm>
            <a:off x="784479" y="1443038"/>
            <a:ext cx="10293096" cy="1609001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ctr">
              <a:buFont typeface="Wingdings 2"/>
              <a:buNone/>
            </a:pPr>
            <a:endParaRPr lang="ru-RU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Font typeface="Wingdings 2"/>
              <a:buNone/>
            </a:pPr>
            <a:r>
              <a:rPr lang="kk-KZ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Неделя математической  грамотности «МАТЕМАТИКА ВОКРУГ НАС»</a:t>
            </a:r>
            <a:endParaRPr lang="ru-RU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Font typeface="Wingdings 2"/>
              <a:buNone/>
            </a:pPr>
            <a:endParaRPr lang="ru-RU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Font typeface="Wingdings 2"/>
              <a:buNone/>
            </a:pPr>
            <a:endParaRPr lang="ru-RU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 2"/>
              <a:buNone/>
            </a:pPr>
            <a:endParaRPr lang="ru-RU" dirty="0" smtClean="0">
              <a:solidFill>
                <a:srgbClr val="FF0000"/>
              </a:solidFill>
            </a:endParaRPr>
          </a:p>
          <a:p>
            <a:pPr>
              <a:buFont typeface="Wingdings 2"/>
              <a:buNone/>
            </a:pPr>
            <a:endParaRPr lang="ru-RU" dirty="0" smtClean="0"/>
          </a:p>
          <a:p>
            <a:pPr>
              <a:buFont typeface="Wingdings 2"/>
              <a:buNone/>
            </a:pPr>
            <a:endParaRPr lang="ru-RU" dirty="0" smtClean="0"/>
          </a:p>
          <a:p>
            <a:pPr>
              <a:buFont typeface="Wingdings 2"/>
              <a:buNone/>
            </a:pPr>
            <a:endParaRPr lang="ru-RU" dirty="0"/>
          </a:p>
        </p:txBody>
      </p:sp>
      <p:pic>
        <p:nvPicPr>
          <p:cNvPr id="6" name="Picture 8" descr="О развитии кадрового потенциала в сфере науки | НТ НП Биотех2030">
            <a:extLst>
              <a:ext uri="{FF2B5EF4-FFF2-40B4-BE49-F238E27FC236}">
                <a16:creationId xmlns:lc="http://schemas.openxmlformats.org/drawingml/2006/lockedCanvas" xmlns="" xmlns:a16="http://schemas.microsoft.com/office/drawing/2014/main" id="{0271AA6E-D147-4D3D-82B2-25347089A0B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33862" y="3966138"/>
            <a:ext cx="5238664" cy="2891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>
            <a:extLst>
              <a:ext uri="{FF2B5EF4-FFF2-40B4-BE49-F238E27FC236}">
                <a16:creationId xmlns="" xmlns:a16="http://schemas.microsoft.com/office/drawing/2014/main" id="{6E4710AB-9937-4768-821D-5E29E2605217}"/>
              </a:ext>
            </a:extLst>
          </p:cNvPr>
          <p:cNvSpPr/>
          <p:nvPr/>
        </p:nvSpPr>
        <p:spPr>
          <a:xfrm>
            <a:off x="4086978" y="2943696"/>
            <a:ext cx="7940842" cy="13696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 typeface="Arial" panose="020B0604020202020204" pitchFamily="34" charset="0"/>
              <a:buNone/>
            </a:pP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Дата 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проведения: 23-27 января 2023 года.</a:t>
            </a:r>
          </a:p>
          <a:p>
            <a:pPr algn="ctr">
              <a:buFont typeface="Arial" panose="020B0604020202020204" pitchFamily="34" charset="0"/>
              <a:buNone/>
            </a:pPr>
            <a:endParaRPr lang="kk-KZ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Arial" panose="020B0604020202020204" pitchFamily="34" charset="0"/>
              <a:buNone/>
            </a:pP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" name="Picture 2" descr="D:\слайд22333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5386"/>
            <a:ext cx="12192000" cy="139233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extLst/>
        </p:spPr>
      </p:pic>
      <p:sp>
        <p:nvSpPr>
          <p:cNvPr id="11" name="Прямоугольник 10"/>
          <p:cNvSpPr/>
          <p:nvPr/>
        </p:nvSpPr>
        <p:spPr>
          <a:xfrm>
            <a:off x="0" y="0"/>
            <a:ext cx="9601200" cy="369332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6011525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2"/>
          <p:cNvSpPr txBox="1">
            <a:spLocks/>
          </p:cNvSpPr>
          <p:nvPr/>
        </p:nvSpPr>
        <p:spPr>
          <a:xfrm>
            <a:off x="584454" y="-171450"/>
            <a:ext cx="10293096" cy="1609001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ctr">
              <a:buFont typeface="Wingdings 2"/>
              <a:buNone/>
            </a:pPr>
            <a:endParaRPr lang="ru-RU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Font typeface="Wingdings 2"/>
              <a:buNone/>
            </a:pPr>
            <a:r>
              <a:rPr lang="kk-KZ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Неделя математической  грамотности «МАТЕМАТИКА ВОКРУГ НАС»</a:t>
            </a:r>
            <a:endParaRPr lang="ru-RU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Font typeface="Wingdings 2"/>
              <a:buNone/>
            </a:pPr>
            <a:endParaRPr lang="ru-RU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Font typeface="Wingdings 2"/>
              <a:buNone/>
            </a:pPr>
            <a:endParaRPr lang="ru-RU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 2"/>
              <a:buNone/>
            </a:pPr>
            <a:endParaRPr lang="ru-RU" dirty="0" smtClean="0">
              <a:solidFill>
                <a:srgbClr val="FF0000"/>
              </a:solidFill>
            </a:endParaRPr>
          </a:p>
          <a:p>
            <a:pPr>
              <a:buFont typeface="Wingdings 2"/>
              <a:buNone/>
            </a:pPr>
            <a:endParaRPr lang="ru-RU" dirty="0" smtClean="0"/>
          </a:p>
          <a:p>
            <a:pPr>
              <a:buFont typeface="Wingdings 2"/>
              <a:buNone/>
            </a:pPr>
            <a:endParaRPr lang="ru-RU" dirty="0" smtClean="0"/>
          </a:p>
          <a:p>
            <a:pPr>
              <a:buFont typeface="Wingdings 2"/>
              <a:buNone/>
            </a:pPr>
            <a:endParaRPr lang="ru-RU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6E4710AB-9937-4768-821D-5E29E2605217}"/>
              </a:ext>
            </a:extLst>
          </p:cNvPr>
          <p:cNvSpPr/>
          <p:nvPr/>
        </p:nvSpPr>
        <p:spPr>
          <a:xfrm>
            <a:off x="839392" y="1632855"/>
            <a:ext cx="10723958" cy="53050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Arial" panose="020B0604020202020204" pitchFamily="34" charset="0"/>
              <a:buNone/>
            </a:pPr>
            <a:r>
              <a:rPr lang="kk-KZ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Цель мероприятия: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Формирование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математической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культуры,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совершенствование профессионального мастерства педагогов и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повышение качество образования школьников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через развитие математической грамотности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 algn="just">
              <a:lnSpc>
                <a:spcPct val="115000"/>
              </a:lnSpc>
              <a:spcBef>
                <a:spcPts val="150"/>
              </a:spcBef>
              <a:spcAft>
                <a:spcPts val="150"/>
              </a:spcAft>
            </a:pP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Задачи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algn="just">
              <a:lnSpc>
                <a:spcPct val="115000"/>
              </a:lnSpc>
              <a:spcBef>
                <a:spcPts val="150"/>
              </a:spcBef>
              <a:spcAft>
                <a:spcPts val="15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привлечение обучающихся к выполнению заданий по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математической грамотности;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algn="just">
              <a:lnSpc>
                <a:spcPct val="115000"/>
              </a:lnSpc>
              <a:spcBef>
                <a:spcPts val="150"/>
              </a:spcBef>
              <a:spcAft>
                <a:spcPts val="15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выявление обучающихся с более высоким уровнем знаний по математике;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algn="just">
              <a:lnSpc>
                <a:spcPct val="115000"/>
              </a:lnSpc>
              <a:spcBef>
                <a:spcPts val="150"/>
              </a:spcBef>
              <a:spcAft>
                <a:spcPts val="15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пропаганда среди обучающихся значимости математики в жизни;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 algn="just">
              <a:lnSpc>
                <a:spcPct val="115000"/>
              </a:lnSpc>
              <a:spcBef>
                <a:spcPts val="150"/>
              </a:spcBef>
              <a:spcAft>
                <a:spcPts val="15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вовлечение обучающихся в самостоятельную работу, повышение их интереса к математике;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 algn="just">
              <a:lnSpc>
                <a:spcPct val="115000"/>
              </a:lnSpc>
              <a:spcBef>
                <a:spcPts val="150"/>
              </a:spcBef>
              <a:spcAft>
                <a:spcPts val="15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выявление обучающихся, которые обладают математическими способностями, стремление к углубленному изучению математических наук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667402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5E93232-82CA-4074-A773-4EAB64911C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5926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І </a:t>
            </a:r>
            <a:r>
              <a:rPr lang="ru-RU" sz="2400" b="1" dirty="0">
                <a:solidFill>
                  <a:srgbClr val="002060"/>
                </a:solidFill>
              </a:rPr>
              <a:t>день - 23 января 2023г. </a:t>
            </a:r>
            <a:br>
              <a:rPr lang="ru-RU" sz="2400" b="1" dirty="0">
                <a:solidFill>
                  <a:srgbClr val="002060"/>
                </a:solidFill>
              </a:rPr>
            </a:br>
            <a:r>
              <a:rPr lang="ru-RU" sz="2400" b="1" dirty="0">
                <a:solidFill>
                  <a:srgbClr val="002060"/>
                </a:solidFill>
              </a:rPr>
              <a:t>ОТКРЫТИЕ НЕДЕЛИ МАТЕМАТИЧЕСКОЙ ГРАМОТНОСТИ</a:t>
            </a:r>
            <a:endParaRPr lang="en-US" sz="2400" b="1" dirty="0">
              <a:solidFill>
                <a:srgbClr val="002060"/>
              </a:solidFill>
            </a:endParaRP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="" xmlns:a16="http://schemas.microsoft.com/office/drawing/2014/main" id="{768E2ABC-AEDB-4616-BE0E-09252F8DA8F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148561674"/>
              </p:ext>
            </p:extLst>
          </p:nvPr>
        </p:nvGraphicFramePr>
        <p:xfrm>
          <a:off x="545664" y="368502"/>
          <a:ext cx="11248018" cy="51680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81254">
                  <a:extLst>
                    <a:ext uri="{9D8B030D-6E8A-4147-A177-3AD203B41FA5}">
                      <a16:colId xmlns="" xmlns:a16="http://schemas.microsoft.com/office/drawing/2014/main" val="3606598642"/>
                    </a:ext>
                  </a:extLst>
                </a:gridCol>
                <a:gridCol w="5213130">
                  <a:extLst>
                    <a:ext uri="{9D8B030D-6E8A-4147-A177-3AD203B41FA5}">
                      <a16:colId xmlns="" xmlns:a16="http://schemas.microsoft.com/office/drawing/2014/main" val="486356863"/>
                    </a:ext>
                  </a:extLst>
                </a:gridCol>
                <a:gridCol w="2350850">
                  <a:extLst>
                    <a:ext uri="{9D8B030D-6E8A-4147-A177-3AD203B41FA5}">
                      <a16:colId xmlns="" xmlns:a16="http://schemas.microsoft.com/office/drawing/2014/main" val="3887980558"/>
                    </a:ext>
                  </a:extLst>
                </a:gridCol>
                <a:gridCol w="2702784">
                  <a:extLst>
                    <a:ext uri="{9D8B030D-6E8A-4147-A177-3AD203B41FA5}">
                      <a16:colId xmlns="" xmlns:a16="http://schemas.microsoft.com/office/drawing/2014/main" val="2428743071"/>
                    </a:ext>
                  </a:extLst>
                </a:gridCol>
              </a:tblGrid>
              <a:tr h="8126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№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Наименование </a:t>
                      </a:r>
                      <a:r>
                        <a:rPr lang="ru-RU" sz="1800" dirty="0" smtClean="0">
                          <a:effectLst/>
                        </a:rPr>
                        <a:t>мероприятий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Форма проведения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Участники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99603600"/>
                  </a:ext>
                </a:extLst>
              </a:tr>
              <a:tr h="8126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>
                          <a:effectLst/>
                        </a:rPr>
                        <a:t>1.1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80" marR="416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</a:rPr>
                        <a:t>Оформление стенда </a:t>
                      </a:r>
                      <a:r>
                        <a:rPr lang="kk-KZ" sz="1800" dirty="0">
                          <a:solidFill>
                            <a:srgbClr val="002060"/>
                          </a:solidFill>
                          <a:effectLst/>
                        </a:rPr>
                        <a:t>в организациях образования </a:t>
                      </a:r>
                      <a:r>
                        <a:rPr lang="ru-RU" sz="1800" dirty="0" smtClean="0">
                          <a:solidFill>
                            <a:srgbClr val="002060"/>
                          </a:solidFill>
                          <a:effectLst/>
                        </a:rPr>
                        <a:t>«Математическая грамотность в</a:t>
                      </a:r>
                      <a:r>
                        <a:rPr lang="ru-RU" sz="1800" baseline="0" dirty="0" smtClean="0">
                          <a:solidFill>
                            <a:srgbClr val="002060"/>
                          </a:solidFill>
                          <a:effectLst/>
                        </a:rPr>
                        <a:t> повседневной жизни</a:t>
                      </a:r>
                      <a:r>
                        <a:rPr lang="ru-RU" sz="1800" dirty="0" smtClean="0">
                          <a:solidFill>
                            <a:srgbClr val="002060"/>
                          </a:solidFill>
                          <a:effectLst/>
                        </a:rPr>
                        <a:t>»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80" marR="416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 smtClean="0">
                          <a:solidFill>
                            <a:srgbClr val="002060"/>
                          </a:solidFill>
                          <a:effectLst/>
                        </a:rPr>
                        <a:t>Стенды</a:t>
                      </a:r>
                    </a:p>
                  </a:txBody>
                  <a:tcPr marL="41680" marR="416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 err="1" smtClean="0">
                          <a:solidFill>
                            <a:srgbClr val="002060"/>
                          </a:solidFill>
                          <a:effectLst/>
                        </a:rPr>
                        <a:t>Нугманова</a:t>
                      </a:r>
                      <a:r>
                        <a:rPr lang="ru-RU" sz="1800" dirty="0" smtClean="0">
                          <a:solidFill>
                            <a:srgbClr val="002060"/>
                          </a:solidFill>
                          <a:effectLst/>
                        </a:rPr>
                        <a:t> Н.Т.</a:t>
                      </a:r>
                      <a:endParaRPr lang="kk-KZ" sz="1800" dirty="0" smtClean="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80" marR="41680" marT="0" marB="0"/>
                </a:tc>
              </a:tr>
              <a:tr h="6429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>
                          <a:effectLst/>
                        </a:rPr>
                        <a:t>1.2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80" marR="416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</a:rPr>
                        <a:t>Проведение </a:t>
                      </a:r>
                      <a:r>
                        <a:rPr lang="ru-RU" sz="1800" baseline="0" dirty="0" smtClean="0">
                          <a:solidFill>
                            <a:srgbClr val="002060"/>
                          </a:solidFill>
                          <a:effectLst/>
                        </a:rPr>
                        <a:t> линейки</a:t>
                      </a:r>
                      <a:r>
                        <a:rPr lang="ru-RU" sz="1800" dirty="0" smtClean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</a:rPr>
                        <a:t>«Математическая грамотность школьника как компонент функциональной грамотности</a:t>
                      </a:r>
                      <a:r>
                        <a:rPr lang="ru-RU" sz="1800" dirty="0" smtClean="0">
                          <a:solidFill>
                            <a:srgbClr val="002060"/>
                          </a:solidFill>
                          <a:effectLst/>
                        </a:rPr>
                        <a:t>»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80" marR="416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Линейки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80" marR="416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Рымкулова.Г.А.</a:t>
                      </a:r>
                      <a:endParaRPr lang="en-US" sz="1800" dirty="0" smtClean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80" marR="41680" marT="0" marB="0"/>
                </a:tc>
              </a:tr>
              <a:tr h="12312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>
                          <a:effectLst/>
                        </a:rPr>
                        <a:t>1.4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80" marR="416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>
                          <a:solidFill>
                            <a:srgbClr val="002060"/>
                          </a:solidFill>
                          <a:effectLst/>
                        </a:rPr>
                        <a:t>Классные часы </a:t>
                      </a:r>
                      <a:r>
                        <a:rPr lang="kk-KZ" sz="1800" dirty="0" smtClean="0">
                          <a:solidFill>
                            <a:srgbClr val="002060"/>
                          </a:solidFill>
                          <a:effectLst/>
                        </a:rPr>
                        <a:t>« </a:t>
                      </a:r>
                      <a:r>
                        <a:rPr lang="kk-KZ" sz="1800" dirty="0">
                          <a:solidFill>
                            <a:srgbClr val="002060"/>
                          </a:solidFill>
                          <a:effectLst/>
                        </a:rPr>
                        <a:t>Как правильно применять цифры</a:t>
                      </a:r>
                      <a:r>
                        <a:rPr lang="kk-KZ" sz="1800" dirty="0" smtClean="0">
                          <a:solidFill>
                            <a:srgbClr val="002060"/>
                          </a:solidFill>
                          <a:effectLst/>
                        </a:rPr>
                        <a:t>?»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80" marR="416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>
                          <a:solidFill>
                            <a:srgbClr val="002060"/>
                          </a:solidFill>
                          <a:effectLst/>
                        </a:rPr>
                        <a:t>Классный </a:t>
                      </a:r>
                      <a:r>
                        <a:rPr lang="kk-KZ" sz="1800" dirty="0" smtClean="0">
                          <a:solidFill>
                            <a:srgbClr val="002060"/>
                          </a:solidFill>
                          <a:effectLst/>
                        </a:rPr>
                        <a:t>час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80" marR="416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</a:rPr>
                        <a:t>Учащиеся </a:t>
                      </a:r>
                      <a:r>
                        <a:rPr lang="ru-RU" sz="1800" dirty="0" smtClean="0">
                          <a:solidFill>
                            <a:srgbClr val="002060"/>
                          </a:solidFill>
                          <a:effectLst/>
                        </a:rPr>
                        <a:t>1-7 классов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80" marR="41680" marT="0" marB="0"/>
                </a:tc>
                <a:extLst>
                  <a:ext uri="{0D108BD9-81ED-4DB2-BD59-A6C34878D82A}">
                    <a16:rowId xmlns="" xmlns:a16="http://schemas.microsoft.com/office/drawing/2014/main" val="499947479"/>
                  </a:ext>
                </a:extLst>
              </a:tr>
              <a:tr h="12312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>
                          <a:effectLst/>
                        </a:rPr>
                        <a:t>1.5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80" marR="416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>
                          <a:solidFill>
                            <a:srgbClr val="002060"/>
                          </a:solidFill>
                          <a:effectLst/>
                        </a:rPr>
                        <a:t>Классные часы </a:t>
                      </a:r>
                      <a:r>
                        <a:rPr lang="kk-KZ" sz="1800" dirty="0" smtClean="0">
                          <a:solidFill>
                            <a:srgbClr val="002060"/>
                          </a:solidFill>
                          <a:effectLst/>
                        </a:rPr>
                        <a:t>«</a:t>
                      </a:r>
                      <a:r>
                        <a:rPr lang="kk-KZ" sz="1800" dirty="0">
                          <a:solidFill>
                            <a:srgbClr val="002060"/>
                          </a:solidFill>
                          <a:effectLst/>
                        </a:rPr>
                        <a:t>Математика в жизни </a:t>
                      </a:r>
                      <a:r>
                        <a:rPr lang="kk-KZ" sz="1800" dirty="0" smtClean="0">
                          <a:solidFill>
                            <a:srgbClr val="002060"/>
                          </a:solidFill>
                          <a:effectLst/>
                        </a:rPr>
                        <a:t>человека»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80" marR="416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>
                          <a:solidFill>
                            <a:srgbClr val="002060"/>
                          </a:solidFill>
                          <a:effectLst/>
                        </a:rPr>
                        <a:t>Классный час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80" marR="416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</a:rPr>
                        <a:t>Учащиеся 8-9 классов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80" marR="41680" marT="0" marB="0"/>
                </a:tc>
                <a:extLst>
                  <a:ext uri="{0D108BD9-81ED-4DB2-BD59-A6C34878D82A}">
                    <a16:rowId xmlns="" xmlns:a16="http://schemas.microsoft.com/office/drawing/2014/main" val="42227710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196457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5E93232-82CA-4074-A773-4EAB64911C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592628"/>
          </a:xfrm>
        </p:spPr>
        <p:txBody>
          <a:bodyPr>
            <a:normAutofit/>
          </a:bodyPr>
          <a:lstStyle/>
          <a:p>
            <a:pPr algn="ctr"/>
            <a:r>
              <a:rPr lang="kk-KZ" sz="2400" b="1" dirty="0">
                <a:solidFill>
                  <a:srgbClr val="002060"/>
                </a:solidFill>
                <a:effectLst/>
              </a:rPr>
              <a:t>ІІ день </a:t>
            </a:r>
            <a:r>
              <a:rPr lang="kk-KZ" sz="2400" b="1" dirty="0" smtClean="0">
                <a:solidFill>
                  <a:srgbClr val="002060"/>
                </a:solidFill>
                <a:effectLst/>
              </a:rPr>
              <a:t>– 24 января 2023г</a:t>
            </a:r>
            <a:r>
              <a:rPr lang="kk-KZ" sz="2400" b="1" dirty="0">
                <a:solidFill>
                  <a:srgbClr val="002060"/>
                </a:solidFill>
                <a:effectLst/>
              </a:rPr>
              <a:t>. </a:t>
            </a:r>
            <a:r>
              <a:rPr lang="ru-RU" sz="2400" b="1" dirty="0">
                <a:solidFill>
                  <a:srgbClr val="002060"/>
                </a:solidFill>
                <a:effectLst/>
              </a:rPr>
              <a:t>КОНКУРСЫ</a:t>
            </a:r>
            <a:endParaRPr lang="en-US" sz="2400" b="1" dirty="0">
              <a:solidFill>
                <a:srgbClr val="002060"/>
              </a:solidFill>
            </a:endParaRP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="" xmlns:a16="http://schemas.microsoft.com/office/drawing/2014/main" id="{768E2ABC-AEDB-4616-BE0E-09252F8DA8F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134546973"/>
              </p:ext>
            </p:extLst>
          </p:nvPr>
        </p:nvGraphicFramePr>
        <p:xfrm>
          <a:off x="410582" y="867266"/>
          <a:ext cx="11248018" cy="268946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81254">
                  <a:extLst>
                    <a:ext uri="{9D8B030D-6E8A-4147-A177-3AD203B41FA5}">
                      <a16:colId xmlns="" xmlns:a16="http://schemas.microsoft.com/office/drawing/2014/main" val="3606598642"/>
                    </a:ext>
                  </a:extLst>
                </a:gridCol>
                <a:gridCol w="5213130">
                  <a:extLst>
                    <a:ext uri="{9D8B030D-6E8A-4147-A177-3AD203B41FA5}">
                      <a16:colId xmlns="" xmlns:a16="http://schemas.microsoft.com/office/drawing/2014/main" val="486356863"/>
                    </a:ext>
                  </a:extLst>
                </a:gridCol>
                <a:gridCol w="2350850">
                  <a:extLst>
                    <a:ext uri="{9D8B030D-6E8A-4147-A177-3AD203B41FA5}">
                      <a16:colId xmlns="" xmlns:a16="http://schemas.microsoft.com/office/drawing/2014/main" val="3887980558"/>
                    </a:ext>
                  </a:extLst>
                </a:gridCol>
                <a:gridCol w="2702784">
                  <a:extLst>
                    <a:ext uri="{9D8B030D-6E8A-4147-A177-3AD203B41FA5}">
                      <a16:colId xmlns="" xmlns:a16="http://schemas.microsoft.com/office/drawing/2014/main" val="2428743071"/>
                    </a:ext>
                  </a:extLst>
                </a:gridCol>
              </a:tblGrid>
              <a:tr h="8126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№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Наименование </a:t>
                      </a:r>
                      <a:r>
                        <a:rPr lang="ru-RU" sz="1800" dirty="0" smtClean="0">
                          <a:effectLst/>
                        </a:rPr>
                        <a:t>мероприятий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Форма проведения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Участники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99603600"/>
                  </a:ext>
                </a:extLst>
              </a:tr>
              <a:tr h="8792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2.1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dirty="0" smtClean="0">
                          <a:solidFill>
                            <a:srgbClr val="002060"/>
                          </a:solidFill>
                          <a:effectLst/>
                        </a:rPr>
                        <a:t>Конкурс математических ребусов, кроссвордов «Я с математикой дружу»</a:t>
                      </a:r>
                      <a:endParaRPr lang="en-US" sz="1800" dirty="0" smtClean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dirty="0" smtClean="0">
                          <a:solidFill>
                            <a:srgbClr val="002060"/>
                          </a:solidFill>
                          <a:effectLst/>
                        </a:rPr>
                        <a:t>конкурс</a:t>
                      </a:r>
                      <a:endParaRPr lang="en-US" sz="1800" dirty="0" smtClean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 smtClean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Рымкулова Г.А.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033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 smtClean="0">
                          <a:effectLst/>
                        </a:rPr>
                        <a:t>2.2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</a:rPr>
                        <a:t>Конкурс творческих работ «Математика в моей жизни»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</a:rPr>
                        <a:t>Конкурс творческих работ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Нугманова</a:t>
                      </a:r>
                      <a:r>
                        <a:rPr lang="kk-KZ" sz="1800" baseline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Н.Т.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42227710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6182926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4E439EB-C73E-4AB6-9F66-5713E64658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33496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ІІІ день -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января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 г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ВСТРЕЧИ, ЭКСКУРСИИ</a:t>
            </a:r>
            <a:endParaRPr lang="en-US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="" xmlns:a16="http://schemas.microsoft.com/office/drawing/2014/main" id="{00A6EAD0-7D51-449D-8055-404A93B79F5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596422305"/>
              </p:ext>
            </p:extLst>
          </p:nvPr>
        </p:nvGraphicFramePr>
        <p:xfrm>
          <a:off x="448887" y="716119"/>
          <a:ext cx="11238288" cy="469511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60196">
                  <a:extLst>
                    <a:ext uri="{9D8B030D-6E8A-4147-A177-3AD203B41FA5}">
                      <a16:colId xmlns="" xmlns:a16="http://schemas.microsoft.com/office/drawing/2014/main" val="914671624"/>
                    </a:ext>
                  </a:extLst>
                </a:gridCol>
                <a:gridCol w="5600277">
                  <a:extLst>
                    <a:ext uri="{9D8B030D-6E8A-4147-A177-3AD203B41FA5}">
                      <a16:colId xmlns="" xmlns:a16="http://schemas.microsoft.com/office/drawing/2014/main" val="3829045504"/>
                    </a:ext>
                  </a:extLst>
                </a:gridCol>
                <a:gridCol w="2195447">
                  <a:extLst>
                    <a:ext uri="{9D8B030D-6E8A-4147-A177-3AD203B41FA5}">
                      <a16:colId xmlns="" xmlns:a16="http://schemas.microsoft.com/office/drawing/2014/main" val="3175167773"/>
                    </a:ext>
                  </a:extLst>
                </a:gridCol>
                <a:gridCol w="2682368">
                  <a:extLst>
                    <a:ext uri="{9D8B030D-6E8A-4147-A177-3AD203B41FA5}">
                      <a16:colId xmlns="" xmlns:a16="http://schemas.microsoft.com/office/drawing/2014/main" val="1539937855"/>
                    </a:ext>
                  </a:extLst>
                </a:gridCol>
              </a:tblGrid>
              <a:tr h="8466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</a:rPr>
                        <a:t>№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</a:rPr>
                        <a:t>Наименование </a:t>
                      </a:r>
                      <a:r>
                        <a:rPr lang="ru-RU" sz="2000" dirty="0" smtClean="0">
                          <a:effectLst/>
                        </a:rPr>
                        <a:t>мероприятий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effectLst/>
                        </a:rPr>
                        <a:t>Форма проведения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</a:rPr>
                        <a:t>Участники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505632170"/>
                  </a:ext>
                </a:extLst>
              </a:tr>
              <a:tr h="12828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000" dirty="0">
                          <a:effectLst/>
                        </a:rPr>
                        <a:t>3.1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>
                          <a:solidFill>
                            <a:srgbClr val="002060"/>
                          </a:solidFill>
                          <a:effectLst/>
                        </a:rPr>
                        <a:t>Встреча со старшеклассниками успешными  в области математики / в рамках проекта </a:t>
                      </a: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</a:rPr>
                        <a:t>«</a:t>
                      </a:r>
                      <a:r>
                        <a:rPr lang="kk-KZ" sz="1800" dirty="0">
                          <a:solidFill>
                            <a:srgbClr val="002060"/>
                          </a:solidFill>
                          <a:effectLst/>
                        </a:rPr>
                        <a:t>Өнегелі өмір»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</a:rPr>
                        <a:t>Встреч</a:t>
                      </a:r>
                      <a:r>
                        <a:rPr lang="kk-KZ" sz="1800" dirty="0">
                          <a:solidFill>
                            <a:srgbClr val="002060"/>
                          </a:solidFill>
                          <a:effectLst/>
                        </a:rPr>
                        <a:t>и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Асылхан</a:t>
                      </a:r>
                      <a:r>
                        <a:rPr lang="kk-KZ" sz="1800" baseline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П.Е.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39433087"/>
                  </a:ext>
                </a:extLst>
              </a:tr>
              <a:tr h="12828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000">
                          <a:effectLst/>
                        </a:rPr>
                        <a:t>3.2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>
                          <a:solidFill>
                            <a:srgbClr val="002060"/>
                          </a:solidFill>
                          <a:effectLst/>
                        </a:rPr>
                        <a:t>Встреча с успешными работниками  в области математики / в рамках проекта </a:t>
                      </a: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</a:rPr>
                        <a:t>«</a:t>
                      </a:r>
                      <a:r>
                        <a:rPr lang="kk-KZ" sz="1800" dirty="0">
                          <a:solidFill>
                            <a:srgbClr val="002060"/>
                          </a:solidFill>
                          <a:effectLst/>
                        </a:rPr>
                        <a:t>Өнегелі өмір»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</a:rPr>
                        <a:t>Встреч</a:t>
                      </a:r>
                      <a:r>
                        <a:rPr lang="kk-KZ" sz="1800" dirty="0">
                          <a:solidFill>
                            <a:srgbClr val="002060"/>
                          </a:solidFill>
                          <a:effectLst/>
                        </a:rPr>
                        <a:t>и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</a:rPr>
                        <a:t>Учащиеся 5-7 классов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853561267"/>
                  </a:ext>
                </a:extLst>
              </a:tr>
              <a:tr h="12828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000">
                          <a:effectLst/>
                        </a:rPr>
                        <a:t>3.3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>
                          <a:solidFill>
                            <a:srgbClr val="002060"/>
                          </a:solidFill>
                          <a:effectLst/>
                        </a:rPr>
                        <a:t>Встреча с успешными работниками  в области математики / в рамках проекта </a:t>
                      </a: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</a:rPr>
                        <a:t>«</a:t>
                      </a:r>
                      <a:r>
                        <a:rPr lang="kk-KZ" sz="1800" dirty="0">
                          <a:solidFill>
                            <a:srgbClr val="002060"/>
                          </a:solidFill>
                          <a:effectLst/>
                        </a:rPr>
                        <a:t>Өнегелі өмір»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</a:rPr>
                        <a:t>Встреч</a:t>
                      </a:r>
                      <a:r>
                        <a:rPr lang="kk-KZ" sz="1800" dirty="0">
                          <a:solidFill>
                            <a:srgbClr val="002060"/>
                          </a:solidFill>
                          <a:effectLst/>
                        </a:rPr>
                        <a:t>и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</a:rPr>
                        <a:t>Учащиеся  8-9 классов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8600051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5701215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C87F1F5-8AA0-4489-BF92-18B344962E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4144" y="95528"/>
            <a:ext cx="9997440" cy="790591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</a:rPr>
              <a:t>IV день - </a:t>
            </a:r>
            <a:r>
              <a:rPr lang="ru-RU" sz="2400" b="1" dirty="0" smtClean="0">
                <a:solidFill>
                  <a:srgbClr val="002060"/>
                </a:solidFill>
              </a:rPr>
              <a:t>26 </a:t>
            </a:r>
            <a:r>
              <a:rPr lang="ru-RU" sz="2400" b="1" dirty="0">
                <a:solidFill>
                  <a:srgbClr val="002060"/>
                </a:solidFill>
              </a:rPr>
              <a:t>января </a:t>
            </a:r>
            <a:r>
              <a:rPr lang="ru-RU" sz="2400" b="1" dirty="0" smtClean="0">
                <a:solidFill>
                  <a:srgbClr val="002060"/>
                </a:solidFill>
              </a:rPr>
              <a:t>2023г</a:t>
            </a:r>
            <a:r>
              <a:rPr lang="ru-RU" sz="2400" b="1" dirty="0">
                <a:solidFill>
                  <a:srgbClr val="002060"/>
                </a:solidFill>
              </a:rPr>
              <a:t>. БЕСЕДЫ, </a:t>
            </a:r>
            <a:r>
              <a:rPr lang="ru-RU" sz="2400" b="1" dirty="0" smtClean="0">
                <a:solidFill>
                  <a:srgbClr val="002060"/>
                </a:solidFill>
              </a:rPr>
              <a:t>ОБСУЖДЕНИЯ, </a:t>
            </a:r>
            <a:r>
              <a:rPr lang="ru-RU" sz="2400" b="1" dirty="0">
                <a:solidFill>
                  <a:srgbClr val="002060"/>
                </a:solidFill>
              </a:rPr>
              <a:t>ПРОСМОТР ФИЛЬМОВ</a:t>
            </a:r>
            <a:endParaRPr lang="en-US" sz="2400" b="1" dirty="0">
              <a:solidFill>
                <a:srgbClr val="002060"/>
              </a:solidFill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="" xmlns:a16="http://schemas.microsoft.com/office/drawing/2014/main" id="{0E8AE281-837C-4A9A-B52F-9A03BB3BEC2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207621436"/>
              </p:ext>
            </p:extLst>
          </p:nvPr>
        </p:nvGraphicFramePr>
        <p:xfrm>
          <a:off x="516938" y="714669"/>
          <a:ext cx="10984500" cy="495339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09881">
                  <a:extLst>
                    <a:ext uri="{9D8B030D-6E8A-4147-A177-3AD203B41FA5}">
                      <a16:colId xmlns="" xmlns:a16="http://schemas.microsoft.com/office/drawing/2014/main" val="1102090639"/>
                    </a:ext>
                  </a:extLst>
                </a:gridCol>
                <a:gridCol w="5517168">
                  <a:extLst>
                    <a:ext uri="{9D8B030D-6E8A-4147-A177-3AD203B41FA5}">
                      <a16:colId xmlns="" xmlns:a16="http://schemas.microsoft.com/office/drawing/2014/main" val="1085360732"/>
                    </a:ext>
                  </a:extLst>
                </a:gridCol>
                <a:gridCol w="2051255">
                  <a:extLst>
                    <a:ext uri="{9D8B030D-6E8A-4147-A177-3AD203B41FA5}">
                      <a16:colId xmlns="" xmlns:a16="http://schemas.microsoft.com/office/drawing/2014/main" val="3108370960"/>
                    </a:ext>
                  </a:extLst>
                </a:gridCol>
                <a:gridCol w="2506196">
                  <a:extLst>
                    <a:ext uri="{9D8B030D-6E8A-4147-A177-3AD203B41FA5}">
                      <a16:colId xmlns="" xmlns:a16="http://schemas.microsoft.com/office/drawing/2014/main" val="1309579483"/>
                    </a:ext>
                  </a:extLst>
                </a:gridCol>
              </a:tblGrid>
              <a:tr h="7581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800" dirty="0" smtClean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kk-KZ" sz="18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kk-KZ" sz="18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Наименование </a:t>
                      </a:r>
                      <a:r>
                        <a:rPr lang="ru-RU" sz="1800" smtClean="0">
                          <a:effectLst/>
                        </a:rPr>
                        <a:t>мероприятий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Форма проведения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Участники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803501878"/>
                  </a:ext>
                </a:extLst>
              </a:tr>
              <a:tr h="10132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>
                          <a:effectLst/>
                        </a:rPr>
                        <a:t>4.1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</a:rPr>
                        <a:t>Проведение с учащимися бесед, посвященных вопросам «Занимательные числа и фигуры»</a:t>
                      </a:r>
                      <a:r>
                        <a:rPr lang="kk-KZ" sz="1800" dirty="0">
                          <a:solidFill>
                            <a:srgbClr val="002060"/>
                          </a:solidFill>
                          <a:effectLst/>
                        </a:rPr>
                        <a:t>,</a:t>
                      </a: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</a:rPr>
                        <a:t> «С кем дружат числа?»</a:t>
                      </a:r>
                      <a:r>
                        <a:rPr lang="kk-KZ" sz="1800" dirty="0">
                          <a:solidFill>
                            <a:srgbClr val="002060"/>
                          </a:solidFill>
                          <a:effectLst/>
                        </a:rPr>
                        <a:t>, </a:t>
                      </a: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</a:rPr>
                        <a:t>«Математика в профессии».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>
                          <a:solidFill>
                            <a:srgbClr val="002060"/>
                          </a:solidFill>
                          <a:effectLst/>
                        </a:rPr>
                        <a:t>беседа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Бекбергенова</a:t>
                      </a:r>
                      <a:r>
                        <a:rPr lang="kk-KZ" sz="1800" baseline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Ш.Ж.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033719078"/>
                  </a:ext>
                </a:extLst>
              </a:tr>
              <a:tr h="11486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>
                          <a:effectLst/>
                        </a:rPr>
                        <a:t>4.2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>
                          <a:solidFill>
                            <a:srgbClr val="002060"/>
                          </a:solidFill>
                          <a:effectLst/>
                        </a:rPr>
                        <a:t>Просмотр фильмов </a:t>
                      </a: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</a:rPr>
                        <a:t>о числах и их значениях</a:t>
                      </a:r>
                      <a:r>
                        <a:rPr lang="kk-KZ" sz="1800" dirty="0">
                          <a:solidFill>
                            <a:srgbClr val="002060"/>
                          </a:solidFill>
                          <a:effectLst/>
                        </a:rPr>
                        <a:t> «BBC История Единицы Откуда Появились Цифры»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</a:rPr>
                        <a:t>Просмотр фильмов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Рымкулова</a:t>
                      </a:r>
                      <a:r>
                        <a:rPr lang="kk-KZ" sz="1800" baseline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Г.А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794441522"/>
                  </a:ext>
                </a:extLst>
              </a:tr>
              <a:tr h="11486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>
                          <a:effectLst/>
                        </a:rPr>
                        <a:t>4.3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>
                          <a:solidFill>
                            <a:srgbClr val="002060"/>
                          </a:solidFill>
                          <a:effectLst/>
                        </a:rPr>
                        <a:t>Просмотр фильмов </a:t>
                      </a: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</a:rPr>
                        <a:t>о числах и их значениях</a:t>
                      </a:r>
                      <a:r>
                        <a:rPr lang="kk-KZ" sz="1800" dirty="0">
                          <a:solidFill>
                            <a:srgbClr val="002060"/>
                          </a:solidFill>
                          <a:effectLst/>
                        </a:rPr>
                        <a:t> «Математика и расцвет цивилизации».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</a:rPr>
                        <a:t>Просмотр фильмов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Рымкулова</a:t>
                      </a:r>
                      <a:r>
                        <a:rPr lang="kk-KZ" sz="1800" baseline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Г.А.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40706862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8608712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68D255E-A53C-4D76-87C7-3EA3CDC540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45122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rgbClr val="002060"/>
                </a:solidFill>
              </a:rPr>
              <a:t>V день - </a:t>
            </a:r>
            <a:r>
              <a:rPr lang="ru-RU" sz="2000" b="1" dirty="0" smtClean="0">
                <a:solidFill>
                  <a:srgbClr val="002060"/>
                </a:solidFill>
              </a:rPr>
              <a:t>27 </a:t>
            </a:r>
            <a:r>
              <a:rPr lang="ru-RU" sz="2000" b="1" dirty="0">
                <a:solidFill>
                  <a:srgbClr val="002060"/>
                </a:solidFill>
              </a:rPr>
              <a:t>января </a:t>
            </a:r>
            <a:r>
              <a:rPr lang="ru-RU" sz="2000" b="1" dirty="0" smtClean="0">
                <a:solidFill>
                  <a:srgbClr val="002060"/>
                </a:solidFill>
              </a:rPr>
              <a:t>2023г. Закрытие недели.  ОЛИМПИАДЫ, ПОЗНАВАТЕЛЬНЫЕ</a:t>
            </a:r>
            <a:r>
              <a:rPr lang="ru-RU" sz="2000" b="1" dirty="0">
                <a:solidFill>
                  <a:srgbClr val="002060"/>
                </a:solidFill>
              </a:rPr>
              <a:t>, ДЕЛОВЫЕ И КВЕСТ </a:t>
            </a:r>
            <a:r>
              <a:rPr lang="ru-RU" sz="2000" b="1" dirty="0" smtClean="0">
                <a:solidFill>
                  <a:srgbClr val="002060"/>
                </a:solidFill>
              </a:rPr>
              <a:t>ИГРЫ, КРУГЛЫЕ СТОЛЫ  И ВЫСТАВКИ РИСУНКОВ</a:t>
            </a:r>
            <a:endParaRPr lang="en-US" sz="2000" b="1" dirty="0">
              <a:solidFill>
                <a:srgbClr val="002060"/>
              </a:solidFill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="" xmlns:a16="http://schemas.microsoft.com/office/drawing/2014/main" id="{E299C65F-8762-4C1E-BEBC-6B7B06A1FE7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822524187"/>
              </p:ext>
            </p:extLst>
          </p:nvPr>
        </p:nvGraphicFramePr>
        <p:xfrm>
          <a:off x="702894" y="854454"/>
          <a:ext cx="11041431" cy="459695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14598">
                  <a:extLst>
                    <a:ext uri="{9D8B030D-6E8A-4147-A177-3AD203B41FA5}">
                      <a16:colId xmlns="" xmlns:a16="http://schemas.microsoft.com/office/drawing/2014/main" val="2479509227"/>
                    </a:ext>
                  </a:extLst>
                </a:gridCol>
                <a:gridCol w="5545762">
                  <a:extLst>
                    <a:ext uri="{9D8B030D-6E8A-4147-A177-3AD203B41FA5}">
                      <a16:colId xmlns="" xmlns:a16="http://schemas.microsoft.com/office/drawing/2014/main" val="1667090483"/>
                    </a:ext>
                  </a:extLst>
                </a:gridCol>
                <a:gridCol w="2061886">
                  <a:extLst>
                    <a:ext uri="{9D8B030D-6E8A-4147-A177-3AD203B41FA5}">
                      <a16:colId xmlns="" xmlns:a16="http://schemas.microsoft.com/office/drawing/2014/main" val="2583897367"/>
                    </a:ext>
                  </a:extLst>
                </a:gridCol>
                <a:gridCol w="2519185">
                  <a:extLst>
                    <a:ext uri="{9D8B030D-6E8A-4147-A177-3AD203B41FA5}">
                      <a16:colId xmlns="" xmlns:a16="http://schemas.microsoft.com/office/drawing/2014/main" val="3521619374"/>
                    </a:ext>
                  </a:extLst>
                </a:gridCol>
              </a:tblGrid>
              <a:tr h="5226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</a:rPr>
                        <a:t>№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93" marR="636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</a:rPr>
                        <a:t>Наименование </a:t>
                      </a:r>
                      <a:r>
                        <a:rPr lang="ru-RU" sz="1600" dirty="0" smtClean="0">
                          <a:effectLst/>
                        </a:rPr>
                        <a:t>мероприятий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93" marR="636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</a:rPr>
                        <a:t>Форма проведения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93" marR="636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</a:rPr>
                        <a:t>Участники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93" marR="63693" marT="0" marB="0"/>
                </a:tc>
                <a:extLst>
                  <a:ext uri="{0D108BD9-81ED-4DB2-BD59-A6C34878D82A}">
                    <a16:rowId xmlns="" xmlns:a16="http://schemas.microsoft.com/office/drawing/2014/main" val="3340335287"/>
                  </a:ext>
                </a:extLst>
              </a:tr>
              <a:tr h="5226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93" marR="636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Круглый</a:t>
                      </a:r>
                      <a:r>
                        <a:rPr lang="ru-RU" sz="1800" baseline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стол </a:t>
                      </a:r>
                      <a:r>
                        <a:rPr lang="ru-RU" sz="180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«Математическая грамотность - способность человека определять и понимать роль математики в мире» 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</a:rPr>
                        <a:t>Круглый стол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</a:rPr>
                        <a:t>Учителя математики 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462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dirty="0" smtClean="0">
                          <a:effectLst/>
                        </a:rPr>
                        <a:t>5.1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93" marR="636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</a:rPr>
                        <a:t>Познавательная игра «</a:t>
                      </a:r>
                      <a:r>
                        <a:rPr lang="kk-KZ" sz="1600" dirty="0">
                          <a:solidFill>
                            <a:srgbClr val="002060"/>
                          </a:solidFill>
                          <a:effectLst/>
                        </a:rPr>
                        <a:t>Умники и умницы» </a:t>
                      </a:r>
                      <a:endParaRPr lang="en-US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93" marR="636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</a:rPr>
                        <a:t>Познавательная игра</a:t>
                      </a:r>
                      <a:endParaRPr lang="en-US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93" marR="636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dirty="0" smtClean="0">
                          <a:solidFill>
                            <a:srgbClr val="002060"/>
                          </a:solidFill>
                          <a:effectLst/>
                        </a:rPr>
                        <a:t>Золоторева</a:t>
                      </a:r>
                      <a:r>
                        <a:rPr lang="kk-KZ" sz="1600" baseline="0" dirty="0" smtClean="0">
                          <a:solidFill>
                            <a:srgbClr val="002060"/>
                          </a:solidFill>
                          <a:effectLst/>
                        </a:rPr>
                        <a:t> Н.В.</a:t>
                      </a:r>
                      <a:endParaRPr lang="en-US" sz="1600" dirty="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en-US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93" marR="63693" marT="0" marB="0"/>
                </a:tc>
                <a:extLst>
                  <a:ext uri="{0D108BD9-81ED-4DB2-BD59-A6C34878D82A}">
                    <a16:rowId xmlns="" xmlns:a16="http://schemas.microsoft.com/office/drawing/2014/main" val="4084410444"/>
                  </a:ext>
                </a:extLst>
              </a:tr>
              <a:tr h="3728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dirty="0" smtClean="0">
                          <a:effectLst/>
                        </a:rPr>
                        <a:t>5.2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93" marR="636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</a:rPr>
                        <a:t>Деловая </a:t>
                      </a:r>
                      <a:r>
                        <a:rPr lang="kk-KZ" sz="1600" dirty="0">
                          <a:solidFill>
                            <a:srgbClr val="002060"/>
                          </a:solidFill>
                          <a:effectLst/>
                        </a:rPr>
                        <a:t>игра «Ученые Казахстана в развитии математики»</a:t>
                      </a:r>
                      <a:endParaRPr lang="en-US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93" marR="636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dirty="0">
                          <a:solidFill>
                            <a:srgbClr val="002060"/>
                          </a:solidFill>
                          <a:effectLst/>
                        </a:rPr>
                        <a:t>Деловая игра</a:t>
                      </a:r>
                      <a:endParaRPr lang="en-US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93" marR="636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dirty="0" smtClean="0">
                          <a:solidFill>
                            <a:srgbClr val="002060"/>
                          </a:solidFill>
                          <a:effectLst/>
                        </a:rPr>
                        <a:t>Бровкина О.В.</a:t>
                      </a:r>
                      <a:endParaRPr lang="en-US" sz="1600" dirty="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en-US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93" marR="63693" marT="0" marB="0"/>
                </a:tc>
                <a:extLst>
                  <a:ext uri="{0D108BD9-81ED-4DB2-BD59-A6C34878D82A}">
                    <a16:rowId xmlns="" xmlns:a16="http://schemas.microsoft.com/office/drawing/2014/main" val="763650133"/>
                  </a:ext>
                </a:extLst>
              </a:tr>
              <a:tr h="4358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dirty="0" smtClean="0">
                          <a:effectLst/>
                        </a:rPr>
                        <a:t>5.3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93" marR="636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</a:rPr>
                        <a:t>Познавательная игра «</a:t>
                      </a:r>
                      <a:r>
                        <a:rPr lang="kk-KZ" sz="1600" dirty="0">
                          <a:solidFill>
                            <a:srgbClr val="002060"/>
                          </a:solidFill>
                          <a:effectLst/>
                        </a:rPr>
                        <a:t>Математическая викторина»</a:t>
                      </a:r>
                      <a:endParaRPr lang="en-US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93" marR="636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</a:rPr>
                        <a:t>Познавательная игра</a:t>
                      </a:r>
                      <a:endParaRPr lang="en-US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93" marR="636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effectLst/>
                        </a:rPr>
                        <a:t>Аманханова</a:t>
                      </a:r>
                      <a:r>
                        <a:rPr lang="ru-RU" sz="1600" baseline="0" dirty="0" smtClean="0">
                          <a:solidFill>
                            <a:srgbClr val="002060"/>
                          </a:solidFill>
                          <a:effectLst/>
                        </a:rPr>
                        <a:t> Б.А.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en-US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93" marR="63693" marT="0" marB="0"/>
                </a:tc>
                <a:extLst>
                  <a:ext uri="{0D108BD9-81ED-4DB2-BD59-A6C34878D82A}">
                    <a16:rowId xmlns="" xmlns:a16="http://schemas.microsoft.com/office/drawing/2014/main" val="768602169"/>
                  </a:ext>
                </a:extLst>
              </a:tr>
              <a:tr h="3687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dirty="0" smtClean="0">
                          <a:effectLst/>
                        </a:rPr>
                        <a:t>5.4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93" marR="636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dirty="0">
                          <a:solidFill>
                            <a:srgbClr val="002060"/>
                          </a:solidFill>
                          <a:effectLst/>
                        </a:rPr>
                        <a:t>Математическая 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</a:rPr>
                        <a:t>квест-игра «Математика на каждый день»</a:t>
                      </a:r>
                      <a:endParaRPr lang="en-US" sz="1600" dirty="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en-US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93" marR="636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</a:rPr>
                        <a:t>Квест-игра</a:t>
                      </a:r>
                      <a:endParaRPr lang="en-US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93" marR="636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Нугманова Н.Т.</a:t>
                      </a:r>
                      <a:endParaRPr lang="en-US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93" marR="63693" marT="0" marB="0"/>
                </a:tc>
                <a:extLst>
                  <a:ext uri="{0D108BD9-81ED-4DB2-BD59-A6C34878D82A}">
                    <a16:rowId xmlns="" xmlns:a16="http://schemas.microsoft.com/office/drawing/2014/main" val="1409233322"/>
                  </a:ext>
                </a:extLst>
              </a:tr>
              <a:tr h="6286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5.5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93" marR="636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>
                          <a:solidFill>
                            <a:srgbClr val="002060"/>
                          </a:solidFill>
                          <a:effectLst/>
                        </a:rPr>
                        <a:t>Выставка рисунков </a:t>
                      </a:r>
                      <a:r>
                        <a:rPr lang="kk-KZ" sz="1800" dirty="0" smtClean="0">
                          <a:solidFill>
                            <a:srgbClr val="002060"/>
                          </a:solidFill>
                          <a:effectLst/>
                        </a:rPr>
                        <a:t>«</a:t>
                      </a:r>
                      <a:r>
                        <a:rPr lang="kk-KZ" sz="1800" dirty="0">
                          <a:solidFill>
                            <a:srgbClr val="002060"/>
                          </a:solidFill>
                          <a:effectLst/>
                        </a:rPr>
                        <a:t>Математика </a:t>
                      </a:r>
                      <a:r>
                        <a:rPr lang="kk-KZ" sz="1800" dirty="0" smtClean="0">
                          <a:solidFill>
                            <a:srgbClr val="002060"/>
                          </a:solidFill>
                          <a:effectLst/>
                        </a:rPr>
                        <a:t>глазами </a:t>
                      </a:r>
                      <a:r>
                        <a:rPr lang="kk-KZ" sz="1800" dirty="0">
                          <a:solidFill>
                            <a:srgbClr val="002060"/>
                          </a:solidFill>
                          <a:effectLst/>
                        </a:rPr>
                        <a:t>детей»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>
                          <a:solidFill>
                            <a:srgbClr val="002060"/>
                          </a:solidFill>
                          <a:effectLst/>
                        </a:rPr>
                        <a:t>Выставка рисунков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Сулейменова</a:t>
                      </a:r>
                      <a:r>
                        <a:rPr lang="kk-KZ" sz="1800" baseline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А.С.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08015636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2296</TotalTime>
  <Words>428</Words>
  <Application>Microsoft Office PowerPoint</Application>
  <PresentationFormat>Произвольный</PresentationFormat>
  <Paragraphs>123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Слайд 1</vt:lpstr>
      <vt:lpstr>Слайд 2</vt:lpstr>
      <vt:lpstr>І день - 23 января 2023г.  ОТКРЫТИЕ НЕДЕЛИ МАТЕМАТИЧЕСКОЙ ГРАМОТНОСТИ</vt:lpstr>
      <vt:lpstr>ІІ день – 24 января 2023г. КОНКУРСЫ</vt:lpstr>
      <vt:lpstr>ІІІ день - 25 января 2023 г. ВСТРЕЧИ, ЭКСКУРСИИ</vt:lpstr>
      <vt:lpstr>IV день - 26 января 2023г. БЕСЕДЫ, ОБСУЖДЕНИЯ, ПРОСМОТР ФИЛЬМОВ</vt:lpstr>
      <vt:lpstr>V день - 27 января 2023г. Закрытие недели.  ОЛИМПИАДЫ, ПОЗНАВАТЕЛЬНЫЕ, ДЕЛОВЫЕ И КВЕСТ ИГРЫ, КРУГЛЫЕ СТОЛЫ  И ВЫСТАВКИ РИСУНКОВ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madel</dc:creator>
  <cp:lastModifiedBy>1</cp:lastModifiedBy>
  <cp:revision>192</cp:revision>
  <dcterms:created xsi:type="dcterms:W3CDTF">2019-10-16T15:05:38Z</dcterms:created>
  <dcterms:modified xsi:type="dcterms:W3CDTF">2023-01-19T08:44:34Z</dcterms:modified>
</cp:coreProperties>
</file>