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8">
  <p:sldMasterIdLst>
    <p:sldMasterId id="2147483659" r:id="rId1"/>
  </p:sldMasterIdLst>
  <p:notesMasterIdLst>
    <p:notesMasterId r:id="rId23"/>
  </p:notesMasterIdLst>
  <p:sldIdLst>
    <p:sldId id="1129" r:id="rId2"/>
    <p:sldId id="1186" r:id="rId3"/>
    <p:sldId id="1190" r:id="rId4"/>
    <p:sldId id="1191" r:id="rId5"/>
    <p:sldId id="1192" r:id="rId6"/>
    <p:sldId id="1187" r:id="rId7"/>
    <p:sldId id="1188" r:id="rId8"/>
    <p:sldId id="1189" r:id="rId9"/>
    <p:sldId id="1196" r:id="rId10"/>
    <p:sldId id="1195" r:id="rId11"/>
    <p:sldId id="1193" r:id="rId12"/>
    <p:sldId id="1194" r:id="rId13"/>
    <p:sldId id="1199" r:id="rId14"/>
    <p:sldId id="1197" r:id="rId15"/>
    <p:sldId id="1202" r:id="rId16"/>
    <p:sldId id="1201" r:id="rId17"/>
    <p:sldId id="1200" r:id="rId18"/>
    <p:sldId id="1204" r:id="rId19"/>
    <p:sldId id="1203" r:id="rId20"/>
    <p:sldId id="1205" r:id="rId21"/>
    <p:sldId id="1206" r:id="rId22"/>
  </p:sldIdLst>
  <p:sldSz cx="12192000" cy="6858000"/>
  <p:notesSz cx="6742113" cy="9872663"/>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Quattrocento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45" userDrawn="1">
          <p15:clr>
            <a:srgbClr val="A4A3A4"/>
          </p15:clr>
        </p15:guide>
        <p15:guide id="2" pos="75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54375"/>
    <a:srgbClr val="002776"/>
    <a:srgbClr val="DCEDFC"/>
    <a:srgbClr val="FBE11D"/>
    <a:srgbClr val="FBE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D02041-B52C-4DD9-A68C-048C5E8747D6}">
  <a:tblStyle styleId="{9AD02041-B52C-4DD9-A68C-048C5E8747D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498F73E-501D-4AE1-933A-061209AB6CB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B00C8A-415F-4389-B908-16440EA4FB74}" styleName="Table_2">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000000">
              <a:alpha val="20000"/>
            </a:srgbClr>
          </a:solidFill>
        </a:fill>
      </a:tcStyle>
    </a:wholeTbl>
    <a:band1H>
      <a:tcTxStyle b="off" i="off"/>
      <a:tcStyle>
        <a:tcBdr/>
      </a:tcStyle>
    </a:band1H>
    <a:band2H>
      <a:tcTxStyle b="off" i="off"/>
      <a:tcStyle>
        <a:tcBdr/>
        <a:fill>
          <a:solidFill>
            <a:srgbClr val="FFFFFF"/>
          </a:solidFill>
        </a:fill>
      </a:tcStyle>
    </a:band2H>
    <a:band1V>
      <a:tcTxStyle b="off" i="off"/>
      <a:tcStyle>
        <a:tcBdr/>
      </a:tcStyle>
    </a:band1V>
    <a:band2V>
      <a:tcTxStyle b="off" i="off"/>
      <a:tcStyle>
        <a:tcBdr/>
      </a:tcStyle>
    </a:band2V>
    <a:lastCol>
      <a:tcTxStyle b="off" i="off"/>
      <a:tcStyle>
        <a:tcBdr/>
      </a:tcStyle>
    </a:lastCol>
    <a:firstCol>
      <a:tcTxStyle b="on"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000000">
              <a:alpha val="20000"/>
            </a:srgbClr>
          </a:solidFill>
        </a:fill>
      </a:tcStyle>
    </a:firstCol>
    <a:lastRow>
      <a:tcTxStyle b="on"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firstRow>
    <a:neCell>
      <a:tcTxStyle b="off" i="off"/>
      <a:tcStyle>
        <a:tcBdr/>
      </a:tcStyle>
    </a:neCell>
    <a:nwCell>
      <a:tcTxStyle b="off" i="off"/>
      <a:tcStyle>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autoAdjust="0"/>
    <p:restoredTop sz="94660"/>
  </p:normalViewPr>
  <p:slideViewPr>
    <p:cSldViewPr snapToGrid="0">
      <p:cViewPr varScale="1">
        <p:scale>
          <a:sx n="68" d="100"/>
          <a:sy n="68" d="100"/>
        </p:scale>
        <p:origin x="960" y="48"/>
      </p:cViewPr>
      <p:guideLst>
        <p:guide orient="horz" pos="3045"/>
        <p:guide pos="7537"/>
      </p:guideLst>
    </p:cSldViewPr>
  </p:slideViewPr>
  <p:notesTextViewPr>
    <p:cViewPr>
      <p:scale>
        <a:sx n="1" d="1"/>
        <a:sy n="1" d="1"/>
      </p:scale>
      <p:origin x="0" y="0"/>
    </p:cViewPr>
  </p:notesTextViewPr>
  <p:sorterViewPr>
    <p:cViewPr>
      <p:scale>
        <a:sx n="172" d="100"/>
        <a:sy n="172" d="100"/>
      </p:scale>
      <p:origin x="0" y="-12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949" y="4689516"/>
            <a:ext cx="4944216" cy="4442699"/>
          </a:xfrm>
          <a:prstGeom prst="rect">
            <a:avLst/>
          </a:prstGeom>
          <a:noFill/>
          <a:ln>
            <a:noFill/>
          </a:ln>
        </p:spPr>
        <p:txBody>
          <a:bodyPr spcFirstLastPara="1" wrap="square" lIns="90672" tIns="45323" rIns="90672" bIns="4532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Quattrocento Sans"/>
                <a:ea typeface="Quattrocento Sans"/>
                <a:cs typeface="Quattrocento Sans"/>
                <a:sym typeface="Quattrocento Sans"/>
              </a:defRPr>
            </a:lvl9pPr>
          </a:lstStyle>
          <a:p>
            <a:endParaRPr/>
          </a:p>
        </p:txBody>
      </p:sp>
    </p:spTree>
    <p:extLst>
      <p:ext uri="{BB962C8B-B14F-4D97-AF65-F5344CB8AC3E}">
        <p14:creationId xmlns:p14="http://schemas.microsoft.com/office/powerpoint/2010/main" val="1375190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3E73475-1810-40F9-A768-191B6E98576B}"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1160997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3E73475-1810-40F9-A768-191B6E98576B}"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10351941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3E73475-1810-40F9-A768-191B6E98576B}"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1048767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Титульный слайд" type="tx">
  <p:cSld name="1_Титульный слайд">
    <p:spTree>
      <p:nvGrpSpPr>
        <p:cNvPr id="1" name="Shape 14"/>
        <p:cNvGrpSpPr/>
        <p:nvPr/>
      </p:nvGrpSpPr>
      <p:grpSpPr>
        <a:xfrm>
          <a:off x="0" y="0"/>
          <a:ext cx="0" cy="0"/>
          <a:chOff x="0" y="0"/>
          <a:chExt cx="0" cy="0"/>
        </a:xfrm>
      </p:grpSpPr>
      <p:sp>
        <p:nvSpPr>
          <p:cNvPr id="16" name="Google Shape;16;p2"/>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extLst>
      <p:ext uri="{BB962C8B-B14F-4D97-AF65-F5344CB8AC3E}">
        <p14:creationId xmlns:p14="http://schemas.microsoft.com/office/powerpoint/2010/main" val="253989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9B5113-DAC7-4767-A234-FCDC1C739F93}" type="slidenum">
              <a:rPr lang="ru-RU" smtClean="0"/>
              <a:t>‹#›</a:t>
            </a:fld>
            <a:endParaRPr lang="ru-RU"/>
          </a:p>
        </p:txBody>
      </p:sp>
    </p:spTree>
    <p:extLst>
      <p:ext uri="{BB962C8B-B14F-4D97-AF65-F5344CB8AC3E}">
        <p14:creationId xmlns:p14="http://schemas.microsoft.com/office/powerpoint/2010/main" val="81101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3E73475-1810-40F9-A768-191B6E98576B}"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1238397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3E73475-1810-40F9-A768-191B6E98576B}" type="datetimeFigureOut">
              <a:rPr lang="ru-RU" smtClean="0"/>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15493441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3E73475-1810-40F9-A768-191B6E98576B}" type="datetimeFigureOut">
              <a:rPr lang="ru-RU" smtClean="0"/>
              <a:t>11.01.2023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8000704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3E73475-1810-40F9-A768-191B6E98576B}" type="datetimeFigureOut">
              <a:rPr lang="ru-RU" smtClean="0"/>
              <a:t>11.01.2023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1104213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E73475-1810-40F9-A768-191B6E98576B}" type="datetimeFigureOut">
              <a:rPr lang="ru-RU" smtClean="0"/>
              <a:t>11.01.2023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86618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3E73475-1810-40F9-A768-191B6E98576B}" type="datetimeFigureOut">
              <a:rPr lang="ru-RU" smtClean="0"/>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2152097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3E73475-1810-40F9-A768-191B6E98576B}" type="datetimeFigureOut">
              <a:rPr lang="ru-RU" smtClean="0"/>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6592837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73475-1810-40F9-A768-191B6E98576B}" type="datetimeFigureOut">
              <a:rPr lang="ru-RU" smtClean="0"/>
              <a:t>11.01.2023</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45457502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RU" smtClean="0"/>
              <a:t>1</a:t>
            </a:fld>
            <a:endParaRPr lang="ru-RU"/>
          </a:p>
        </p:txBody>
      </p:sp>
      <p:sp>
        <p:nvSpPr>
          <p:cNvPr id="3" name="Пятиугольник 2"/>
          <p:cNvSpPr/>
          <p:nvPr/>
        </p:nvSpPr>
        <p:spPr>
          <a:xfrm>
            <a:off x="3065469" y="1"/>
            <a:ext cx="9126531" cy="6858000"/>
          </a:xfrm>
          <a:prstGeom prst="homePlate">
            <a:avLst>
              <a:gd name="adj" fmla="val 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 name="Google Shape;52;p10"/>
          <p:cNvCxnSpPr/>
          <p:nvPr/>
        </p:nvCxnSpPr>
        <p:spPr>
          <a:xfrm>
            <a:off x="3017343" y="0"/>
            <a:ext cx="0" cy="6858000"/>
          </a:xfrm>
          <a:prstGeom prst="straightConnector1">
            <a:avLst/>
          </a:prstGeom>
          <a:noFill/>
          <a:ln w="57150" cap="flat" cmpd="sng">
            <a:solidFill>
              <a:srgbClr val="00B050"/>
            </a:solidFill>
            <a:prstDash val="solid"/>
            <a:round/>
            <a:headEnd type="none" w="sm" len="sm"/>
            <a:tailEnd type="none" w="sm" len="sm"/>
          </a:ln>
        </p:spPr>
      </p:cxnSp>
      <p:sp>
        <p:nvSpPr>
          <p:cNvPr id="5" name="Номер слайда 1">
            <a:extLst>
              <a:ext uri="{FF2B5EF4-FFF2-40B4-BE49-F238E27FC236}">
                <a16:creationId xmlns:a16="http://schemas.microsoft.com/office/drawing/2014/main" id="{7E01EBED-56E2-4756-AC1E-71EB89B05128}"/>
              </a:ext>
            </a:extLst>
          </p:cNvPr>
          <p:cNvSpPr txBox="1">
            <a:spLocks/>
          </p:cNvSpPr>
          <p:nvPr/>
        </p:nvSpPr>
        <p:spPr>
          <a:xfrm>
            <a:off x="11089818" y="6404292"/>
            <a:ext cx="263983" cy="269241"/>
          </a:xfrm>
          <a:prstGeom prst="rect">
            <a:avLst/>
          </a:prstGeom>
          <a:noFill/>
          <a:ln>
            <a:noFill/>
          </a:ln>
        </p:spPr>
        <p:txBody>
          <a:bodyPr spcFirstLastPara="1" vert="horz" wrap="square" lIns="45700" tIns="45700" rIns="45700"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smtClean="0"/>
              <a:pPr/>
              <a:t>1</a:t>
            </a:fld>
            <a:endParaRPr lang="ru-RU" dirty="0"/>
          </a:p>
        </p:txBody>
      </p:sp>
      <p:sp>
        <p:nvSpPr>
          <p:cNvPr id="7" name="Нашивка 6"/>
          <p:cNvSpPr/>
          <p:nvPr/>
        </p:nvSpPr>
        <p:spPr>
          <a:xfrm>
            <a:off x="9800093" y="0"/>
            <a:ext cx="2345131" cy="6858000"/>
          </a:xfrm>
          <a:prstGeom prst="chevron">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a:off x="8646059" y="0"/>
            <a:ext cx="2378041" cy="6858000"/>
          </a:xfrm>
          <a:prstGeom prst="chevron">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a:extLst>
              <a:ext uri="{FF2B5EF4-FFF2-40B4-BE49-F238E27FC236}">
                <a16:creationId xmlns:a16="http://schemas.microsoft.com/office/drawing/2014/main" id="{DD0D6709-3B5A-47FE-B54C-881DB55A3635}"/>
              </a:ext>
            </a:extLst>
          </p:cNvPr>
          <p:cNvSpPr/>
          <p:nvPr/>
        </p:nvSpPr>
        <p:spPr>
          <a:xfrm>
            <a:off x="3254676" y="2112579"/>
            <a:ext cx="7717981" cy="3416320"/>
          </a:xfrm>
          <a:prstGeom prst="rect">
            <a:avLst/>
          </a:prstGeom>
        </p:spPr>
        <p:txBody>
          <a:bodyPr wrap="square">
            <a:spAutoFit/>
          </a:bodyPr>
          <a:lstStyle/>
          <a:p>
            <a:pPr algn="ctr"/>
            <a:r>
              <a:rPr lang="en-US" sz="3200" b="1" dirty="0" err="1">
                <a:solidFill>
                  <a:schemeClr val="tx2"/>
                </a:solidFill>
                <a:latin typeface="Century Gothic" pitchFamily="34" charset="0"/>
              </a:rPr>
              <a:t>Педагогтерді</a:t>
            </a:r>
            <a:r>
              <a:rPr lang="en-US" sz="3200" b="1" dirty="0">
                <a:solidFill>
                  <a:schemeClr val="tx2"/>
                </a:solidFill>
                <a:latin typeface="Century Gothic" pitchFamily="34" charset="0"/>
              </a:rPr>
              <a:t> </a:t>
            </a:r>
            <a:r>
              <a:rPr lang="en-US" sz="3200" b="1" dirty="0" err="1">
                <a:solidFill>
                  <a:schemeClr val="tx2"/>
                </a:solidFill>
                <a:latin typeface="Century Gothic" pitchFamily="34" charset="0"/>
              </a:rPr>
              <a:t>аттестаттаудан</a:t>
            </a:r>
            <a:r>
              <a:rPr lang="en-US" sz="3200" b="1" dirty="0">
                <a:solidFill>
                  <a:schemeClr val="tx2"/>
                </a:solidFill>
                <a:latin typeface="Century Gothic" pitchFamily="34" charset="0"/>
              </a:rPr>
              <a:t> </a:t>
            </a:r>
            <a:r>
              <a:rPr lang="en-US" sz="3200" b="1" dirty="0" err="1">
                <a:solidFill>
                  <a:schemeClr val="tx2"/>
                </a:solidFill>
                <a:latin typeface="Century Gothic" pitchFamily="34" charset="0"/>
              </a:rPr>
              <a:t>өткізу</a:t>
            </a:r>
            <a:r>
              <a:rPr lang="en-US" sz="3200" b="1" dirty="0">
                <a:solidFill>
                  <a:schemeClr val="tx2"/>
                </a:solidFill>
                <a:latin typeface="Century Gothic" pitchFamily="34" charset="0"/>
              </a:rPr>
              <a:t> </a:t>
            </a:r>
            <a:r>
              <a:rPr lang="en-US" sz="3200" b="1" dirty="0" err="1">
                <a:solidFill>
                  <a:schemeClr val="tx2"/>
                </a:solidFill>
                <a:latin typeface="Century Gothic" pitchFamily="34" charset="0"/>
              </a:rPr>
              <a:t>қағидалары</a:t>
            </a:r>
            <a:r>
              <a:rPr lang="en-US" sz="3200" b="1" dirty="0">
                <a:solidFill>
                  <a:schemeClr val="tx2"/>
                </a:solidFill>
                <a:latin typeface="Century Gothic" pitchFamily="34" charset="0"/>
              </a:rPr>
              <a:t> </a:t>
            </a:r>
            <a:r>
              <a:rPr lang="en-US" sz="3200" b="1" dirty="0" err="1">
                <a:solidFill>
                  <a:schemeClr val="tx2"/>
                </a:solidFill>
                <a:latin typeface="Century Gothic" pitchFamily="34" charset="0"/>
              </a:rPr>
              <a:t>мен</a:t>
            </a:r>
            <a:r>
              <a:rPr lang="en-US" sz="3200" b="1" dirty="0">
                <a:solidFill>
                  <a:schemeClr val="tx2"/>
                </a:solidFill>
                <a:latin typeface="Century Gothic" pitchFamily="34" charset="0"/>
              </a:rPr>
              <a:t> </a:t>
            </a:r>
            <a:r>
              <a:rPr lang="en-US" sz="3200" b="1" dirty="0" err="1">
                <a:solidFill>
                  <a:schemeClr val="tx2"/>
                </a:solidFill>
                <a:latin typeface="Century Gothic" pitchFamily="34" charset="0"/>
              </a:rPr>
              <a:t>шарттары</a:t>
            </a:r>
            <a:r>
              <a:rPr lang="kk-KZ" sz="3200" b="1" dirty="0">
                <a:solidFill>
                  <a:schemeClr val="tx2"/>
                </a:solidFill>
                <a:latin typeface="Century Gothic" pitchFamily="34" charset="0"/>
              </a:rPr>
              <a:t>на енгізілген өзгертулер мен толықтырулар </a:t>
            </a:r>
          </a:p>
          <a:p>
            <a:pPr algn="ctr"/>
            <a:r>
              <a:rPr lang="kk-KZ" sz="3200" b="1" dirty="0">
                <a:solidFill>
                  <a:schemeClr val="tx2"/>
                </a:solidFill>
                <a:latin typeface="Century Gothic" pitchFamily="34" charset="0"/>
              </a:rPr>
              <a:t> (барлық педагогтер үшін) </a:t>
            </a:r>
            <a:endParaRPr lang="kk-KZ" sz="2800" b="1" dirty="0">
              <a:latin typeface="Century Gothic" pitchFamily="34" charset="0"/>
            </a:endParaRPr>
          </a:p>
          <a:p>
            <a:pPr algn="ctr"/>
            <a:endParaRPr lang="kk-KZ" sz="2800" b="1" dirty="0">
              <a:latin typeface="Century Gothic" pitchFamily="34" charset="0"/>
            </a:endParaRPr>
          </a:p>
          <a:p>
            <a:pPr algn="ctr"/>
            <a:endParaRPr lang="kk-KZ" sz="2800" b="1" dirty="0">
              <a:latin typeface="Century Gothic" pitchFamily="34" charset="0"/>
            </a:endParaRPr>
          </a:p>
        </p:txBody>
      </p:sp>
    </p:spTree>
    <p:extLst>
      <p:ext uri="{BB962C8B-B14F-4D97-AF65-F5344CB8AC3E}">
        <p14:creationId xmlns:p14="http://schemas.microsoft.com/office/powerpoint/2010/main" val="422570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10</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4479" y="647752"/>
            <a:ext cx="11323042" cy="6309420"/>
          </a:xfrm>
          <a:prstGeom prst="rect">
            <a:avLst/>
          </a:prstGeom>
        </p:spPr>
        <p:txBody>
          <a:bodyPr wrap="square">
            <a:spAutoFit/>
          </a:bodyPr>
          <a:lstStyle/>
          <a:p>
            <a:pPr algn="ctr"/>
            <a:r>
              <a:rPr lang="kk-KZ" sz="2000" b="1" dirty="0">
                <a:solidFill>
                  <a:schemeClr val="tx1"/>
                </a:solidFill>
              </a:rPr>
              <a:t>«педагог-шебер» біліктілік санатына:</a:t>
            </a:r>
            <a:endParaRPr lang="kk-KZ" sz="2000" b="1" dirty="0"/>
          </a:p>
          <a:p>
            <a:pPr marL="342900" indent="-342900">
              <a:buFont typeface="Arial" panose="020B0604020202020204" pitchFamily="34" charset="0"/>
              <a:buChar char="•"/>
            </a:pPr>
            <a:r>
              <a:rPr lang="kk-KZ" sz="2000" dirty="0">
                <a:solidFill>
                  <a:schemeClr val="tx1"/>
                </a:solidFill>
              </a:rPr>
              <a:t>тәлімгерлікті жүзеге асырады және облыс, республика деңгейінде кәсіби қоғамдастық желісін дамытуды жоспарлайды (болған жағдайда);</a:t>
            </a:r>
            <a:endParaRPr lang="ru-RU" sz="2000" dirty="0">
              <a:solidFill>
                <a:schemeClr val="tx1"/>
              </a:solidFill>
            </a:endParaRPr>
          </a:p>
          <a:p>
            <a:pPr marL="342900" indent="-342900">
              <a:buFont typeface="Arial" panose="020B0604020202020204" pitchFamily="34" charset="0"/>
              <a:buChar char="•"/>
            </a:pPr>
            <a:r>
              <a:rPr lang="kk-KZ" sz="2000" dirty="0"/>
              <a:t>Білім беру мазмұнын сараптау республикалық ғылыми-практикалық орталығының «Сарапшылардың электрондық базасына» сәйкес немесе Техникалық және кәсіптік білім департаменті жанындағы Республикалық оқу-әдістемелік кеңес ұсынған оқулықтарды, оқу-әдістемелік кешендер мен оқу-әдістемелік құралдарды сараптау жөніндегі сарапшылардың құрамына кіреді (болған жағдайда);</a:t>
            </a:r>
            <a:endParaRPr lang="ru-RU" sz="2000" dirty="0"/>
          </a:p>
          <a:p>
            <a:pPr marL="342900" indent="-342900">
              <a:buFont typeface="Arial" panose="020B0604020202020204" pitchFamily="34" charset="0"/>
              <a:buChar char="•"/>
            </a:pPr>
            <a:r>
              <a:rPr lang="kk-KZ" sz="2000" dirty="0"/>
              <a:t>республика деңгейінде тәжірибе таратады, тиісті уәкілетті органның ведомстволық бағынысты білім беру ұйымдары педагогтеріне арналған семинарларды, конференцияларды ұйымдастыру мен өткізуге қатысады; </a:t>
            </a:r>
            <a:endParaRPr lang="ru-RU" sz="2000" dirty="0"/>
          </a:p>
          <a:p>
            <a:pPr marL="342900" indent="-342900">
              <a:buFont typeface="Arial" panose="020B0604020202020204" pitchFamily="34" charset="0"/>
              <a:buChar char="•"/>
            </a:pPr>
            <a:r>
              <a:rPr lang="kk-KZ" sz="2000" dirty="0"/>
              <a:t>сабақты зерттеу жүргізеді, оның ішінде</a:t>
            </a:r>
            <a:r>
              <a:rPr lang="kk-KZ" sz="2000" b="1" dirty="0"/>
              <a:t> </a:t>
            </a:r>
            <a:r>
              <a:rPr lang="kk-KZ" sz="2000" dirty="0"/>
              <a:t>(Lesson Study) лессон стади,  (Action Research) экшн рисёрч әдісін қолданады;</a:t>
            </a:r>
            <a:endParaRPr lang="ru-RU" sz="2000" dirty="0"/>
          </a:p>
          <a:p>
            <a:pPr marL="342900" indent="-342900">
              <a:buFont typeface="Arial" panose="020B0604020202020204" pitchFamily="34" charset="0"/>
              <a:buChar char="•"/>
            </a:pPr>
            <a:r>
              <a:rPr lang="kk-KZ" sz="2000" dirty="0"/>
              <a:t>өз шешімдері мен іс-әрекеттерін басқаруды, түзетуді және бағалауды біледі;</a:t>
            </a:r>
            <a:endParaRPr lang="ru-RU" sz="2000" dirty="0"/>
          </a:p>
          <a:p>
            <a:pPr marL="342900" indent="-342900">
              <a:buFont typeface="Arial" panose="020B0604020202020204" pitchFamily="34" charset="0"/>
              <a:buChar char="•"/>
            </a:pPr>
            <a:r>
              <a:rPr lang="kk-KZ" sz="2000" dirty="0"/>
              <a:t>облыстық/республикалық деңгейлерде сабақтарды көрсетеді, сабақтар рефлексиясын жүргізеді, өткізген сабақтарына педагогтер мен әдіскерлердің оң пікірлерінің бар болуы;</a:t>
            </a:r>
            <a:endParaRPr lang="ru-RU" sz="2000" dirty="0"/>
          </a:p>
          <a:p>
            <a:pPr marL="342900" indent="-342900">
              <a:buFont typeface="Arial" panose="020B0604020202020204" pitchFamily="34" charset="0"/>
              <a:buChar char="•"/>
            </a:pPr>
            <a:r>
              <a:rPr lang="kk-KZ" sz="2000" dirty="0"/>
              <a:t>педагогтерге арналған республикалық және (немесе) халықаралық деңгейлердегі семинарлар, конференциялар ұйымдастыруға және өткізуге қатысады (бар болған жағдайда).</a:t>
            </a:r>
            <a:endParaRPr lang="ru-RU" sz="2000" dirty="0"/>
          </a:p>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296101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669" y="764275"/>
            <a:ext cx="11156731" cy="653363"/>
          </a:xfrm>
        </p:spPr>
        <p:txBody>
          <a:bodyPr>
            <a:noAutofit/>
          </a:bodyPr>
          <a:lstStyle/>
          <a:p>
            <a:br>
              <a:rPr lang="kk-KZ" sz="2000" b="1" dirty="0">
                <a:latin typeface="Arial" panose="020B0604020202020204" pitchFamily="34" charset="0"/>
                <a:ea typeface="Times New Roman" panose="02020603050405020304" pitchFamily="18" charset="0"/>
                <a:cs typeface="Arial" panose="020B0604020202020204" pitchFamily="34" charset="0"/>
              </a:rPr>
            </a:br>
            <a:br>
              <a:rPr lang="kk-KZ" sz="2000" b="1" dirty="0">
                <a:latin typeface="Arial" panose="020B0604020202020204" pitchFamily="34" charset="0"/>
                <a:ea typeface="Times New Roman" panose="02020603050405020304" pitchFamily="18" charset="0"/>
                <a:cs typeface="Arial" panose="020B0604020202020204" pitchFamily="34" charset="0"/>
              </a:rPr>
            </a:br>
            <a:r>
              <a:rPr lang="kk-KZ" sz="2000" b="1" dirty="0">
                <a:latin typeface="Arial" panose="020B0604020202020204" pitchFamily="34" charset="0"/>
                <a:ea typeface="Times New Roman" panose="02020603050405020304" pitchFamily="18" charset="0"/>
                <a:cs typeface="Arial" panose="020B0604020202020204" pitchFamily="34" charset="0"/>
              </a:rPr>
              <a:t>Біліктілік санаты педагогтердің өтініші негізінде бірақ бір жылдан аспайтын мерзімге  келесі жағдайларда ұзартылады:</a:t>
            </a:r>
            <a:br>
              <a:rPr lang="ru-RU" sz="3200" dirty="0">
                <a:latin typeface="Arial" panose="020B0604020202020204" pitchFamily="34" charset="0"/>
                <a:ea typeface="Times New Roman" panose="02020603050405020304" pitchFamily="18" charset="0"/>
                <a:cs typeface="Arial" panose="020B0604020202020204" pitchFamily="34" charset="0"/>
              </a:rPr>
            </a:br>
            <a:endParaRPr lang="ru-RU" sz="3600" b="1" dirty="0">
              <a:solidFill>
                <a:schemeClr val="tx2"/>
              </a:solidFill>
            </a:endParaRPr>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11</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09600" y="1273378"/>
            <a:ext cx="10846676" cy="5693866"/>
          </a:xfrm>
          <a:prstGeom prst="rect">
            <a:avLst/>
          </a:prstGeom>
        </p:spPr>
        <p:txBody>
          <a:bodyPr wrap="square">
            <a:spAutoFit/>
          </a:bodyPr>
          <a:lstStyle/>
          <a:p>
            <a:pPr indent="450215" algn="just"/>
            <a:endParaRPr lang="kk-KZ" sz="2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indent="450215" algn="just"/>
            <a:r>
              <a:rPr lang="kk-KZ" sz="2400" dirty="0">
                <a:solidFill>
                  <a:schemeClr val="tx1"/>
                </a:solidFill>
                <a:latin typeface="Arial" panose="020B0604020202020204" pitchFamily="34" charset="0"/>
                <a:ea typeface="Times New Roman" panose="02020603050405020304" pitchFamily="18" charset="0"/>
                <a:cs typeface="Arial" panose="020B0604020202020204" pitchFamily="34" charset="0"/>
              </a:rPr>
              <a:t>«Әлеуметтік мәні бар аурулардың тізбесін бекіту туралы» Қазақстан Республикасы Денсаулық сақтау министрінің 2020 жылғы 23 қыркүйектегі № ҚР ДСМ-108/2020 бұйрығымен бекітілген (Нормативтік құқықтық актілерді мемлекеттік тіркеу тізілімінде № 21263 болып тіркелген) әлеуметтік маңызы бар аурулар мен айналасындағыларға қауіп төндіретін аурулар тізбесіне сәйкес уақытша еңбекке жарамсыздық кезінде;</a:t>
            </a:r>
            <a:endPar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indent="450215" algn="just"/>
            <a:r>
              <a:rPr lang="kk-KZ" sz="2400" dirty="0">
                <a:solidFill>
                  <a:schemeClr val="tx1"/>
                </a:solidFill>
                <a:latin typeface="Arial" panose="020B0604020202020204" pitchFamily="34" charset="0"/>
                <a:ea typeface="Times New Roman" panose="02020603050405020304" pitchFamily="18" charset="0"/>
                <a:cs typeface="Arial" panose="020B0604020202020204" pitchFamily="34" charset="0"/>
              </a:rPr>
              <a:t>жүктілікке және босануы бойынша демалыстан немесе бала үш жасқа толғанға дейін оны бағып-күтуге арналған демалыстан немесе жаңа туған баланы (балаларды) асырап алған қызметкерлер үшін демалыстан шыққаннан кейін;</a:t>
            </a:r>
            <a:endPar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indent="450215" algn="just"/>
            <a:r>
              <a:rPr lang="kk-KZ" sz="2400" dirty="0">
                <a:solidFill>
                  <a:schemeClr val="tx1"/>
                </a:solidFill>
                <a:latin typeface="Arial" panose="020B0604020202020204" pitchFamily="34" charset="0"/>
                <a:ea typeface="Times New Roman" panose="02020603050405020304" pitchFamily="18" charset="0"/>
                <a:cs typeface="Arial" panose="020B0604020202020204" pitchFamily="34" charset="0"/>
              </a:rPr>
              <a:t>білім беру ұйымдарына білім беру саласындағы уәкілетті органнан, білім беруі басқармалары органдарынан, әдістемелік кабинеттерден, біліктілікті арттыру институттарынан ауысқан жағдайда.</a:t>
            </a:r>
            <a:endParaRPr lang="ru-RU"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348157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a:extLst>
              <a:ext uri="{FF2B5EF4-FFF2-40B4-BE49-F238E27FC236}">
                <a16:creationId xmlns:a16="http://schemas.microsoft.com/office/drawing/2014/main" id="{81EDCBE1-FEF1-49DB-92E8-E46671F37B8E}"/>
              </a:ext>
            </a:extLst>
          </p:cNvPr>
          <p:cNvSpPr>
            <a:spLocks noGrp="1"/>
          </p:cNvSpPr>
          <p:nvPr>
            <p:ph idx="1"/>
          </p:nvPr>
        </p:nvSpPr>
        <p:spPr>
          <a:xfrm>
            <a:off x="609600" y="868863"/>
            <a:ext cx="10972800" cy="4525963"/>
          </a:xfrm>
        </p:spPr>
        <p:txBody>
          <a:bodyPr>
            <a:normAutofit fontScale="85000" lnSpcReduction="20000"/>
          </a:bodyPr>
          <a:lstStyle/>
          <a:p>
            <a:pPr marL="0" indent="0">
              <a:buNone/>
            </a:pPr>
            <a:r>
              <a:rPr lang="kk-KZ" dirty="0"/>
              <a:t>50. Жасы бойынша зейнетақыға дейін төрт жылдан аспайтын педагогтер аттестаттау рәсімінен босатылады. Қолда бар біліктілік санаты оның берген өтініші негізінде зейнеткерлік жасқа толғанға дейін сақталады. Біліктілік санатының қолданылу мерзімін ұзарту туралы бұйрықты білім беру ұйымының басшысы шығарады. Бұйрықтың күші зейнеткерлік жасқа толғанға дейін сақталады. Зейнеткерлік  жасы «Қазақстан Республикасында зейнеткерлік  қамсыздандыру туралы» Қазақстан Республикасының Заңында белгіленген.</a:t>
            </a:r>
          </a:p>
          <a:p>
            <a:pPr marL="0" indent="0">
              <a:buNone/>
            </a:pPr>
            <a:endParaRPr lang="ru-RU" dirty="0"/>
          </a:p>
          <a:p>
            <a:pPr marL="0" indent="0">
              <a:buNone/>
            </a:pPr>
            <a:r>
              <a:rPr lang="kk-KZ" dirty="0"/>
              <a:t>Зейнеткерлікке шыққаннан кейін педагогикалық қызметті жүзеге асыруды жалғастыратын зейнеткерлік жастағы педагогтер аттестаттау рәсімінен жалпы негіздерде өтеді.</a:t>
            </a:r>
            <a:endParaRPr lang="ru-RU" dirty="0"/>
          </a:p>
          <a:p>
            <a:endParaRPr lang="ru-RU"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12</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410957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E77ECD-FB03-4764-BD65-694D5C213583}"/>
              </a:ext>
            </a:extLst>
          </p:cNvPr>
          <p:cNvSpPr>
            <a:spLocks noGrp="1"/>
          </p:cNvSpPr>
          <p:nvPr>
            <p:ph type="title"/>
          </p:nvPr>
        </p:nvSpPr>
        <p:spPr>
          <a:xfrm>
            <a:off x="609600" y="407353"/>
            <a:ext cx="10972800" cy="921116"/>
          </a:xfrm>
        </p:spPr>
        <p:txBody>
          <a:bodyPr>
            <a:normAutofit/>
          </a:bodyPr>
          <a:lstStyle/>
          <a:p>
            <a:r>
              <a:rPr lang="kk-KZ" sz="3200" dirty="0"/>
              <a:t>ПББ келесі тест тапсырмаларынан тұрады:</a:t>
            </a:r>
            <a:endParaRPr lang="ru-RU" sz="3200" dirty="0"/>
          </a:p>
        </p:txBody>
      </p:sp>
      <p:sp>
        <p:nvSpPr>
          <p:cNvPr id="5" name="Объект 4">
            <a:extLst>
              <a:ext uri="{FF2B5EF4-FFF2-40B4-BE49-F238E27FC236}">
                <a16:creationId xmlns:a16="http://schemas.microsoft.com/office/drawing/2014/main" id="{6F8DD186-C63A-4F29-947A-09AFC2742211}"/>
              </a:ext>
            </a:extLst>
          </p:cNvPr>
          <p:cNvSpPr>
            <a:spLocks noGrp="1"/>
          </p:cNvSpPr>
          <p:nvPr>
            <p:ph idx="1"/>
          </p:nvPr>
        </p:nvSpPr>
        <p:spPr>
          <a:xfrm>
            <a:off x="784721" y="1266194"/>
            <a:ext cx="10972800" cy="4867320"/>
          </a:xfrm>
        </p:spPr>
        <p:txBody>
          <a:bodyPr>
            <a:normAutofit fontScale="25000" lnSpcReduction="20000"/>
          </a:bodyPr>
          <a:lstStyle/>
          <a:p>
            <a:pPr marL="0" indent="0">
              <a:buNone/>
            </a:pPr>
            <a:r>
              <a:rPr lang="kk-KZ" dirty="0"/>
              <a:t> </a:t>
            </a:r>
            <a:r>
              <a:rPr lang="kk-KZ" sz="9600" b="1" dirty="0"/>
              <a:t>1) Мектепке дейінгі тәрбие мен оқыту ұйымдарының педагогтері үшін:</a:t>
            </a:r>
            <a:endParaRPr lang="ru-RU" sz="9600" b="1" dirty="0"/>
          </a:p>
          <a:p>
            <a:r>
              <a:rPr lang="kk-KZ" sz="9600" dirty="0"/>
              <a:t>«Мектепке дейінгі тәрбие мен оқыту әдістемесі және жас психологиясы» – жиырма тапсырма;</a:t>
            </a:r>
            <a:endParaRPr lang="ru-RU" sz="9600" dirty="0"/>
          </a:p>
          <a:p>
            <a:r>
              <a:rPr lang="kk-KZ" sz="9600" dirty="0"/>
              <a:t>«Мемлекеттік білім беру стандартын және мектепке дейінгі тәрбие мен оқытудың үлгілік оқу жоспарлары мен бағдарламаларын білу» –он тапсырма;</a:t>
            </a:r>
            <a:endParaRPr lang="ru-RU" sz="9600" dirty="0"/>
          </a:p>
          <a:p>
            <a:pPr marL="0" indent="0">
              <a:buNone/>
            </a:pPr>
            <a:r>
              <a:rPr lang="kk-KZ" sz="9600" b="1" dirty="0"/>
              <a:t>2) Бастауыш білім беру педагогтері:</a:t>
            </a:r>
            <a:endParaRPr lang="ru-RU" sz="9600" b="1" dirty="0"/>
          </a:p>
          <a:p>
            <a:r>
              <a:rPr lang="kk-KZ" sz="9600" dirty="0"/>
              <a:t>«Пәндік білім» (қазақ немесе орыс тілі (оқыту тілі бойынша), әдеби оқу, математика) –  отыз тапсырма;</a:t>
            </a:r>
            <a:endParaRPr lang="ru-RU" sz="9600" dirty="0"/>
          </a:p>
          <a:p>
            <a:r>
              <a:rPr lang="kk-KZ" sz="9600" dirty="0"/>
              <a:t>«Оқыту әдістемесі» – жиырма тапсырма</a:t>
            </a:r>
            <a:endParaRPr lang="ru-RU" sz="9600" dirty="0"/>
          </a:p>
          <a:p>
            <a:pPr marL="0" indent="0">
              <a:buNone/>
            </a:pPr>
            <a:r>
              <a:rPr lang="kk-KZ" sz="9600" b="1" dirty="0"/>
              <a:t>3) Негізгі орта және жалпы орта білім беру педагогтері, білім беру ұйымдарының әдіскерлері үшін (әдістемелік кабинеттердің (орталықтардың) әдіскерлерінен басқа):</a:t>
            </a:r>
            <a:endParaRPr lang="ru-RU" sz="9600" b="1" dirty="0"/>
          </a:p>
          <a:p>
            <a:r>
              <a:rPr lang="kk-KZ" sz="9600" dirty="0"/>
              <a:t>«Пәндік білім» –  отыз тапсырма;</a:t>
            </a:r>
            <a:endParaRPr lang="ru-RU" sz="9600" dirty="0"/>
          </a:p>
          <a:p>
            <a:r>
              <a:rPr lang="kk-KZ" sz="9600" dirty="0"/>
              <a:t>«Оқыту әдістемесі» – жиырма тапсырма</a:t>
            </a:r>
            <a:endParaRPr lang="ru-RU" sz="9600" dirty="0"/>
          </a:p>
          <a:p>
            <a:endParaRPr lang="ru-RU"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13</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251905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7BBD-6364-4D9C-BA66-EA181D87F2B5}"/>
              </a:ext>
            </a:extLst>
          </p:cNvPr>
          <p:cNvSpPr>
            <a:spLocks noGrp="1"/>
          </p:cNvSpPr>
          <p:nvPr>
            <p:ph type="title"/>
          </p:nvPr>
        </p:nvSpPr>
        <p:spPr/>
        <p:txBody>
          <a:bodyPr>
            <a:normAutofit/>
          </a:bodyPr>
          <a:lstStyle/>
          <a:p>
            <a:r>
              <a:rPr lang="kk-KZ" sz="2700" dirty="0"/>
              <a:t>Тестілеу нәтижесі келесі ұпайларды алған кезде оң болып саналады:</a:t>
            </a:r>
            <a:endParaRPr lang="ru-RU" dirty="0"/>
          </a:p>
        </p:txBody>
      </p:sp>
      <p:sp>
        <p:nvSpPr>
          <p:cNvPr id="5" name="Объект 4">
            <a:extLst>
              <a:ext uri="{FF2B5EF4-FFF2-40B4-BE49-F238E27FC236}">
                <a16:creationId xmlns:a16="http://schemas.microsoft.com/office/drawing/2014/main" id="{04A4665F-5C6C-43B3-91BA-934D39A7AF08}"/>
              </a:ext>
            </a:extLst>
          </p:cNvPr>
          <p:cNvSpPr>
            <a:spLocks noGrp="1"/>
          </p:cNvSpPr>
          <p:nvPr>
            <p:ph idx="1"/>
          </p:nvPr>
        </p:nvSpPr>
        <p:spPr>
          <a:xfrm>
            <a:off x="295422" y="1237957"/>
            <a:ext cx="11690252" cy="5118394"/>
          </a:xfrm>
        </p:spPr>
        <p:txBody>
          <a:bodyPr>
            <a:normAutofit fontScale="25000" lnSpcReduction="20000"/>
          </a:bodyPr>
          <a:lstStyle/>
          <a:p>
            <a:r>
              <a:rPr lang="kk-KZ" sz="6000" dirty="0">
                <a:latin typeface="Arial" panose="020B0604020202020204" pitchFamily="34" charset="0"/>
                <a:cs typeface="Arial" panose="020B0604020202020204" pitchFamily="34" charset="0"/>
              </a:rPr>
              <a:t>1) мектепке дейінгі тәрбие және оқыту ұйымдарының педагогтері үшін:</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«Мемлекеттік білім беру стандартын және мектепке дейінгі тәрбие мен оқытудың үлгілік оқу жоспарлары мен бағдарламаларын білу» –  70%;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«Мектепке дейінгі тәрбие мен оқыту әдістемесі және жас психологиясы»</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  біліктілік санаты – 50 %</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«педагог-модератор» біліктілік санаты – 60%;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«педагог-сарапшы» біліктілік санаты – 70 %;</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«педагог-зерттеуші» біліктілік санаты – 80 %;</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«педагог-шебер» біліктілік санаты – 90 %.</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2) Бастауыш оқыту педагогтері үшін: </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«Пәндік білімдер» бағыты бойынша:</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 біліктілік санаты – 50%;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«педагог-модератор» біліктілік санаты – 60%;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«педагог-сарапшы» біліктілік санаты – 70%;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«педагог-зерттеуші» біліктілік санаты – 80%;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«педагог-шебер» біліктілік санаты – 90%.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«Оқыту әдістемесі» бағыты бойынша:</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 біліктілік санаты – 50%;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«педагог-модератор» біліктілік санаты – 60%;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«педагог-сарапшы» біліктілік санаты – 70%;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«педагог-зерттеуші» біліктілік санаты – 80%;</a:t>
            </a:r>
            <a:endParaRPr lang="ru-RU" sz="6000" dirty="0">
              <a:latin typeface="Arial" panose="020B0604020202020204" pitchFamily="34" charset="0"/>
              <a:cs typeface="Arial" panose="020B0604020202020204" pitchFamily="34" charset="0"/>
            </a:endParaRPr>
          </a:p>
          <a:p>
            <a:r>
              <a:rPr lang="kk-KZ" sz="6000" dirty="0">
                <a:latin typeface="Arial" panose="020B0604020202020204" pitchFamily="34" charset="0"/>
                <a:cs typeface="Arial" panose="020B0604020202020204" pitchFamily="34" charset="0"/>
              </a:rPr>
              <a:t>«педагог-шебер» біліктілік санаты – 90%.</a:t>
            </a:r>
            <a:endParaRPr lang="ru-RU" sz="6000" dirty="0">
              <a:latin typeface="Arial" panose="020B0604020202020204" pitchFamily="34" charset="0"/>
              <a:cs typeface="Arial" panose="020B0604020202020204" pitchFamily="34" charset="0"/>
            </a:endParaRPr>
          </a:p>
          <a:p>
            <a:endParaRPr lang="ru-RU"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14</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4271580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04A4665F-5C6C-43B3-91BA-934D39A7AF08}"/>
              </a:ext>
            </a:extLst>
          </p:cNvPr>
          <p:cNvSpPr>
            <a:spLocks noGrp="1"/>
          </p:cNvSpPr>
          <p:nvPr>
            <p:ph idx="1"/>
          </p:nvPr>
        </p:nvSpPr>
        <p:spPr>
          <a:xfrm>
            <a:off x="609600" y="1153551"/>
            <a:ext cx="10972800" cy="4972613"/>
          </a:xfrm>
        </p:spPr>
        <p:txBody>
          <a:bodyPr>
            <a:normAutofit fontScale="70000" lnSpcReduction="20000"/>
          </a:bodyPr>
          <a:lstStyle/>
          <a:p>
            <a:r>
              <a:rPr lang="kk-KZ" dirty="0">
                <a:latin typeface="Arial" panose="020B0604020202020204" pitchFamily="34" charset="0"/>
                <a:cs typeface="Arial" panose="020B0604020202020204" pitchFamily="34" charset="0"/>
              </a:rPr>
              <a:t>3) Негізгі орта және жалпы орта білім беру педагогтері, білім беру ұйымдарының әдіскерлері үшін (әдістемелік кабинеттердің (орталықтардың) әдіскерлерінен басқа): </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«Пәндік білімдер» бағыты бойынша:</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 біліктілік санаты – 50%;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«педагог-модератор» біліктілік санаты – 60%;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«педагог-сарапшы» біліктілік санаты – 70%;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«педагог-зерттеуші» біліктілік санаты – 80%;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«педагог-шебер» біліктілік санаты – 90%.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«Оқыту әдістемесі» бағыты бойынша:</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 біліктілік санаты – 50%;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«педагог-модератор» біліктілік санаты – 60%;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«педагог-сарапшы» біліктілік санаты – 70%;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«педагог-зерттеуші» біліктілік санаты – 80%;</a:t>
            </a:r>
            <a:endParaRPr lang="ru-RU" dirty="0">
              <a:latin typeface="Arial" panose="020B0604020202020204" pitchFamily="34" charset="0"/>
              <a:cs typeface="Arial" panose="020B0604020202020204" pitchFamily="34" charset="0"/>
            </a:endParaRPr>
          </a:p>
          <a:p>
            <a:r>
              <a:rPr lang="kk-KZ" dirty="0">
                <a:latin typeface="Arial" panose="020B0604020202020204" pitchFamily="34" charset="0"/>
                <a:cs typeface="Arial" panose="020B0604020202020204" pitchFamily="34" charset="0"/>
              </a:rPr>
              <a:t>«педагог-шебер» біліктілік санаты – 90%.</a:t>
            </a:r>
            <a:endParaRPr lang="ru-RU" dirty="0">
              <a:latin typeface="Arial" panose="020B0604020202020204" pitchFamily="34" charset="0"/>
              <a:cs typeface="Arial" panose="020B0604020202020204" pitchFamily="34" charset="0"/>
            </a:endParaRPr>
          </a:p>
          <a:p>
            <a:endParaRPr lang="ru-RU"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15</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68337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7BBD-6364-4D9C-BA66-EA181D87F2B5}"/>
              </a:ext>
            </a:extLst>
          </p:cNvPr>
          <p:cNvSpPr>
            <a:spLocks noGrp="1"/>
          </p:cNvSpPr>
          <p:nvPr>
            <p:ph type="title"/>
          </p:nvPr>
        </p:nvSpPr>
        <p:spPr>
          <a:xfrm>
            <a:off x="609600" y="580386"/>
            <a:ext cx="10972800" cy="713843"/>
          </a:xfrm>
        </p:spPr>
        <p:txBody>
          <a:bodyPr>
            <a:normAutofit fontScale="90000"/>
          </a:bodyPr>
          <a:lstStyle/>
          <a:p>
            <a:r>
              <a:rPr lang="kk-KZ" dirty="0"/>
              <a:t>ПББ  уақыты:</a:t>
            </a:r>
            <a:endParaRPr lang="ru-RU" dirty="0"/>
          </a:p>
        </p:txBody>
      </p:sp>
      <p:sp>
        <p:nvSpPr>
          <p:cNvPr id="5" name="Объект 4">
            <a:extLst>
              <a:ext uri="{FF2B5EF4-FFF2-40B4-BE49-F238E27FC236}">
                <a16:creationId xmlns:a16="http://schemas.microsoft.com/office/drawing/2014/main" id="{04A4665F-5C6C-43B3-91BA-934D39A7AF08}"/>
              </a:ext>
            </a:extLst>
          </p:cNvPr>
          <p:cNvSpPr>
            <a:spLocks noGrp="1"/>
          </p:cNvSpPr>
          <p:nvPr>
            <p:ph idx="1"/>
          </p:nvPr>
        </p:nvSpPr>
        <p:spPr>
          <a:xfrm>
            <a:off x="464234" y="1294229"/>
            <a:ext cx="11422966" cy="4831936"/>
          </a:xfrm>
        </p:spPr>
        <p:txBody>
          <a:bodyPr>
            <a:normAutofit/>
          </a:bodyPr>
          <a:lstStyle/>
          <a:p>
            <a:r>
              <a:rPr lang="kk-KZ" dirty="0"/>
              <a:t> «Математика», «Физика», «Химия», «Информатика» пәндері үшін – </a:t>
            </a:r>
            <a:r>
              <a:rPr lang="kk-KZ" b="1" dirty="0"/>
              <a:t>жүз жиырма минутты; </a:t>
            </a:r>
            <a:endParaRPr lang="ru-RU" b="1" dirty="0"/>
          </a:p>
          <a:p>
            <a:r>
              <a:rPr lang="kk-KZ" dirty="0"/>
              <a:t>«Мектепке дейінгі білім беру» бағыты үшін – </a:t>
            </a:r>
            <a:r>
              <a:rPr lang="kk-KZ" b="1" dirty="0"/>
              <a:t>сексен минутты;  </a:t>
            </a:r>
            <a:endParaRPr lang="ru-RU" b="1" dirty="0"/>
          </a:p>
          <a:p>
            <a:r>
              <a:rPr lang="kk-KZ" dirty="0"/>
              <a:t>өзге педагогтер үшін –  </a:t>
            </a:r>
            <a:r>
              <a:rPr lang="kk-KZ" b="1" dirty="0"/>
              <a:t>тоқсан минутты </a:t>
            </a:r>
            <a:r>
              <a:rPr lang="kk-KZ" dirty="0"/>
              <a:t>құрайды.</a:t>
            </a:r>
          </a:p>
          <a:p>
            <a:r>
              <a:rPr lang="kk-KZ" sz="3000" dirty="0"/>
              <a:t>ПББ өткізу кезінде тыйым салынған зат немесе ереже бұзушылық анықталған жағдайда педагогке бес жыл (білім беру ұйымдарының басшылары – үш жыл) мерзімге аттестаттаудан өтуге рұқсат берілмейді. Педагогтің біліктілік санаты «педагог» біліктілік санатына дейін төмендетіледі.  </a:t>
            </a:r>
            <a:endParaRPr lang="ru-RU" sz="3000" dirty="0"/>
          </a:p>
          <a:p>
            <a:endParaRPr lang="ru-RU" dirty="0"/>
          </a:p>
          <a:p>
            <a:endParaRPr lang="ru-RU"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16</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119952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04A4665F-5C6C-43B3-91BA-934D39A7AF08}"/>
              </a:ext>
            </a:extLst>
          </p:cNvPr>
          <p:cNvSpPr>
            <a:spLocks noGrp="1"/>
          </p:cNvSpPr>
          <p:nvPr>
            <p:ph idx="1"/>
          </p:nvPr>
        </p:nvSpPr>
        <p:spPr>
          <a:xfrm>
            <a:off x="609600" y="868863"/>
            <a:ext cx="10972800" cy="5257301"/>
          </a:xfrm>
        </p:spPr>
        <p:txBody>
          <a:bodyPr>
            <a:normAutofit fontScale="92500" lnSpcReduction="20000"/>
          </a:bodyPr>
          <a:lstStyle/>
          <a:p>
            <a:r>
              <a:rPr lang="kk-KZ" dirty="0"/>
              <a:t>123. Бейіні бойынша </a:t>
            </a:r>
            <a:r>
              <a:rPr lang="kk-KZ" dirty="0">
                <a:solidFill>
                  <a:srgbClr val="C00000"/>
                </a:solidFill>
              </a:rPr>
              <a:t>30 және одан да көп жыл </a:t>
            </a:r>
            <a:r>
              <a:rPr lang="kk-KZ" dirty="0"/>
              <a:t>педагогикалық және өндірістік өтілі бар педагогтер жаңа жүйе бойынша берілген біліктілік санатын растаған кезде ПББ тапсырудан босатылады және қызмет нәтижелерін кешенді жинақтаудан өтеді. </a:t>
            </a:r>
            <a:endParaRPr lang="ru-RU" dirty="0"/>
          </a:p>
          <a:p>
            <a:r>
              <a:rPr lang="kk-KZ" dirty="0"/>
              <a:t>Біліктілік санатын арттыру кезінде жалпы негізде өтеді.</a:t>
            </a:r>
            <a:endParaRPr lang="ru-RU" dirty="0"/>
          </a:p>
          <a:p>
            <a:r>
              <a:rPr lang="kk-KZ" dirty="0"/>
              <a:t>124. Ескі жүйе бойынша «бірінші», «жоғары» санаттары бар педагогтер «педагог-модератор» біліктілік санатына ауысқан кезде ПББ тапсырудан босатылады және қызмет нәтижелерін кешенді жинақтаудан өтеді.</a:t>
            </a:r>
            <a:endParaRPr lang="ru-RU" dirty="0"/>
          </a:p>
          <a:p>
            <a:r>
              <a:rPr lang="kk-KZ" dirty="0"/>
              <a:t>«Педагог-сарапшы», «педагог-зерттеуші», «педагог-шебер» біліктілік санатын алған кезде жалпы негіздерде өтеді.</a:t>
            </a:r>
            <a:endParaRPr lang="ru-RU" dirty="0"/>
          </a:p>
          <a:p>
            <a:endParaRPr lang="ru-RU"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17</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26117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7BBD-6364-4D9C-BA66-EA181D87F2B5}"/>
              </a:ext>
            </a:extLst>
          </p:cNvPr>
          <p:cNvSpPr>
            <a:spLocks noGrp="1"/>
          </p:cNvSpPr>
          <p:nvPr>
            <p:ph type="title"/>
          </p:nvPr>
        </p:nvSpPr>
        <p:spPr>
          <a:xfrm>
            <a:off x="609600" y="590843"/>
            <a:ext cx="10972800" cy="502226"/>
          </a:xfrm>
        </p:spPr>
        <p:txBody>
          <a:bodyPr>
            <a:normAutofit fontScale="90000"/>
          </a:bodyPr>
          <a:lstStyle/>
          <a:p>
            <a:r>
              <a:rPr lang="kk-KZ" sz="3600" dirty="0"/>
              <a:t>Эссе жазу тәртібі</a:t>
            </a:r>
            <a:endParaRPr lang="ru-RU" sz="3600" dirty="0"/>
          </a:p>
        </p:txBody>
      </p:sp>
      <p:sp>
        <p:nvSpPr>
          <p:cNvPr id="5" name="Объект 4">
            <a:extLst>
              <a:ext uri="{FF2B5EF4-FFF2-40B4-BE49-F238E27FC236}">
                <a16:creationId xmlns:a16="http://schemas.microsoft.com/office/drawing/2014/main" id="{04A4665F-5C6C-43B3-91BA-934D39A7AF08}"/>
              </a:ext>
            </a:extLst>
          </p:cNvPr>
          <p:cNvSpPr>
            <a:spLocks noGrp="1"/>
          </p:cNvSpPr>
          <p:nvPr>
            <p:ph idx="1"/>
          </p:nvPr>
        </p:nvSpPr>
        <p:spPr>
          <a:xfrm>
            <a:off x="609600" y="1304687"/>
            <a:ext cx="10972800" cy="4821478"/>
          </a:xfrm>
        </p:spPr>
        <p:txBody>
          <a:bodyPr>
            <a:normAutofit fontScale="92500" lnSpcReduction="10000"/>
          </a:bodyPr>
          <a:lstStyle/>
          <a:p>
            <a:r>
              <a:rPr lang="kk-KZ" dirty="0"/>
              <a:t>127. Тестілеу аяқталғаннан кейін </a:t>
            </a:r>
            <a:r>
              <a:rPr lang="kk-KZ" dirty="0">
                <a:solidFill>
                  <a:srgbClr val="C00000"/>
                </a:solidFill>
              </a:rPr>
              <a:t>педагог</a:t>
            </a:r>
            <a:r>
              <a:rPr lang="kk-KZ" dirty="0"/>
              <a:t> және білім беру ұйымының (әдістемелік кабинеттердің (орталықтардың) басшысы міндетті </a:t>
            </a:r>
            <a:r>
              <a:rPr lang="kk-KZ" dirty="0">
                <a:solidFill>
                  <a:srgbClr val="C00000"/>
                </a:solidFill>
              </a:rPr>
              <a:t>аттестаттау кезінде эссе </a:t>
            </a:r>
            <a:r>
              <a:rPr lang="kk-KZ" dirty="0"/>
              <a:t>жазады. Жалпы уақыт – 60 минут. Сөз саны – 250-300 сөз. Эссе тақырыбын жыл сайын білім беру саласындағы уәкілетті орган айқындайды. Жазылған эссе мұғалімнің/басшының жеке кабинетінде тиісті сілтеме бойынша немесе мұғалімнің профилінде көрсетіледі.</a:t>
            </a:r>
            <a:endParaRPr lang="ru-RU" dirty="0"/>
          </a:p>
          <a:p>
            <a:r>
              <a:rPr lang="kk-KZ" dirty="0"/>
              <a:t>128. Жазылған эссе педагогтің/басшының жеке кабинетіне жіберіледі немесе ақпараттық жүйеде көрсетіледі.</a:t>
            </a:r>
            <a:endParaRPr lang="ru-RU" dirty="0"/>
          </a:p>
          <a:p>
            <a:r>
              <a:rPr lang="kk-KZ" dirty="0"/>
              <a:t>129. Жазбаша эссе біліктілік санатын беруден бас тартуға негіз болып табылмайды.</a:t>
            </a:r>
            <a:endParaRPr lang="ru-RU" dirty="0"/>
          </a:p>
          <a:p>
            <a:endParaRPr lang="ru-RU"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18</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414122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7BBD-6364-4D9C-BA66-EA181D87F2B5}"/>
              </a:ext>
            </a:extLst>
          </p:cNvPr>
          <p:cNvSpPr>
            <a:spLocks noGrp="1"/>
          </p:cNvSpPr>
          <p:nvPr>
            <p:ph type="title"/>
          </p:nvPr>
        </p:nvSpPr>
        <p:spPr/>
        <p:txBody>
          <a:bodyPr>
            <a:normAutofit fontScale="90000"/>
          </a:bodyPr>
          <a:lstStyle/>
          <a:p>
            <a:br>
              <a:rPr lang="kk-KZ" sz="2400" dirty="0"/>
            </a:br>
            <a:r>
              <a:rPr lang="kk-KZ" sz="2400" b="1" dirty="0"/>
              <a:t>Біліктілік санатын беруге (растауға) білім беру ұйымы педагогінің портфолиосын бағалау өлшемшарттары</a:t>
            </a:r>
            <a:endParaRPr lang="ru-RU" sz="3600" b="1" dirty="0"/>
          </a:p>
        </p:txBody>
      </p:sp>
      <p:pic>
        <p:nvPicPr>
          <p:cNvPr id="6" name="Объект 5">
            <a:extLst>
              <a:ext uri="{FF2B5EF4-FFF2-40B4-BE49-F238E27FC236}">
                <a16:creationId xmlns:a16="http://schemas.microsoft.com/office/drawing/2014/main" id="{4131A625-8CA3-42AA-8A67-F57B65717AC4}"/>
              </a:ext>
            </a:extLst>
          </p:cNvPr>
          <p:cNvPicPr>
            <a:picLocks noGrp="1" noChangeAspect="1"/>
          </p:cNvPicPr>
          <p:nvPr>
            <p:ph idx="1"/>
          </p:nvPr>
        </p:nvPicPr>
        <p:blipFill rotWithShape="1">
          <a:blip r:embed="rId2"/>
          <a:srcRect l="13767" t="24322" r="10389" b="15690"/>
          <a:stretch/>
        </p:blipFill>
        <p:spPr>
          <a:xfrm>
            <a:off x="1139483" y="1410830"/>
            <a:ext cx="10058400" cy="4610142"/>
          </a:xfrm>
          <a:prstGeom prst="rect">
            <a:avLst/>
          </a:prstGeom>
        </p:spPr>
      </p:pic>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19</a:t>
            </a:fld>
            <a:endParaRPr lang="ru-RU"/>
          </a:p>
        </p:txBody>
      </p:sp>
      <p:pic>
        <p:nvPicPr>
          <p:cNvPr id="4" name="Picture 2" descr="D:\слайд2233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103464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669" y="764274"/>
            <a:ext cx="11156731" cy="653363"/>
          </a:xfrm>
        </p:spPr>
        <p:txBody>
          <a:bodyPr>
            <a:noAutofit/>
          </a:bodyPr>
          <a:lstStyle/>
          <a:p>
            <a:r>
              <a:rPr lang="ru-RU" sz="3600" b="1" dirty="0" err="1">
                <a:solidFill>
                  <a:schemeClr val="tx2"/>
                </a:solidFill>
              </a:rPr>
              <a:t>Педагогтерді</a:t>
            </a:r>
            <a:r>
              <a:rPr lang="ru-RU" sz="3600" b="1" dirty="0">
                <a:solidFill>
                  <a:schemeClr val="tx2"/>
                </a:solidFill>
              </a:rPr>
              <a:t>  </a:t>
            </a:r>
            <a:r>
              <a:rPr lang="ru-RU" sz="3600" b="1" dirty="0" err="1">
                <a:solidFill>
                  <a:schemeClr val="tx2"/>
                </a:solidFill>
              </a:rPr>
              <a:t>аттестаттау</a:t>
            </a:r>
            <a:r>
              <a:rPr lang="ru-RU" sz="3600" b="1" dirty="0">
                <a:solidFill>
                  <a:schemeClr val="tx2"/>
                </a:solidFill>
              </a:rPr>
              <a:t> </a:t>
            </a:r>
            <a:r>
              <a:rPr lang="ru-RU" sz="3600" b="1" dirty="0" err="1">
                <a:solidFill>
                  <a:schemeClr val="tx2"/>
                </a:solidFill>
              </a:rPr>
              <a:t>бойынша</a:t>
            </a:r>
            <a:r>
              <a:rPr lang="ru-RU" sz="3600" b="1" dirty="0">
                <a:solidFill>
                  <a:schemeClr val="tx2"/>
                </a:solidFill>
              </a:rPr>
              <a:t> </a:t>
            </a:r>
            <a:r>
              <a:rPr lang="ru-RU" sz="3600" b="1" dirty="0" err="1">
                <a:solidFill>
                  <a:schemeClr val="tx2"/>
                </a:solidFill>
              </a:rPr>
              <a:t>нормативтік</a:t>
            </a:r>
            <a:r>
              <a:rPr lang="ru-RU" sz="3600" b="1" dirty="0">
                <a:solidFill>
                  <a:schemeClr val="tx2"/>
                </a:solidFill>
              </a:rPr>
              <a:t> </a:t>
            </a:r>
            <a:r>
              <a:rPr lang="ru-RU" sz="3600" b="1" dirty="0" err="1">
                <a:solidFill>
                  <a:schemeClr val="tx2"/>
                </a:solidFill>
              </a:rPr>
              <a:t>құқықтық</a:t>
            </a:r>
            <a:r>
              <a:rPr lang="ru-RU" sz="3600" b="1" dirty="0">
                <a:solidFill>
                  <a:schemeClr val="tx2"/>
                </a:solidFill>
              </a:rPr>
              <a:t> </a:t>
            </a:r>
            <a:r>
              <a:rPr lang="ru-RU" sz="3600" b="1" dirty="0" err="1">
                <a:solidFill>
                  <a:schemeClr val="tx2"/>
                </a:solidFill>
              </a:rPr>
              <a:t>құжаттар</a:t>
            </a:r>
            <a:endParaRPr lang="ru-RU" sz="3600" b="1" dirty="0">
              <a:solidFill>
                <a:schemeClr val="tx2"/>
              </a:solidFill>
            </a:endParaRPr>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2</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8640" y="1718440"/>
            <a:ext cx="11208881" cy="3970318"/>
          </a:xfrm>
          <a:prstGeom prst="rect">
            <a:avLst/>
          </a:prstGeom>
        </p:spPr>
        <p:txBody>
          <a:bodyPr wrap="square">
            <a:spAutoFit/>
          </a:bodyPr>
          <a:lstStyle/>
          <a:p>
            <a:pPr algn="ctr"/>
            <a:r>
              <a:rPr lang="kk-KZ" sz="2400" dirty="0"/>
              <a:t>Қазақстан Республикасы</a:t>
            </a:r>
            <a:r>
              <a:rPr lang="ru-RU" sz="2400" dirty="0"/>
              <a:t> </a:t>
            </a:r>
            <a:r>
              <a:rPr lang="kk-KZ" sz="2400" dirty="0"/>
              <a:t>Білім және ғылым министрінің</a:t>
            </a:r>
            <a:endParaRPr lang="ru-RU" sz="2400" dirty="0"/>
          </a:p>
          <a:p>
            <a:pPr algn="ctr"/>
            <a:r>
              <a:rPr lang="kk-KZ" sz="2400" dirty="0"/>
              <a:t>2016 жылғы 27 қаңтардағы</a:t>
            </a:r>
            <a:r>
              <a:rPr lang="ru-RU" sz="2400" dirty="0"/>
              <a:t> </a:t>
            </a:r>
            <a:r>
              <a:rPr lang="kk-KZ" sz="2400" dirty="0"/>
              <a:t>№ 83 бұйрығына өзгерістер </a:t>
            </a:r>
          </a:p>
          <a:p>
            <a:pPr algn="ctr"/>
            <a:r>
              <a:rPr lang="kk-KZ" sz="2400" b="1" dirty="0">
                <a:solidFill>
                  <a:srgbClr val="FF0000"/>
                </a:solidFill>
              </a:rPr>
              <a:t>№533   2022жылғы 30 желтоқсан</a:t>
            </a:r>
            <a:endParaRPr lang="ru-RU" sz="1800" b="1" dirty="0">
              <a:solidFill>
                <a:srgbClr val="FF0000"/>
              </a:solidFill>
            </a:endParaRPr>
          </a:p>
          <a:p>
            <a:pPr algn="ctr"/>
            <a:endParaRPr lang="kk-KZ" sz="2800" dirty="0"/>
          </a:p>
          <a:p>
            <a:r>
              <a:rPr lang="kk-KZ" sz="2400" dirty="0">
                <a:solidFill>
                  <a:schemeClr val="tx1"/>
                </a:solidFill>
              </a:rPr>
              <a:t>«Педагог қызметкерлер мен оларға теңестірілген тұлғалардың лауазымдарының үлгілік біліктілік сипаттамаларын бекіту туралы» Қазақстан Республикасы Білім және ғылым министрінің 2009 жылғы 13 шілдедегі №338 бұйрығы;</a:t>
            </a:r>
          </a:p>
          <a:p>
            <a:pPr algn="ctr"/>
            <a:endParaRPr lang="ru-RU" sz="2800" dirty="0"/>
          </a:p>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46089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7BBD-6364-4D9C-BA66-EA181D87F2B5}"/>
              </a:ext>
            </a:extLst>
          </p:cNvPr>
          <p:cNvSpPr>
            <a:spLocks noGrp="1"/>
          </p:cNvSpPr>
          <p:nvPr>
            <p:ph type="title"/>
          </p:nvPr>
        </p:nvSpPr>
        <p:spPr/>
        <p:txBody>
          <a:bodyPr>
            <a:normAutofit fontScale="90000"/>
          </a:bodyPr>
          <a:lstStyle/>
          <a:p>
            <a:br>
              <a:rPr lang="kk-KZ" sz="2400" dirty="0"/>
            </a:br>
            <a:r>
              <a:rPr lang="kk-KZ" sz="2400" b="1" dirty="0"/>
              <a:t>Біліктілік санатын беруге (растауға) білім беру ұйымы педагогінің портфолиосын бағалау өлшемшарттары</a:t>
            </a:r>
            <a:endParaRPr lang="ru-RU" sz="3600" b="1"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20</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pic>
        <p:nvPicPr>
          <p:cNvPr id="9" name="Объект 8">
            <a:extLst>
              <a:ext uri="{FF2B5EF4-FFF2-40B4-BE49-F238E27FC236}">
                <a16:creationId xmlns:a16="http://schemas.microsoft.com/office/drawing/2014/main" id="{9A4F2DC0-AD43-41DF-A139-7E175543F5E7}"/>
              </a:ext>
            </a:extLst>
          </p:cNvPr>
          <p:cNvPicPr>
            <a:picLocks noGrp="1" noChangeAspect="1"/>
          </p:cNvPicPr>
          <p:nvPr>
            <p:ph idx="1"/>
          </p:nvPr>
        </p:nvPicPr>
        <p:blipFill rotWithShape="1">
          <a:blip r:embed="rId4"/>
          <a:srcRect l="20059" t="22767" r="25593" b="9474"/>
          <a:stretch/>
        </p:blipFill>
        <p:spPr>
          <a:xfrm>
            <a:off x="1856936" y="1348734"/>
            <a:ext cx="8440616" cy="5295332"/>
          </a:xfrm>
          <a:prstGeom prst="rect">
            <a:avLst/>
          </a:prstGeom>
        </p:spPr>
      </p:pic>
    </p:spTree>
    <p:extLst>
      <p:ext uri="{BB962C8B-B14F-4D97-AF65-F5344CB8AC3E}">
        <p14:creationId xmlns:p14="http://schemas.microsoft.com/office/powerpoint/2010/main" val="267560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7BBD-6364-4D9C-BA66-EA181D87F2B5}"/>
              </a:ext>
            </a:extLst>
          </p:cNvPr>
          <p:cNvSpPr>
            <a:spLocks noGrp="1"/>
          </p:cNvSpPr>
          <p:nvPr>
            <p:ph type="title"/>
          </p:nvPr>
        </p:nvSpPr>
        <p:spPr/>
        <p:txBody>
          <a:bodyPr>
            <a:normAutofit fontScale="90000"/>
          </a:bodyPr>
          <a:lstStyle/>
          <a:p>
            <a:br>
              <a:rPr lang="kk-KZ" sz="2400" dirty="0"/>
            </a:br>
            <a:r>
              <a:rPr lang="kk-KZ" sz="2400" b="1" dirty="0"/>
              <a:t>Біліктілік санатын беруге (растауға) білім беру ұйымы педагогінің портфолиосын бағалау өлшемшарттары</a:t>
            </a:r>
            <a:endParaRPr lang="ru-RU" sz="3600" b="1" dirty="0"/>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21</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pic>
        <p:nvPicPr>
          <p:cNvPr id="8" name="Объект 7">
            <a:extLst>
              <a:ext uri="{FF2B5EF4-FFF2-40B4-BE49-F238E27FC236}">
                <a16:creationId xmlns:a16="http://schemas.microsoft.com/office/drawing/2014/main" id="{F98F1712-5A1E-47FD-9122-1C407A8FDFAB}"/>
              </a:ext>
            </a:extLst>
          </p:cNvPr>
          <p:cNvPicPr>
            <a:picLocks noGrp="1" noChangeAspect="1"/>
          </p:cNvPicPr>
          <p:nvPr>
            <p:ph idx="1"/>
          </p:nvPr>
        </p:nvPicPr>
        <p:blipFill rotWithShape="1">
          <a:blip r:embed="rId4"/>
          <a:srcRect l="18836" t="24633" r="24544" b="9350"/>
          <a:stretch/>
        </p:blipFill>
        <p:spPr>
          <a:xfrm>
            <a:off x="1280160" y="1417638"/>
            <a:ext cx="8285870" cy="4454219"/>
          </a:xfrm>
          <a:prstGeom prst="rect">
            <a:avLst/>
          </a:prstGeom>
        </p:spPr>
      </p:pic>
    </p:spTree>
    <p:extLst>
      <p:ext uri="{BB962C8B-B14F-4D97-AF65-F5344CB8AC3E}">
        <p14:creationId xmlns:p14="http://schemas.microsoft.com/office/powerpoint/2010/main" val="24602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669" y="764274"/>
            <a:ext cx="11156731" cy="653363"/>
          </a:xfrm>
        </p:spPr>
        <p:txBody>
          <a:bodyPr>
            <a:noAutofit/>
          </a:bodyPr>
          <a:lstStyle/>
          <a:p>
            <a:br>
              <a:rPr lang="kk-KZ" sz="3600" dirty="0"/>
            </a:br>
            <a:r>
              <a:rPr lang="kk-KZ" sz="3600" dirty="0"/>
              <a:t>Аттестаттау мынадай кезеңдерді қамтиды:</a:t>
            </a:r>
            <a:br>
              <a:rPr lang="ru-RU" sz="3600" dirty="0"/>
            </a:br>
            <a:endParaRPr lang="ru-RU" sz="3600" b="1" dirty="0">
              <a:solidFill>
                <a:schemeClr val="tx2"/>
              </a:solidFill>
            </a:endParaRPr>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3</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40979" y="1718440"/>
            <a:ext cx="10846676" cy="3539430"/>
          </a:xfrm>
          <a:prstGeom prst="rect">
            <a:avLst/>
          </a:prstGeom>
        </p:spPr>
        <p:txBody>
          <a:bodyPr wrap="square">
            <a:spAutoFit/>
          </a:bodyPr>
          <a:lstStyle/>
          <a:p>
            <a:r>
              <a:rPr lang="kk-KZ" dirty="0"/>
              <a:t> </a:t>
            </a:r>
            <a:r>
              <a:rPr lang="kk-KZ" sz="2800" dirty="0">
                <a:solidFill>
                  <a:schemeClr val="tx1"/>
                </a:solidFill>
              </a:rPr>
              <a:t>педагогтер үшін: </a:t>
            </a:r>
            <a:endParaRPr lang="ru-RU" sz="2800" dirty="0">
              <a:solidFill>
                <a:schemeClr val="tx1"/>
              </a:solidFill>
            </a:endParaRPr>
          </a:p>
          <a:p>
            <a:r>
              <a:rPr lang="kk-KZ" sz="2800" dirty="0">
                <a:solidFill>
                  <a:schemeClr val="tx1"/>
                </a:solidFill>
              </a:rPr>
              <a:t>1) біліктілік бағалау (рәсімді автоматтандыруға байланысты ақпараттық жүйені пайдалану кезінде алынып тасталады);</a:t>
            </a:r>
            <a:endParaRPr lang="ru-RU" sz="2800" dirty="0">
              <a:solidFill>
                <a:schemeClr val="tx1"/>
              </a:solidFill>
            </a:endParaRPr>
          </a:p>
          <a:p>
            <a:r>
              <a:rPr lang="kk-KZ" sz="2800" dirty="0">
                <a:solidFill>
                  <a:schemeClr val="tx1"/>
                </a:solidFill>
              </a:rPr>
              <a:t>2) қызмет нәтижелерін кешенді талдамалық жинақтау;</a:t>
            </a:r>
            <a:endParaRPr lang="ru-RU" sz="2800" dirty="0">
              <a:solidFill>
                <a:schemeClr val="tx1"/>
              </a:solidFill>
            </a:endParaRPr>
          </a:p>
          <a:p>
            <a:r>
              <a:rPr lang="kk-KZ" sz="2800" dirty="0">
                <a:solidFill>
                  <a:schemeClr val="tx1"/>
                </a:solidFill>
              </a:rPr>
              <a:t>3) ПББ және эссе жазу (техникалық және кәсіптік, орта білімнен кейінгі білім беру ұйымдарының өндірістік оқыту шеберлері мен арнайы пәндер бойынша оқытушыларын қоспағанда);</a:t>
            </a:r>
            <a:endParaRPr lang="ru-RU" sz="2800" dirty="0">
              <a:solidFill>
                <a:schemeClr val="tx1"/>
              </a:solidFill>
            </a:endParaRPr>
          </a:p>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157679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4</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40979" y="1718440"/>
            <a:ext cx="10846676" cy="523220"/>
          </a:xfrm>
          <a:prstGeom prst="rect">
            <a:avLst/>
          </a:prstGeom>
        </p:spPr>
        <p:txBody>
          <a:bodyPr wrap="square">
            <a:spAutoFit/>
          </a:bodyPr>
          <a:lstStyle/>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
        <p:nvSpPr>
          <p:cNvPr id="10" name="Заголовок 9">
            <a:extLst>
              <a:ext uri="{FF2B5EF4-FFF2-40B4-BE49-F238E27FC236}">
                <a16:creationId xmlns:a16="http://schemas.microsoft.com/office/drawing/2014/main" id="{E9E77F03-F52F-4BA0-BADB-04C30652D3B8}"/>
              </a:ext>
            </a:extLst>
          </p:cNvPr>
          <p:cNvSpPr>
            <a:spLocks noGrp="1"/>
          </p:cNvSpPr>
          <p:nvPr>
            <p:ph type="title"/>
          </p:nvPr>
        </p:nvSpPr>
        <p:spPr>
          <a:xfrm>
            <a:off x="604345" y="837050"/>
            <a:ext cx="10972800" cy="1143000"/>
          </a:xfrm>
        </p:spPr>
        <p:txBody>
          <a:bodyPr>
            <a:normAutofit fontScale="90000"/>
          </a:bodyPr>
          <a:lstStyle/>
          <a:p>
            <a:pPr algn="l"/>
            <a:br>
              <a:rPr lang="kk-KZ" dirty="0"/>
            </a:br>
            <a:br>
              <a:rPr lang="kk-KZ" dirty="0"/>
            </a:br>
            <a:br>
              <a:rPr lang="kk-KZ" dirty="0"/>
            </a:br>
            <a:br>
              <a:rPr lang="kk-KZ" dirty="0"/>
            </a:br>
            <a:br>
              <a:rPr lang="kk-KZ" dirty="0"/>
            </a:br>
            <a:br>
              <a:rPr lang="kk-KZ" dirty="0"/>
            </a:br>
            <a:br>
              <a:rPr lang="kk-KZ" dirty="0"/>
            </a:br>
            <a:br>
              <a:rPr lang="kk-KZ" dirty="0"/>
            </a:br>
            <a:r>
              <a:rPr lang="kk-KZ" sz="3100" dirty="0"/>
              <a:t>Сараптама кеңесі аттестатталушының қашықтықтан немесе күндізгі форматта қатысуымен әрбір пән бойынша немесе бағыт бойынша портфолионы жеке қарайды және бағалайды. Аттестатталушының қатысуымен портфолионы қарау 30 минуттан аспайды. Бұл ретте аудио немесе бейнежазба жүргізіледі. Аудио бейнежазба аттестаттау өткізген ұйымның архивінде кемінде бір жыл сақталады. </a:t>
            </a:r>
            <a:br>
              <a:rPr lang="kk-KZ" sz="3100" dirty="0"/>
            </a:br>
            <a:br>
              <a:rPr lang="kk-KZ" sz="3100" dirty="0"/>
            </a:br>
            <a:r>
              <a:rPr lang="kk-KZ" sz="3600" dirty="0"/>
              <a:t>Портфолио талаптарға сәйкес келмеген жағдайда педагог келесі кезеңге – ПББ өтпейді.</a:t>
            </a:r>
            <a:br>
              <a:rPr lang="ru-RU" sz="3600" dirty="0"/>
            </a:br>
            <a:r>
              <a:rPr lang="kk-KZ" sz="3600" dirty="0"/>
              <a:t> </a:t>
            </a:r>
            <a:br>
              <a:rPr lang="ru-RU" sz="3600" dirty="0"/>
            </a:br>
            <a:br>
              <a:rPr lang="ru-RU" sz="3600" dirty="0"/>
            </a:br>
            <a:endParaRPr lang="ru-RU" dirty="0"/>
          </a:p>
        </p:txBody>
      </p:sp>
    </p:spTree>
    <p:extLst>
      <p:ext uri="{BB962C8B-B14F-4D97-AF65-F5344CB8AC3E}">
        <p14:creationId xmlns:p14="http://schemas.microsoft.com/office/powerpoint/2010/main" val="306618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669" y="529037"/>
            <a:ext cx="11156731" cy="653363"/>
          </a:xfrm>
        </p:spPr>
        <p:txBody>
          <a:bodyPr>
            <a:noAutofit/>
          </a:bodyPr>
          <a:lstStyle/>
          <a:p>
            <a:br>
              <a:rPr lang="kk-KZ" sz="3200" b="1" dirty="0"/>
            </a:br>
            <a:r>
              <a:rPr lang="kk-KZ" sz="3200" b="1" dirty="0"/>
              <a:t>Педагогтерге кезекті біліктілік санаттарын беру тәртібі</a:t>
            </a:r>
            <a:br>
              <a:rPr lang="ru-RU" dirty="0"/>
            </a:br>
            <a:endParaRPr lang="ru-RU" sz="3600" b="1" dirty="0">
              <a:solidFill>
                <a:schemeClr val="tx2"/>
              </a:solidFill>
            </a:endParaRPr>
          </a:p>
        </p:txBody>
      </p:sp>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5</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032" y="1182400"/>
            <a:ext cx="11545936" cy="5847755"/>
          </a:xfrm>
          <a:prstGeom prst="rect">
            <a:avLst/>
          </a:prstGeom>
        </p:spPr>
        <p:txBody>
          <a:bodyPr wrap="square">
            <a:spAutoFit/>
          </a:bodyPr>
          <a:lstStyle/>
          <a:p>
            <a:pPr algn="ctr"/>
            <a:r>
              <a:rPr lang="kk-KZ" sz="2400" b="1" dirty="0">
                <a:solidFill>
                  <a:schemeClr val="tx1"/>
                </a:solidFill>
              </a:rPr>
              <a:t>«педагог-модератор» біліктілік санатына:</a:t>
            </a:r>
            <a:endParaRPr lang="ru-RU" sz="2400" b="1" dirty="0">
              <a:solidFill>
                <a:schemeClr val="tx1"/>
              </a:solidFill>
            </a:endParaRPr>
          </a:p>
          <a:p>
            <a:r>
              <a:rPr lang="kk-KZ" sz="2300" dirty="0">
                <a:solidFill>
                  <a:schemeClr val="tx1"/>
                </a:solidFill>
              </a:rPr>
              <a:t>тиісті бейіні бойынша педагогикалық немесе өзге де кәсіптік білімі бар адамдар, сондай-ақ қайта даярлау курстарынан өткен адамдар, мынадай кәсіби құзыреттерге сәйкес келетін кемінде екі жыл педагогикалық өтілі бар адамдар:</a:t>
            </a:r>
            <a:endParaRPr lang="ru-RU" sz="2300" dirty="0">
              <a:solidFill>
                <a:schemeClr val="tx1"/>
              </a:solidFill>
            </a:endParaRPr>
          </a:p>
          <a:p>
            <a:r>
              <a:rPr lang="kk-KZ" sz="2300" dirty="0">
                <a:solidFill>
                  <a:schemeClr val="tx1"/>
                </a:solidFill>
              </a:rPr>
              <a:t>«педагог» біліктілік санатының жалпы талаптарына сәйкес келеді, бұдан басқа:</a:t>
            </a:r>
            <a:endParaRPr lang="ru-RU" sz="2300" dirty="0">
              <a:solidFill>
                <a:schemeClr val="tx1"/>
              </a:solidFill>
            </a:endParaRPr>
          </a:p>
          <a:p>
            <a:pPr marL="342900" indent="-342900">
              <a:buFont typeface="Arial" panose="020B0604020202020204" pitchFamily="34" charset="0"/>
              <a:buChar char="•"/>
            </a:pPr>
            <a:r>
              <a:rPr lang="kk-KZ" sz="2300" dirty="0">
                <a:solidFill>
                  <a:schemeClr val="tx1"/>
                </a:solidFill>
              </a:rPr>
              <a:t>оқытудың инновациялық нысандарын, әдістері мен құралдарын қолданады; </a:t>
            </a:r>
            <a:endParaRPr lang="ru-RU" sz="2300" dirty="0">
              <a:solidFill>
                <a:schemeClr val="tx1"/>
              </a:solidFill>
            </a:endParaRPr>
          </a:p>
          <a:p>
            <a:pPr marL="342900" indent="-342900">
              <a:buFont typeface="Arial" panose="020B0604020202020204" pitchFamily="34" charset="0"/>
              <a:buChar char="•"/>
            </a:pPr>
            <a:r>
              <a:rPr lang="kk-KZ" sz="2300" dirty="0">
                <a:solidFill>
                  <a:schemeClr val="tx1"/>
                </a:solidFill>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білім беру ұйымының, ауданның (облыстық маңызы бар қаланың) деңгейінде олимпиадаларға, конкурстарға, жарыстарға қатысушы немесе жүлдегер немесе жеңімпаз оқушылары бар;</a:t>
            </a:r>
            <a:endParaRPr lang="ru-RU" sz="2300" dirty="0">
              <a:solidFill>
                <a:schemeClr val="tx1"/>
              </a:solidFill>
            </a:endParaRPr>
          </a:p>
          <a:p>
            <a:pPr marL="342900" indent="-342900">
              <a:buFont typeface="Arial" panose="020B0604020202020204" pitchFamily="34" charset="0"/>
              <a:buChar char="•"/>
            </a:pPr>
            <a:r>
              <a:rPr lang="kk-KZ" sz="2300" dirty="0">
                <a:solidFill>
                  <a:schemeClr val="tx1"/>
                </a:solidFill>
              </a:rPr>
              <a:t>Сабақты зерттеу жүргізеді, оның ішінде </a:t>
            </a:r>
            <a:r>
              <a:rPr lang="kk-KZ" sz="2300" b="1" dirty="0">
                <a:solidFill>
                  <a:schemeClr val="tx1"/>
                </a:solidFill>
              </a:rPr>
              <a:t>(</a:t>
            </a:r>
            <a:r>
              <a:rPr lang="kk-KZ" sz="2300" dirty="0">
                <a:solidFill>
                  <a:schemeClr val="tx1"/>
                </a:solidFill>
              </a:rPr>
              <a:t>Lesson Study) лессон стади, (Action Research) экшн рисёрч әдісін қолданады;</a:t>
            </a:r>
            <a:endParaRPr lang="ru-RU" sz="2300" dirty="0">
              <a:solidFill>
                <a:schemeClr val="tx1"/>
              </a:solidFill>
            </a:endParaRPr>
          </a:p>
          <a:p>
            <a:pPr marL="342900" indent="-342900">
              <a:buFont typeface="Arial" panose="020B0604020202020204" pitchFamily="34" charset="0"/>
              <a:buChar char="•"/>
            </a:pPr>
            <a:r>
              <a:rPr lang="kk-KZ" sz="2300" dirty="0">
                <a:solidFill>
                  <a:schemeClr val="tx1"/>
                </a:solidFill>
              </a:rPr>
              <a:t>сабақ рефлексиясын жүргізеді, өткізілген сабақтарға әріптестерінің оң пікірлеріне ие; </a:t>
            </a:r>
            <a:endParaRPr lang="ru-RU" sz="2300" dirty="0">
              <a:solidFill>
                <a:schemeClr val="tx1"/>
              </a:solidFill>
            </a:endParaRPr>
          </a:p>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33628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6</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4479" y="688115"/>
            <a:ext cx="11517802" cy="6001643"/>
          </a:xfrm>
          <a:prstGeom prst="rect">
            <a:avLst/>
          </a:prstGeom>
        </p:spPr>
        <p:txBody>
          <a:bodyPr wrap="square">
            <a:spAutoFit/>
          </a:bodyPr>
          <a:lstStyle/>
          <a:p>
            <a:pPr algn="ctr"/>
            <a:r>
              <a:rPr lang="kk-KZ" sz="2000" b="1" dirty="0">
                <a:solidFill>
                  <a:schemeClr val="tx1"/>
                </a:solidFill>
              </a:rPr>
              <a:t>«педагог-сарапшы» біліктілік санатына:</a:t>
            </a:r>
            <a:endParaRPr lang="ru-RU" sz="2000" b="1" dirty="0">
              <a:solidFill>
                <a:schemeClr val="tx1"/>
              </a:solidFill>
            </a:endParaRPr>
          </a:p>
          <a:p>
            <a:r>
              <a:rPr lang="kk-KZ" sz="2100" dirty="0">
                <a:solidFill>
                  <a:schemeClr val="tx1"/>
                </a:solidFill>
              </a:rPr>
              <a:t>тиісті бейіні бойынша педагогикалық немесе өзге де кәсіптік білімі бар адамдар, сондай-ақ қайта даярлау курстарынан өткен адамдар, мынадай кәсіби құзыреттерге сәйкес келетін, кемінде үш жыл педагогикалық өтілі бар адамдар:</a:t>
            </a:r>
            <a:endParaRPr lang="ru-RU" sz="2100" dirty="0">
              <a:solidFill>
                <a:schemeClr val="tx1"/>
              </a:solidFill>
            </a:endParaRPr>
          </a:p>
          <a:p>
            <a:r>
              <a:rPr lang="kk-KZ" sz="2100" dirty="0">
                <a:solidFill>
                  <a:schemeClr val="tx1"/>
                </a:solidFill>
              </a:rPr>
              <a:t>«педагог-модератор» біліктілік санатының жалпы талаптарына сәйкес келеді, бұдан басқа:</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ұйымдастырылған оқу қызметін, оқу-тәрбие процесін талдау дағдыларын меңгерген;</a:t>
            </a:r>
            <a:endParaRPr lang="ru-RU" sz="2100" dirty="0">
              <a:solidFill>
                <a:schemeClr val="tx1"/>
              </a:solidFill>
            </a:endParaRPr>
          </a:p>
          <a:p>
            <a:r>
              <a:rPr lang="kk-KZ" sz="2100" dirty="0">
                <a:solidFill>
                  <a:schemeClr val="tx1"/>
                </a:solidFill>
              </a:rPr>
              <a:t>өзінің және білім беру ұйымы деңгейінде әріптестерінің кәсіби даму басымдықтарын сындарлы анықтайды; </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аудан (облыстық маңызы бар қала) деңгейінде олимпиадаларға, конкурстарға, жарыстарға, облыс деңгейінде конкурстарға, жарыстарға қатысушы немесе жүлдегер немесе жеңімпаз оқушылары бар;</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Сабақты зерттеу жүргізеді, оның ішінде </a:t>
            </a:r>
            <a:r>
              <a:rPr lang="kk-KZ" sz="2100" b="1" dirty="0">
                <a:solidFill>
                  <a:schemeClr val="tx1"/>
                </a:solidFill>
              </a:rPr>
              <a:t>(</a:t>
            </a:r>
            <a:r>
              <a:rPr lang="kk-KZ" sz="2100" dirty="0">
                <a:solidFill>
                  <a:schemeClr val="tx1"/>
                </a:solidFill>
              </a:rPr>
              <a:t>Lesson Study) лессон стади, (Action Research) экшн рисёрч әдісін қолданады;</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сабақтар рефлексиясын жүргізеді, өткізген сабақтарына әдіскерлер мен  педагогтердің оң пікірлерінің бар болуы;</a:t>
            </a:r>
            <a:endParaRPr lang="ru-RU" sz="2100" dirty="0">
              <a:solidFill>
                <a:schemeClr val="tx1"/>
              </a:solidFill>
            </a:endParaRPr>
          </a:p>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120861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7</a:t>
            </a:fld>
            <a:endParaRPr lang="ru-RU"/>
          </a:p>
        </p:txBody>
      </p:sp>
      <p:sp>
        <p:nvSpPr>
          <p:cNvPr id="5" name="Прямоугольник 4"/>
          <p:cNvSpPr/>
          <p:nvPr/>
        </p:nvSpPr>
        <p:spPr>
          <a:xfrm>
            <a:off x="434479" y="136524"/>
            <a:ext cx="11676184" cy="6663363"/>
          </a:xfrm>
          <a:prstGeom prst="rect">
            <a:avLst/>
          </a:prstGeom>
        </p:spPr>
        <p:txBody>
          <a:bodyPr wrap="square">
            <a:spAutoFit/>
          </a:bodyPr>
          <a:lstStyle/>
          <a:p>
            <a:pPr algn="ctr"/>
            <a:r>
              <a:rPr lang="kk-KZ" sz="2100" dirty="0"/>
              <a:t> </a:t>
            </a:r>
            <a:r>
              <a:rPr lang="kk-KZ" sz="2100" b="1" dirty="0">
                <a:solidFill>
                  <a:schemeClr val="tx1"/>
                </a:solidFill>
              </a:rPr>
              <a:t>«педагог-зерттеуші» біліктілік санатына:</a:t>
            </a:r>
            <a:endParaRPr lang="ru-RU" sz="2100" b="1" dirty="0">
              <a:solidFill>
                <a:schemeClr val="tx1"/>
              </a:solidFill>
            </a:endParaRPr>
          </a:p>
          <a:p>
            <a:r>
              <a:rPr lang="kk-KZ" sz="2100" dirty="0">
                <a:solidFill>
                  <a:schemeClr val="tx1"/>
                </a:solidFill>
              </a:rPr>
              <a:t>тиісті бейіні бойынша жоғары немесе жоғары оқу орнынан кейінгі педагогикалық немесе өзге де кәсіптік білімі, мынадай кәсіби құзыреттерге сәйкес келетін, кемінде бес жыл педагогикалық өтілі бар адамдар: </a:t>
            </a:r>
            <a:endParaRPr lang="ru-RU" sz="2100" dirty="0">
              <a:solidFill>
                <a:schemeClr val="tx1"/>
              </a:solidFill>
            </a:endParaRPr>
          </a:p>
          <a:p>
            <a:r>
              <a:rPr lang="kk-KZ" sz="2100" dirty="0">
                <a:solidFill>
                  <a:schemeClr val="tx1"/>
                </a:solidFill>
              </a:rPr>
              <a:t>«педагог-сарапшы» біліктілік санатының жалпы талаптарына сәйкес келеді, бұдан басқа: </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сабақты зерттеу және бағалау құралдарын әзірлеу дағдыларын меңгерген;</a:t>
            </a:r>
            <a:endParaRPr lang="ru-RU" sz="2100" dirty="0">
              <a:solidFill>
                <a:schemeClr val="tx1"/>
              </a:solidFill>
            </a:endParaRPr>
          </a:p>
          <a:p>
            <a:r>
              <a:rPr lang="kk-KZ" sz="2100" dirty="0">
                <a:solidFill>
                  <a:schemeClr val="tx1"/>
                </a:solidFill>
              </a:rPr>
              <a:t>білім алушылардың зерттеушілік дағдыларын дамытуды қамтамасыз етеді; </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облыс, республикалық маңызы бар қалалар және астана, республика деңгейінде тәжірибені жинақтайды (республикалық ведомстволық бағынысты ұйымдар мен салалық мемлекеттік органдардың білім беру ұйымдары үшін); </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облыстық, республикалық, халықаралық деңгейлерде олимпиадаларға, конкурстарға, жарыстарға қатысушы немесе жүлдегер немесе жеңімпаз оқушылары бар;</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«Үздік педагог» атағының иегері, қатысушысы немесе жүлдегері (бар болған жағдайда) болып табылады;</a:t>
            </a:r>
            <a:endParaRPr lang="ru-RU" sz="2100" dirty="0">
              <a:solidFill>
                <a:schemeClr val="tx1"/>
              </a:solidFill>
            </a:endParaRPr>
          </a:p>
          <a:p>
            <a:pPr marL="342900" indent="-342900">
              <a:buFont typeface="Arial" panose="020B0604020202020204" pitchFamily="34" charset="0"/>
              <a:buChar char="•"/>
            </a:pPr>
            <a:r>
              <a:rPr lang="kk-KZ" sz="2100" dirty="0">
                <a:solidFill>
                  <a:schemeClr val="tx1"/>
                </a:solidFill>
              </a:rPr>
              <a:t>ауданның (облыстық маңызы бар қаланың), облыстың деңгейінде педагогикалық қоғамдастықта конструктивті даму стратегиясын айқындайды, тәлімгерлікті жүзеге асырады (бар болған жағдайда);</a:t>
            </a:r>
            <a:endParaRPr lang="ru-RU" sz="2100" dirty="0">
              <a:solidFill>
                <a:schemeClr val="tx1"/>
              </a:solidFill>
            </a:endParaRPr>
          </a:p>
          <a:p>
            <a:pPr fontAlgn="base"/>
            <a:endParaRPr lang="ru-RU" sz="2800" dirty="0">
              <a:solidFill>
                <a:srgbClr val="444444"/>
              </a:solidFill>
              <a:latin typeface="customFont"/>
            </a:endParaRPr>
          </a:p>
        </p:txBody>
      </p:sp>
    </p:spTree>
    <p:extLst>
      <p:ext uri="{BB962C8B-B14F-4D97-AF65-F5344CB8AC3E}">
        <p14:creationId xmlns:p14="http://schemas.microsoft.com/office/powerpoint/2010/main" val="413530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8</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4479" y="663363"/>
            <a:ext cx="11323042" cy="5755422"/>
          </a:xfrm>
          <a:prstGeom prst="rect">
            <a:avLst/>
          </a:prstGeom>
        </p:spPr>
        <p:txBody>
          <a:bodyPr wrap="square">
            <a:spAutoFit/>
          </a:bodyPr>
          <a:lstStyle/>
          <a:p>
            <a:pPr algn="ctr"/>
            <a:r>
              <a:rPr lang="kk-KZ" sz="2000" b="1" dirty="0">
                <a:solidFill>
                  <a:schemeClr val="tx1"/>
                </a:solidFill>
              </a:rPr>
              <a:t>Педагог-зерттеуші</a:t>
            </a:r>
          </a:p>
          <a:p>
            <a:pPr marL="342900" indent="-342900">
              <a:buFont typeface="Arial" panose="020B0604020202020204" pitchFamily="34" charset="0"/>
              <a:buChar char="•"/>
            </a:pPr>
            <a:r>
              <a:rPr lang="kk-KZ" sz="2000" dirty="0">
                <a:solidFill>
                  <a:schemeClr val="tx1"/>
                </a:solidFill>
              </a:rPr>
              <a:t>Қазақстан Республикасы Оқу-ағарту министрлігінің «Білім беру мазмұнын сараптау республикалық ғылыми-практикалық орталығы» шаруашылық жүргізу құқығындағы республикалық мемлекеттік кәсіпорнының  «Сарапшылардың электрондық базасына» сәйкес немесе Техникалық және кәсіптік білім департаменті жанындағы Республикалық оқу-әдістемелік кеңес ұсынған оқулықтарды, оқу-әдістемелік кешендер мен оқу-әдістемелік құралдарды сараптау жөніндегі сарапшылардың құрамына кіреді (болған жағдайда);        </a:t>
            </a:r>
            <a:endParaRPr lang="ru-RU" sz="2000" dirty="0">
              <a:solidFill>
                <a:schemeClr val="tx1"/>
              </a:solidFill>
            </a:endParaRPr>
          </a:p>
          <a:p>
            <a:pPr marL="342900" indent="-342900">
              <a:buFont typeface="Arial" panose="020B0604020202020204" pitchFamily="34" charset="0"/>
              <a:buChar char="•"/>
            </a:pPr>
            <a:r>
              <a:rPr lang="kk-KZ" sz="2000" dirty="0">
                <a:solidFill>
                  <a:schemeClr val="tx1"/>
                </a:solidFill>
              </a:rPr>
              <a:t>интернет-ресурстарды пайдалана отырып, жұмыс тәжірибесін таратады;</a:t>
            </a:r>
            <a:endParaRPr lang="ru-RU" sz="2000" dirty="0">
              <a:solidFill>
                <a:schemeClr val="tx1"/>
              </a:solidFill>
            </a:endParaRPr>
          </a:p>
          <a:p>
            <a:pPr marL="342900" indent="-342900">
              <a:buFont typeface="Arial" panose="020B0604020202020204" pitchFamily="34" charset="0"/>
              <a:buChar char="•"/>
            </a:pPr>
            <a:r>
              <a:rPr lang="kk-KZ" sz="2000" dirty="0">
                <a:solidFill>
                  <a:schemeClr val="tx1"/>
                </a:solidFill>
              </a:rPr>
              <a:t>аудан/қала/облыс деңгейінде сабақтарды көрсетеді, өткізілген сабақтарына педагогтер мен әдіскерлердің оң пікірлерінің бар болуы;</a:t>
            </a:r>
            <a:endParaRPr lang="ru-RU" sz="2000" dirty="0">
              <a:solidFill>
                <a:schemeClr val="tx1"/>
              </a:solidFill>
            </a:endParaRPr>
          </a:p>
          <a:p>
            <a:pPr marL="342900" indent="-342900">
              <a:buFont typeface="Arial" panose="020B0604020202020204" pitchFamily="34" charset="0"/>
              <a:buChar char="•"/>
            </a:pPr>
            <a:r>
              <a:rPr lang="kk-KZ" sz="2000" dirty="0">
                <a:solidFill>
                  <a:schemeClr val="tx1"/>
                </a:solidFill>
              </a:rPr>
              <a:t>Сабақты зерттеу жүргізеді, оның ішінде (Lesson Study) лессон стади (Action Research) экшн рисёрч әдісін қолданады; </a:t>
            </a:r>
            <a:endParaRPr lang="ru-RU" sz="2000" dirty="0">
              <a:solidFill>
                <a:schemeClr val="tx1"/>
              </a:solidFill>
            </a:endParaRPr>
          </a:p>
          <a:p>
            <a:pPr marL="342900" indent="-342900">
              <a:buFont typeface="Arial" panose="020B0604020202020204" pitchFamily="34" charset="0"/>
              <a:buChar char="•"/>
            </a:pPr>
            <a:r>
              <a:rPr lang="kk-KZ" sz="2000" dirty="0">
                <a:solidFill>
                  <a:schemeClr val="tx1"/>
                </a:solidFill>
              </a:rPr>
              <a:t>сабақтар рефлексиясын жүргізеді, басқа мұғалімдердің сабақтарын талдайды;</a:t>
            </a:r>
            <a:endParaRPr lang="ru-RU" sz="2000" dirty="0">
              <a:solidFill>
                <a:schemeClr val="tx1"/>
              </a:solidFill>
            </a:endParaRPr>
          </a:p>
          <a:p>
            <a:pPr marL="342900" indent="-342900">
              <a:buFont typeface="Arial" panose="020B0604020202020204" pitchFamily="34" charset="0"/>
              <a:buChar char="•"/>
            </a:pPr>
            <a:r>
              <a:rPr lang="kk-KZ" sz="2000" dirty="0">
                <a:solidFill>
                  <a:schemeClr val="tx1"/>
                </a:solidFill>
              </a:rPr>
              <a:t>аудандық/қалалық/облыстық және (немесе) республикалық деңгейлерде (бар болған жағдайда) педагогтер үшін семинарлар, конференциялар ұйымдастыруға және өткізуге қатысады;</a:t>
            </a:r>
            <a:endParaRPr lang="ru-RU" sz="2000" dirty="0">
              <a:solidFill>
                <a:schemeClr val="tx1"/>
              </a:solidFill>
            </a:endParaRPr>
          </a:p>
          <a:p>
            <a:pPr fontAlgn="base"/>
            <a:endParaRPr lang="ru-RU" sz="2800" dirty="0">
              <a:solidFill>
                <a:srgbClr val="444444"/>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174635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9</a:t>
            </a:fld>
            <a:endParaRPr lang="ru-RU"/>
          </a:p>
        </p:txBody>
      </p:sp>
      <p:pic>
        <p:nvPicPr>
          <p:cNvPr id="4" name="Picture 2" descr="D:\слайд223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32"/>
            <a:ext cx="12192000" cy="7138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6948" y="663363"/>
            <a:ext cx="11788726" cy="6063198"/>
          </a:xfrm>
          <a:prstGeom prst="rect">
            <a:avLst/>
          </a:prstGeom>
        </p:spPr>
        <p:txBody>
          <a:bodyPr wrap="square">
            <a:spAutoFit/>
          </a:bodyPr>
          <a:lstStyle/>
          <a:p>
            <a:pPr algn="ctr"/>
            <a:r>
              <a:rPr lang="kk-KZ" sz="1800" b="1" dirty="0">
                <a:solidFill>
                  <a:schemeClr val="tx1"/>
                </a:solidFill>
              </a:rPr>
              <a:t>«педагог-шебер» біліктілік санатына:</a:t>
            </a:r>
            <a:endParaRPr lang="ru-RU" sz="1800" b="1" dirty="0">
              <a:solidFill>
                <a:schemeClr val="tx1"/>
              </a:solidFill>
            </a:endParaRPr>
          </a:p>
          <a:p>
            <a:r>
              <a:rPr lang="kk-KZ" sz="1800" dirty="0">
                <a:solidFill>
                  <a:schemeClr val="tx1"/>
                </a:solidFill>
              </a:rPr>
              <a:t>тиісті бейіні бойынша жоғары немесе жоғары оқу орнынан кейінгі педагогикалық білімі, келесі кәсіби құзыреттерге сәйкес келетін кемінде алты жыл педагогикалық өтілі бар адамдар: </a:t>
            </a:r>
            <a:endParaRPr lang="ru-RU" sz="1800" dirty="0">
              <a:solidFill>
                <a:schemeClr val="tx1"/>
              </a:solidFill>
            </a:endParaRPr>
          </a:p>
          <a:p>
            <a:r>
              <a:rPr lang="kk-KZ" sz="1800" dirty="0">
                <a:solidFill>
                  <a:schemeClr val="tx1"/>
                </a:solidFill>
              </a:rPr>
              <a:t>«педагог-зерттеуші» біліктілік санатының жалпы талаптарына сәйкес келеді, бұдан басқа: </a:t>
            </a:r>
            <a:endParaRPr lang="ru-RU" sz="1800" dirty="0">
              <a:solidFill>
                <a:schemeClr val="tx1"/>
              </a:solidFill>
            </a:endParaRPr>
          </a:p>
          <a:p>
            <a:pPr marL="285750" indent="-285750">
              <a:buFont typeface="Arial" panose="020B0604020202020204" pitchFamily="34" charset="0"/>
              <a:buChar char="•"/>
            </a:pPr>
            <a:r>
              <a:rPr lang="kk-KZ" sz="1800" dirty="0">
                <a:solidFill>
                  <a:schemeClr val="tx1"/>
                </a:solidFill>
              </a:rPr>
              <a:t>білім беру ұйымдарында іске асырылған және Ы. Алтынсарин атындағы Ұлттық білім академиясы жанындағы Республикалық оқу-әдістемелік кеңесте немесе Техникалық және кәсіптік білім департаменті жанындағы Республикалық оқу-әдістемелік кеңесте мақұлданған үздік педагогикалық практикалар мен әзірлемелерді енгізеді немесе бағдарламаларды әзірлейді,</a:t>
            </a:r>
            <a:endParaRPr lang="ru-RU" sz="1800" dirty="0">
              <a:solidFill>
                <a:schemeClr val="tx1"/>
              </a:solidFill>
            </a:endParaRPr>
          </a:p>
          <a:p>
            <a:pPr marL="285750" indent="-285750">
              <a:buFont typeface="Arial" panose="020B0604020202020204" pitchFamily="34" charset="0"/>
              <a:buChar char="•"/>
            </a:pPr>
            <a:r>
              <a:rPr lang="kk-KZ" sz="1800" dirty="0">
                <a:solidFill>
                  <a:schemeClr val="tx1"/>
                </a:solidFill>
              </a:rPr>
              <a:t>немесе білім беру саласындағы уәкілетті орган бекіткен немесе Техникалық және кәсіптік білім департаменті жанындағы Республикалық оқу-әдістемелік кеңес ұсынған оқулықтар, оқу-әдістемелік кешендер мен оқу-әдістемелік құралдар тізбесіне енгізілген басып шығарылған оқулықтардың, оқу-әдістемелік құралдардың авторы (тең авторы) болып табылады,</a:t>
            </a:r>
            <a:endParaRPr lang="ru-RU" sz="1800" dirty="0">
              <a:solidFill>
                <a:schemeClr val="tx1"/>
              </a:solidFill>
            </a:endParaRPr>
          </a:p>
          <a:p>
            <a:pPr marL="285750" indent="-285750">
              <a:buFont typeface="Arial" panose="020B0604020202020204" pitchFamily="34" charset="0"/>
              <a:buChar char="•"/>
            </a:pPr>
            <a:r>
              <a:rPr lang="kk-KZ" sz="1800" dirty="0">
                <a:solidFill>
                  <a:schemeClr val="tx1"/>
                </a:solidFill>
              </a:rPr>
              <a:t>немесе уорлд скилс (WorldSkills) (кәсіби шеберлік конкурсы) халықаралық чемпионаттарының сарапшысы немесе педагогтердің біліктілігін арттыру бойынша тренер болып табылады;</a:t>
            </a:r>
            <a:endParaRPr lang="ru-RU" sz="1800" dirty="0">
              <a:solidFill>
                <a:schemeClr val="tx1"/>
              </a:solidFill>
            </a:endParaRPr>
          </a:p>
          <a:p>
            <a:pPr marL="285750" indent="-285750">
              <a:buFont typeface="Arial" panose="020B0604020202020204" pitchFamily="34" charset="0"/>
              <a:buChar char="•"/>
            </a:pPr>
            <a:r>
              <a:rPr lang="kk-KZ" sz="1800" dirty="0">
                <a:solidFill>
                  <a:schemeClr val="tx1"/>
                </a:solidFill>
              </a:rPr>
              <a:t>республикалық немесе халықаралық кәсіптік конкурстардың немесе олимпиадалардың жүлдегері немесе жеңімпазы болып табылады немесе білім беру саласындағы уәкілетті орган бекіткен тізбеге сәйкес республикалық немесе халықаралық деңгейдегі олимпиадалардың, конкурстардың, жарыстардың жеңімпаздарын немесе жүлдегерлерін дайындады;</a:t>
            </a:r>
            <a:endParaRPr lang="ru-RU" sz="1800" dirty="0">
              <a:solidFill>
                <a:schemeClr val="tx1"/>
              </a:solidFill>
            </a:endParaRPr>
          </a:p>
          <a:p>
            <a:pPr marL="285750" indent="-285750">
              <a:buFont typeface="Arial" panose="020B0604020202020204" pitchFamily="34" charset="0"/>
              <a:buChar char="•"/>
            </a:pPr>
            <a:r>
              <a:rPr lang="kk-KZ" sz="1800" dirty="0">
                <a:solidFill>
                  <a:schemeClr val="tx1"/>
                </a:solidFill>
              </a:rPr>
              <a:t>«Үздік педагог» атағының иегері, қатысушысы немесе жүлдегері (бар болған жағдайда) болып табылады;</a:t>
            </a:r>
            <a:endParaRPr lang="ru-RU" sz="1800" dirty="0">
              <a:solidFill>
                <a:schemeClr val="tx1"/>
              </a:solidFill>
            </a:endParaRPr>
          </a:p>
          <a:p>
            <a:pPr marL="285750" indent="-285750">
              <a:buFont typeface="Arial" panose="020B0604020202020204" pitchFamily="34" charset="0"/>
              <a:buChar char="•"/>
            </a:pPr>
            <a:r>
              <a:rPr lang="kk-KZ" sz="1800" dirty="0">
                <a:solidFill>
                  <a:schemeClr val="tx1"/>
                </a:solidFill>
              </a:rPr>
              <a:t>интернет-ресурстарды пайдалана отырып, жұмыс тәжірибесін таратады;</a:t>
            </a:r>
            <a:endParaRPr lang="ru-RU" sz="1800" dirty="0">
              <a:solidFill>
                <a:schemeClr val="tx1"/>
              </a:solidFill>
            </a:endParaRPr>
          </a:p>
          <a:p>
            <a:pPr fontAlgn="base"/>
            <a:endParaRPr lang="ru-RU" sz="2800" dirty="0">
              <a:solidFill>
                <a:schemeClr val="tx1"/>
              </a:solidFill>
              <a:latin typeface="customFont"/>
            </a:endParaRPr>
          </a:p>
        </p:txBody>
      </p:sp>
      <p:pic>
        <p:nvPicPr>
          <p:cNvPr id="7" name="Рисунок 6">
            <a:extLst>
              <a:ext uri="{FF2B5EF4-FFF2-40B4-BE49-F238E27FC236}">
                <a16:creationId xmlns:a16="http://schemas.microsoft.com/office/drawing/2014/main" id="{79D6EEA6-1F01-41D5-A12E-48650E183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090" y="50432"/>
            <a:ext cx="818431" cy="818431"/>
          </a:xfrm>
          <a:prstGeom prst="rect">
            <a:avLst/>
          </a:prstGeom>
        </p:spPr>
      </p:pic>
    </p:spTree>
    <p:extLst>
      <p:ext uri="{BB962C8B-B14F-4D97-AF65-F5344CB8AC3E}">
        <p14:creationId xmlns:p14="http://schemas.microsoft.com/office/powerpoint/2010/main" val="4201834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FFC000"/>
      </a:accent3>
      <a:accent4>
        <a:srgbClr val="8F6C00"/>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4043</TotalTime>
  <Words>2158</Words>
  <Application>Microsoft Office PowerPoint</Application>
  <PresentationFormat>Широкоэкранный</PresentationFormat>
  <Paragraphs>154</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Century Gothic</vt:lpstr>
      <vt:lpstr>Calibri</vt:lpstr>
      <vt:lpstr>customFont</vt:lpstr>
      <vt:lpstr>Arial</vt:lpstr>
      <vt:lpstr>Quattrocento Sans</vt:lpstr>
      <vt:lpstr>Тема Office</vt:lpstr>
      <vt:lpstr>Презентация PowerPoint</vt:lpstr>
      <vt:lpstr>Педагогтерді  аттестаттау бойынша нормативтік құқықтық құжаттар</vt:lpstr>
      <vt:lpstr> Аттестаттау мынадай кезеңдерді қамтиды: </vt:lpstr>
      <vt:lpstr>        Сараптама кеңесі аттестатталушының қашықтықтан немесе күндізгі форматта қатысуымен әрбір пән бойынша немесе бағыт бойынша портфолионы жеке қарайды және бағалайды. Аттестатталушының қатысуымен портфолионы қарау 30 минуттан аспайды. Бұл ретте аудио немесе бейнежазба жүргізіледі. Аудио бейнежазба аттестаттау өткізген ұйымның архивінде кемінде бір жыл сақталады.   Портфолио талаптарға сәйкес келмеген жағдайда педагог келесі кезеңге – ПББ өтпейді.    </vt:lpstr>
      <vt:lpstr> Педагогтерге кезекті біліктілік санаттарын беру тәртібі </vt:lpstr>
      <vt:lpstr>Презентация PowerPoint</vt:lpstr>
      <vt:lpstr>Презентация PowerPoint</vt:lpstr>
      <vt:lpstr>Презентация PowerPoint</vt:lpstr>
      <vt:lpstr>Презентация PowerPoint</vt:lpstr>
      <vt:lpstr>Презентация PowerPoint</vt:lpstr>
      <vt:lpstr>  Біліктілік санаты педагогтердің өтініші негізінде бірақ бір жылдан аспайтын мерзімге  келесі жағдайларда ұзартылады: </vt:lpstr>
      <vt:lpstr>Презентация PowerPoint</vt:lpstr>
      <vt:lpstr>ПББ келесі тест тапсырмаларынан тұрады:</vt:lpstr>
      <vt:lpstr>Тестілеу нәтижесі келесі ұпайларды алған кезде оң болып саналады:</vt:lpstr>
      <vt:lpstr>Презентация PowerPoint</vt:lpstr>
      <vt:lpstr>ПББ  уақыты:</vt:lpstr>
      <vt:lpstr>Презентация PowerPoint</vt:lpstr>
      <vt:lpstr>Эссе жазу тәртібі</vt:lpstr>
      <vt:lpstr> Біліктілік санатын беруге (растауға) білім беру ұйымы педагогінің портфолиосын бағалау өлшемшарттары</vt:lpstr>
      <vt:lpstr> Біліктілік санатын беруге (растауға) білім беру ұйымы педагогінің портфолиосын бағалау өлшемшарттары</vt:lpstr>
      <vt:lpstr> Біліктілік санатын беруге (растауға) білім беру ұйымы педагогінің портфолиосын бағалау өлшемшарттары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ХОДЕ ПОДГОТОВКИ К НОВОМУ  2020-2021 УЧЕБНОМУ ГОДУ</dc:title>
  <dc:creator>ADMIN</dc:creator>
  <cp:lastModifiedBy>komp2</cp:lastModifiedBy>
  <cp:revision>613</cp:revision>
  <cp:lastPrinted>2022-01-18T11:19:38Z</cp:lastPrinted>
  <dcterms:modified xsi:type="dcterms:W3CDTF">2023-01-11T09:44:19Z</dcterms:modified>
</cp:coreProperties>
</file>