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FFFFFF"/>
    <a:srgbClr val="0033CC"/>
  </p:clrMru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04" y="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8.8133282294587598E-2"/>
          <c:y val="2.7676528516417664E-2"/>
          <c:w val="0.65891094898837865"/>
          <c:h val="0.48716496695163536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2021-2022 оқу жылы 1 тоқсан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dLbls>
            <c:dLbl>
              <c:idx val="1"/>
              <c:layout>
                <c:manualLayout>
                  <c:x val="3.3229258597678199E-3"/>
                  <c:y val="-1.3852716895915202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1.6161503045234404E-2"/>
                </c:manualLayout>
              </c:layout>
              <c:showVal val="1"/>
            </c:dLbl>
            <c:dLbl>
              <c:idx val="5"/>
              <c:layout>
                <c:manualLayout>
                  <c:x val="-1.1968420168537769E-3"/>
                  <c:y val="-2.7296219683811886E-2"/>
                </c:manualLayout>
              </c:layout>
              <c:showVal val="1"/>
            </c:dLbl>
            <c:dLbl>
              <c:idx val="7"/>
              <c:layout>
                <c:manualLayout>
                  <c:x val="1.6614629298839109E-2"/>
                  <c:y val="-2.0779075343872789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solidFill>
                      <a:srgbClr val="0033CC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Қазақ тілі </c:v>
                </c:pt>
                <c:pt idx="1">
                  <c:v>Орыс тілі </c:v>
                </c:pt>
                <c:pt idx="2">
                  <c:v>Әдебиеттік  оқу </c:v>
                </c:pt>
                <c:pt idx="3">
                  <c:v>Математика </c:v>
                </c:pt>
                <c:pt idx="4">
                  <c:v>Жаратылыстану </c:v>
                </c:pt>
                <c:pt idx="5">
                  <c:v>Шет тілі </c:v>
                </c:pt>
                <c:pt idx="7">
                  <c:v>ЖАЛПЫ БІЛІМ САПАСЫ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60.77</c:v>
                </c:pt>
                <c:pt idx="1">
                  <c:v>70.56</c:v>
                </c:pt>
                <c:pt idx="2">
                  <c:v>65.19</c:v>
                </c:pt>
                <c:pt idx="3">
                  <c:v>65.19</c:v>
                </c:pt>
                <c:pt idx="4">
                  <c:v>77.39</c:v>
                </c:pt>
                <c:pt idx="5">
                  <c:v>60.77</c:v>
                </c:pt>
                <c:pt idx="7">
                  <c:v>55.25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2022-2023 оқу жылы 1 тоқсан 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0"/>
                  <c:y val="6.4646012180937573E-2"/>
                </c:manualLayout>
              </c:layout>
              <c:showVal val="1"/>
            </c:dLbl>
            <c:dLbl>
              <c:idx val="1"/>
              <c:layout>
                <c:manualLayout>
                  <c:x val="1.8276092228723007E-2"/>
                  <c:y val="8.54250875248104E-2"/>
                </c:manualLayout>
              </c:layout>
              <c:showVal val="1"/>
            </c:dLbl>
            <c:dLbl>
              <c:idx val="2"/>
              <c:layout>
                <c:manualLayout>
                  <c:x val="1.8276092228723007E-2"/>
                  <c:y val="0.12467445206323678"/>
                </c:manualLayout>
              </c:layout>
              <c:showVal val="1"/>
            </c:dLbl>
            <c:dLbl>
              <c:idx val="3"/>
              <c:layout>
                <c:manualLayout>
                  <c:x val="2.9906332737910386E-2"/>
                  <c:y val="0.15930624430302479"/>
                </c:manualLayout>
              </c:layout>
              <c:showVal val="1"/>
            </c:dLbl>
            <c:dLbl>
              <c:idx val="4"/>
              <c:layout>
                <c:manualLayout>
                  <c:x val="6.0263231694094371E-3"/>
                  <c:y val="8.8888266748789191E-2"/>
                </c:manualLayout>
              </c:layout>
              <c:showVal val="1"/>
            </c:dLbl>
            <c:dLbl>
              <c:idx val="5"/>
              <c:layout>
                <c:manualLayout>
                  <c:x val="8.3071838255668086E-3"/>
                  <c:y val="0.13390959666051355"/>
                </c:manualLayout>
              </c:layout>
              <c:showVal val="1"/>
            </c:dLbl>
            <c:dLbl>
              <c:idx val="6"/>
              <c:layout>
                <c:manualLayout>
                  <c:x val="-3.3229258597678199E-3"/>
                  <c:y val="2.7705433791830391E-2"/>
                </c:manualLayout>
              </c:layout>
              <c:showVal val="1"/>
            </c:dLbl>
            <c:dLbl>
              <c:idx val="7"/>
              <c:layout>
                <c:manualLayout>
                  <c:x val="4.9843887896517331E-3"/>
                  <c:y val="7.3881156778214399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  <a:effectLst/>
                  </a:defRPr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Қазақ тілі </c:v>
                </c:pt>
                <c:pt idx="1">
                  <c:v>Орыс тілі </c:v>
                </c:pt>
                <c:pt idx="2">
                  <c:v>Әдебиеттік  оқу </c:v>
                </c:pt>
                <c:pt idx="3">
                  <c:v>Математика </c:v>
                </c:pt>
                <c:pt idx="4">
                  <c:v>Жаратылыстану </c:v>
                </c:pt>
                <c:pt idx="5">
                  <c:v>Шет тілі </c:v>
                </c:pt>
                <c:pt idx="7">
                  <c:v>ЖАЛПЫ БІЛІМ САПАСЫ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62.58</c:v>
                </c:pt>
                <c:pt idx="1">
                  <c:v>70.989999999999995</c:v>
                </c:pt>
                <c:pt idx="2">
                  <c:v>68.709999999999994</c:v>
                </c:pt>
                <c:pt idx="3">
                  <c:v>63.190000000000005</c:v>
                </c:pt>
                <c:pt idx="4">
                  <c:v>73.910000000000011</c:v>
                </c:pt>
                <c:pt idx="5">
                  <c:v>64.599999999999994</c:v>
                </c:pt>
                <c:pt idx="7">
                  <c:v>55.28</c:v>
                </c:pt>
              </c:numCache>
            </c:numRef>
          </c:val>
        </c:ser>
        <c:shape val="box"/>
        <c:axId val="84808064"/>
        <c:axId val="84809600"/>
        <c:axId val="0"/>
      </c:bar3DChart>
      <c:catAx>
        <c:axId val="84808064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solidFill>
                  <a:srgbClr val="0033CC"/>
                </a:solidFill>
              </a:defRPr>
            </a:pPr>
            <a:endParaRPr lang="ru-RU"/>
          </a:p>
        </c:txPr>
        <c:crossAx val="84809600"/>
        <c:crosses val="autoZero"/>
        <c:auto val="1"/>
        <c:lblAlgn val="ctr"/>
        <c:lblOffset val="100"/>
      </c:catAx>
      <c:valAx>
        <c:axId val="84809600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84808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695034423680374"/>
          <c:y val="0.19415237188691098"/>
          <c:w val="0.23308087818389281"/>
          <c:h val="0.59784253933026299"/>
        </c:manualLayout>
      </c:layout>
      <c:txPr>
        <a:bodyPr/>
        <a:lstStyle/>
        <a:p>
          <a:pPr>
            <a:defRPr>
              <a:solidFill>
                <a:srgbClr val="0033CC"/>
              </a:solidFill>
            </a:defRPr>
          </a:pPr>
          <a:endParaRPr lang="ru-RU"/>
        </a:p>
      </c:txPr>
    </c:legend>
    <c:plotVisOnly val="1"/>
  </c:chart>
  <c:spPr>
    <a:solidFill>
      <a:schemeClr val="bg2"/>
    </a:solidFill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8.8133282294587584E-2"/>
          <c:y val="2.7676528516417671E-2"/>
          <c:w val="0.65891094898837865"/>
          <c:h val="0.48716496695163547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2021-2022 оқу жылы 1 тоқсан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1"/>
              <c:layout>
                <c:manualLayout>
                  <c:x val="4.7682486399600148E-3"/>
                  <c:y val="-2.8667438120390337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1.9752948166397589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1.6161503045234407E-2"/>
                </c:manualLayout>
              </c:layout>
              <c:showVal val="1"/>
            </c:dLbl>
            <c:dLbl>
              <c:idx val="4"/>
              <c:layout>
                <c:manualLayout>
                  <c:x val="2.890675341424038E-3"/>
                  <c:y val="-4.1975014853594901E-2"/>
                </c:manualLayout>
              </c:layout>
              <c:showVal val="1"/>
            </c:dLbl>
            <c:dLbl>
              <c:idx val="5"/>
              <c:layout>
                <c:manualLayout>
                  <c:x val="2.4855255691614572E-4"/>
                  <c:y val="7.2714568343645331E-3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-9.8764740831987965E-3"/>
                </c:manualLayout>
              </c:layout>
              <c:showVal val="1"/>
            </c:dLbl>
            <c:dLbl>
              <c:idx val="7"/>
              <c:layout>
                <c:manualLayout>
                  <c:x val="1.6614629298839119E-2"/>
                  <c:y val="-2.0779075343872792E-2"/>
                </c:manualLayout>
              </c:layout>
              <c:showVal val="1"/>
            </c:dLbl>
            <c:dLbl>
              <c:idx val="9"/>
              <c:layout>
                <c:manualLayout>
                  <c:x val="0"/>
                  <c:y val="1.7283829645597899E-2"/>
                </c:manualLayout>
              </c:layout>
              <c:showVal val="1"/>
            </c:dLbl>
            <c:dLbl>
              <c:idx val="10"/>
              <c:layout>
                <c:manualLayout>
                  <c:x val="4.3358992060202528E-3"/>
                  <c:y val="-4.9382370415993982E-3"/>
                </c:manualLayout>
              </c:layout>
              <c:showVal val="1"/>
            </c:dLbl>
            <c:dLbl>
              <c:idx val="12"/>
              <c:layout>
                <c:manualLayout>
                  <c:x val="-4.3360130121360583E-3"/>
                  <c:y val="3.4567659291195769E-2"/>
                </c:manualLayout>
              </c:layout>
              <c:showVal val="1"/>
            </c:dLbl>
            <c:dLbl>
              <c:idx val="13"/>
              <c:layout>
                <c:manualLayout>
                  <c:x val="-1.445337670712019E-3"/>
                  <c:y val="3.9505701914014014E-2"/>
                </c:manualLayout>
              </c:layout>
              <c:showVal val="1"/>
            </c:dLbl>
            <c:dLbl>
              <c:idx val="14"/>
              <c:layout>
                <c:manualLayout>
                  <c:x val="7.2266883535600972E-3"/>
                  <c:y val="2.2222066687197291E-2"/>
                </c:manualLayout>
              </c:layout>
              <c:showVal val="1"/>
            </c:dLbl>
            <c:dLbl>
              <c:idx val="15"/>
              <c:layout>
                <c:manualLayout>
                  <c:x val="1.445337670712019E-3"/>
                  <c:y val="-2.7160303728796686E-2"/>
                </c:manualLayout>
              </c:layout>
              <c:showVal val="1"/>
            </c:dLbl>
            <c:txPr>
              <a:bodyPr/>
              <a:lstStyle/>
              <a:p>
                <a:pPr>
                  <a:defRPr sz="15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Лист1!$A$2:$A$18</c:f>
              <c:strCache>
                <c:ptCount val="17"/>
                <c:pt idx="0">
                  <c:v>Қазақ тілі</c:v>
                </c:pt>
                <c:pt idx="1">
                  <c:v>Қазақ әдебиеті</c:v>
                </c:pt>
                <c:pt idx="2">
                  <c:v>Орыс тілі мен әдебиеті</c:v>
                </c:pt>
                <c:pt idx="3">
                  <c:v>Математика</c:v>
                </c:pt>
                <c:pt idx="4">
                  <c:v>Алгебра</c:v>
                </c:pt>
                <c:pt idx="5">
                  <c:v>Геометрия</c:v>
                </c:pt>
                <c:pt idx="6">
                  <c:v>Физика</c:v>
                </c:pt>
                <c:pt idx="7">
                  <c:v>Жаратылыстану</c:v>
                </c:pt>
                <c:pt idx="8">
                  <c:v>Биология</c:v>
                </c:pt>
                <c:pt idx="9">
                  <c:v>География</c:v>
                </c:pt>
                <c:pt idx="10">
                  <c:v>Химия</c:v>
                </c:pt>
                <c:pt idx="11">
                  <c:v>Қазақстан тарихы</c:v>
                </c:pt>
                <c:pt idx="12">
                  <c:v>Информатика</c:v>
                </c:pt>
                <c:pt idx="13">
                  <c:v>Алгебра и начала анализа</c:v>
                </c:pt>
                <c:pt idx="14">
                  <c:v>Шет тілі</c:v>
                </c:pt>
                <c:pt idx="16">
                  <c:v>ЖАЛПЫ БІЛІМ САПАСЫ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58.09</c:v>
                </c:pt>
                <c:pt idx="1">
                  <c:v>60.54</c:v>
                </c:pt>
                <c:pt idx="2">
                  <c:v>62.26</c:v>
                </c:pt>
                <c:pt idx="3">
                  <c:v>50.54</c:v>
                </c:pt>
                <c:pt idx="4">
                  <c:v>45.58</c:v>
                </c:pt>
                <c:pt idx="5">
                  <c:v>47.31</c:v>
                </c:pt>
                <c:pt idx="6">
                  <c:v>55.42</c:v>
                </c:pt>
                <c:pt idx="7">
                  <c:v>88.42</c:v>
                </c:pt>
                <c:pt idx="8">
                  <c:v>61.08</c:v>
                </c:pt>
                <c:pt idx="9">
                  <c:v>56.02</c:v>
                </c:pt>
                <c:pt idx="10">
                  <c:v>59.38</c:v>
                </c:pt>
                <c:pt idx="11">
                  <c:v>65.900000000000006</c:v>
                </c:pt>
                <c:pt idx="12">
                  <c:v>90</c:v>
                </c:pt>
                <c:pt idx="13">
                  <c:v>57.89</c:v>
                </c:pt>
                <c:pt idx="14">
                  <c:v>61.83</c:v>
                </c:pt>
                <c:pt idx="16">
                  <c:v>43.07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2022-2023 оқу жылы 1 тоқсан </c:v>
                </c:pt>
              </c:strCache>
            </c:strRef>
          </c:tx>
          <c:spPr>
            <a:solidFill>
              <a:srgbClr val="FFFF99"/>
            </a:solidFill>
          </c:spPr>
          <c:dLbls>
            <c:dLbl>
              <c:idx val="0"/>
              <c:layout>
                <c:manualLayout>
                  <c:x val="0"/>
                  <c:y val="6.4646012180937573E-2"/>
                </c:manualLayout>
              </c:layout>
              <c:showVal val="1"/>
            </c:dLbl>
            <c:dLbl>
              <c:idx val="1"/>
              <c:layout>
                <c:manualLayout>
                  <c:x val="1.8276124136979779E-2"/>
                  <c:y val="0.12740009985348599"/>
                </c:manualLayout>
              </c:layout>
              <c:showVal val="1"/>
            </c:dLbl>
            <c:dLbl>
              <c:idx val="2"/>
              <c:layout>
                <c:manualLayout>
                  <c:x val="1.6830786466267764E-2"/>
                  <c:y val="0.19627898006352051"/>
                </c:manualLayout>
              </c:layout>
              <c:showVal val="1"/>
            </c:dLbl>
            <c:dLbl>
              <c:idx val="3"/>
              <c:layout>
                <c:manualLayout>
                  <c:x val="1.545293582222756E-2"/>
                  <c:y val="0.21362677348812179"/>
                </c:manualLayout>
              </c:layout>
              <c:showVal val="1"/>
            </c:dLbl>
            <c:dLbl>
              <c:idx val="4"/>
              <c:layout>
                <c:manualLayout>
                  <c:x val="-1.4453376707120192E-3"/>
                  <c:y val="3.7036777811995499E-2"/>
                </c:manualLayout>
              </c:layout>
              <c:showVal val="1"/>
            </c:dLbl>
            <c:dLbl>
              <c:idx val="5"/>
              <c:layout>
                <c:manualLayout>
                  <c:x val="8.3071838255668086E-3"/>
                  <c:y val="0.13390959666051355"/>
                </c:manualLayout>
              </c:layout>
              <c:showVal val="1"/>
            </c:dLbl>
            <c:dLbl>
              <c:idx val="6"/>
              <c:layout>
                <c:manualLayout>
                  <c:x val="-1.8775732985359755E-3"/>
                  <c:y val="7.214958736557886E-2"/>
                </c:manualLayout>
              </c:layout>
              <c:showVal val="1"/>
            </c:dLbl>
            <c:dLbl>
              <c:idx val="7"/>
              <c:layout>
                <c:manualLayout>
                  <c:x val="4.9843887896517339E-3"/>
                  <c:y val="7.3881156778214385E-2"/>
                </c:manualLayout>
              </c:layout>
              <c:showVal val="1"/>
            </c:dLbl>
            <c:dLbl>
              <c:idx val="8"/>
              <c:layout>
                <c:manualLayout>
                  <c:x val="-4.3360130121360583E-3"/>
                  <c:y val="6.9135318582391567E-2"/>
                </c:manualLayout>
              </c:layout>
              <c:showVal val="1"/>
            </c:dLbl>
            <c:dLbl>
              <c:idx val="9"/>
              <c:layout>
                <c:manualLayout>
                  <c:x val="2.8906753414240384E-3"/>
                  <c:y val="7.9011792665590386E-2"/>
                </c:manualLayout>
              </c:layout>
              <c:showVal val="1"/>
            </c:dLbl>
            <c:dLbl>
              <c:idx val="10"/>
              <c:layout>
                <c:manualLayout>
                  <c:x val="0"/>
                  <c:y val="0.10864121491518686"/>
                </c:manualLayout>
              </c:layout>
              <c:showVal val="1"/>
            </c:dLbl>
            <c:dLbl>
              <c:idx val="11"/>
              <c:layout>
                <c:manualLayout>
                  <c:x val="0"/>
                  <c:y val="9.1357385269588864E-2"/>
                </c:manualLayout>
              </c:layout>
              <c:showVal val="1"/>
            </c:dLbl>
            <c:dLbl>
              <c:idx val="13"/>
              <c:layout>
                <c:manualLayout>
                  <c:x val="-1.4453376707120192E-3"/>
                  <c:y val="2.7160303728796686E-2"/>
                </c:manualLayout>
              </c:layout>
              <c:showVal val="1"/>
            </c:dLbl>
            <c:dLbl>
              <c:idx val="14"/>
              <c:layout>
                <c:manualLayout>
                  <c:x val="4.3360130121360575E-3"/>
                  <c:y val="4.691325189519429E-2"/>
                </c:manualLayout>
              </c:layout>
              <c:showVal val="1"/>
            </c:dLbl>
            <c:dLbl>
              <c:idx val="15"/>
              <c:layout>
                <c:manualLayout>
                  <c:x val="2.890675341424038E-3"/>
                  <c:y val="7.1604437103191282E-2"/>
                </c:manualLayout>
              </c:layout>
              <c:showVal val="1"/>
            </c:dLbl>
            <c:dLbl>
              <c:idx val="17"/>
              <c:layout>
                <c:manualLayout>
                  <c:x val="0"/>
                  <c:y val="6.1727963019992477E-2"/>
                </c:manualLayout>
              </c:layout>
              <c:showVal val="1"/>
            </c:dLbl>
            <c:txPr>
              <a:bodyPr/>
              <a:lstStyle/>
              <a:p>
                <a:pPr>
                  <a:defRPr sz="1650" b="1">
                    <a:solidFill>
                      <a:schemeClr val="tx1"/>
                    </a:solidFill>
                    <a:effectLst/>
                  </a:defRPr>
                </a:pPr>
                <a:endParaRPr lang="ru-RU"/>
              </a:p>
            </c:txPr>
            <c:showVal val="1"/>
          </c:dLbls>
          <c:cat>
            <c:strRef>
              <c:f>Лист1!$A$2:$A$18</c:f>
              <c:strCache>
                <c:ptCount val="17"/>
                <c:pt idx="0">
                  <c:v>Қазақ тілі</c:v>
                </c:pt>
                <c:pt idx="1">
                  <c:v>Қазақ әдебиеті</c:v>
                </c:pt>
                <c:pt idx="2">
                  <c:v>Орыс тілі мен әдебиеті</c:v>
                </c:pt>
                <c:pt idx="3">
                  <c:v>Математика</c:v>
                </c:pt>
                <c:pt idx="4">
                  <c:v>Алгебра</c:v>
                </c:pt>
                <c:pt idx="5">
                  <c:v>Геометрия</c:v>
                </c:pt>
                <c:pt idx="6">
                  <c:v>Физика</c:v>
                </c:pt>
                <c:pt idx="7">
                  <c:v>Жаратылыстану</c:v>
                </c:pt>
                <c:pt idx="8">
                  <c:v>Биология</c:v>
                </c:pt>
                <c:pt idx="9">
                  <c:v>География</c:v>
                </c:pt>
                <c:pt idx="10">
                  <c:v>Химия</c:v>
                </c:pt>
                <c:pt idx="11">
                  <c:v>Қазақстан тарихы</c:v>
                </c:pt>
                <c:pt idx="12">
                  <c:v>Информатика</c:v>
                </c:pt>
                <c:pt idx="13">
                  <c:v>Алгебра и начала анализа</c:v>
                </c:pt>
                <c:pt idx="14">
                  <c:v>Шет тілі</c:v>
                </c:pt>
                <c:pt idx="16">
                  <c:v>ЖАЛПЫ БІЛІМ САПАСЫ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51.98</c:v>
                </c:pt>
                <c:pt idx="1">
                  <c:v>56.78</c:v>
                </c:pt>
                <c:pt idx="2">
                  <c:v>63.14</c:v>
                </c:pt>
                <c:pt idx="3">
                  <c:v>54.84</c:v>
                </c:pt>
                <c:pt idx="4">
                  <c:v>46.67</c:v>
                </c:pt>
                <c:pt idx="5">
                  <c:v>46.93</c:v>
                </c:pt>
                <c:pt idx="6">
                  <c:v>64.09</c:v>
                </c:pt>
                <c:pt idx="7">
                  <c:v>59.14</c:v>
                </c:pt>
                <c:pt idx="8">
                  <c:v>47.51</c:v>
                </c:pt>
                <c:pt idx="9">
                  <c:v>55.8</c:v>
                </c:pt>
                <c:pt idx="10">
                  <c:v>46.97</c:v>
                </c:pt>
                <c:pt idx="11">
                  <c:v>52.4</c:v>
                </c:pt>
                <c:pt idx="12">
                  <c:v>100</c:v>
                </c:pt>
                <c:pt idx="13">
                  <c:v>44.44</c:v>
                </c:pt>
                <c:pt idx="14">
                  <c:v>55.47</c:v>
                </c:pt>
                <c:pt idx="16">
                  <c:v>40.799999999999997</c:v>
                </c:pt>
              </c:numCache>
            </c:numRef>
          </c:val>
        </c:ser>
        <c:shape val="cylinder"/>
        <c:axId val="115992064"/>
        <c:axId val="115993600"/>
        <c:axId val="0"/>
      </c:bar3DChart>
      <c:catAx>
        <c:axId val="115992064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solidFill>
                  <a:srgbClr val="0033CC"/>
                </a:solidFill>
              </a:defRPr>
            </a:pPr>
            <a:endParaRPr lang="ru-RU"/>
          </a:p>
        </c:txPr>
        <c:crossAx val="115993600"/>
        <c:crosses val="autoZero"/>
        <c:auto val="1"/>
        <c:lblAlgn val="ctr"/>
        <c:lblOffset val="100"/>
      </c:catAx>
      <c:valAx>
        <c:axId val="115993600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11599206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7936810027026846"/>
          <c:y val="0.19415237188691092"/>
          <c:w val="0.20631899729731548"/>
          <c:h val="0.54306376002812051"/>
        </c:manualLayout>
      </c:layout>
      <c:txPr>
        <a:bodyPr/>
        <a:lstStyle/>
        <a:p>
          <a:pPr>
            <a:defRPr>
              <a:solidFill>
                <a:srgbClr val="0033CC"/>
              </a:solidFill>
            </a:defRPr>
          </a:pPr>
          <a:endParaRPr lang="ru-RU"/>
        </a:p>
      </c:txPr>
    </c:legend>
    <c:plotVisOnly val="1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7C903-74D0-440A-B461-7EAB298D9F4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F5237-2BFF-4265-8FFF-4702BEB5F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8001056" cy="1470025"/>
          </a:xfrm>
        </p:spPr>
        <p:txBody>
          <a:bodyPr>
            <a:noAutofit/>
          </a:bodyPr>
          <a:lstStyle/>
          <a:p>
            <a:r>
              <a:rPr lang="kk-KZ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2021-2022 оқу жылының 1 тоқсаны және 2022-2023 оқу жылының 1 тоқсанының бастауыш сынып бойынша пәндердің салыстырмалы көрсеткіші</a:t>
            </a:r>
            <a:endParaRPr lang="ru-RU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0" y="2928934"/>
          <a:ext cx="4357719" cy="2792759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560974"/>
                <a:gridCol w="715446"/>
                <a:gridCol w="455284"/>
                <a:gridCol w="455284"/>
                <a:gridCol w="325203"/>
                <a:gridCol w="260162"/>
                <a:gridCol w="585366"/>
              </a:tblGrid>
              <a:tr h="56455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Пән</a:t>
                      </a:r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Көрсеткіш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500">
                <a:tc v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60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60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</a:t>
                      </a:r>
                      <a:r>
                        <a:rPr lang="kk-KZ" sz="160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88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163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62,58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88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Орыс</a:t>
                      </a:r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70,99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88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Әдебиеттік  оқу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163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68,71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88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163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63,19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88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73,91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88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Шет</a:t>
                      </a:r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161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64,6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286248" y="2214554"/>
            <a:ext cx="45451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2022-2023 оқу жылы 1 тоқсан</a:t>
            </a:r>
            <a:endParaRPr lang="ru-RU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2" y="2928935"/>
          <a:ext cx="4187560" cy="2797733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671368"/>
                <a:gridCol w="668547"/>
                <a:gridCol w="250705"/>
                <a:gridCol w="343674"/>
                <a:gridCol w="324873"/>
                <a:gridCol w="167137"/>
                <a:gridCol w="761256"/>
              </a:tblGrid>
              <a:tr h="638760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Пән</a:t>
                      </a:r>
                      <a:endParaRPr lang="ru-RU" sz="160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Көрсеткіш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420">
                <a:tc v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60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</a:t>
                      </a:r>
                      <a:r>
                        <a:rPr lang="kk-KZ" sz="160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4948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60,77</a:t>
                      </a:r>
                    </a:p>
                  </a:txBody>
                  <a:tcPr marL="9525" marR="9525" marT="9525" marB="0" anchor="b"/>
                </a:tc>
              </a:tr>
              <a:tr h="258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70,56</a:t>
                      </a:r>
                    </a:p>
                  </a:txBody>
                  <a:tcPr marL="9525" marR="9525" marT="9525" marB="0" anchor="b"/>
                </a:tc>
              </a:tr>
              <a:tr h="24948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Әдебиеттік  оқу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65,19</a:t>
                      </a:r>
                    </a:p>
                  </a:txBody>
                  <a:tcPr marL="9525" marR="9525" marT="9525" marB="0" anchor="b"/>
                </a:tc>
              </a:tr>
              <a:tr h="24948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65,19</a:t>
                      </a:r>
                    </a:p>
                  </a:txBody>
                  <a:tcPr marL="9525" marR="9525" marT="9525" marB="0" anchor="b"/>
                </a:tc>
              </a:tr>
              <a:tr h="3917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77,39</a:t>
                      </a:r>
                    </a:p>
                  </a:txBody>
                  <a:tcPr marL="9525" marR="9525" marT="9525" marB="0" anchor="b"/>
                </a:tc>
              </a:tr>
              <a:tr h="4218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Шет тілі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60,77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14282" y="2214554"/>
            <a:ext cx="42148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2021-2022 оқу жылы </a:t>
            </a:r>
            <a:r>
              <a:rPr lang="ru-RU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тоқсан</a:t>
            </a:r>
            <a:endParaRPr lang="kk-KZ" b="1" dirty="0" smtClean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357158" y="1285860"/>
          <a:ext cx="8429684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57158" y="0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2021-2022 оқу жылының жылдық және 2022-2023 оқу жылының 1 тоқсанының бастауыш сынып бойынша пәндердің салыстырмалы көрсеткіші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0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2021-2022 оқу жылының 1 тоқсаны және 2022-2023 оқу жылының 1 тоқсанының 5-11 сынып бойынша пәндердің салыстырмалы көрсеткіші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128586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2021-2022 оқу жылы 1 тоқсан</a:t>
            </a:r>
            <a:endParaRPr lang="ru-RU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98874" y="1285860"/>
            <a:ext cx="45451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2022-2023 оқу жылы 1 тоқсан</a:t>
            </a:r>
            <a:endParaRPr lang="ru-RU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2071678"/>
          <a:ext cx="4071965" cy="400240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035983"/>
                <a:gridCol w="442422"/>
                <a:gridCol w="247840"/>
                <a:gridCol w="413067"/>
                <a:gridCol w="317438"/>
                <a:gridCol w="178243"/>
                <a:gridCol w="436972"/>
              </a:tblGrid>
              <a:tr h="21431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kk-KZ" sz="14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Пән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Көрсеткіш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ru-RU" sz="140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Сапа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58,09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Қазақ әдебиеті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60,54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Орыс</a:t>
                      </a:r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мен </a:t>
                      </a:r>
                      <a:r>
                        <a:rPr lang="ru-RU" sz="14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әдебиеті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62,26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50,54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Алгебра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45,58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Геометрия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47,31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55,42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88,42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61,08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56,02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59,38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Қазақстан тарихы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65,9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</a:t>
                      </a:r>
                      <a:r>
                        <a:rPr lang="kk-KZ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әне анализ бас.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57,89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Шет</a:t>
                      </a:r>
                      <a:r>
                        <a:rPr lang="ru-RU" sz="14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61,83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857752" y="2071678"/>
          <a:ext cx="4000528" cy="400240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000264"/>
                <a:gridCol w="434661"/>
                <a:gridCol w="243492"/>
                <a:gridCol w="405821"/>
                <a:gridCol w="311869"/>
                <a:gridCol w="175116"/>
                <a:gridCol w="429305"/>
              </a:tblGrid>
              <a:tr h="21431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kk-KZ" sz="14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Пән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Көрсеткіш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ru-RU" sz="140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Сапа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51,98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Қазақ әдебиеті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56,78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Орыс</a:t>
                      </a:r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мен </a:t>
                      </a:r>
                      <a:r>
                        <a:rPr lang="ru-RU" sz="14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әдебиеті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63,14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54,84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Алгебра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46,67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Геометрия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46,93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64,09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59,14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47,51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55,8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46,97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Қазақстан тарихы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52,4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</a:t>
                      </a:r>
                      <a:r>
                        <a:rPr lang="kk-KZ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әне анализ бас.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44,44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Шет</a:t>
                      </a:r>
                      <a:r>
                        <a:rPr lang="ru-RU" sz="14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55,47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214282" y="1285860"/>
          <a:ext cx="8786874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57158" y="0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2021-2022 оқу жылының 1 тоқсаны және 2022-2023 оқу жылының 1 тоқсанының 5-11 сынып бойынша пәндердің салыстырмалы көрсеткіші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487</Words>
  <Application>Microsoft Office PowerPoint</Application>
  <PresentationFormat>Экран (4:3)</PresentationFormat>
  <Paragraphs>374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2021-2022 оқу жылының 1 тоқсаны және 2022-2023 оқу жылының 1 тоқсанының бастауыш сынып бойынша пәндердің салыстырмалы көрсеткіші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2021-2022 оқу жылының жылдық және 2022-2023 оқу жылының 1 тоқсанының бастауыш сынып бойынша пәндердің сапа көрсеткіші</dc:title>
  <dc:creator>Тогжан</dc:creator>
  <cp:lastModifiedBy>Тогжан</cp:lastModifiedBy>
  <cp:revision>13</cp:revision>
  <dcterms:created xsi:type="dcterms:W3CDTF">2022-11-21T09:26:58Z</dcterms:created>
  <dcterms:modified xsi:type="dcterms:W3CDTF">2022-11-23T12:56:04Z</dcterms:modified>
</cp:coreProperties>
</file>