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0402888" cy="7315200"/>
  <p:notesSz cx="9144000" cy="6858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96" y="58"/>
      </p:cViewPr>
      <p:guideLst>
        <p:guide orient="horz" pos="2304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24715"/>
            <a:ext cx="10402888" cy="319048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402888" cy="41247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829132"/>
            <a:ext cx="10402888" cy="2438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06880"/>
            <a:ext cx="10402888" cy="544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698" y="5389382"/>
            <a:ext cx="6413078" cy="94092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141" y="3341110"/>
            <a:ext cx="8163208" cy="1912711"/>
          </a:xfrm>
          <a:effectLst/>
        </p:spPr>
        <p:txBody>
          <a:bodyPr>
            <a:noAutofit/>
          </a:bodyPr>
          <a:lstStyle>
            <a:lvl1pPr marL="708697" indent="-506212"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268" y="780287"/>
            <a:ext cx="7282022" cy="37063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2600" y="401618"/>
            <a:ext cx="2340650" cy="558756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756" y="780288"/>
            <a:ext cx="5494153" cy="52210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00361" y="780288"/>
            <a:ext cx="7282022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24715"/>
            <a:ext cx="10402888" cy="319048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402888" cy="41247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9132"/>
            <a:ext cx="10402888" cy="2438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06880"/>
            <a:ext cx="10402888" cy="544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112" y="2317491"/>
            <a:ext cx="6788119" cy="2584902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0874" y="4914679"/>
            <a:ext cx="6792474" cy="891157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00360" y="780287"/>
            <a:ext cx="3807457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84667" y="780288"/>
            <a:ext cx="3807457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361" y="780288"/>
            <a:ext cx="3807457" cy="68241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5659" y="1493682"/>
            <a:ext cx="3807457" cy="2926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7113" y="780288"/>
            <a:ext cx="3807457" cy="68241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marL="0" lvl="0" indent="0" algn="ctr" defTabSz="1012424" rtl="0" eaLnBrk="1" latinLnBrk="0" hangingPunct="1">
              <a:spcBef>
                <a:spcPct val="20000"/>
              </a:spcBef>
              <a:spcAft>
                <a:spcPts val="33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1492301"/>
            <a:ext cx="3807457" cy="2926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617" y="2357120"/>
            <a:ext cx="4136678" cy="1342393"/>
          </a:xfrm>
          <a:effectLst/>
        </p:spPr>
        <p:txBody>
          <a:bodyPr anchor="b">
            <a:noAutofit/>
          </a:bodyPr>
          <a:lstStyle>
            <a:lvl1pPr marL="253106" indent="-253106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922" y="780288"/>
            <a:ext cx="4570132" cy="522104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70" y="3730989"/>
            <a:ext cx="3855189" cy="2282153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4715"/>
            <a:ext cx="10402888" cy="319048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402888" cy="41247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29132"/>
            <a:ext cx="10402888" cy="2438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06880"/>
            <a:ext cx="10402888" cy="544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91289" y="1219200"/>
            <a:ext cx="4681300" cy="333632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8749" y="1077852"/>
            <a:ext cx="4202696" cy="2307221"/>
          </a:xfrm>
        </p:spPr>
        <p:txBody>
          <a:bodyPr anchor="b"/>
          <a:lstStyle>
            <a:lvl1pPr marL="202485" indent="-202485">
              <a:buFont typeface="Georgia" pitchFamily="18" charset="0"/>
              <a:buChar char="*"/>
              <a:defRPr sz="18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94" y="4762049"/>
            <a:ext cx="7262383" cy="1219200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45760"/>
            <a:ext cx="10402888" cy="18694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402888" cy="54457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019524"/>
            <a:ext cx="10402888" cy="2438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06880"/>
            <a:ext cx="10402888" cy="544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0178" y="4663646"/>
            <a:ext cx="7409112" cy="1219200"/>
          </a:xfrm>
          <a:prstGeom prst="rect">
            <a:avLst/>
          </a:prstGeom>
          <a:effectLst/>
        </p:spPr>
        <p:txBody>
          <a:bodyPr vert="horz" lIns="101242" tIns="50621" rIns="101242" bIns="5062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361" y="781077"/>
            <a:ext cx="7282022" cy="3706368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1950" y="6583680"/>
            <a:ext cx="2860794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12/6/2022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144" y="6583680"/>
            <a:ext cx="3814393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536" y="6583680"/>
            <a:ext cx="208057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54348" indent="-354348" algn="r" defTabSz="101242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3106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7454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1181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14908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8884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42611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76711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31059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65159" indent="-202485" algn="l" defTabSz="1012424" rtl="0" eaLnBrk="1" latinLnBrk="0" hangingPunct="1">
        <a:spcBef>
          <a:spcPct val="20000"/>
        </a:spcBef>
        <a:spcAft>
          <a:spcPts val="33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456873_19-phonoteka_org-p-fon-dlya-matematiki-prezentatsiya-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02887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6988" y="2433464"/>
            <a:ext cx="858119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3800" b="1" dirty="0" smtClean="0">
                <a:solidFill>
                  <a:srgbClr val="002060"/>
                </a:solidFill>
                <a:effectLst>
                  <a:glow rad="228600">
                    <a:srgbClr val="FFFF00"/>
                  </a:glow>
                </a:effectLst>
                <a:latin typeface="Monotype Corsiva" panose="03010101010201010101" pitchFamily="66" charset="0"/>
              </a:rPr>
              <a:t>«</a:t>
            </a:r>
            <a:r>
              <a:rPr lang="en-US" sz="13800" b="1" dirty="0" err="1" smtClean="0">
                <a:solidFill>
                  <a:srgbClr val="002060"/>
                </a:solidFill>
                <a:effectLst>
                  <a:glow rad="228600">
                    <a:srgbClr val="FFFF00"/>
                  </a:glow>
                </a:effectLst>
                <a:latin typeface="Monotype Corsiva" panose="03010101010201010101" pitchFamily="66" charset="0"/>
              </a:rPr>
              <a:t>Matemlend</a:t>
            </a:r>
            <a:r>
              <a:rPr lang="kk-KZ" sz="13800" b="1" dirty="0" smtClean="0">
                <a:solidFill>
                  <a:srgbClr val="002060"/>
                </a:solidFill>
                <a:effectLst>
                  <a:glow rad="228600">
                    <a:srgbClr val="FFFF00"/>
                  </a:glow>
                </a:effectLst>
                <a:latin typeface="Monotype Corsiva" panose="03010101010201010101" pitchFamily="66" charset="0"/>
              </a:rPr>
              <a:t>»</a:t>
            </a:r>
            <a:endParaRPr lang="ru-RU" sz="13800" b="1" dirty="0" smtClean="0">
              <a:solidFill>
                <a:srgbClr val="002060"/>
              </a:solidFill>
              <a:effectLst>
                <a:glow rad="228600">
                  <a:srgbClr val="FFFF00"/>
                </a:glo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5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916" y="273224"/>
            <a:ext cx="95770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Мақсаты:</a:t>
            </a:r>
            <a:r>
              <a:rPr lang="kk-KZ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kk-KZ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Оқушылардың </a:t>
            </a:r>
            <a:r>
              <a:rPr lang="kk-KZ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математикадан алған білімдерін толықтырып,  пәнге деген қызығушылықтарын ояту.</a:t>
            </a:r>
            <a:endParaRPr lang="ru-RU" sz="3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kk-KZ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Оқушылардың </a:t>
            </a:r>
            <a:r>
              <a:rPr lang="kk-KZ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ой-өрісін кеңейтіп, шығармашылық </a:t>
            </a:r>
            <a:r>
              <a:rPr lang="kk-KZ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қабілетін</a:t>
            </a:r>
            <a:r>
              <a:rPr lang="kk-KZ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белсенділіктерін, сөздік қорын, сөйлей білу, өз тұжырымын дәлелдей білу іскерлігін </a:t>
            </a:r>
            <a:r>
              <a:rPr lang="kk-KZ" sz="3600">
                <a:latin typeface="Monotype Corsiva" panose="03010101010201010101" pitchFamily="66" charset="0"/>
                <a:cs typeface="Times New Roman" panose="02020603050405020304" pitchFamily="18" charset="0"/>
              </a:rPr>
              <a:t>дамыту</a:t>
            </a:r>
            <a:r>
              <a:rPr lang="kk-KZ" sz="360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r>
              <a:rPr lang="kk-KZ" sz="3600" b="1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Оқушыларды алғырлыққа, тапқырлыққа, шапшаңдыққа, ұйымшылдыққа, жаупкешілікке тәрбиелеу.</a:t>
            </a:r>
            <a:endParaRPr lang="ru-RU" sz="3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474x/c6/3e/e5/c63ee5f24b9ef9528e554fa4e28eb0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0288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0924" y="262946"/>
            <a:ext cx="93610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Жоспары</a:t>
            </a:r>
            <a:r>
              <a:rPr lang="kk-KZ" sz="3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endParaRPr lang="kk-KZ" sz="32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kk-KZ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Таныстыру  рәсімі</a:t>
            </a:r>
            <a:r>
              <a:rPr lang="kk-KZ" sz="32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 Логика әлемі </a:t>
            </a:r>
            <a:r>
              <a:rPr lang="kk-KZ" sz="28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(логикалық сұрақтар)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 Білгірлер сайысы </a:t>
            </a:r>
            <a:r>
              <a:rPr lang="kk-KZ" sz="32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(басқа </a:t>
            </a:r>
            <a:r>
              <a:rPr lang="kk-KZ" sz="32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пәндермен  байланысқан </a:t>
            </a:r>
            <a:r>
              <a:rPr lang="kk-KZ" sz="32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математикалық өрнек)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3. Математика </a:t>
            </a:r>
            <a:r>
              <a:rPr lang="kk-KZ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әлеміне </a:t>
            </a:r>
            <a:r>
              <a:rPr lang="kk-KZ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саяхат </a:t>
            </a:r>
            <a:r>
              <a:rPr lang="kk-KZ" sz="28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(математика пәнінен сұрақтар)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4. Дұрыс па, </a:t>
            </a:r>
            <a:r>
              <a:rPr lang="kk-KZ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қате </a:t>
            </a:r>
            <a:r>
              <a:rPr lang="kk-KZ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ме?</a:t>
            </a:r>
            <a:r>
              <a:rPr lang="kk-KZ" sz="32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kk-KZ" sz="28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есептің дұрыс -бұрыстығын </a:t>
            </a:r>
            <a:r>
              <a:rPr lang="kk-KZ" sz="28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анықтау)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5</a:t>
            </a:r>
            <a:r>
              <a:rPr lang="kk-KZ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Қас-қағым  с әт </a:t>
            </a:r>
            <a:r>
              <a:rPr lang="kk-KZ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сайысы</a:t>
            </a:r>
            <a:r>
              <a:rPr lang="kk-KZ" sz="32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(әр топ тез-тез сұрақтарға жауап беру керек</a:t>
            </a:r>
            <a:r>
              <a:rPr lang="kk-KZ" sz="28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884" y="345232"/>
            <a:ext cx="1024200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әлемі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топқа да </a:t>
            </a:r>
            <a:r>
              <a:rPr lang="kk-KZ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қойылады, әр сұраққа дұрыс жауап үшін 1 ұпай): 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kk-KZ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Айдынның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Мирастан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ұзын, бірақ Дастаннан кіші.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Дастан)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Бөлмедегі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бұрышта бір-бір мысықтан және оған қарама-қарсы </a:t>
            </a:r>
            <a:endPara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мысықтан тұр.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Бөлмеде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қанша мысық бар?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kk-K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мысық)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 алмалар болды. Ол оның тең жартысын жеп, қалған </a:t>
            </a:r>
            <a:endPara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3-еуін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қарындасына берді. Мақсатқа неше алма болды?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алма)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қайсысы артық? </a:t>
            </a:r>
            <a:b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ң е у т д е</a:t>
            </a:r>
            <a:b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ы у қ о л қ</a:t>
            </a:r>
            <a:b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 ұ а қ а р</a:t>
            </a:r>
            <a:b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ұ ж п                          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Допты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лақтырғанда, доп сол ізімен қайта келу үшін оны қалай лақтыру керек?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қарбыз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1т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8"/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1т шие, яғни, 1000кг шие)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 28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12 айда)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18:00-де сағаттың тілдері (циферфлатта) қандай бұрыш жасап орналасады?</a:t>
            </a:r>
            <a:b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жазыңқы бұрыш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12454" y="1277714"/>
            <a:ext cx="1008112" cy="363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97788" y="2073424"/>
            <a:ext cx="1136919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97788" y="5097760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97788" y="4540414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50932" y="2865512"/>
            <a:ext cx="10081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1740" y="5670202"/>
            <a:ext cx="286624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6859" y="6842427"/>
            <a:ext cx="20090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92455" y="6177880"/>
            <a:ext cx="1842251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070" y="51562"/>
                <a:ext cx="10377818" cy="609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k-KZ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:r>
                  <a:rPr lang="kk-K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Білгірлер сайысы</a:t>
                </a:r>
                <a:r>
                  <a:rPr lang="kk-KZ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</a:t>
                </a:r>
                <a:r>
                  <a:rPr lang="kk-KZ" sz="14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Бұл </a:t>
                </a:r>
                <a:r>
                  <a:rPr lang="kk-KZ" sz="1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кезеңде басқа пәндермен байланысқан математикалық өрнектердің мәнін табу керек </a:t>
                </a:r>
                <a:endParaRPr lang="kk-KZ" sz="1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1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kk-KZ" sz="14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kk-KZ" sz="1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14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(</a:t>
                </a:r>
                <a:r>
                  <a:rPr lang="kk-KZ" sz="1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әр сұраққа дұрыс жауап үшін 1 ұпай): </a:t>
                </a:r>
                <a:endParaRPr lang="ru-RU" sz="1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kk-KZ" sz="1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Қазақ </a:t>
                </a:r>
                <a:r>
                  <a:rPr lang="kk-KZ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тіліндегі математика.</a:t>
                </a:r>
                <a:endPara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Өрнектің </a:t>
                </a:r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мәнін табыңдар: 2a + 3b - 4c.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1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Мұндағы</a:t>
                </a:r>
                <a:r>
                  <a:rPr lang="kk-KZ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– Қазақ тіліндегі дауысты дыбыстар саны,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– қазақ тіліндегі сөз табы саны,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– қазақ тіліндегі жалғаулар саны.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kk-KZ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kk-KZ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endPara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kk-KZ" sz="1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k-KZ" sz="1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 </a:t>
                </a:r>
                <a:r>
                  <a:rPr lang="kk-KZ" sz="1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тілі</a:t>
                </a:r>
                <a:r>
                  <a:rPr lang="kk-KZ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ндегі математика.</a:t>
                </a:r>
                <a:endPara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Өрнектің </a:t>
                </a:r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мәнін табыңдар: 2a + 3b - 4c.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1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Мұндағы</a:t>
                </a:r>
                <a:r>
                  <a:rPr lang="kk-KZ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kk-KZ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Қазақ тіліндегі дауыссыз дыбыстар саны,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– қазақ тіліндегі септіктер саны,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– қазақ тіліндегі сөз табы саны.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                  </a:t>
                </a:r>
                <a:r>
                  <a:rPr lang="kk-KZ" sz="1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kk-KZ" sz="1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endParaRPr lang="ru-RU" sz="1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sz="1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16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Тарих</a:t>
                </a:r>
                <a:r>
                  <a:rPr lang="ru-RU" sz="1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тағы</a:t>
                </a:r>
                <a:r>
                  <a:rPr lang="ru-RU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математика.</a:t>
                </a:r>
              </a:p>
              <a:p>
                <a:pPr lvl="1"/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Өрнектің мәнін табыңдар: a+b-c.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kk-KZ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Мұндағы, </a:t>
                </a:r>
                <a:endPara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Конституция қабылданған жыл,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ҚР тәуелсіздігінің жариялаған жылы,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– Ұлттық валюта теңгенің жарияланған жылы.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       Жауабы</a:t>
                </a:r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kk-KZ" sz="1600" i="1">
                        <a:latin typeface="Cambria Math" panose="02040503050406030204" pitchFamily="18" charset="0"/>
                      </a:rPr>
                      <m:t>1995+1991−1993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1600" i="1">
                        <a:latin typeface="Cambria Math" panose="02040503050406030204" pitchFamily="18" charset="0"/>
                      </a:rPr>
                      <m:t>1993</m:t>
                    </m:r>
                  </m:oMath>
                </a14:m>
                <a:r>
                  <a:rPr lang="kk-K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0" y="51562"/>
                <a:ext cx="10377818" cy="6093976"/>
              </a:xfrm>
              <a:prstGeom prst="rect">
                <a:avLst/>
              </a:prstGeom>
              <a:blipFill rotWithShape="0">
                <a:blip r:embed="rId2"/>
                <a:stretch>
                  <a:fillRect t="-800" r="-4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кругленный прямоугольник 4"/>
          <p:cNvSpPr/>
          <p:nvPr/>
        </p:nvSpPr>
        <p:spPr>
          <a:xfrm>
            <a:off x="7010455" y="2109428"/>
            <a:ext cx="32403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3171" y="3733494"/>
            <a:ext cx="32403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7628" y="5529808"/>
            <a:ext cx="339318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2892" y="4036"/>
                <a:ext cx="9937103" cy="7400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kk-KZ" sz="5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:r>
                  <a:rPr lang="kk-K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Математика әлеміне саяхат».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k-KZ" sz="1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Әр </a:t>
                </a: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дұрыс жауап үшін 1 ұпай.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kk-KZ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Бүтін </a:t>
                </a: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сандар дегеніміз </a:t>
                </a:r>
                <a:r>
                  <a:rPr lang="kk-KZ" sz="1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не?</a:t>
                </a:r>
                <a:endParaRPr lang="ru-RU" sz="1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0-ден кіші сандар қалай аталады?</a:t>
                </a:r>
                <a:endParaRPr lang="ru-RU" sz="1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Пропорция </a:t>
                </a: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дегеніміз не?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 теріс санның көбейтіндісі қандай сан?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Қайсысы үлкен: -1 ме, -10 ба?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саны қандай сан,  оң ба, теріс пе?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Теріс санның модулі қандай сан?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Жай сандар дегеніміз не?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бен 12-нің ЕКОЕ </a:t>
                </a:r>
                <a:r>
                  <a:rPr lang="ru-RU" sz="1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табыңдар</a:t>
                </a:r>
                <a:r>
                  <a:rPr lang="ru-RU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Екі теріс санның қосындысы қандай санға тең?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Қарама-қарсы сандар дегеніміз не?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Таңбалары әр түрлі сандардың көбейтіндісі қандай сан оң ба, теріс пе?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санына қарама-қарсы санды ата.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Жұп сандар 3-ке бөліне ме?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Қайсы үлкен: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kk-KZ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және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kk-KZ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kk-KZ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қатынасы түріндегі сандар қалай аталады?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2" y="4036"/>
                <a:ext cx="9937103" cy="7400680"/>
              </a:xfrm>
              <a:prstGeom prst="rect">
                <a:avLst/>
              </a:prstGeom>
              <a:blipFill rotWithShape="1"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s://cdn.pixabay.com/photo/2015/11/15/07/45/mathematics-1044084_128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60" y="1137320"/>
            <a:ext cx="49678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2892" y="228054"/>
                <a:ext cx="10009112" cy="6156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:r>
                  <a:rPr lang="kk-K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Дұрыс па, қате ме?</a:t>
                </a:r>
                <a:r>
                  <a:rPr lang="kk-KZ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 </a:t>
                </a:r>
                <a:r>
                  <a:rPr lang="kk-KZ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есептің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дұрыс-бұрыстығын анықтау керек. </a:t>
                </a:r>
                <a:endParaRPr lang="kk-KZ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Жауабын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дұрыс анықтаған топтың әр мүшесі бір-бір ұпайдан жинайды</a:t>
                </a: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kk-KZ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5а-2=3a	-	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kk-KZ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kk-KZ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kk-KZ" i="1" smtClean="0">
                        <a:solidFill>
                          <a:srgbClr val="002060"/>
                        </a:solidFill>
                        <a:latin typeface="Cambria Math"/>
                      </a:rPr>
                      <m:t>	</m:t>
                    </m:r>
                  </m:oMath>
                </a14:m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kk-KZ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4x·2= </a:t>
                </a:r>
                <a:r>
                  <a:rPr lang="kk-KZ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8x	+	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kk-KZ">
                        <a:solidFill>
                          <a:srgbClr val="002060"/>
                        </a:solidFill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kk-KZ" i="1">
                        <a:solidFill>
                          <a:srgbClr val="002060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kk-KZ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&gt;2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	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>
                        <a:solidFill>
                          <a:srgbClr val="002060"/>
                        </a:solidFill>
                        <a:latin typeface="Cambria Math"/>
                      </a:rPr>
                      <m:t>4+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kk-KZ" i="1">
                        <a:solidFill>
                          <a:srgbClr val="002060"/>
                        </a:solidFill>
                        <a:latin typeface="Cambria Math"/>
                      </a:rPr>
                      <m:t>=4 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kk-KZ" b="0" i="1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kk-KZ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kk-KZ" b="0" i="1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	-	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7x+x= </a:t>
                </a:r>
                <a:r>
                  <a:rPr lang="kk-KZ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8x  	+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kk-KZ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-	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kk-KZ" i="1">
                        <a:solidFill>
                          <a:srgbClr val="002060"/>
                        </a:solidFill>
                        <a:latin typeface="Cambria Math"/>
                      </a:rPr>
                      <m:t>=4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4x+2= </a:t>
                </a:r>
                <a:r>
                  <a:rPr lang="kk-KZ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6x	-		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kk-KZ" i="1">
                        <a:solidFill>
                          <a:srgbClr val="002060"/>
                        </a:solidFill>
                        <a:latin typeface="Cambria Math"/>
                      </a:rPr>
                      <m:t>+2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kk-KZ" i="1">
                        <a:solidFill>
                          <a:srgbClr val="002060"/>
                        </a:solidFill>
                        <a:latin typeface="Cambria Math"/>
                      </a:rPr>
                      <m:t>=6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1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</a:t>
                </a:r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2" y="228054"/>
                <a:ext cx="10009112" cy="6156685"/>
              </a:xfrm>
              <a:prstGeom prst="rect">
                <a:avLst/>
              </a:prstGeom>
              <a:blipFill rotWithShape="1">
                <a:blip r:embed="rId2"/>
                <a:stretch>
                  <a:fillRect l="-914" t="-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7073652" y="1491862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64291" y="3949791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50120" y="3312791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41204" y="2363598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64291" y="1533320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33335" y="2363598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01652" y="4881736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64291" y="5673824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64291" y="4881736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58108" y="3080956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01652" y="3957932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28096" y="5673824"/>
            <a:ext cx="648072" cy="58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916" y="72003"/>
            <a:ext cx="979308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Қас-қағым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 сайысы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Ойланайық азырақ, уақытыңды үнемдеп, </a:t>
            </a:r>
            <a:br>
              <a:rPr lang="kk-KZ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 шығады кәнеки, жауабын мен білем деп – келесі сайыс кезегі «</a:t>
            </a: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Қас-қағым сәт сайысы</a:t>
            </a:r>
            <a:r>
              <a:rPr lang="kk-KZ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деп аталады. Бұл кезеңде әр топ тез-тез сұрақтарға жауап беру керек</a:t>
            </a:r>
            <a: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кіші жай санды ата.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сан барлық сандарға қалдықсыз бөлінеді?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кіші үш таңбалы тақ санды ата.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сан бұрыс бөлшекке айналады?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сандар 5-ке бөлінеді?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 сандар дегеніміз не?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үлкен екі таңбалы тақ санды ата.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 кезде ең кіші ортақ бөлім табылады: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бөлімдері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 бөлшектерді қосу/азайтуда ма,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бөлімдері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түрлі бөлшектерді қосу/азайтуда ма?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Ауданның өлшем бірлігін ата.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сандар 10-ға бөлінеді?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fsd.multiurok.ru/html/2019/04/07/s_5caa43509f170/1134254_1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30" y="2305034"/>
            <a:ext cx="4749376" cy="293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5/1621456895_10-phonoteka_org-p-fon-dlya-matematiki-prezentatsiya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66" y="-28888"/>
            <a:ext cx="10436553" cy="73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790" y="2145432"/>
            <a:ext cx="959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Назарларыңызға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рахмет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133</Words>
  <Application>Microsoft Office PowerPoint</Application>
  <PresentationFormat>Произвольный</PresentationFormat>
  <Paragraphs>98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Cambria Math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Пользователь Windows</cp:lastModifiedBy>
  <cp:revision>21</cp:revision>
  <dcterms:created xsi:type="dcterms:W3CDTF">2022-11-17T14:00:02Z</dcterms:created>
  <dcterms:modified xsi:type="dcterms:W3CDTF">2022-12-06T14:06:15Z</dcterms:modified>
</cp:coreProperties>
</file>