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310" r:id="rId3"/>
    <p:sldId id="258" r:id="rId4"/>
    <p:sldId id="260" r:id="rId5"/>
    <p:sldId id="259" r:id="rId6"/>
    <p:sldId id="261" r:id="rId7"/>
    <p:sldId id="262" r:id="rId8"/>
    <p:sldId id="264" r:id="rId9"/>
    <p:sldId id="265" r:id="rId10"/>
    <p:sldId id="266" r:id="rId11"/>
    <p:sldId id="267" r:id="rId12"/>
    <p:sldId id="268" r:id="rId13"/>
    <p:sldId id="269" r:id="rId14"/>
    <p:sldId id="296" r:id="rId15"/>
    <p:sldId id="270" r:id="rId16"/>
    <p:sldId id="281" r:id="rId17"/>
    <p:sldId id="275" r:id="rId18"/>
    <p:sldId id="276" r:id="rId19"/>
    <p:sldId id="280" r:id="rId20"/>
    <p:sldId id="277" r:id="rId21"/>
    <p:sldId id="278" r:id="rId22"/>
    <p:sldId id="279" r:id="rId23"/>
    <p:sldId id="304" r:id="rId24"/>
    <p:sldId id="306" r:id="rId25"/>
    <p:sldId id="307" r:id="rId26"/>
    <p:sldId id="308" r:id="rId27"/>
    <p:sldId id="309" r:id="rId28"/>
    <p:sldId id="282" r:id="rId29"/>
    <p:sldId id="271" r:id="rId30"/>
    <p:sldId id="272" r:id="rId31"/>
    <p:sldId id="273" r:id="rId32"/>
    <p:sldId id="274"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7" r:id="rId47"/>
    <p:sldId id="298" r:id="rId48"/>
    <p:sldId id="299" r:id="rId49"/>
    <p:sldId id="300" r:id="rId50"/>
    <p:sldId id="301" r:id="rId51"/>
    <p:sldId id="302" r:id="rId5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3" autoAdjust="0"/>
    <p:restoredTop sz="94707" autoAdjust="0"/>
  </p:normalViewPr>
  <p:slideViewPr>
    <p:cSldViewPr>
      <p:cViewPr varScale="1">
        <p:scale>
          <a:sx n="75" d="100"/>
          <a:sy n="75" d="100"/>
        </p:scale>
        <p:origin x="12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Овал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6AA7B5D9-F98E-4B29-860D-6E70D57E81B0}" type="datetimeFigureOut">
              <a:rPr lang="ru-RU"/>
              <a:pPr>
                <a:defRPr/>
              </a:pPr>
              <a:t>21.02.2016</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274E6212-C620-44D8-9453-F9BCEE6A481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45B652F0-7181-4D1F-BAF9-2224187A2CE9}" type="datetimeFigureOut">
              <a:rPr lang="ru-RU"/>
              <a:pPr>
                <a:defRPr/>
              </a:pPr>
              <a:t>21.02.2016</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FB372BAB-8A88-4B04-8A9E-3023F41268F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27E444EC-2AAB-4921-BAEC-6E8FF5AEFDBB}" type="datetimeFigureOut">
              <a:rPr lang="ru-RU"/>
              <a:pPr>
                <a:defRPr/>
              </a:pPr>
              <a:t>21.02.2016</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CAD54D7B-D802-486D-94B5-C29F22B8450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06AA68E8-92C1-45C1-8B84-BEDF565D9D65}" type="datetimeFigureOut">
              <a:rPr lang="ru-RU"/>
              <a:pPr>
                <a:defRPr/>
              </a:pPr>
              <a:t>21.02.2016</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8D9B832B-EA78-4DC9-89FB-30F318D83DB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78B4A434-8624-49CB-9789-B647CA81EBE5}" type="datetimeFigureOut">
              <a:rPr lang="ru-RU"/>
              <a:pPr>
                <a:defRPr/>
              </a:pPr>
              <a:t>21.02.2016</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2DFB31FE-3E56-4827-B138-69979CD50FE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6F6C102D-09F7-46BF-A5AD-E468E31E7253}" type="datetimeFigureOut">
              <a:rPr lang="ru-RU"/>
              <a:pPr>
                <a:defRPr/>
              </a:pPr>
              <a:t>21.02.2016</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0BDE8411-FCD5-4CE4-A148-53C70DD4026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5D719245-D516-4088-A52B-A18CE60C76A7}" type="datetimeFigureOut">
              <a:rPr lang="ru-RU"/>
              <a:pPr>
                <a:defRPr/>
              </a:pPr>
              <a:t>21.02.2016</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312C2E85-0D88-45C6-B023-B36A3F5705B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CC08FD04-49A7-4EEE-A93F-5FAC3A003AAA}" type="datetimeFigureOut">
              <a:rPr lang="ru-RU"/>
              <a:pPr>
                <a:defRPr/>
              </a:pPr>
              <a:t>21.02.2016</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D67C8943-E08A-4CFB-AFE8-38899FE7555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E4E99FE6-704B-4F9A-AE55-BBD3C6E0811B}" type="datetimeFigureOut">
              <a:rPr lang="ru-RU"/>
              <a:pPr>
                <a:defRPr/>
              </a:pPr>
              <a:t>21.02.2016</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C710AFC2-9FC5-4D1A-A575-A6AC111A482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EC1E433B-EE90-4D78-94F9-C1E6B1969DE0}" type="datetimeFigureOut">
              <a:rPr lang="ru-RU"/>
              <a:pPr>
                <a:defRPr/>
              </a:pPr>
              <a:t>21.02.2016</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1F68FFC2-80AB-4E54-A6DE-9D77F7CF2EC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37CBD4B9-7E6E-4541-AD79-E793D47669D3}" type="datetimeFigureOut">
              <a:rPr lang="ru-RU"/>
              <a:pPr>
                <a:defRPr/>
              </a:pPr>
              <a:t>21.02.2016</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593FA2AE-AB4A-4A4F-BFC5-7B9967F942E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F05B5C29-A032-4F59-B175-343DA655EB12}" type="datetimeFigureOut">
              <a:rPr lang="ru-RU"/>
              <a:pPr>
                <a:defRPr/>
              </a:pPr>
              <a:t>21.02.2016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87FE53FC-8E19-4D0A-8008-F4E3032AD576}"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04" r:id="rId1"/>
    <p:sldLayoutId id="2147483803" r:id="rId2"/>
    <p:sldLayoutId id="2147483805" r:id="rId3"/>
    <p:sldLayoutId id="2147483802" r:id="rId4"/>
    <p:sldLayoutId id="2147483806" r:id="rId5"/>
    <p:sldLayoutId id="2147483801" r:id="rId6"/>
    <p:sldLayoutId id="2147483807" r:id="rId7"/>
    <p:sldLayoutId id="2147483808" r:id="rId8"/>
    <p:sldLayoutId id="2147483809" r:id="rId9"/>
    <p:sldLayoutId id="2147483800" r:id="rId10"/>
    <p:sldLayoutId id="2147483799"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1925" y="360363"/>
            <a:ext cx="7407275" cy="1471612"/>
          </a:xfrm>
        </p:spPr>
        <p:txBody>
          <a:bodyPr/>
          <a:lstStyle/>
          <a:p>
            <a:pPr fontAlgn="auto">
              <a:spcAft>
                <a:spcPts val="0"/>
              </a:spcAft>
              <a:defRPr/>
            </a:pPr>
            <a:r>
              <a:rPr lang="ru-RU" dirty="0" err="1" smtClean="0">
                <a:solidFill>
                  <a:schemeClr val="tx2">
                    <a:satMod val="130000"/>
                  </a:schemeClr>
                </a:solidFill>
              </a:rPr>
              <a:t>Алихан</a:t>
            </a:r>
            <a:r>
              <a:rPr lang="ru-RU" dirty="0" smtClean="0">
                <a:solidFill>
                  <a:schemeClr val="tx2">
                    <a:satMod val="130000"/>
                  </a:schemeClr>
                </a:solidFill>
              </a:rPr>
              <a:t> </a:t>
            </a:r>
            <a:r>
              <a:rPr lang="ru-RU" dirty="0" err="1" smtClean="0">
                <a:solidFill>
                  <a:schemeClr val="tx2">
                    <a:satMod val="130000"/>
                  </a:schemeClr>
                </a:solidFill>
              </a:rPr>
              <a:t>Букейханов</a:t>
            </a:r>
            <a:endParaRPr lang="ru-RU" dirty="0">
              <a:solidFill>
                <a:schemeClr val="tx2">
                  <a:satMod val="130000"/>
                </a:schemeClr>
              </a:solidFill>
            </a:endParaRPr>
          </a:p>
        </p:txBody>
      </p:sp>
      <p:pic>
        <p:nvPicPr>
          <p:cNvPr id="4" name="Рисунок 3" descr="букейхан.jpg"/>
          <p:cNvPicPr>
            <a:picLocks noChangeAspect="1"/>
          </p:cNvPicPr>
          <p:nvPr/>
        </p:nvPicPr>
        <p:blipFill>
          <a:blip r:embed="rId2"/>
          <a:stretch>
            <a:fillRect/>
          </a:stretch>
        </p:blipFill>
        <p:spPr>
          <a:xfrm>
            <a:off x="3234808" y="2564904"/>
            <a:ext cx="5592684" cy="395544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tx2">
                    <a:satMod val="130000"/>
                  </a:schemeClr>
                </a:solidFill>
              </a:rPr>
              <a:t>Учеба в Санкт-Петербурге.</a:t>
            </a:r>
            <a:endParaRPr lang="ru-RU" dirty="0">
              <a:solidFill>
                <a:schemeClr val="tx2">
                  <a:satMod val="130000"/>
                </a:schemeClr>
              </a:solidFill>
            </a:endParaRPr>
          </a:p>
        </p:txBody>
      </p:sp>
      <p:sp>
        <p:nvSpPr>
          <p:cNvPr id="22530" name="Содержимое 2"/>
          <p:cNvSpPr>
            <a:spLocks noGrp="1"/>
          </p:cNvSpPr>
          <p:nvPr>
            <p:ph idx="1"/>
          </p:nvPr>
        </p:nvSpPr>
        <p:spPr/>
        <p:txBody>
          <a:bodyPr/>
          <a:lstStyle/>
          <a:p>
            <a:r>
              <a:rPr lang="ru-RU" sz="2000" smtClean="0"/>
              <a:t>После получения аттестата техника А. Н. Букейханов уезжает в Петербург, получив в канцелярии Степного генерал-губернатора рекомендательное письмо директора ОТУ Е. Н. Доброхотова на имя заместителя директора С.-Петербургского Императорского Лесного института, доктора биологических наук, профессора Бородина И. П..</a:t>
            </a:r>
          </a:p>
        </p:txBody>
      </p:sp>
      <p:pic>
        <p:nvPicPr>
          <p:cNvPr id="22531" name="Рисунок 3" descr="800px-Main_building_of_LTA.jpg"/>
          <p:cNvPicPr>
            <a:picLocks noChangeAspect="1"/>
          </p:cNvPicPr>
          <p:nvPr/>
        </p:nvPicPr>
        <p:blipFill>
          <a:blip r:embed="rId2"/>
          <a:srcRect/>
          <a:stretch>
            <a:fillRect/>
          </a:stretch>
        </p:blipFill>
        <p:spPr bwMode="auto">
          <a:xfrm>
            <a:off x="1857375" y="3429000"/>
            <a:ext cx="5294313"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Содержимое 2"/>
          <p:cNvSpPr>
            <a:spLocks noGrp="1"/>
          </p:cNvSpPr>
          <p:nvPr>
            <p:ph idx="1"/>
          </p:nvPr>
        </p:nvSpPr>
        <p:spPr>
          <a:xfrm>
            <a:off x="1428750" y="214313"/>
            <a:ext cx="7497763" cy="6034087"/>
          </a:xfrm>
        </p:spPr>
        <p:txBody>
          <a:bodyPr/>
          <a:lstStyle/>
          <a:p>
            <a:r>
              <a:rPr lang="ru-RU" sz="2000" smtClean="0"/>
              <a:t>Годы пребывания А. Н. Букейханова в Санкт-Петербурге, являвшемся центром общественно-политической жизни Российской империи, оказали огромное влияние на формирование его общественно-политических взглядов. По архивным и иным источникам, Алихан находился в авангарде студенческого движения, был одним из организаторов и руководителей студенческих "беспорядков" в столице, участвовал в работе различных литературно-политических ячеек и кружков.</a:t>
            </a:r>
          </a:p>
        </p:txBody>
      </p:sp>
      <p:pic>
        <p:nvPicPr>
          <p:cNvPr id="23554" name="Рисунок 3" descr="800px-Mariinsky_Palace_Saint_Petersburg.jpg"/>
          <p:cNvPicPr>
            <a:picLocks noChangeAspect="1"/>
          </p:cNvPicPr>
          <p:nvPr/>
        </p:nvPicPr>
        <p:blipFill>
          <a:blip r:embed="rId2"/>
          <a:srcRect/>
          <a:stretch>
            <a:fillRect/>
          </a:stretch>
        </p:blipFill>
        <p:spPr bwMode="auto">
          <a:xfrm>
            <a:off x="1928813" y="3071813"/>
            <a:ext cx="4786312" cy="3589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tx2">
                    <a:satMod val="130000"/>
                  </a:schemeClr>
                </a:solidFill>
              </a:rPr>
              <a:t>Документ из ЦГАРФ:</a:t>
            </a:r>
            <a:endParaRPr lang="ru-RU" dirty="0">
              <a:solidFill>
                <a:schemeClr val="tx2">
                  <a:satMod val="130000"/>
                </a:schemeClr>
              </a:solidFill>
            </a:endParaRPr>
          </a:p>
        </p:txBody>
      </p:sp>
      <p:sp>
        <p:nvSpPr>
          <p:cNvPr id="3" name="Содержимое 2"/>
          <p:cNvSpPr>
            <a:spLocks noGrp="1"/>
          </p:cNvSpPr>
          <p:nvPr>
            <p:ph idx="1"/>
          </p:nvPr>
        </p:nvSpPr>
        <p:spPr/>
        <p:txBody>
          <a:bodyPr>
            <a:normAutofit/>
          </a:bodyPr>
          <a:lstStyle/>
          <a:p>
            <a:pPr>
              <a:lnSpc>
                <a:spcPct val="80000"/>
              </a:lnSpc>
              <a:buFont typeface="Wingdings 2" pitchFamily="18" charset="2"/>
              <a:buNone/>
            </a:pPr>
            <a:r>
              <a:rPr lang="ru-RU" sz="2500" dirty="0" smtClean="0"/>
              <a:t>     № 3 «О волнениях учащейся молодежи» от 21 ноября 1893 года.</a:t>
            </a:r>
          </a:p>
          <a:p>
            <a:pPr>
              <a:lnSpc>
                <a:spcPct val="80000"/>
              </a:lnSpc>
              <a:buFont typeface="Wingdings 2" pitchFamily="18" charset="2"/>
              <a:buNone/>
            </a:pPr>
            <a:r>
              <a:rPr lang="ru-RU" sz="2500" dirty="0" smtClean="0"/>
              <a:t>    «... мною получены сведения, что среди учащейся молодежи некоторых высших учебных заведений С.-Петербурга замечается сильное брожение... Брожение это является результатом воздействия на своих товарищей некоторых неблагонадежных лиц, стремящихся организовать беспорядки в учебных заведениях. Такое же брожение происходит в Лесном институте...»</a:t>
            </a:r>
          </a:p>
          <a:p>
            <a:pPr>
              <a:lnSpc>
                <a:spcPct val="80000"/>
              </a:lnSpc>
              <a:buFont typeface="Wingdings 2" pitchFamily="18" charset="2"/>
              <a:buNone/>
            </a:pPr>
            <a:r>
              <a:rPr lang="ru-RU" sz="2500" dirty="0" smtClean="0"/>
              <a:t>     «…</a:t>
            </a:r>
            <a:r>
              <a:rPr lang="ru-RU" sz="2500" dirty="0" err="1" smtClean="0"/>
              <a:t>Букей-Ханов-Нурмухамедов</a:t>
            </a:r>
            <a:r>
              <a:rPr lang="ru-RU" sz="2500" dirty="0" smtClean="0"/>
              <a:t> </a:t>
            </a:r>
            <a:r>
              <a:rPr lang="ru-RU" sz="2500" dirty="0" err="1" smtClean="0"/>
              <a:t>Али-Хан</a:t>
            </a:r>
            <a:r>
              <a:rPr lang="ru-RU" sz="2500" dirty="0" smtClean="0"/>
              <a:t>, IV курса - личность сомнительной благонадежности».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solidFill>
                  <a:schemeClr val="tx2">
                    <a:satMod val="130000"/>
                  </a:schemeClr>
                </a:solidFill>
              </a:rPr>
              <a:t>Кадетская «Наша жизнь» о </a:t>
            </a:r>
            <a:r>
              <a:rPr lang="ru-RU" dirty="0" err="1" smtClean="0">
                <a:solidFill>
                  <a:schemeClr val="tx2">
                    <a:satMod val="130000"/>
                  </a:schemeClr>
                </a:solidFill>
              </a:rPr>
              <a:t>Букейханове</a:t>
            </a:r>
            <a:r>
              <a:rPr lang="ru-RU" dirty="0" smtClean="0">
                <a:solidFill>
                  <a:schemeClr val="tx2">
                    <a:satMod val="130000"/>
                  </a:schemeClr>
                </a:solidFill>
              </a:rPr>
              <a:t> :</a:t>
            </a:r>
            <a:endParaRPr lang="ru-RU" dirty="0">
              <a:solidFill>
                <a:schemeClr val="tx2">
                  <a:satMod val="130000"/>
                </a:schemeClr>
              </a:solidFill>
            </a:endParaRPr>
          </a:p>
        </p:txBody>
      </p:sp>
      <p:sp>
        <p:nvSpPr>
          <p:cNvPr id="25602" name="Содержимое 2"/>
          <p:cNvSpPr>
            <a:spLocks noGrp="1"/>
          </p:cNvSpPr>
          <p:nvPr>
            <p:ph idx="1"/>
          </p:nvPr>
        </p:nvSpPr>
        <p:spPr/>
        <p:txBody>
          <a:bodyPr/>
          <a:lstStyle/>
          <a:p>
            <a:pPr>
              <a:buFont typeface="Wingdings 2" pitchFamily="18" charset="2"/>
              <a:buNone/>
            </a:pPr>
            <a:r>
              <a:rPr lang="ru-RU" sz="2000" dirty="0" smtClean="0"/>
              <a:t>      "В бытность студентом Лесного института принимал самое деятельное участие во всех студенческих делах, всегда примыкал к крайней левой. Во время разгара споров о марксизме, очень энергично отстаивал тезисы экономического </a:t>
            </a:r>
            <a:r>
              <a:rPr lang="ru-RU" sz="2000" dirty="0" smtClean="0"/>
              <a:t>материализма</a:t>
            </a:r>
            <a:r>
              <a:rPr lang="ru-RU" sz="2000" dirty="0" smtClean="0"/>
              <a:t>».</a:t>
            </a:r>
            <a:endParaRPr lang="ru-RU"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7AD3E34-360C-4DEF-8A61-CE8220045CBE_mw800_s.jpg"/>
          <p:cNvPicPr>
            <a:picLocks noGrp="1" noChangeAspect="1"/>
          </p:cNvPicPr>
          <p:nvPr>
            <p:ph idx="1"/>
          </p:nvPr>
        </p:nvPicPr>
        <p:blipFill>
          <a:blip r:embed="rId2"/>
          <a:stretch>
            <a:fillRect/>
          </a:stretch>
        </p:blipFill>
        <p:spPr>
          <a:xfrm>
            <a:off x="2000232" y="357167"/>
            <a:ext cx="4714908" cy="6143667"/>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Содержимое 2"/>
          <p:cNvSpPr>
            <a:spLocks noGrp="1"/>
          </p:cNvSpPr>
          <p:nvPr>
            <p:ph idx="1"/>
          </p:nvPr>
        </p:nvSpPr>
        <p:spPr>
          <a:xfrm>
            <a:off x="1435100" y="642938"/>
            <a:ext cx="7499350" cy="5605462"/>
          </a:xfrm>
        </p:spPr>
        <p:txBody>
          <a:bodyPr/>
          <a:lstStyle/>
          <a:p>
            <a:r>
              <a:rPr lang="ru-RU" sz="2000" smtClean="0"/>
              <a:t>По свидетельству видного государственного деятеля, ученого, профессора математики и соратника А. Н. Букейхана по движению "Алаш" Алимхана Ермекова, Алихан вместе с будущим вождем мирового пролетариата Владимиром Ульяновым-Лениным, экстерном окончил юридический факультет С.-Петербургского университета, а также свободно владел несколькими иностранными языками. В 1894 году, окончив Лесной институт по специальности "ученый-лесовед" и получив одновременно диплом юриста, Алихан возвращается в Омск.</a:t>
            </a:r>
          </a:p>
        </p:txBody>
      </p:sp>
      <p:pic>
        <p:nvPicPr>
          <p:cNvPr id="4" name="Рисунок 3" descr="800px-Jurfak_SPb.jpg"/>
          <p:cNvPicPr>
            <a:picLocks noChangeAspect="1"/>
          </p:cNvPicPr>
          <p:nvPr/>
        </p:nvPicPr>
        <p:blipFill>
          <a:blip r:embed="rId2"/>
          <a:stretch>
            <a:fillRect/>
          </a:stretch>
        </p:blipFill>
        <p:spPr>
          <a:xfrm>
            <a:off x="1928794" y="4071942"/>
            <a:ext cx="3286148" cy="24194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38" y="2571750"/>
            <a:ext cx="7497762" cy="1143000"/>
          </a:xfrm>
        </p:spPr>
        <p:txBody>
          <a:bodyPr>
            <a:normAutofit fontScale="90000"/>
          </a:bodyPr>
          <a:lstStyle/>
          <a:p>
            <a:pPr fontAlgn="auto">
              <a:spcAft>
                <a:spcPts val="0"/>
              </a:spcAft>
              <a:defRPr/>
            </a:pPr>
            <a:r>
              <a:rPr lang="ru-RU" dirty="0" smtClean="0">
                <a:solidFill>
                  <a:schemeClr val="tx2">
                    <a:satMod val="130000"/>
                  </a:schemeClr>
                </a:solidFill>
              </a:rPr>
              <a:t>2.Сторонник кадетского движения.</a:t>
            </a:r>
            <a:endParaRPr lang="ru-RU"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285750"/>
            <a:ext cx="7499350" cy="6286500"/>
          </a:xfrm>
        </p:spPr>
        <p:txBody>
          <a:bodyPr>
            <a:normAutofit fontScale="85000" lnSpcReduction="10000"/>
          </a:bodyPr>
          <a:lstStyle/>
          <a:p>
            <a:pPr marL="365760" indent="-283464" fontAlgn="auto">
              <a:spcAft>
                <a:spcPts val="0"/>
              </a:spcAft>
              <a:buFont typeface="Wingdings 2"/>
              <a:buChar char=""/>
              <a:defRPr/>
            </a:pPr>
            <a:r>
              <a:rPr lang="ru-RU" dirty="0" smtClean="0"/>
              <a:t>А. Н. </a:t>
            </a:r>
            <a:r>
              <a:rPr lang="ru-RU" dirty="0" err="1" smtClean="0"/>
              <a:t>Букейханов</a:t>
            </a:r>
            <a:r>
              <a:rPr lang="ru-RU" dirty="0" smtClean="0"/>
              <a:t> был знаком с теорией марксизма, некоторое время сотрудничал с социал-демократами, но к 1905 г. пришел к выводу, что революционное вмешательство в естественно-эволюционный путь развития казахского общества было бы пагубным для коренного населения Степного края. Именно это обстоятельство привело уже достаточно известного представителя казахской национальной интеллигенции в ряды кадетской партии, которая, по его мнению, в наибольшей степени отражала в своих установках насущную необходимость демократических реформ, осуществленных законодательным путем.</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0"/>
            <a:ext cx="7499350" cy="6248400"/>
          </a:xfrm>
        </p:spPr>
        <p:txBody>
          <a:bodyPr>
            <a:normAutofit fontScale="70000" lnSpcReduction="20000"/>
          </a:bodyPr>
          <a:lstStyle/>
          <a:p>
            <a:pPr marL="365760" indent="-283464" fontAlgn="auto">
              <a:spcAft>
                <a:spcPts val="0"/>
              </a:spcAft>
              <a:buFont typeface="Wingdings 2"/>
              <a:buChar char=""/>
              <a:defRPr/>
            </a:pPr>
            <a:r>
              <a:rPr lang="ru-RU" dirty="0" smtClean="0"/>
              <a:t>12-14 ноября 1905 г. Участник  в организованных ЦК партии кадетов совещаниях, на которых обсуждались вопросы создания ее губернских отделов.</a:t>
            </a:r>
          </a:p>
          <a:p>
            <a:pPr marL="365760" indent="-283464" fontAlgn="auto">
              <a:spcAft>
                <a:spcPts val="0"/>
              </a:spcAft>
              <a:buFont typeface="Wingdings 2"/>
              <a:buChar char=""/>
              <a:defRPr/>
            </a:pPr>
            <a:r>
              <a:rPr lang="ru-RU" dirty="0" smtClean="0"/>
              <a:t>       Являясь деятельным участником кадетской организации в Омске, А. Н. </a:t>
            </a:r>
            <a:r>
              <a:rPr lang="ru-RU" dirty="0" err="1" smtClean="0"/>
              <a:t>Букейханов</a:t>
            </a:r>
            <a:r>
              <a:rPr lang="ru-RU" dirty="0" smtClean="0"/>
              <a:t> в период Первой российской революции выступил также в качестве одного из лидеров национально-освободительного движения казахского народа. Он был в числе инициаторов проведения съездов представителей пяти степных областей, состоявшихся в декабре 1905 г. в Уральске и в феврале 1906 г. в Семипалатинске. Особую значимость имели решения съезда в Семипалатинске, участники которого одобрили близкую к кадетской партии программу, включив в нее требования, направленные на защиту национальных интересов казахов: признание всех земель Казахстана собственностью коренного населения, прекращения переселения в казахскую степь крестьян из Европейской России, создания национальных образовательных учреждений и т.п. </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38" y="357188"/>
            <a:ext cx="7497762" cy="2082800"/>
          </a:xfrm>
        </p:spPr>
        <p:txBody>
          <a:bodyPr/>
          <a:lstStyle/>
          <a:p>
            <a:pPr fontAlgn="auto">
              <a:spcAft>
                <a:spcPts val="0"/>
              </a:spcAft>
              <a:defRPr/>
            </a:pPr>
            <a:r>
              <a:rPr lang="ru-RU" dirty="0" smtClean="0">
                <a:solidFill>
                  <a:schemeClr val="tx2">
                    <a:satMod val="130000"/>
                  </a:schemeClr>
                </a:solidFill>
              </a:rPr>
              <a:t>В Государственной думе.</a:t>
            </a:r>
            <a:endParaRPr lang="ru-RU" dirty="0">
              <a:solidFill>
                <a:schemeClr val="tx2">
                  <a:satMod val="130000"/>
                </a:schemeClr>
              </a:solidFill>
            </a:endParaRPr>
          </a:p>
        </p:txBody>
      </p:sp>
      <p:pic>
        <p:nvPicPr>
          <p:cNvPr id="3" name="Рисунок 2" descr="800px-Зал_заседаний_государственной_думы_1906-1917.jpg"/>
          <p:cNvPicPr>
            <a:picLocks noChangeAspect="1"/>
          </p:cNvPicPr>
          <p:nvPr/>
        </p:nvPicPr>
        <p:blipFill>
          <a:blip r:embed="rId2"/>
          <a:stretch>
            <a:fillRect/>
          </a:stretch>
        </p:blipFill>
        <p:spPr>
          <a:xfrm>
            <a:off x="1571604" y="2292668"/>
            <a:ext cx="6215106" cy="40786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4422" t="19566" r="13871" b="3581"/>
          <a:stretch/>
        </p:blipFill>
        <p:spPr>
          <a:xfrm>
            <a:off x="971600" y="13816"/>
            <a:ext cx="8064896" cy="6711156"/>
          </a:xfrm>
          <a:prstGeom prst="rect">
            <a:avLst/>
          </a:prstGeom>
        </p:spPr>
      </p:pic>
    </p:spTree>
    <p:extLst>
      <p:ext uri="{BB962C8B-B14F-4D97-AF65-F5344CB8AC3E}">
        <p14:creationId xmlns:p14="http://schemas.microsoft.com/office/powerpoint/2010/main" val="1578400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214313"/>
            <a:ext cx="7499350" cy="6034087"/>
          </a:xfrm>
        </p:spPr>
        <p:txBody>
          <a:bodyPr>
            <a:normAutofit fontScale="77500" lnSpcReduction="20000"/>
          </a:bodyPr>
          <a:lstStyle/>
          <a:p>
            <a:pPr marL="365760" indent="-283464" fontAlgn="auto">
              <a:spcAft>
                <a:spcPts val="0"/>
              </a:spcAft>
              <a:buFont typeface="Wingdings 2"/>
              <a:buChar char=""/>
              <a:defRPr/>
            </a:pPr>
            <a:r>
              <a:rPr lang="ru-RU" dirty="0" smtClean="0"/>
              <a:t>Важным этапом в биографии А. Н. </a:t>
            </a:r>
            <a:r>
              <a:rPr lang="ru-RU" dirty="0" err="1" smtClean="0"/>
              <a:t>Букейханова</a:t>
            </a:r>
            <a:r>
              <a:rPr lang="ru-RU" dirty="0" smtClean="0"/>
              <a:t> как общественного деятеля стало участие в избирательной кампании в I Государственную думу. Он совершал поездки в казахскую степь, проводил встречи с коренным населением Степного края, излагая свои взгляды на предстоящие выборы и те задачи, которые неотложны были для казахского народа. Кроме того, в его публикациях на страницах местной периодической печати звучали призывы к демократизации политического строя царской России. Так, в одной из статей, опубликованной в газетах "Степной край" (Омск) и "Семипалатинский листок", А. Н. </a:t>
            </a:r>
            <a:r>
              <a:rPr lang="ru-RU" dirty="0" err="1" smtClean="0"/>
              <a:t>Букейханов</a:t>
            </a:r>
            <a:r>
              <a:rPr lang="ru-RU" dirty="0" smtClean="0"/>
              <a:t> называл чиновников царской администрации "могильщиками приказного строя", превратившими казахские степи в "сатрапию", и заявлял, что их "дни сочтены"                                                                 </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428625"/>
            <a:ext cx="7499350" cy="5819775"/>
          </a:xfrm>
        </p:spPr>
        <p:txBody>
          <a:bodyPr>
            <a:normAutofit/>
          </a:bodyPr>
          <a:lstStyle/>
          <a:p>
            <a:pPr>
              <a:lnSpc>
                <a:spcPct val="80000"/>
              </a:lnSpc>
            </a:pPr>
            <a:r>
              <a:rPr lang="ru-RU" sz="2000" smtClean="0"/>
              <a:t>На состоявшемся 15 июня 1906 г. в Семипалатинске областном собрании выборщиков он был избран депутатом I Государственной думы от казахского населения этого региона.</a:t>
            </a:r>
          </a:p>
          <a:p>
            <a:pPr>
              <a:lnSpc>
                <a:spcPct val="80000"/>
              </a:lnSpc>
              <a:buFont typeface="Wingdings 2" pitchFamily="18" charset="2"/>
              <a:buNone/>
            </a:pPr>
            <a:r>
              <a:rPr lang="ru-RU" sz="2000" smtClean="0"/>
              <a:t>       В работе I Государственной думы А. Н. Букейханову поучаствовать практически не удалось, так как он прибыл в Санкт-Петербург незадолго до ее роспуска. </a:t>
            </a:r>
          </a:p>
          <a:p>
            <a:pPr>
              <a:lnSpc>
                <a:spcPct val="80000"/>
              </a:lnSpc>
              <a:buFont typeface="Wingdings 2" pitchFamily="18" charset="2"/>
              <a:buNone/>
            </a:pPr>
            <a:r>
              <a:rPr lang="ru-RU" sz="2000" smtClean="0"/>
              <a:t>         В начале 1907 г., когда в Семипалатинской области развернулась кампания по выборам во II Государственную думу, А. Н. Букейханов вновь активно включился в этот процесс, но вскоре сам снял свою кандидатуру, поскольку опасался, что царская администрация в любой момент может отменить результаты выборов. </a:t>
            </a:r>
          </a:p>
        </p:txBody>
      </p:sp>
      <p:pic>
        <p:nvPicPr>
          <p:cNvPr id="33795" name="Picture 3"/>
          <p:cNvPicPr>
            <a:picLocks noChangeAspect="1" noChangeArrowheads="1"/>
          </p:cNvPicPr>
          <p:nvPr/>
        </p:nvPicPr>
        <p:blipFill>
          <a:blip r:embed="rId2"/>
          <a:srcRect/>
          <a:stretch>
            <a:fillRect/>
          </a:stretch>
        </p:blipFill>
        <p:spPr bwMode="auto">
          <a:xfrm>
            <a:off x="1908175" y="3860800"/>
            <a:ext cx="4464050" cy="272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solidFill>
                  <a:schemeClr val="tx2">
                    <a:satMod val="130000"/>
                  </a:schemeClr>
                </a:solidFill>
              </a:rPr>
              <a:t>На страницах газеты «Голос степи»:</a:t>
            </a:r>
            <a:endParaRPr lang="ru-RU" dirty="0">
              <a:solidFill>
                <a:schemeClr val="tx2">
                  <a:satMod val="130000"/>
                </a:schemeClr>
              </a:solidFill>
            </a:endParaRPr>
          </a:p>
        </p:txBody>
      </p:sp>
      <p:sp>
        <p:nvSpPr>
          <p:cNvPr id="3" name="Содержимое 2"/>
          <p:cNvSpPr>
            <a:spLocks noGrp="1"/>
          </p:cNvSpPr>
          <p:nvPr>
            <p:ph idx="1"/>
          </p:nvPr>
        </p:nvSpPr>
        <p:spPr/>
        <p:txBody>
          <a:bodyPr>
            <a:normAutofit fontScale="85000" lnSpcReduction="20000"/>
          </a:bodyPr>
          <a:lstStyle/>
          <a:p>
            <a:pPr marL="365760" indent="-283464" fontAlgn="auto">
              <a:spcAft>
                <a:spcPts val="0"/>
              </a:spcAft>
              <a:buFont typeface="Wingdings 2"/>
              <a:buChar char=""/>
              <a:defRPr/>
            </a:pPr>
            <a:r>
              <a:rPr lang="ru-RU" dirty="0" smtClean="0"/>
              <a:t>«Открытое письмо киргизам Семипалатинской области»</a:t>
            </a:r>
          </a:p>
          <a:p>
            <a:pPr marL="365760" indent="-283464" fontAlgn="auto">
              <a:spcAft>
                <a:spcPts val="0"/>
              </a:spcAft>
              <a:buFont typeface="Wingdings 2"/>
              <a:buChar char=""/>
              <a:defRPr/>
            </a:pPr>
            <a:r>
              <a:rPr lang="ru-RU" dirty="0" smtClean="0"/>
              <a:t>"Изложенные факты решительной попытки администрации помешать моей вторичной кандидатуре в члены Государственной думы заставляет меня со своей стороны пойти навстречу желаниям конституционного правительства и снять свою кандидатуру в члены Госдумы. Дело в том, что вторичное избрание, в чем я не сомневаюсь, поведет со стороны правительства к кассации выборов и помешает представителю от киргиз Семипалатинской области своевременно явиться на сессию Государственной думы"</a:t>
            </a:r>
          </a:p>
          <a:p>
            <a:pPr marL="365760" indent="-283464"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428868"/>
            <a:ext cx="7499350" cy="1143000"/>
          </a:xfrm>
        </p:spPr>
        <p:txBody>
          <a:bodyPr>
            <a:normAutofit fontScale="90000"/>
          </a:bodyPr>
          <a:lstStyle/>
          <a:p>
            <a:r>
              <a:rPr lang="ru-RU" dirty="0" smtClean="0"/>
              <a:t>Очерки </a:t>
            </a:r>
            <a:r>
              <a:rPr lang="ru-RU" dirty="0" err="1" smtClean="0"/>
              <a:t>Алихана</a:t>
            </a:r>
            <a:r>
              <a:rPr lang="ru-RU" dirty="0" smtClean="0"/>
              <a:t> </a:t>
            </a:r>
            <a:r>
              <a:rPr lang="ru-RU" dirty="0" err="1" smtClean="0"/>
              <a:t>Букейханова</a:t>
            </a:r>
            <a:r>
              <a:rPr lang="ru-RU" dirty="0" smtClean="0"/>
              <a:t> на страницах русской прессы</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500042"/>
            <a:ext cx="7499350" cy="5748358"/>
          </a:xfrm>
        </p:spPr>
        <p:txBody>
          <a:bodyPr/>
          <a:lstStyle/>
          <a:p>
            <a:r>
              <a:rPr lang="ru-RU" sz="2000" dirty="0" smtClean="0"/>
              <a:t>Тема переселения в аспекте его пагубных последствий для казахского народа была поднята </a:t>
            </a:r>
            <a:r>
              <a:rPr lang="ru-RU" sz="2000" dirty="0" err="1" smtClean="0"/>
              <a:t>Букейханова</a:t>
            </a:r>
            <a:r>
              <a:rPr lang="ru-RU" sz="2000" dirty="0" smtClean="0"/>
              <a:t> на страницах русской прессы. Опубликованных в 1908—1910 годах в санкт-петербургском журнале «Сибирские вопросы»: «Киргизы на совещании Степного генерал-губернатора», «Переселенческие наделы в </a:t>
            </a:r>
            <a:r>
              <a:rPr lang="ru-RU" sz="2000" dirty="0" err="1" smtClean="0"/>
              <a:t>Акмолинской</a:t>
            </a:r>
            <a:r>
              <a:rPr lang="ru-RU" sz="2000" dirty="0" smtClean="0"/>
              <a:t> области», «Русские поселения в глубине Степного края», «Бюрократическая утопия», «Кризис канцелярского переселения», «Ничьи деньги», «Переселенцы в Тарских урманах», «Долой с дороги: идет овцевод!», «Ненужное генерал-губернаторство».</a:t>
            </a:r>
          </a:p>
          <a:p>
            <a:endParaRPr lang="ru-RU" sz="2000" dirty="0"/>
          </a:p>
        </p:txBody>
      </p:sp>
      <p:pic>
        <p:nvPicPr>
          <p:cNvPr id="4" name="Рисунок 3" descr="DDCC-0-0052-2525-0.png"/>
          <p:cNvPicPr>
            <a:picLocks noChangeAspect="1"/>
          </p:cNvPicPr>
          <p:nvPr/>
        </p:nvPicPr>
        <p:blipFill>
          <a:blip r:embed="rId2"/>
          <a:stretch>
            <a:fillRect/>
          </a:stretch>
        </p:blipFill>
        <p:spPr>
          <a:xfrm>
            <a:off x="1857356" y="3643314"/>
            <a:ext cx="2357454" cy="3035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642918"/>
            <a:ext cx="7499350" cy="5605482"/>
          </a:xfrm>
        </p:spPr>
        <p:txBody>
          <a:bodyPr/>
          <a:lstStyle/>
          <a:p>
            <a:r>
              <a:rPr lang="ru-RU" sz="2000" dirty="0" smtClean="0"/>
              <a:t>В русле лучших традиций  демократической публицистики А. </a:t>
            </a:r>
            <a:r>
              <a:rPr lang="ru-RU" sz="2000" dirty="0" err="1" smtClean="0"/>
              <a:t>Букейханов</a:t>
            </a:r>
            <a:r>
              <a:rPr lang="ru-RU" sz="2000" dirty="0" smtClean="0"/>
              <a:t> говорит о сложных социальных явлениях просто, доходчиво и предельно ясно. Он настойчиво обращает внимание на социальные проблемы своего народа, разложение фундаментальных основ жизни казахов, поэтому русский язык избран формой трансляции политических требований и духовных запросов угнетаемых. Причем автор очерков сознательно ориентируется на обширный русский культурный контекст, литературный канон, который был сконцентрирован на симпатии к человеку труда и сатирическом осмеянии власть предержащих.</a:t>
            </a:r>
          </a:p>
          <a:p>
            <a:endParaRPr lang="ru-RU"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 статье «Русские поселения в глубине Степного края»:</a:t>
            </a:r>
            <a:endParaRPr lang="ru-RU" dirty="0"/>
          </a:p>
        </p:txBody>
      </p:sp>
      <p:sp>
        <p:nvSpPr>
          <p:cNvPr id="3" name="Содержимое 2"/>
          <p:cNvSpPr>
            <a:spLocks noGrp="1"/>
          </p:cNvSpPr>
          <p:nvPr>
            <p:ph idx="1"/>
          </p:nvPr>
        </p:nvSpPr>
        <p:spPr/>
        <p:txBody>
          <a:bodyPr/>
          <a:lstStyle/>
          <a:p>
            <a:r>
              <a:rPr lang="ru-RU" sz="2000" dirty="0" smtClean="0"/>
              <a:t>Речь идет о земельном пространстве в бассейне рек Нура и Ишим с многочисленными пойменными лугами, сенокосными угодьями и лесными участками. Он последовательно доказывает, что увеличение норм землепользования для переселенцев в, казалось бы, благодатном крае глубинной степи говорит о неуклонном снижении урожайности из года в год, принуждающем крестьян компенсировать убытки экстенсивным расширением обрабатываемых площадей.             Публицист уверенно итожит: «Близится час краха карточного дома современной политики переселения в Киргизский край. Придется разрешение аграрного вопроса перенести с плоскости паллиатив на его действительное место». </a:t>
            </a:r>
          </a:p>
          <a:p>
            <a:endParaRPr lang="ru-RU"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428604"/>
            <a:ext cx="7499350" cy="5819796"/>
          </a:xfrm>
        </p:spPr>
        <p:txBody>
          <a:bodyPr/>
          <a:lstStyle/>
          <a:p>
            <a:pPr>
              <a:buNone/>
            </a:pPr>
            <a:r>
              <a:rPr lang="ru-RU" sz="2000" dirty="0" smtClean="0"/>
              <a:t>           </a:t>
            </a:r>
            <a:r>
              <a:rPr lang="ru-RU" sz="2000" dirty="0" err="1" smtClean="0"/>
              <a:t>Алихан</a:t>
            </a:r>
            <a:r>
              <a:rPr lang="ru-RU" sz="2000" dirty="0" smtClean="0"/>
              <a:t> </a:t>
            </a:r>
            <a:r>
              <a:rPr lang="ru-RU" sz="2000" dirty="0" err="1" smtClean="0"/>
              <a:t>Букейханов</a:t>
            </a:r>
            <a:r>
              <a:rPr lang="ru-RU" sz="2000" dirty="0" smtClean="0"/>
              <a:t> анализирует последствия притеснений коренного населения Степного края, чинимых царской администрацией в угоду разрядки напряжения в аграрном секторе Европейской части России, показывает всю меру социальной опасности разрушения веками складывавшегося хозяйственного уклада жизни. Системность кочевого хозяйства разваливается, когда аулы отрезаются от естественных водопоев для скота пашнями переселенцев, когда лучшие сенокосные угодья целых родов прирезаются к наделам поселян и выкашиваются. Когда перманентное перекраивание наделов переселенцев в целях сдерживания процесса их обеднения запутывает кочевые маршруты, стушевывает границы родов и порождает конфликты между ними, не говоря о провоцировании конфликтов между коренным населением и переселенцами.</a:t>
            </a:r>
          </a:p>
          <a:p>
            <a:endParaRPr lang="ru-RU"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258888" y="2636838"/>
            <a:ext cx="7497762" cy="1143000"/>
          </a:xfrm>
        </p:spPr>
        <p:txBody>
          <a:bodyPr/>
          <a:lstStyle/>
          <a:p>
            <a:pPr fontAlgn="auto">
              <a:spcAft>
                <a:spcPts val="0"/>
              </a:spcAft>
              <a:defRPr/>
            </a:pPr>
            <a:r>
              <a:rPr lang="ru-RU" dirty="0" smtClean="0">
                <a:solidFill>
                  <a:schemeClr val="tx2">
                    <a:satMod val="130000"/>
                  </a:schemeClr>
                </a:solidFill>
              </a:rPr>
              <a:t>             Газета «казах».</a:t>
            </a:r>
            <a:endParaRPr lang="ru-RU"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Содержимое 2"/>
          <p:cNvSpPr>
            <a:spLocks noGrp="1"/>
          </p:cNvSpPr>
          <p:nvPr>
            <p:ph idx="1"/>
          </p:nvPr>
        </p:nvSpPr>
        <p:spPr>
          <a:xfrm>
            <a:off x="1435100" y="285750"/>
            <a:ext cx="7499350" cy="5962650"/>
          </a:xfrm>
        </p:spPr>
        <p:txBody>
          <a:bodyPr/>
          <a:lstStyle/>
          <a:p>
            <a:r>
              <a:rPr lang="ru-RU" smtClean="0"/>
              <a:t>"На киргизском (казахском) языке пока нет ни одной газеты, точно также киргизы не располагают до сих пор своей типографией. Мысль о том и другом возникала в киргизской (казахской) степи в счастливые дни свободы, но не осуществилась"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2"/>
          <p:cNvSpPr>
            <a:spLocks noGrp="1"/>
          </p:cNvSpPr>
          <p:nvPr>
            <p:ph idx="1"/>
          </p:nvPr>
        </p:nvSpPr>
        <p:spPr>
          <a:xfrm>
            <a:off x="1435100" y="142875"/>
            <a:ext cx="7499350" cy="6105525"/>
          </a:xfrm>
        </p:spPr>
        <p:txBody>
          <a:bodyPr/>
          <a:lstStyle/>
          <a:p>
            <a:pPr>
              <a:buFont typeface="Wingdings 2" pitchFamily="18" charset="2"/>
              <a:buNone/>
            </a:pPr>
            <a:r>
              <a:rPr lang="ru-RU" sz="2400" dirty="0" smtClean="0"/>
              <a:t>      Родился 5 марта 1870 года в ауле № </a:t>
            </a:r>
            <a:r>
              <a:rPr lang="ru-RU" sz="2400" dirty="0" smtClean="0">
                <a:latin typeface="Arial" panose="020B0604020202020204" pitchFamily="34" charset="0"/>
                <a:cs typeface="Arial" panose="020B0604020202020204" pitchFamily="34" charset="0"/>
              </a:rPr>
              <a:t>7</a:t>
            </a:r>
            <a:r>
              <a:rPr lang="ru-RU" sz="2400" dirty="0" smtClean="0"/>
              <a:t> </a:t>
            </a:r>
            <a:r>
              <a:rPr lang="ru-RU" sz="2400" dirty="0" err="1" smtClean="0"/>
              <a:t>Токраунской</a:t>
            </a:r>
            <a:r>
              <a:rPr lang="ru-RU" sz="2400" dirty="0" smtClean="0"/>
              <a:t> волости </a:t>
            </a:r>
            <a:r>
              <a:rPr lang="ru-RU" sz="2400" dirty="0" err="1" smtClean="0"/>
              <a:t>Каркаралинского</a:t>
            </a:r>
            <a:r>
              <a:rPr lang="ru-RU" sz="2400" dirty="0" smtClean="0"/>
              <a:t> уезда Семипалатинской области (ныне территория </a:t>
            </a:r>
            <a:r>
              <a:rPr lang="ru-RU" sz="2400" dirty="0" err="1" smtClean="0"/>
              <a:t>Актогайского</a:t>
            </a:r>
            <a:r>
              <a:rPr lang="ru-RU" sz="2400" dirty="0" smtClean="0"/>
              <a:t> района Карагандинской области).</a:t>
            </a:r>
          </a:p>
          <a:p>
            <a:pPr>
              <a:buFont typeface="Wingdings 2" pitchFamily="18" charset="2"/>
              <a:buNone/>
            </a:pPr>
            <a:r>
              <a:rPr lang="ru-RU" sz="2400" dirty="0" smtClean="0"/>
              <a:t>       </a:t>
            </a:r>
            <a:r>
              <a:rPr lang="ru-RU" sz="2400" dirty="0" err="1" smtClean="0"/>
              <a:t>Алихан</a:t>
            </a:r>
            <a:r>
              <a:rPr lang="ru-RU" sz="2400" dirty="0" smtClean="0"/>
              <a:t> является потомком </a:t>
            </a:r>
            <a:r>
              <a:rPr lang="ru-RU" sz="2400" dirty="0" err="1" smtClean="0"/>
              <a:t>Букейхана</a:t>
            </a:r>
            <a:r>
              <a:rPr lang="ru-RU" sz="2400" dirty="0" smtClean="0"/>
              <a:t>, сына именитого "</a:t>
            </a:r>
            <a:r>
              <a:rPr lang="ru-RU" sz="2400" dirty="0" err="1" smtClean="0"/>
              <a:t>кокжала</a:t>
            </a:r>
            <a:r>
              <a:rPr lang="ru-RU" sz="2400" dirty="0" smtClean="0"/>
              <a:t> Барак хана", происходившего из рода торе (</a:t>
            </a:r>
            <a:r>
              <a:rPr lang="ru-RU" sz="2400" dirty="0" err="1" smtClean="0"/>
              <a:t>чингизид</a:t>
            </a:r>
            <a:r>
              <a:rPr lang="ru-RU" sz="2400" dirty="0" smtClean="0"/>
              <a:t>). </a:t>
            </a:r>
            <a:r>
              <a:rPr lang="ru-RU" sz="2400" dirty="0" err="1" smtClean="0"/>
              <a:t>Букейхан</a:t>
            </a:r>
            <a:r>
              <a:rPr lang="ru-RU" sz="2400" dirty="0" smtClean="0"/>
              <a:t> один из последних казахских ханов, занимавших ханский престол.</a:t>
            </a:r>
          </a:p>
          <a:p>
            <a:endParaRPr lang="ru-RU" dirty="0" smtClean="0"/>
          </a:p>
        </p:txBody>
      </p:sp>
      <p:pic>
        <p:nvPicPr>
          <p:cNvPr id="15362" name="Рисунок 3" descr="100px-Coat_of_arms_of_Aktogay_(Karagandy).png"/>
          <p:cNvPicPr>
            <a:picLocks noChangeAspect="1"/>
          </p:cNvPicPr>
          <p:nvPr/>
        </p:nvPicPr>
        <p:blipFill>
          <a:blip r:embed="rId2"/>
          <a:srcRect/>
          <a:stretch>
            <a:fillRect/>
          </a:stretch>
        </p:blipFill>
        <p:spPr bwMode="auto">
          <a:xfrm>
            <a:off x="6000750" y="3643313"/>
            <a:ext cx="1392238" cy="1357312"/>
          </a:xfrm>
          <a:prstGeom prst="rect">
            <a:avLst/>
          </a:prstGeom>
          <a:noFill/>
          <a:ln w="9525">
            <a:noFill/>
            <a:miter lim="800000"/>
            <a:headEnd/>
            <a:tailEnd/>
          </a:ln>
        </p:spPr>
      </p:pic>
      <p:pic>
        <p:nvPicPr>
          <p:cNvPr id="5" name="Рисунок 4" descr="800px-Aktogay_Qaraghandy_District_Kazakhstan.png"/>
          <p:cNvPicPr>
            <a:picLocks noChangeAspect="1"/>
          </p:cNvPicPr>
          <p:nvPr/>
        </p:nvPicPr>
        <p:blipFill>
          <a:blip r:embed="rId3"/>
          <a:stretch>
            <a:fillRect/>
          </a:stretch>
        </p:blipFill>
        <p:spPr>
          <a:xfrm>
            <a:off x="1357290" y="3714752"/>
            <a:ext cx="4239160" cy="271306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285750"/>
            <a:ext cx="7499350" cy="5962650"/>
          </a:xfrm>
        </p:spPr>
        <p:txBody>
          <a:bodyPr>
            <a:normAutofit fontScale="85000" lnSpcReduction="10000"/>
          </a:bodyPr>
          <a:lstStyle/>
          <a:p>
            <a:pPr marL="365760" indent="-283464" fontAlgn="auto">
              <a:spcAft>
                <a:spcPts val="0"/>
              </a:spcAft>
              <a:buFont typeface="Wingdings 2"/>
              <a:buChar char=""/>
              <a:defRPr/>
            </a:pPr>
            <a:r>
              <a:rPr lang="ru-RU" dirty="0" smtClean="0"/>
              <a:t>Появление газеты "Казах" стало большим событием для Казахстана. Она переходила из рук в руки, кочевала из аула в аул и зачитывалась до дыр. Ее номера выписывали во всех уголках Степного и Туркестанского краев, ею зачитывалась казахская студенческая молодежь, обучающаяся в вузах Казани, Томска, Минска, Москвы, Санкт-Петербурга, Варшавы.</a:t>
            </a:r>
          </a:p>
          <a:p>
            <a:pPr marL="365760" indent="-283464" fontAlgn="auto">
              <a:spcAft>
                <a:spcPts val="0"/>
              </a:spcAft>
              <a:buFont typeface="Wingdings 2"/>
              <a:buChar char=""/>
              <a:defRPr/>
            </a:pPr>
            <a:r>
              <a:rPr lang="ru-RU" dirty="0" smtClean="0"/>
              <a:t>Очень высоко оценивают газету "Казах" и зарубежные исследователи, в частности, французские, считая ее как "самую значительную из всех периодических изданий казахов" до революции, "как по качеству, так и по тиражу".</a:t>
            </a:r>
          </a:p>
          <a:p>
            <a:pPr marL="365760" indent="-283464"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428625"/>
            <a:ext cx="7499350" cy="5819775"/>
          </a:xfrm>
        </p:spPr>
        <p:txBody>
          <a:bodyPr>
            <a:normAutofit fontScale="85000" lnSpcReduction="10000"/>
          </a:bodyPr>
          <a:lstStyle/>
          <a:p>
            <a:pPr marL="365760" indent="-283464" fontAlgn="auto">
              <a:spcAft>
                <a:spcPts val="0"/>
              </a:spcAft>
              <a:buFont typeface="Wingdings 2"/>
              <a:buChar char=""/>
              <a:defRPr/>
            </a:pPr>
            <a:r>
              <a:rPr lang="ru-RU" dirty="0" smtClean="0"/>
              <a:t>Политическая ориентация газеты полностью соответствовала реформистским требованиям национальной интеллигенции с А. Н. </a:t>
            </a:r>
            <a:r>
              <a:rPr lang="ru-RU" dirty="0" err="1" smtClean="0"/>
              <a:t>Букейханом</a:t>
            </a:r>
            <a:r>
              <a:rPr lang="ru-RU" dirty="0" smtClean="0"/>
              <a:t> во главе. Свою основную задачу она видела в подъеме самобытной культуры казахов, развитии национального языка и литературы. Одним словом, издатели газеты "Казах" стремились к сохранению казахского народа, как единой нации, и, наконец, восстановлению его национальной государственности, утраченной в результате проводимой Российской империей колониальной политики в течение ХVIII-ХIХ в.в.</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428625"/>
            <a:ext cx="7499350" cy="5819775"/>
          </a:xfrm>
        </p:spPr>
        <p:txBody>
          <a:bodyPr>
            <a:normAutofit fontScale="77500" lnSpcReduction="20000"/>
          </a:bodyPr>
          <a:lstStyle/>
          <a:p>
            <a:pPr marL="365760" indent="-283464" fontAlgn="auto">
              <a:spcAft>
                <a:spcPts val="0"/>
              </a:spcAft>
              <a:buFont typeface="Wingdings 2"/>
              <a:buChar char=""/>
              <a:defRPr/>
            </a:pPr>
            <a:r>
              <a:rPr lang="ru-RU" dirty="0" smtClean="0"/>
              <a:t>А. Н. </a:t>
            </a:r>
            <a:r>
              <a:rPr lang="ru-RU" dirty="0" err="1" smtClean="0"/>
              <a:t>Букейхану</a:t>
            </a:r>
            <a:r>
              <a:rPr lang="ru-RU" dirty="0" smtClean="0"/>
              <a:t>, организатору и постоянному автору газеты "Казах", А. </a:t>
            </a:r>
            <a:r>
              <a:rPr lang="ru-RU" dirty="0" err="1" smtClean="0"/>
              <a:t>Байтурсынову</a:t>
            </a:r>
            <a:r>
              <a:rPr lang="ru-RU" dirty="0" smtClean="0"/>
              <a:t> - ее бессменному главному редактору и </a:t>
            </a:r>
            <a:r>
              <a:rPr lang="ru-RU" dirty="0" err="1" smtClean="0"/>
              <a:t>Мир-Якубу</a:t>
            </a:r>
            <a:r>
              <a:rPr lang="ru-RU" dirty="0" smtClean="0"/>
              <a:t> </a:t>
            </a:r>
            <a:r>
              <a:rPr lang="ru-RU" dirty="0" err="1" smtClean="0"/>
              <a:t>Дулатову</a:t>
            </a:r>
            <a:r>
              <a:rPr lang="ru-RU" dirty="0" smtClean="0"/>
              <a:t>, одному из главных сотрудников, удалось собрать и сплотить вокруг газеты цвет национальной интеллигенции и общественных деятелей: ученых, писателей, поэтов, педагогов, врачей, агрономов и т. д. и направить их совместные усилия на защиту национальных интересов. Редакция газеты воздержалась от призыва народа к открытому выступлению против царской администрации, что, по ее глубокому убеждению, было и преждевременным, и не под силу одному казахскому народу. Именно по этой причине возглавляемая А. Н. </a:t>
            </a:r>
            <a:r>
              <a:rPr lang="ru-RU" dirty="0" err="1" smtClean="0"/>
              <a:t>Букейханом</a:t>
            </a:r>
            <a:r>
              <a:rPr lang="ru-RU" dirty="0" smtClean="0"/>
              <a:t> национальная интеллигенция выступила решительно против вооруженного восстания казахского народа в 1916 году.</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8888" y="1412875"/>
            <a:ext cx="7497762" cy="1143000"/>
          </a:xfrm>
        </p:spPr>
        <p:txBody>
          <a:bodyPr/>
          <a:lstStyle/>
          <a:p>
            <a:pPr fontAlgn="auto">
              <a:spcAft>
                <a:spcPts val="0"/>
              </a:spcAft>
              <a:defRPr/>
            </a:pPr>
            <a:r>
              <a:rPr lang="ru-RU" dirty="0" smtClean="0">
                <a:solidFill>
                  <a:schemeClr val="tx2">
                    <a:satMod val="130000"/>
                  </a:schemeClr>
                </a:solidFill>
              </a:rPr>
              <a:t>Лидер </a:t>
            </a:r>
            <a:r>
              <a:rPr lang="ru-RU" dirty="0" err="1" smtClean="0">
                <a:solidFill>
                  <a:schemeClr val="tx2">
                    <a:satMod val="130000"/>
                  </a:schemeClr>
                </a:solidFill>
              </a:rPr>
              <a:t>Алаш</a:t>
            </a:r>
            <a:r>
              <a:rPr lang="ru-RU" dirty="0" smtClean="0">
                <a:solidFill>
                  <a:schemeClr val="tx2">
                    <a:satMod val="130000"/>
                  </a:schemeClr>
                </a:solidFill>
              </a:rPr>
              <a:t> Орды</a:t>
            </a:r>
            <a:endParaRPr lang="ru-RU" dirty="0">
              <a:solidFill>
                <a:schemeClr val="tx2">
                  <a:satMod val="130000"/>
                </a:schemeClr>
              </a:solidFill>
            </a:endParaRPr>
          </a:p>
        </p:txBody>
      </p:sp>
      <p:pic>
        <p:nvPicPr>
          <p:cNvPr id="40963" name="Picture 3" descr="Alash-orda"/>
          <p:cNvPicPr>
            <a:picLocks noChangeAspect="1" noChangeArrowheads="1"/>
          </p:cNvPicPr>
          <p:nvPr/>
        </p:nvPicPr>
        <p:blipFill>
          <a:blip r:embed="rId2"/>
          <a:srcRect/>
          <a:stretch>
            <a:fillRect/>
          </a:stretch>
        </p:blipFill>
        <p:spPr bwMode="auto">
          <a:xfrm>
            <a:off x="1763713" y="2781300"/>
            <a:ext cx="6264275" cy="32321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214313"/>
            <a:ext cx="7499350" cy="6034087"/>
          </a:xfrm>
        </p:spPr>
        <p:txBody>
          <a:bodyPr>
            <a:normAutofit fontScale="62500" lnSpcReduction="20000"/>
          </a:bodyPr>
          <a:lstStyle/>
          <a:p>
            <a:pPr marL="365760" indent="-283464" fontAlgn="auto">
              <a:spcAft>
                <a:spcPts val="0"/>
              </a:spcAft>
              <a:buFont typeface="Wingdings 2"/>
              <a:buChar char=""/>
              <a:defRPr/>
            </a:pPr>
            <a:r>
              <a:rPr lang="ru-RU" dirty="0" smtClean="0"/>
              <a:t>В 17 году в стране назревал кризис власти, нарастало недовольство населения. И с целью недопущения краха, хаоса и большевизма в степи в июле 1917 г. А. </a:t>
            </a:r>
            <a:r>
              <a:rPr lang="ru-RU" dirty="0" err="1" smtClean="0"/>
              <a:t>Букейхан</a:t>
            </a:r>
            <a:r>
              <a:rPr lang="ru-RU" dirty="0" smtClean="0"/>
              <a:t> выступил в газете "Казах" со статьей, в которой говорилось, что ни одна из программ действующих в стране партий, в том числе и кадетской, "не соответствует целям казахского общества". </a:t>
            </a:r>
          </a:p>
          <a:p>
            <a:pPr marL="365760" indent="-283464" fontAlgn="auto">
              <a:spcAft>
                <a:spcPts val="0"/>
              </a:spcAft>
              <a:buFont typeface="Wingdings 2"/>
              <a:buChar char=""/>
              <a:defRPr/>
            </a:pPr>
            <a:r>
              <a:rPr lang="ru-RU" dirty="0" smtClean="0"/>
              <a:t>     В июле же он заявил о своем выходе из партии кадетов. В другой статье под заголовком "Почему я вышел из кадетской партии" он называл три основные причины, подтолкнувшие его принять это решение. Первая из них заключалась в стремлении кадетов сохранить частную собственность на землю тогда, когда в период проведения т. н. "земельной реформы" казахский народ был насильственно лишен своих лучших земель. А. Н. </a:t>
            </a:r>
            <a:r>
              <a:rPr lang="ru-RU" dirty="0" err="1" smtClean="0"/>
              <a:t>Букейхан</a:t>
            </a:r>
            <a:r>
              <a:rPr lang="ru-RU" dirty="0" smtClean="0"/>
              <a:t> же настаивал на возвращении этих земель. Вторая - кадеты выступали против отделения церкви от государства, казахский лидер - за, с тем, чтобы "улучшить деятельность религиозных структур". И третья, наиболее важная из причин, - стремление кадетов к унитарному государственному устройству и отказ в предоставлении казахскому народу национальной автономии.</a:t>
            </a: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285750"/>
            <a:ext cx="7499350" cy="5962650"/>
          </a:xfrm>
        </p:spPr>
        <p:txBody>
          <a:bodyPr>
            <a:normAutofit/>
          </a:bodyPr>
          <a:lstStyle/>
          <a:p>
            <a:pPr>
              <a:lnSpc>
                <a:spcPct val="90000"/>
              </a:lnSpc>
              <a:buFont typeface="Wingdings 2" pitchFamily="18" charset="2"/>
              <a:buNone/>
            </a:pPr>
            <a:r>
              <a:rPr lang="ru-RU" sz="2000" dirty="0" smtClean="0"/>
              <a:t>        По его инициативе на I </a:t>
            </a:r>
            <a:r>
              <a:rPr lang="ru-RU" sz="2000" dirty="0" err="1" smtClean="0"/>
              <a:t>Всеказахском</a:t>
            </a:r>
            <a:r>
              <a:rPr lang="ru-RU" sz="2000" dirty="0" smtClean="0"/>
              <a:t> съезде, состоявшемся 21 - 28 июля 1917 года в Оренбурге, было заявлено о намерении создать самостоятельную политическую партию и выдвинуто требование "территориально-национальной автономии в рамках Российской демократической федерации". Съезд поручил группе во главе с А. </a:t>
            </a:r>
            <a:r>
              <a:rPr lang="ru-RU" sz="2000" dirty="0" err="1" smtClean="0"/>
              <a:t>Букейханом</a:t>
            </a:r>
            <a:r>
              <a:rPr lang="ru-RU" sz="2000" dirty="0" smtClean="0"/>
              <a:t> подготовить проект программы будущей партии, который вскоре был опубликован в газете "Казах". Составители проекта предлагали назвать партию - "</a:t>
            </a:r>
            <a:r>
              <a:rPr lang="ru-RU" sz="2000" dirty="0" err="1" smtClean="0"/>
              <a:t>Алаш</a:t>
            </a:r>
            <a:r>
              <a:rPr lang="ru-RU" sz="2000" dirty="0" smtClean="0"/>
              <a:t>".</a:t>
            </a:r>
          </a:p>
          <a:p>
            <a:pPr>
              <a:lnSpc>
                <a:spcPct val="90000"/>
              </a:lnSpc>
            </a:pPr>
            <a:endParaRPr lang="ru-RU" sz="3000" dirty="0" smtClean="0"/>
          </a:p>
        </p:txBody>
      </p:sp>
      <p:pic>
        <p:nvPicPr>
          <p:cNvPr id="4" name="Рисунок 3" descr="kaz-fx2.gif"/>
          <p:cNvPicPr>
            <a:picLocks noChangeAspect="1"/>
          </p:cNvPicPr>
          <p:nvPr/>
        </p:nvPicPr>
        <p:blipFill>
          <a:blip r:embed="rId2"/>
          <a:stretch>
            <a:fillRect/>
          </a:stretch>
        </p:blipFill>
        <p:spPr>
          <a:xfrm>
            <a:off x="1785918" y="3000372"/>
            <a:ext cx="3571900" cy="3429000"/>
          </a:xfrm>
          <a:prstGeom prst="rect">
            <a:avLst/>
          </a:prstGeom>
        </p:spPr>
      </p:pic>
      <p:pic>
        <p:nvPicPr>
          <p:cNvPr id="5" name="Рисунок 4" descr="8Ln4CS0KPo1gFyh0v5779g3n3OAu99.png"/>
          <p:cNvPicPr>
            <a:picLocks noChangeAspect="1"/>
          </p:cNvPicPr>
          <p:nvPr/>
        </p:nvPicPr>
        <p:blipFill>
          <a:blip r:embed="rId3"/>
          <a:stretch>
            <a:fillRect/>
          </a:stretch>
        </p:blipFill>
        <p:spPr>
          <a:xfrm>
            <a:off x="5500694" y="3000372"/>
            <a:ext cx="3643306" cy="34226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357188"/>
            <a:ext cx="7499350" cy="5891212"/>
          </a:xfrm>
        </p:spPr>
        <p:txBody>
          <a:bodyPr>
            <a:normAutofit/>
          </a:bodyPr>
          <a:lstStyle/>
          <a:p>
            <a:pPr>
              <a:lnSpc>
                <a:spcPct val="80000"/>
              </a:lnSpc>
            </a:pPr>
            <a:r>
              <a:rPr lang="ru-RU" sz="2000" dirty="0" smtClean="0"/>
              <a:t>Однако проект не обсуждался и не был принят в связи с возникновением новой политической ситуации (захват власти большевиками), заставившей лидеров партии выдвинуть на первое место вопросы национально-государственного устройства. По некоторым данным, формирующаяся партия объединяла в своих рядах до 5 тыс. человек - лучших представителей национальной интеллигенции и степной аристократии.</a:t>
            </a:r>
          </a:p>
          <a:p>
            <a:pPr>
              <a:lnSpc>
                <a:spcPct val="80000"/>
              </a:lnSpc>
              <a:buFont typeface="Wingdings 2" pitchFamily="18" charset="2"/>
              <a:buNone/>
            </a:pPr>
            <a:r>
              <a:rPr lang="ru-RU" sz="2000" dirty="0" smtClean="0"/>
              <a:t>         Однако важно заметить, что первоочередные задачи в проекте программы носили общедемократический характер: всеобщее избирательное право, демократическая федеративная республика во главе с президентом и законодательным органом, равенство входящих в нее автономий, демократические свободы, независимость церкви от государства, равноправие языков и др. Декларируя, что партия стремится "создать для народа благо и культуру", авторы проекта обстоятельно оговаривали самый необходимый для большинства населения степей вопрос о земле. Они выступали против частной собственности на землю, за возврат земель, изъятых, но еще не заселенных переселенцами, а также церковных наделов их прежним хозяевам - аульным общинам.</a:t>
            </a:r>
          </a:p>
          <a:p>
            <a:pPr>
              <a:lnSpc>
                <a:spcPct val="80000"/>
              </a:lnSpc>
            </a:pPr>
            <a:endParaRPr lang="ru-RU" sz="2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Содержимое 2"/>
          <p:cNvSpPr>
            <a:spLocks noGrp="1"/>
          </p:cNvSpPr>
          <p:nvPr>
            <p:ph idx="1"/>
          </p:nvPr>
        </p:nvSpPr>
        <p:spPr>
          <a:xfrm>
            <a:off x="1435100" y="357188"/>
            <a:ext cx="7499350" cy="5891212"/>
          </a:xfrm>
        </p:spPr>
        <p:txBody>
          <a:bodyPr/>
          <a:lstStyle/>
          <a:p>
            <a:r>
              <a:rPr lang="ru-RU" sz="1800" smtClean="0"/>
              <a:t>О реакции алашевцев на первые шаги власти Советов, противоречащие пониманию лидерами "Алаша" норм и прав демократии, можно судить по "Памятке крестьянам, рабочим и солдатам", составленной и выпущенной А. Н. Букейханом 1 декабря 1917 г., в которой подвергалось жесткой критике решение СНК от 28 ноября, отложившего созыв Учредительного собрания и принявшего декрет "Об аресте вождей гражданской войны против революции". По нему все члены Временного правительства и депутаты Учредительного собрания подлежали аресту и передаче суду ревтрибуналов. В "Памятке" говорилось, что глава Советской власти В. Ульянов-Ленин является единоличным самодержавным и безответственным правителем, подобно Николаю II, что большевики разогнали столичные городские думы и заявляют, что, мол, "не страдают парламентским кретинизмом". В "Памятке" автор отстаивает приоритет демократических свобод и заключает ее следующими словами: "Запомните, крестьяне, рабочие и солдаты, большевики считают: ответственность перед народом правителей, свободу слова, свободу печати, свободу собраний, всеобщее прямое тайное голосование, неприкосновенность граждан и депутатов, власть народа - буржуазным предрассудком... Запомните, крестьяне, рабочие и солдаты, с лица большевизма спала красная маска революционера и обнажила его сущность черносотенца".</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728" y="0"/>
            <a:ext cx="7499350" cy="5962650"/>
          </a:xfrm>
        </p:spPr>
        <p:txBody>
          <a:bodyPr>
            <a:normAutofit/>
          </a:bodyPr>
          <a:lstStyle/>
          <a:p>
            <a:pPr marL="365760" indent="-283464" fontAlgn="auto">
              <a:spcAft>
                <a:spcPts val="0"/>
              </a:spcAft>
              <a:buFont typeface="Wingdings 2"/>
              <a:buChar char=""/>
              <a:defRPr/>
            </a:pPr>
            <a:r>
              <a:rPr lang="ru-RU" sz="2000" dirty="0" smtClean="0"/>
              <a:t>Стремясь оградить свой народ от большевизма, лидеры "</a:t>
            </a:r>
            <a:r>
              <a:rPr lang="ru-RU" sz="2000" dirty="0" err="1" smtClean="0"/>
              <a:t>Алаша</a:t>
            </a:r>
            <a:r>
              <a:rPr lang="ru-RU" sz="2000" dirty="0" smtClean="0"/>
              <a:t>" созвали и провели 5-13 декабря 1917 г. в Оренбурге II </a:t>
            </a:r>
            <a:r>
              <a:rPr lang="ru-RU" sz="2000" dirty="0" err="1" smtClean="0"/>
              <a:t>Всеказахский</a:t>
            </a:r>
            <a:r>
              <a:rPr lang="ru-RU" sz="2000" dirty="0" smtClean="0"/>
              <a:t> съезд, который единогласно постановил образовать территориально-национальную автономию и включить в нее все области с преобладающим казахским населением "единого происхождения, единой культуры, истории и единого языка".</a:t>
            </a:r>
          </a:p>
          <a:p>
            <a:pPr marL="365760" indent="-283464" fontAlgn="auto">
              <a:spcAft>
                <a:spcPts val="0"/>
              </a:spcAft>
              <a:buFont typeface="Wingdings 2"/>
              <a:buChar char=""/>
              <a:defRPr/>
            </a:pPr>
            <a:r>
              <a:rPr lang="ru-RU" sz="2000" dirty="0" smtClean="0"/>
              <a:t>Мотивы этого исторического решения формировались следующим образом: "Российская республика лишилась власти, пользующейся доверием народа и моральным авторитетом... велика возможность гражданской войны... анархия угрожает опасностью жизни и имуществу казах - киргизского народа... единственным выходом... является организация твердой власти, которую признавало бы все население казах - киргизских областей".  </a:t>
            </a:r>
            <a:endParaRPr lang="ru-RU" sz="2000" dirty="0"/>
          </a:p>
        </p:txBody>
      </p:sp>
      <p:pic>
        <p:nvPicPr>
          <p:cNvPr id="4" name="Рисунок 3" descr="00000019.jpg"/>
          <p:cNvPicPr>
            <a:picLocks noChangeAspect="1"/>
          </p:cNvPicPr>
          <p:nvPr/>
        </p:nvPicPr>
        <p:blipFill>
          <a:blip r:embed="rId2"/>
          <a:stretch>
            <a:fillRect/>
          </a:stretch>
        </p:blipFill>
        <p:spPr>
          <a:xfrm>
            <a:off x="6072198" y="4572008"/>
            <a:ext cx="2667000" cy="2000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00000018.jpg"/>
          <p:cNvPicPr>
            <a:picLocks noChangeAspect="1"/>
          </p:cNvPicPr>
          <p:nvPr/>
        </p:nvPicPr>
        <p:blipFill>
          <a:blip r:embed="rId3"/>
          <a:stretch>
            <a:fillRect/>
          </a:stretch>
        </p:blipFill>
        <p:spPr>
          <a:xfrm>
            <a:off x="2857488" y="4643446"/>
            <a:ext cx="2667000" cy="20002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214313"/>
            <a:ext cx="7499350" cy="6034087"/>
          </a:xfrm>
        </p:spPr>
        <p:txBody>
          <a:bodyPr>
            <a:normAutofit fontScale="70000" lnSpcReduction="20000"/>
          </a:bodyPr>
          <a:lstStyle/>
          <a:p>
            <a:pPr marL="365760" indent="-283464" fontAlgn="auto">
              <a:spcAft>
                <a:spcPts val="0"/>
              </a:spcAft>
              <a:buFont typeface="Wingdings 2"/>
              <a:buChar char=""/>
              <a:defRPr/>
            </a:pPr>
            <a:r>
              <a:rPr lang="ru-RU" dirty="0" smtClean="0"/>
              <a:t>В постановлении съезда указывалось, что все национальные меньшинства, населяющие край, пользуются равными правами. Вошедшим в состав автономии "</a:t>
            </a:r>
            <a:r>
              <a:rPr lang="ru-RU" dirty="0" err="1" smtClean="0"/>
              <a:t>Алаш</a:t>
            </a:r>
            <a:r>
              <a:rPr lang="ru-RU" dirty="0" smtClean="0"/>
              <a:t>" народам гарантировалось представительство во всех учреждениях пропорционально их числу. Предусматривалось также обеспечение культурной и национальной автономии, "если в составе автономии "</a:t>
            </a:r>
            <a:r>
              <a:rPr lang="ru-RU" dirty="0" err="1" smtClean="0"/>
              <a:t>Алаш</a:t>
            </a:r>
            <a:r>
              <a:rPr lang="ru-RU" dirty="0" smtClean="0"/>
              <a:t>" окажутся безземельные народы". Съезд избрал правительство - </a:t>
            </a:r>
            <a:r>
              <a:rPr lang="ru-RU" dirty="0" err="1" smtClean="0"/>
              <a:t>Всеказахский</a:t>
            </a:r>
            <a:r>
              <a:rPr lang="ru-RU" dirty="0" smtClean="0"/>
              <a:t> Народный Совет </a:t>
            </a:r>
            <a:r>
              <a:rPr lang="ru-RU" dirty="0" err="1" smtClean="0"/>
              <a:t>Алаш-Орды</a:t>
            </a:r>
            <a:r>
              <a:rPr lang="ru-RU" dirty="0" smtClean="0"/>
              <a:t> из 15 человек, и еще 10 мест были "оставлены представителям других народов" Казахстана. 40 голосами против 18 из трех выдвинутых кандидатур при тайном голосовании председателем Народного Совета </a:t>
            </a:r>
            <a:r>
              <a:rPr lang="ru-RU" dirty="0" err="1" smtClean="0"/>
              <a:t>Алаш-Орды</a:t>
            </a:r>
            <a:r>
              <a:rPr lang="ru-RU" dirty="0" smtClean="0"/>
              <a:t> избран А. Н. </a:t>
            </a:r>
            <a:r>
              <a:rPr lang="ru-RU" dirty="0" err="1" smtClean="0"/>
              <a:t>Букейхан</a:t>
            </a:r>
            <a:r>
              <a:rPr lang="ru-RU" dirty="0" smtClean="0"/>
              <a:t>. Столицей автономии временно выбрана левобережная часть Семипалатинска, переименованная в 1917 г. в гор. </a:t>
            </a:r>
            <a:r>
              <a:rPr lang="ru-RU" dirty="0" err="1" smtClean="0"/>
              <a:t>Алаш</a:t>
            </a:r>
            <a:r>
              <a:rPr lang="ru-RU" dirty="0" smtClean="0"/>
              <a:t>.</a:t>
            </a:r>
          </a:p>
          <a:p>
            <a:pPr marL="365760" indent="-283464"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tx2">
                    <a:satMod val="130000"/>
                  </a:schemeClr>
                </a:solidFill>
              </a:rPr>
              <a:t>Учеба в Каркаралинске:</a:t>
            </a:r>
            <a:endParaRPr lang="ru-RU" dirty="0">
              <a:solidFill>
                <a:schemeClr val="tx2">
                  <a:satMod val="130000"/>
                </a:schemeClr>
              </a:solidFill>
            </a:endParaRPr>
          </a:p>
        </p:txBody>
      </p:sp>
      <p:sp>
        <p:nvSpPr>
          <p:cNvPr id="16386" name="Содержимое 2"/>
          <p:cNvSpPr>
            <a:spLocks noGrp="1"/>
          </p:cNvSpPr>
          <p:nvPr>
            <p:ph idx="1"/>
          </p:nvPr>
        </p:nvSpPr>
        <p:spPr/>
        <p:txBody>
          <a:bodyPr/>
          <a:lstStyle/>
          <a:p>
            <a:r>
              <a:rPr lang="ru-RU" smtClean="0"/>
              <a:t>В 1877 -1879 учеба в медресе муллы Зафира в Каркалинске.</a:t>
            </a:r>
          </a:p>
          <a:p>
            <a:r>
              <a:rPr lang="ru-RU" smtClean="0"/>
              <a:t>1879- Начальная русско-казахская школа.</a:t>
            </a:r>
          </a:p>
          <a:p>
            <a:r>
              <a:rPr lang="ru-RU" smtClean="0"/>
              <a:t>Городское ремесленное училище.</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285750"/>
            <a:ext cx="7499350" cy="6357938"/>
          </a:xfrm>
        </p:spPr>
        <p:txBody>
          <a:bodyPr>
            <a:normAutofit fontScale="77500" lnSpcReduction="20000"/>
          </a:bodyPr>
          <a:lstStyle/>
          <a:p>
            <a:pPr marL="365760" indent="-283464" fontAlgn="auto">
              <a:spcAft>
                <a:spcPts val="0"/>
              </a:spcAft>
              <a:buFont typeface="Wingdings 2"/>
              <a:buChar char=""/>
              <a:defRPr/>
            </a:pPr>
            <a:r>
              <a:rPr lang="ru-RU" dirty="0" smtClean="0"/>
              <a:t>С утверждением большевистской власти и стремлением ее руководства в условиях нарастающей гражданской войны сохранить целостность рухнувшей империи, а также утвердить на всей ее территории власть Советов, неразрывно связана история переговоров СНК и </a:t>
            </a:r>
            <a:r>
              <a:rPr lang="ru-RU" dirty="0" err="1" smtClean="0"/>
              <a:t>Алаш-Орды</a:t>
            </a:r>
            <a:r>
              <a:rPr lang="ru-RU" dirty="0" smtClean="0"/>
              <a:t>.</a:t>
            </a:r>
          </a:p>
          <a:p>
            <a:pPr marL="365760" indent="-283464" fontAlgn="auto">
              <a:spcAft>
                <a:spcPts val="0"/>
              </a:spcAft>
              <a:buFont typeface="Wingdings 2"/>
              <a:buChar char=""/>
              <a:defRPr/>
            </a:pPr>
            <a:r>
              <a:rPr lang="ru-RU" dirty="0" smtClean="0"/>
              <a:t>      По имеющимся архивным материалам можно предположить, что переговоры шли достаточно успешно. Они велись также по телефону: 1 апреля по прямому проводу из СНК В. Ленин и И. Сталин обратились к руководству </a:t>
            </a:r>
            <a:r>
              <a:rPr lang="ru-RU" dirty="0" err="1" smtClean="0"/>
              <a:t>Алаш-Орды</a:t>
            </a:r>
            <a:r>
              <a:rPr lang="ru-RU" dirty="0" smtClean="0"/>
              <a:t>. Переговоры продолжались с 19 час. 45 мин. до 21 часа 30 мин., после чего А.Н. </a:t>
            </a:r>
            <a:r>
              <a:rPr lang="ru-RU" dirty="0" err="1" smtClean="0"/>
              <a:t>Букейхан</a:t>
            </a:r>
            <a:r>
              <a:rPr lang="ru-RU" dirty="0" smtClean="0"/>
              <a:t> собрал членов Народного Совета </a:t>
            </a:r>
            <a:r>
              <a:rPr lang="ru-RU" dirty="0" err="1" smtClean="0"/>
              <a:t>Алаш-Орды</a:t>
            </a:r>
            <a:r>
              <a:rPr lang="ru-RU" dirty="0" smtClean="0"/>
              <a:t> в Семипалатинске и провел совещание, на котором по его предложению было принято решение "признать центральную власть Федеративной Советской Республики" и выдвинуть ряд своих условий.</a:t>
            </a:r>
          </a:p>
          <a:p>
            <a:pPr marL="365760" indent="-283464"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285750"/>
            <a:ext cx="7499350" cy="5962650"/>
          </a:xfrm>
        </p:spPr>
        <p:txBody>
          <a:bodyPr>
            <a:normAutofit fontScale="85000" lnSpcReduction="20000"/>
          </a:bodyPr>
          <a:lstStyle/>
          <a:p>
            <a:pPr marL="365760" indent="-283464" fontAlgn="auto">
              <a:spcAft>
                <a:spcPts val="0"/>
              </a:spcAft>
              <a:buFont typeface="Wingdings 2"/>
              <a:buChar char=""/>
              <a:defRPr/>
            </a:pPr>
            <a:r>
              <a:rPr lang="ru-RU" dirty="0" smtClean="0"/>
              <a:t>3 апреля из Семипалатинска в СНК была направлена телеграмма с подробностями своего решения и условий. Телеграмма в Москву была подписана заместителем председателя </a:t>
            </a:r>
            <a:r>
              <a:rPr lang="ru-RU" dirty="0" err="1" smtClean="0"/>
              <a:t>Алаш-Орды</a:t>
            </a:r>
            <a:r>
              <a:rPr lang="ru-RU" dirty="0" smtClean="0"/>
              <a:t> X. </a:t>
            </a:r>
            <a:r>
              <a:rPr lang="ru-RU" dirty="0" err="1" smtClean="0"/>
              <a:t>Габбасовым</a:t>
            </a:r>
            <a:r>
              <a:rPr lang="ru-RU" dirty="0" smtClean="0"/>
              <a:t>, а не А. </a:t>
            </a:r>
            <a:r>
              <a:rPr lang="ru-RU" dirty="0" err="1" smtClean="0"/>
              <a:t>Букейханом</a:t>
            </a:r>
            <a:r>
              <a:rPr lang="ru-RU" dirty="0" smtClean="0"/>
              <a:t>, так как уже 25 января 1918 г. из Оренбурга А. </a:t>
            </a:r>
            <a:r>
              <a:rPr lang="ru-RU" dirty="0" err="1" smtClean="0"/>
              <a:t>Джангильдин</a:t>
            </a:r>
            <a:r>
              <a:rPr lang="ru-RU" dirty="0" smtClean="0"/>
              <a:t> направил в местные органы власти приказ именем СНК арестовать </a:t>
            </a:r>
            <a:r>
              <a:rPr lang="ru-RU" dirty="0" err="1" smtClean="0"/>
              <a:t>Букейхана</a:t>
            </a:r>
            <a:r>
              <a:rPr lang="ru-RU" dirty="0" smtClean="0"/>
              <a:t>, </a:t>
            </a:r>
            <a:r>
              <a:rPr lang="ru-RU" dirty="0" err="1" smtClean="0"/>
              <a:t>Байтурсынова</a:t>
            </a:r>
            <a:r>
              <a:rPr lang="ru-RU" dirty="0" smtClean="0"/>
              <a:t> и Е. </a:t>
            </a:r>
            <a:r>
              <a:rPr lang="ru-RU" dirty="0" err="1" smtClean="0"/>
              <a:t>Омарова</a:t>
            </a:r>
            <a:r>
              <a:rPr lang="ru-RU" dirty="0" smtClean="0"/>
              <a:t>. Попытки арестовать лидера </a:t>
            </a:r>
            <a:r>
              <a:rPr lang="ru-RU" dirty="0" err="1" smtClean="0"/>
              <a:t>Алаш-Орды</a:t>
            </a:r>
            <a:r>
              <a:rPr lang="ru-RU" dirty="0" smtClean="0"/>
              <a:t> предпринимались позже и Семипалатинским Совдепом, в связи, с чем он скрывался в окрестностях Семипалатинска. Но, тем не менее, ход и содержание переговоров </a:t>
            </a:r>
            <a:r>
              <a:rPr lang="ru-RU" dirty="0" err="1" smtClean="0"/>
              <a:t>Алаш-Орды</a:t>
            </a:r>
            <a:r>
              <a:rPr lang="ru-RU" dirty="0" smtClean="0"/>
              <a:t> и Советской власти, безусловно, определялись самим </a:t>
            </a:r>
            <a:r>
              <a:rPr lang="ru-RU" dirty="0" err="1" smtClean="0"/>
              <a:t>Букейханом</a:t>
            </a:r>
            <a:r>
              <a:rPr lang="ru-RU" dirty="0" smtClean="0"/>
              <a:t>.</a:t>
            </a: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357188"/>
            <a:ext cx="7499350" cy="5891212"/>
          </a:xfrm>
        </p:spPr>
        <p:txBody>
          <a:bodyPr>
            <a:normAutofit fontScale="77500" lnSpcReduction="20000"/>
          </a:bodyPr>
          <a:lstStyle/>
          <a:p>
            <a:pPr marL="365760" indent="-283464" fontAlgn="auto">
              <a:spcAft>
                <a:spcPts val="0"/>
              </a:spcAft>
              <a:buFont typeface="Wingdings 2"/>
              <a:buChar char=""/>
              <a:defRPr/>
            </a:pPr>
            <a:r>
              <a:rPr lang="ru-RU" dirty="0" smtClean="0"/>
              <a:t>Суть решения </a:t>
            </a:r>
            <a:r>
              <a:rPr lang="ru-RU" dirty="0" err="1" smtClean="0"/>
              <a:t>Алаш-Орды</a:t>
            </a:r>
            <a:r>
              <a:rPr lang="ru-RU" dirty="0" smtClean="0"/>
              <a:t> и, в частности, телеграммы от 3 апреля, направленной в Москву, сводилась к тому, что определялись границы будущей автономии: </a:t>
            </a:r>
            <a:r>
              <a:rPr lang="ru-RU" dirty="0" err="1" smtClean="0"/>
              <a:t>Алаш-Орда</a:t>
            </a:r>
            <a:r>
              <a:rPr lang="ru-RU" dirty="0" smtClean="0"/>
              <a:t> отстаивала свое право на инициативу созыва Учредительного собрания автономии в тесном сотрудничестве с местным Советом, на сохранение за собой до съезда высшей законодательной и исполнительной власти. На местах власть, по мнению </a:t>
            </a:r>
            <a:r>
              <a:rPr lang="ru-RU" dirty="0" err="1" smtClean="0"/>
              <a:t>Алаш-Орды</a:t>
            </a:r>
            <a:r>
              <a:rPr lang="ru-RU" dirty="0" smtClean="0"/>
              <a:t>, должна была в переходный период принадлежать Советам, "организованным на демократических началах с соблюдением пропорционального представительства от национальностей". Там же, где Советы еще не созданы, предлагалось сохранить казахские комитеты </a:t>
            </a:r>
            <a:r>
              <a:rPr lang="ru-RU" dirty="0" err="1" smtClean="0"/>
              <a:t>Алаш-Орды</a:t>
            </a:r>
            <a:r>
              <a:rPr lang="ru-RU" dirty="0" smtClean="0"/>
              <a:t>, земские и городские органы самоуправления, национальные суды и создать народную милицию.</a:t>
            </a:r>
          </a:p>
          <a:p>
            <a:pPr marL="365760" indent="-283464"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214313"/>
            <a:ext cx="7499350" cy="6034087"/>
          </a:xfrm>
        </p:spPr>
        <p:txBody>
          <a:bodyPr>
            <a:normAutofit fontScale="62500" lnSpcReduction="20000"/>
          </a:bodyPr>
          <a:lstStyle/>
          <a:p>
            <a:pPr marL="365760" indent="-283464" fontAlgn="auto">
              <a:spcAft>
                <a:spcPts val="0"/>
              </a:spcAft>
              <a:buFont typeface="Wingdings 2"/>
              <a:buChar char=""/>
              <a:defRPr/>
            </a:pPr>
            <a:r>
              <a:rPr lang="ru-RU" dirty="0" smtClean="0"/>
              <a:t>В телеграмме от 4 апреля на имя </a:t>
            </a:r>
            <a:r>
              <a:rPr lang="ru-RU" dirty="0" err="1" smtClean="0"/>
              <a:t>Досмухамедовых</a:t>
            </a:r>
            <a:r>
              <a:rPr lang="ru-RU" dirty="0" smtClean="0"/>
              <a:t> </a:t>
            </a:r>
            <a:r>
              <a:rPr lang="ru-RU" dirty="0" err="1" smtClean="0"/>
              <a:t>Алаш-Орда</a:t>
            </a:r>
            <a:r>
              <a:rPr lang="ru-RU" dirty="0" smtClean="0"/>
              <a:t> уведомила их об ответе И. Сталина, который считал приемлемым решение </a:t>
            </a:r>
            <a:r>
              <a:rPr lang="ru-RU" dirty="0" err="1" smtClean="0"/>
              <a:t>Всеказахского</a:t>
            </a:r>
            <a:r>
              <a:rPr lang="ru-RU" dirty="0" smtClean="0"/>
              <a:t> съезда при условии признания </a:t>
            </a:r>
            <a:r>
              <a:rPr lang="ru-RU" dirty="0" err="1" smtClean="0"/>
              <a:t>Алаш-Ордой</a:t>
            </a:r>
            <a:r>
              <a:rPr lang="ru-RU" dirty="0" smtClean="0"/>
              <a:t> власти СНК как центральной и Советов на местах, поручила требовать немедленного освобождения арестованных местными Советами членов </a:t>
            </a:r>
            <a:r>
              <a:rPr lang="ru-RU" dirty="0" err="1" smtClean="0"/>
              <a:t>Алаш-Орды</a:t>
            </a:r>
            <a:r>
              <a:rPr lang="ru-RU" dirty="0" smtClean="0"/>
              <a:t> и других национальных организаций. Но, как выяснилось впоследствии, из условий </a:t>
            </a:r>
            <a:r>
              <a:rPr lang="ru-RU" dirty="0" err="1" smtClean="0"/>
              <a:t>Алаш-Орды</a:t>
            </a:r>
            <a:r>
              <a:rPr lang="ru-RU" dirty="0" smtClean="0"/>
              <a:t> для СНК был неприемлем пункт о Советах, "организованных на демократических началах с соблюдением пропорционального представительства от национальностей".</a:t>
            </a:r>
          </a:p>
          <a:p>
            <a:pPr marL="365760" indent="-283464" fontAlgn="auto">
              <a:spcAft>
                <a:spcPts val="0"/>
              </a:spcAft>
              <a:buFont typeface="Wingdings 2"/>
              <a:buChar char=""/>
              <a:defRPr/>
            </a:pPr>
            <a:r>
              <a:rPr lang="ru-RU" dirty="0" smtClean="0"/>
              <a:t>Таким образом, представления большевистской власти и </a:t>
            </a:r>
            <a:r>
              <a:rPr lang="ru-RU" dirty="0" err="1" smtClean="0"/>
              <a:t>Алаш-Орды</a:t>
            </a:r>
            <a:r>
              <a:rPr lang="ru-RU" dirty="0" smtClean="0"/>
              <a:t> о принципах образования федерации, правах входящих в нее автономий и органов на местах не совпадали. Но тем не менее лидеры </a:t>
            </a:r>
            <a:r>
              <a:rPr lang="ru-RU" dirty="0" err="1" smtClean="0"/>
              <a:t>Алаш-Орды</a:t>
            </a:r>
            <a:r>
              <a:rPr lang="ru-RU" dirty="0" smtClean="0"/>
              <a:t> стремились к достижению приемлемого компромисса, перед которым стояли лишь два возможных варианта - открыто выступить против большевиков или "на время мириться с их </a:t>
            </a:r>
            <a:r>
              <a:rPr lang="ru-RU" dirty="0" err="1" smtClean="0"/>
              <a:t>засилием</a:t>
            </a:r>
            <a:r>
              <a:rPr lang="ru-RU" dirty="0" smtClean="0"/>
              <a:t>". А. Н. </a:t>
            </a:r>
            <a:r>
              <a:rPr lang="ru-RU" dirty="0" err="1" smtClean="0"/>
              <a:t>Букейхан</a:t>
            </a:r>
            <a:r>
              <a:rPr lang="ru-RU" dirty="0" smtClean="0"/>
              <a:t> предложил избрать последний ввиду того, что прямое столкновение в условиях, когда "большевизмом, как эпидемией, был заражен весь организм русского государства" и его разрушительная сила достигла кульминации.</a:t>
            </a:r>
          </a:p>
          <a:p>
            <a:pPr marL="365760" indent="-283464"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solidFill>
                  <a:schemeClr val="tx2">
                    <a:satMod val="130000"/>
                  </a:schemeClr>
                </a:solidFill>
              </a:rPr>
              <a:t>Отношение большевистского  правительства к </a:t>
            </a:r>
            <a:r>
              <a:rPr lang="ru-RU" dirty="0" err="1" smtClean="0">
                <a:solidFill>
                  <a:schemeClr val="tx2">
                    <a:satMod val="130000"/>
                  </a:schemeClr>
                </a:solidFill>
              </a:rPr>
              <a:t>Алаш</a:t>
            </a:r>
            <a:r>
              <a:rPr lang="ru-RU" dirty="0" smtClean="0">
                <a:solidFill>
                  <a:schemeClr val="tx2">
                    <a:satMod val="130000"/>
                  </a:schemeClr>
                </a:solidFill>
              </a:rPr>
              <a:t> Орде:</a:t>
            </a:r>
            <a:endParaRPr lang="ru-RU" dirty="0">
              <a:solidFill>
                <a:schemeClr val="tx2">
                  <a:satMod val="130000"/>
                </a:schemeClr>
              </a:solidFill>
            </a:endParaRPr>
          </a:p>
        </p:txBody>
      </p:sp>
      <p:sp>
        <p:nvSpPr>
          <p:cNvPr id="3" name="Содержимое 2"/>
          <p:cNvSpPr>
            <a:spLocks noGrp="1"/>
          </p:cNvSpPr>
          <p:nvPr>
            <p:ph idx="1"/>
          </p:nvPr>
        </p:nvSpPr>
        <p:spPr/>
        <p:txBody>
          <a:bodyPr>
            <a:normAutofit fontScale="85000" lnSpcReduction="10000"/>
          </a:bodyPr>
          <a:lstStyle/>
          <a:p>
            <a:pPr marL="365760" indent="-283464" fontAlgn="auto">
              <a:spcAft>
                <a:spcPts val="0"/>
              </a:spcAft>
              <a:buFont typeface="Wingdings 2"/>
              <a:buChar char=""/>
              <a:defRPr/>
            </a:pPr>
            <a:r>
              <a:rPr lang="ru-RU" dirty="0" smtClean="0"/>
              <a:t>партия "</a:t>
            </a:r>
            <a:r>
              <a:rPr lang="ru-RU" dirty="0" err="1" smtClean="0"/>
              <a:t>Алаш</a:t>
            </a:r>
            <a:r>
              <a:rPr lang="ru-RU" dirty="0" smtClean="0"/>
              <a:t>" является буржуазно-кадетской, а ее председатель - ставленник Временного правительства, следовательно - враг.</a:t>
            </a:r>
          </a:p>
          <a:p>
            <a:pPr marL="365760" indent="-283464" fontAlgn="auto">
              <a:spcAft>
                <a:spcPts val="0"/>
              </a:spcAft>
              <a:buFont typeface="Wingdings 2"/>
              <a:buChar char=""/>
              <a:defRPr/>
            </a:pPr>
            <a:endParaRPr lang="ru-RU" dirty="0" smtClean="0"/>
          </a:p>
          <a:p>
            <a:pPr marL="365760" indent="-283464" fontAlgn="auto">
              <a:spcAft>
                <a:spcPts val="0"/>
              </a:spcAft>
              <a:buFont typeface="Wingdings 2"/>
              <a:buChar char=""/>
              <a:defRPr/>
            </a:pPr>
            <a:r>
              <a:rPr lang="ru-RU" dirty="0" smtClean="0"/>
              <a:t>Массовые факты насилия, грабежей и злоупотреблений, которыми сопровождалось, по свидетельству А. </a:t>
            </a:r>
            <a:r>
              <a:rPr lang="ru-RU" dirty="0" err="1" smtClean="0"/>
              <a:t>Байтурсынова</a:t>
            </a:r>
            <a:r>
              <a:rPr lang="ru-RU" dirty="0" smtClean="0"/>
              <a:t>, одного из лидеров "</a:t>
            </a:r>
            <a:r>
              <a:rPr lang="ru-RU" dirty="0" err="1" smtClean="0"/>
              <a:t>Алаша</a:t>
            </a:r>
            <a:r>
              <a:rPr lang="ru-RU" dirty="0" smtClean="0"/>
              <a:t>", большевистское движение на окраинах, представлявших "полнейшую анархию", толкали </a:t>
            </a:r>
            <a:r>
              <a:rPr lang="ru-RU" dirty="0" err="1" smtClean="0"/>
              <a:t>Алаш-Орду</a:t>
            </a:r>
            <a:r>
              <a:rPr lang="ru-RU" dirty="0" smtClean="0"/>
              <a:t> в лагерь вооруженной оппозиции.</a:t>
            </a:r>
          </a:p>
          <a:p>
            <a:pPr marL="365760" indent="-283464"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285750"/>
            <a:ext cx="7499350" cy="5962650"/>
          </a:xfrm>
        </p:spPr>
        <p:txBody>
          <a:bodyPr>
            <a:normAutofit fontScale="70000" lnSpcReduction="20000"/>
          </a:bodyPr>
          <a:lstStyle/>
          <a:p>
            <a:pPr marL="365760" indent="-283464" fontAlgn="auto">
              <a:spcAft>
                <a:spcPts val="0"/>
              </a:spcAft>
              <a:buFont typeface="Wingdings 2"/>
              <a:buChar char=""/>
              <a:defRPr/>
            </a:pPr>
            <a:r>
              <a:rPr lang="ru-RU" dirty="0" smtClean="0"/>
              <a:t>в конце 1919 - начале 1920 года </a:t>
            </a:r>
            <a:r>
              <a:rPr lang="ru-RU" dirty="0" err="1" smtClean="0"/>
              <a:t>Букейханов</a:t>
            </a:r>
            <a:r>
              <a:rPr lang="ru-RU" dirty="0" smtClean="0"/>
              <a:t> во главе казахской делегации ездил в Москву и, как далее свидетельствует один из </a:t>
            </a:r>
            <a:r>
              <a:rPr lang="ru-RU" dirty="0" err="1" smtClean="0"/>
              <a:t>алашординцев</a:t>
            </a:r>
            <a:r>
              <a:rPr lang="ru-RU" dirty="0" smtClean="0"/>
              <a:t> и членов делегации </a:t>
            </a:r>
            <a:r>
              <a:rPr lang="ru-RU" dirty="0" err="1" smtClean="0"/>
              <a:t>Алимхан</a:t>
            </a:r>
            <a:r>
              <a:rPr lang="ru-RU" dirty="0" smtClean="0"/>
              <a:t> </a:t>
            </a:r>
            <a:r>
              <a:rPr lang="ru-RU" dirty="0" err="1" smtClean="0"/>
              <a:t>Ермеков</a:t>
            </a:r>
            <a:r>
              <a:rPr lang="ru-RU" dirty="0" smtClean="0"/>
              <a:t>, лично встречался с Ульяновым-Лениным и другими вождями пролетарской диктатуры. Руководил работой делегации в процессе переговоров по окончательной выработке положения об автономии Казахстана в рамках Советской федерации. В 1920 году участвовал в работе съезда Учредительного собрания, провозгласившего образование Казахской АССР в Оренбурге, съезд проводился "на условиях центра", чем и объясняется, что в составе руководителей вновь образованной автономии его имя не значилось. Тем не менее, в 1920-1921 г.г. он работал одним из руководителей </a:t>
            </a:r>
            <a:r>
              <a:rPr lang="ru-RU" dirty="0" err="1" smtClean="0"/>
              <a:t>Наркомзема</a:t>
            </a:r>
            <a:r>
              <a:rPr lang="ru-RU" dirty="0" smtClean="0"/>
              <a:t> Казахстана. В 1921 г. после трагической смерти супруги Елены Яковлевны добровольно отстранился от активной деятельности и уехал в родные места - в </a:t>
            </a:r>
            <a:r>
              <a:rPr lang="ru-RU" dirty="0" err="1" smtClean="0"/>
              <a:t>Токраунскую</a:t>
            </a:r>
            <a:r>
              <a:rPr lang="ru-RU" dirty="0" smtClean="0"/>
              <a:t> волость.</a:t>
            </a:r>
          </a:p>
          <a:p>
            <a:pPr marL="365760" indent="-283464"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Содержимое 2"/>
          <p:cNvSpPr>
            <a:spLocks noGrp="1"/>
          </p:cNvSpPr>
          <p:nvPr>
            <p:ph idx="1"/>
          </p:nvPr>
        </p:nvSpPr>
        <p:spPr>
          <a:xfrm>
            <a:off x="1435100" y="357188"/>
            <a:ext cx="7499350" cy="5891212"/>
          </a:xfrm>
        </p:spPr>
        <p:txBody>
          <a:bodyPr/>
          <a:lstStyle/>
          <a:p>
            <a:r>
              <a:rPr lang="ru-RU" sz="2000" smtClean="0"/>
              <a:t>Но его нахождение в Казахстане было нежелательным и опасным для Советской власти. В этой связи руководители центра решили "проявить заботу о здоровье старого... марксиста" и отозвать в Москву. Осенью 1922 года он был арестован и под конвоем доставлен в столицу, где его ожидала персональная квартира в бывшем доме графа Шереметьева в центре Москвы. Несомненно, что под этим благовидным предлогом Советы скрывали свою основную цель - изолировать его от народа и держать опытного политического деятеля под контролем.</a:t>
            </a:r>
          </a:p>
          <a:p>
            <a:endParaRPr lang="ru-RU" sz="2000" smtClean="0"/>
          </a:p>
        </p:txBody>
      </p:sp>
      <p:pic>
        <p:nvPicPr>
          <p:cNvPr id="4" name="Рисунок 3" descr="1 071.jpg"/>
          <p:cNvPicPr>
            <a:picLocks noChangeAspect="1"/>
          </p:cNvPicPr>
          <p:nvPr/>
        </p:nvPicPr>
        <p:blipFill>
          <a:blip r:embed="rId2"/>
          <a:stretch>
            <a:fillRect/>
          </a:stretch>
        </p:blipFill>
        <p:spPr>
          <a:xfrm>
            <a:off x="1785918" y="3786190"/>
            <a:ext cx="3714776" cy="2498142"/>
          </a:xfrm>
          <a:prstGeom prst="rect">
            <a:avLst/>
          </a:prstGeom>
        </p:spPr>
      </p:pic>
      <p:pic>
        <p:nvPicPr>
          <p:cNvPr id="5" name="Рисунок 4" descr="252845147.jpg"/>
          <p:cNvPicPr>
            <a:picLocks noChangeAspect="1"/>
          </p:cNvPicPr>
          <p:nvPr/>
        </p:nvPicPr>
        <p:blipFill>
          <a:blip r:embed="rId3"/>
          <a:stretch>
            <a:fillRect/>
          </a:stretch>
        </p:blipFill>
        <p:spPr>
          <a:xfrm>
            <a:off x="5572215" y="3786190"/>
            <a:ext cx="3571785" cy="250033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Содержимое 2"/>
          <p:cNvSpPr>
            <a:spLocks noGrp="1"/>
          </p:cNvSpPr>
          <p:nvPr>
            <p:ph idx="1"/>
          </p:nvPr>
        </p:nvSpPr>
        <p:spPr>
          <a:xfrm>
            <a:off x="1435100" y="571500"/>
            <a:ext cx="7499350" cy="5676900"/>
          </a:xfrm>
        </p:spPr>
        <p:txBody>
          <a:bodyPr/>
          <a:lstStyle/>
          <a:p>
            <a:r>
              <a:rPr lang="ru-RU" sz="2000" dirty="0" smtClean="0"/>
              <a:t>А. Н. </a:t>
            </a:r>
            <a:r>
              <a:rPr lang="ru-RU" sz="2000" dirty="0" err="1" smtClean="0"/>
              <a:t>Букейхан</a:t>
            </a:r>
            <a:r>
              <a:rPr lang="ru-RU" sz="2000" dirty="0" smtClean="0"/>
              <a:t> продолжал оказывать влияние на национальную интеллигенцию вплоть до 1930-х годов через прессу. В течение 1922-1930 г.г. он сотрудничал практически со всеми периодическими изданиями Казахстана и публиковал свои материалы под различными псевдонимами: "</a:t>
            </a:r>
            <a:r>
              <a:rPr lang="ru-RU" sz="2000" dirty="0" err="1" smtClean="0"/>
              <a:t>Кыр-баласы</a:t>
            </a:r>
            <a:r>
              <a:rPr lang="ru-RU" sz="2000" dirty="0" smtClean="0"/>
              <a:t>", "?" (виктория), "</a:t>
            </a:r>
            <a:r>
              <a:rPr lang="ru-RU" sz="2000" dirty="0" err="1" smtClean="0"/>
              <a:t>Калмакбай</a:t>
            </a:r>
            <a:r>
              <a:rPr lang="ru-RU" sz="2000" dirty="0" smtClean="0"/>
              <a:t>", "Читатель" (на рус. яз.). Однако не стремился к свержению Советской власти и не призывал народ к восстанию. Да, он не любил Советскую власть, но признавал, т. к. был убежден, "что единственная власть, которая отнеслась к нам сочувственно - это советская власть. Мы добивались долго (возможно) выделиться в отдельную национальную единицу, и никто кроме советской власти, навстречу нам не пошел...".</a:t>
            </a:r>
          </a:p>
          <a:p>
            <a:endParaRPr lang="ru-RU" sz="2000" dirty="0" smtClean="0"/>
          </a:p>
        </p:txBody>
      </p:sp>
      <p:pic>
        <p:nvPicPr>
          <p:cNvPr id="3" name="Picture 2"/>
          <p:cNvPicPr>
            <a:picLocks noChangeAspect="1" noChangeArrowheads="1"/>
          </p:cNvPicPr>
          <p:nvPr/>
        </p:nvPicPr>
        <p:blipFill>
          <a:blip r:embed="rId2"/>
          <a:srcRect/>
          <a:stretch>
            <a:fillRect/>
          </a:stretch>
        </p:blipFill>
        <p:spPr bwMode="auto">
          <a:xfrm>
            <a:off x="3428992" y="4572008"/>
            <a:ext cx="4400550" cy="200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Букейханов\med_gallery_6515_4_105520.jpg"/>
          <p:cNvPicPr>
            <a:picLocks noChangeAspect="1" noChangeArrowheads="1"/>
          </p:cNvPicPr>
          <p:nvPr/>
        </p:nvPicPr>
        <p:blipFill>
          <a:blip r:embed="rId2"/>
          <a:srcRect/>
          <a:stretch>
            <a:fillRect/>
          </a:stretch>
        </p:blipFill>
        <p:spPr bwMode="auto">
          <a:xfrm>
            <a:off x="4286248" y="1500174"/>
            <a:ext cx="4741857" cy="34748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3" name="Picture 5" descr="F:\Букейханов\med_gallery_6515_4_185825.jpg"/>
          <p:cNvPicPr>
            <a:picLocks noChangeAspect="1" noChangeArrowheads="1"/>
          </p:cNvPicPr>
          <p:nvPr/>
        </p:nvPicPr>
        <p:blipFill>
          <a:blip r:embed="rId3"/>
          <a:srcRect/>
          <a:stretch>
            <a:fillRect/>
          </a:stretch>
        </p:blipFill>
        <p:spPr bwMode="auto">
          <a:xfrm>
            <a:off x="857224" y="1428736"/>
            <a:ext cx="3181350" cy="4572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Grp="1" noChangeAspect="1" noChangeArrowheads="1"/>
          </p:cNvPicPr>
          <p:nvPr>
            <p:ph idx="1"/>
          </p:nvPr>
        </p:nvPicPr>
        <p:blipFill>
          <a:blip r:embed="rId2"/>
          <a:srcRect/>
          <a:stretch>
            <a:fillRect/>
          </a:stretch>
        </p:blipFill>
        <p:spPr>
          <a:xfrm>
            <a:off x="1643063" y="1000125"/>
            <a:ext cx="2571750" cy="3438525"/>
          </a:xfrm>
        </p:spPr>
      </p:pic>
      <p:sp>
        <p:nvSpPr>
          <p:cNvPr id="57346" name="Прямоугольник 4"/>
          <p:cNvSpPr>
            <a:spLocks noChangeArrowheads="1"/>
          </p:cNvSpPr>
          <p:nvPr/>
        </p:nvSpPr>
        <p:spPr bwMode="auto">
          <a:xfrm>
            <a:off x="1571625" y="5000625"/>
            <a:ext cx="4572000" cy="646113"/>
          </a:xfrm>
          <a:prstGeom prst="rect">
            <a:avLst/>
          </a:prstGeom>
          <a:noFill/>
          <a:ln w="9525">
            <a:noFill/>
            <a:miter lim="800000"/>
            <a:headEnd/>
            <a:tailEnd/>
          </a:ln>
        </p:spPr>
        <p:txBody>
          <a:bodyPr>
            <a:spAutoFit/>
          </a:bodyPr>
          <a:lstStyle/>
          <a:p>
            <a:r>
              <a:rPr lang="ru-RU">
                <a:latin typeface="Corbel" pitchFamily="34" charset="0"/>
              </a:rPr>
              <a:t>Алихан Букейхан в Бутырской тюрьме перед его казнью. Москва, 1937 год.</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solidFill>
                  <a:schemeClr val="tx2">
                    <a:satMod val="130000"/>
                  </a:schemeClr>
                </a:solidFill>
              </a:rPr>
              <a:t>Из свидетельства об окончании  ремесленного училища:</a:t>
            </a:r>
            <a:endParaRPr lang="ru-RU" dirty="0">
              <a:solidFill>
                <a:schemeClr val="tx2">
                  <a:satMod val="130000"/>
                </a:schemeClr>
              </a:solidFill>
            </a:endParaRPr>
          </a:p>
        </p:txBody>
      </p:sp>
      <p:sp>
        <p:nvSpPr>
          <p:cNvPr id="3" name="Содержимое 2"/>
          <p:cNvSpPr>
            <a:spLocks noGrp="1"/>
          </p:cNvSpPr>
          <p:nvPr>
            <p:ph idx="1"/>
          </p:nvPr>
        </p:nvSpPr>
        <p:spPr/>
        <p:txBody>
          <a:bodyPr>
            <a:normAutofit fontScale="85000" lnSpcReduction="20000"/>
          </a:bodyPr>
          <a:lstStyle/>
          <a:p>
            <a:pPr marL="365760" indent="-283464" fontAlgn="auto">
              <a:spcAft>
                <a:spcPts val="0"/>
              </a:spcAft>
              <a:buFont typeface="Wingdings 2"/>
              <a:buChar char=""/>
              <a:defRPr/>
            </a:pPr>
            <a:r>
              <a:rPr lang="ru-RU" dirty="0" smtClean="0"/>
              <a:t>"Сын султана </a:t>
            </a:r>
            <a:r>
              <a:rPr lang="ru-RU" dirty="0" err="1" smtClean="0"/>
              <a:t>Каркаралинского</a:t>
            </a:r>
            <a:r>
              <a:rPr lang="ru-RU" dirty="0" smtClean="0"/>
              <a:t> уезда </a:t>
            </a:r>
            <a:r>
              <a:rPr lang="ru-RU" dirty="0" err="1" smtClean="0"/>
              <a:t>Токраунской</a:t>
            </a:r>
            <a:r>
              <a:rPr lang="ru-RU" dirty="0" smtClean="0"/>
              <a:t> волости, </a:t>
            </a:r>
            <a:r>
              <a:rPr lang="ru-RU" dirty="0" err="1" smtClean="0"/>
              <a:t>Алихан</a:t>
            </a:r>
            <a:r>
              <a:rPr lang="ru-RU" dirty="0" smtClean="0"/>
              <a:t> Нурмухамедов... воспитывался в </a:t>
            </a:r>
            <a:r>
              <a:rPr lang="ru-RU" dirty="0" err="1" smtClean="0"/>
              <a:t>Каркаралинской</a:t>
            </a:r>
            <a:r>
              <a:rPr lang="ru-RU" dirty="0" smtClean="0"/>
              <a:t> киргизской мужской школе с 16 сентября 1879 года по 16 июня 1886 года, ... по окончательном испытании учеников </a:t>
            </a:r>
            <a:r>
              <a:rPr lang="ru-RU" dirty="0" err="1" smtClean="0"/>
              <a:t>Каркаралинского</a:t>
            </a:r>
            <a:r>
              <a:rPr lang="ru-RU" dirty="0" smtClean="0"/>
              <a:t> трехклассного училища, бывшем в июне месяце 1886 года, получил аттестат об успехах в предметах курса городского училища... Во время пребывания в Киргизской школе, он, Нурмухамедов, с успехом обучался сапожному мастерству и может заниматься этим ремеслом самостоятельно".</a:t>
            </a:r>
          </a:p>
          <a:p>
            <a:pPr marL="365760" indent="-283464"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85852" y="285728"/>
            <a:ext cx="7499350" cy="4800600"/>
          </a:xfrm>
        </p:spPr>
        <p:txBody>
          <a:bodyPr>
            <a:normAutofit/>
          </a:bodyPr>
          <a:lstStyle/>
          <a:p>
            <a:pPr>
              <a:lnSpc>
                <a:spcPct val="90000"/>
              </a:lnSpc>
              <a:buFont typeface="Wingdings 2" pitchFamily="18" charset="2"/>
              <a:buNone/>
            </a:pPr>
            <a:r>
              <a:rPr lang="ru-RU" dirty="0" smtClean="0"/>
              <a:t>     Лидеру всего казахского народа </a:t>
            </a:r>
            <a:r>
              <a:rPr lang="ru-RU" dirty="0" err="1" smtClean="0"/>
              <a:t>Алихану</a:t>
            </a:r>
            <a:r>
              <a:rPr lang="ru-RU" dirty="0" smtClean="0"/>
              <a:t> </a:t>
            </a:r>
            <a:r>
              <a:rPr lang="ru-RU" dirty="0" err="1" smtClean="0"/>
              <a:t>Букейхану</a:t>
            </a:r>
            <a:r>
              <a:rPr lang="ru-RU" dirty="0" smtClean="0"/>
              <a:t> была уготована судьба: в сентябре 1937 года был приговорен к смертной казни, расстрелян и похоронен вместе – на Донском кладбище в Москве.</a:t>
            </a:r>
          </a:p>
        </p:txBody>
      </p:sp>
      <p:pic>
        <p:nvPicPr>
          <p:cNvPr id="4" name="Рисунок 3" descr="1261-i_001.jpg"/>
          <p:cNvPicPr>
            <a:picLocks noChangeAspect="1"/>
          </p:cNvPicPr>
          <p:nvPr/>
        </p:nvPicPr>
        <p:blipFill>
          <a:blip r:embed="rId2"/>
          <a:stretch>
            <a:fillRect/>
          </a:stretch>
        </p:blipFill>
        <p:spPr>
          <a:xfrm>
            <a:off x="1785918" y="3643314"/>
            <a:ext cx="2571768" cy="256319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ru-RU" smtClean="0">
                <a:effectLst/>
                <a:latin typeface="Arial" charset="0"/>
              </a:rPr>
              <a:t>Литература:</a:t>
            </a:r>
          </a:p>
        </p:txBody>
      </p:sp>
      <p:sp>
        <p:nvSpPr>
          <p:cNvPr id="65539" name="Rectangle 3"/>
          <p:cNvSpPr>
            <a:spLocks noGrp="1"/>
          </p:cNvSpPr>
          <p:nvPr>
            <p:ph type="body" idx="1"/>
          </p:nvPr>
        </p:nvSpPr>
        <p:spPr/>
        <p:txBody>
          <a:bodyPr/>
          <a:lstStyle/>
          <a:p>
            <a:r>
              <a:rPr lang="ru-RU" sz="2000" smtClean="0"/>
              <a:t>Султан Хан АККУЛУЛЫ  «ЖИЗНЬ И СМЕРТЬ ЛИДЕРА АЛАШ ОРДЫ»</a:t>
            </a:r>
          </a:p>
          <a:p>
            <a:pPr>
              <a:buFont typeface="Wingdings 2" pitchFamily="18" charset="2"/>
              <a:buNone/>
            </a:pPr>
            <a:r>
              <a:rPr lang="ru-RU" sz="2000" smtClean="0"/>
              <a:t>Очерк об общественно-политической и научной деятельности А. Н. Букейхана (Букейханова)</a:t>
            </a:r>
          </a:p>
          <a:p>
            <a:r>
              <a:rPr lang="en-US" sz="2000" smtClean="0">
                <a:latin typeface="Corbel" pitchFamily="34" charset="0"/>
              </a:rPr>
              <a:t>Серик ТАХАН</a:t>
            </a:r>
            <a:r>
              <a:rPr lang="ru-RU" smtClean="0"/>
              <a:t> </a:t>
            </a:r>
            <a:r>
              <a:rPr lang="ru-RU" sz="2000" smtClean="0"/>
              <a:t>«Очерки Алихана Букейханова на страницах русской прессы»</a:t>
            </a:r>
          </a:p>
          <a:p>
            <a:r>
              <a:rPr lang="ru-RU" sz="2000" smtClean="0"/>
              <a:t>Толочко Анатолий Павлович  «Алихан Нурмухамедович Букейханов в Омске: страницы биографии»</a:t>
            </a:r>
          </a:p>
        </p:txBody>
      </p:sp>
      <p:pic>
        <p:nvPicPr>
          <p:cNvPr id="65540" name="Picture 4" descr="вики"/>
          <p:cNvPicPr>
            <a:picLocks noChangeAspect="1" noChangeArrowheads="1"/>
          </p:cNvPicPr>
          <p:nvPr/>
        </p:nvPicPr>
        <p:blipFill>
          <a:blip r:embed="rId2"/>
          <a:srcRect/>
          <a:stretch>
            <a:fillRect/>
          </a:stretch>
        </p:blipFill>
        <p:spPr bwMode="auto">
          <a:xfrm>
            <a:off x="1692275" y="4652963"/>
            <a:ext cx="1798638" cy="18716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75" y="0"/>
            <a:ext cx="7497763" cy="1143000"/>
          </a:xfrm>
        </p:spPr>
        <p:txBody>
          <a:bodyPr/>
          <a:lstStyle/>
          <a:p>
            <a:pPr fontAlgn="auto">
              <a:spcAft>
                <a:spcPts val="0"/>
              </a:spcAft>
              <a:defRPr/>
            </a:pPr>
            <a:r>
              <a:rPr lang="ru-RU" dirty="0" smtClean="0">
                <a:solidFill>
                  <a:schemeClr val="tx2">
                    <a:satMod val="130000"/>
                  </a:schemeClr>
                </a:solidFill>
              </a:rPr>
              <a:t>Учеба в Омске:</a:t>
            </a:r>
            <a:endParaRPr lang="ru-RU" dirty="0">
              <a:solidFill>
                <a:schemeClr val="tx2">
                  <a:satMod val="130000"/>
                </a:schemeClr>
              </a:solidFill>
            </a:endParaRPr>
          </a:p>
        </p:txBody>
      </p:sp>
      <p:sp>
        <p:nvSpPr>
          <p:cNvPr id="18434" name="Содержимое 2"/>
          <p:cNvSpPr>
            <a:spLocks noGrp="1"/>
          </p:cNvSpPr>
          <p:nvPr>
            <p:ph idx="1"/>
          </p:nvPr>
        </p:nvSpPr>
        <p:spPr>
          <a:xfrm>
            <a:off x="1285875" y="2214563"/>
            <a:ext cx="7497763" cy="3481387"/>
          </a:xfrm>
        </p:spPr>
        <p:txBody>
          <a:bodyPr/>
          <a:lstStyle/>
          <a:p>
            <a:r>
              <a:rPr lang="ru-RU" sz="2000" smtClean="0"/>
              <a:t>21 августа 1886 г. Принят «пансионером» в Омское техническое училище (ОТУ). ОТУ был открыт в 1882 указом императора России с целью подготовки низших техн. кадров для строящейся Сибирской железной дороги.</a:t>
            </a:r>
          </a:p>
          <a:p>
            <a:r>
              <a:rPr lang="ru-RU" sz="2000" smtClean="0"/>
              <a:t>Интересы Алихана не ограничивались учебой в ОТУ. К примеру с 1889 г. Начал сотрудничать с газетой «Особое прибавление к «Акмолинским областным ведомостям» и «Дала уалаятыны газеті». За 1889 год опубликовано на казахском и русском языках более 18 материалов. В них Букейханов  критикует  существующий общественный строй, проявив при этом глубокое уважение к лучшим традициям и обычаям своего народа, к его культуре и духовным ценностям. </a:t>
            </a:r>
          </a:p>
          <a:p>
            <a:endParaRPr lang="ru-RU" sz="2000" smtClean="0"/>
          </a:p>
        </p:txBody>
      </p:sp>
      <p:pic>
        <p:nvPicPr>
          <p:cNvPr id="4" name="Рисунок 3" descr="омск.jpg"/>
          <p:cNvPicPr>
            <a:picLocks noChangeAspect="1"/>
          </p:cNvPicPr>
          <p:nvPr/>
        </p:nvPicPr>
        <p:blipFill>
          <a:blip r:embed="rId2"/>
          <a:stretch>
            <a:fillRect/>
          </a:stretch>
        </p:blipFill>
        <p:spPr>
          <a:xfrm>
            <a:off x="5500694" y="214290"/>
            <a:ext cx="3194412" cy="200024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1"/>
          </p:nvPr>
        </p:nvSpPr>
        <p:spPr>
          <a:xfrm>
            <a:off x="1435100" y="214313"/>
            <a:ext cx="7499350" cy="6034087"/>
          </a:xfrm>
        </p:spPr>
        <p:txBody>
          <a:bodyPr/>
          <a:lstStyle/>
          <a:p>
            <a:pPr>
              <a:buFont typeface="Wingdings 2" pitchFamily="18" charset="2"/>
              <a:buNone/>
            </a:pPr>
            <a:r>
              <a:rPr lang="ru-RU" smtClean="0"/>
              <a:t>     </a:t>
            </a:r>
            <a:r>
              <a:rPr lang="ru-RU" sz="2000" smtClean="0"/>
              <a:t>Алихана Букейханова интересовало также традиционное хозяйство казахов, в частности, земледельческое, как это видно из его статьи под названием "О земледелии в Токраунской, Котан-Булакской и Западно-Балхашской волостях Каркаралинского уезда". Интерес  позже перерастет в любовь к земле предков и определит его будущую профессию.</a:t>
            </a:r>
          </a:p>
        </p:txBody>
      </p:sp>
      <p:pic>
        <p:nvPicPr>
          <p:cNvPr id="4" name="Рисунок 3" descr="post10big2.jpg"/>
          <p:cNvPicPr>
            <a:picLocks noChangeAspect="1"/>
          </p:cNvPicPr>
          <p:nvPr/>
        </p:nvPicPr>
        <p:blipFill>
          <a:blip r:embed="rId2"/>
          <a:stretch>
            <a:fillRect/>
          </a:stretch>
        </p:blipFill>
        <p:spPr>
          <a:xfrm>
            <a:off x="1928794" y="2928934"/>
            <a:ext cx="4991114" cy="357643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solidFill>
                  <a:schemeClr val="tx2">
                    <a:satMod val="130000"/>
                  </a:schemeClr>
                </a:solidFill>
              </a:rPr>
              <a:t>Аттестат об окончании ОТУ, 14 июня 1890 год:</a:t>
            </a:r>
            <a:endParaRPr lang="ru-RU" dirty="0">
              <a:solidFill>
                <a:schemeClr val="tx2">
                  <a:satMod val="130000"/>
                </a:schemeClr>
              </a:solidFill>
            </a:endParaRPr>
          </a:p>
        </p:txBody>
      </p:sp>
      <p:sp>
        <p:nvSpPr>
          <p:cNvPr id="3" name="Содержимое 2"/>
          <p:cNvSpPr>
            <a:spLocks noGrp="1"/>
          </p:cNvSpPr>
          <p:nvPr>
            <p:ph idx="1"/>
          </p:nvPr>
        </p:nvSpPr>
        <p:spPr/>
        <p:txBody>
          <a:bodyPr>
            <a:normAutofit/>
          </a:bodyPr>
          <a:lstStyle/>
          <a:p>
            <a:pPr>
              <a:lnSpc>
                <a:spcPct val="90000"/>
              </a:lnSpc>
              <a:buFont typeface="Wingdings 2" pitchFamily="18" charset="2"/>
              <a:buNone/>
            </a:pPr>
            <a:r>
              <a:rPr lang="ru-RU" sz="3000" smtClean="0"/>
              <a:t>      «Аттестат. Предъявитель сего Алихан Нурмухамедов, сын султана магометанского вероисповедания, родившийся в 1870 году, окончив полный курс учения в Омском техническом училище, со званием ТЕХНИКА, при отличном поведении оказал в преподаваемых предметах следующие успехи...»</a:t>
            </a:r>
          </a:p>
          <a:p>
            <a:pPr>
              <a:lnSpc>
                <a:spcPct val="90000"/>
              </a:lnSpc>
              <a:buFont typeface="Wingdings 2" pitchFamily="18" charset="2"/>
              <a:buNone/>
            </a:pPr>
            <a:r>
              <a:rPr lang="ru-RU" sz="3000" smtClean="0"/>
              <a:t>      «…по 10 дисциплинам из 14 - оценка «5», по остальным – «4»»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2"/>
          <p:cNvSpPr>
            <a:spLocks noGrp="1"/>
          </p:cNvSpPr>
          <p:nvPr>
            <p:ph idx="1"/>
          </p:nvPr>
        </p:nvSpPr>
        <p:spPr>
          <a:xfrm>
            <a:off x="1435100" y="714375"/>
            <a:ext cx="7499350" cy="5534025"/>
          </a:xfrm>
        </p:spPr>
        <p:txBody>
          <a:bodyPr/>
          <a:lstStyle/>
          <a:p>
            <a:pPr>
              <a:buFont typeface="Wingdings 2" pitchFamily="18" charset="2"/>
              <a:buNone/>
            </a:pPr>
            <a:r>
              <a:rPr lang="ru-RU" smtClean="0"/>
              <a:t>      Оценки подтверждали высокий уровень подготовки выпускника: по русскому языку, русской истории, геометрии, алгебре, тригонометрии, физике, механике, по технологии дерева и металлов, счетоводству и строительному искусству А. Н. Букейханову были выставлены отличные отметки, а по черчению, рисованию и практическим работам в мастерских - хорошие отметки.</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364</TotalTime>
  <Words>3936</Words>
  <Application>Microsoft Office PowerPoint</Application>
  <PresentationFormat>Экран (4:3)</PresentationFormat>
  <Paragraphs>81</Paragraphs>
  <Slides>51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51</vt:i4>
      </vt:variant>
    </vt:vector>
  </HeadingPairs>
  <TitlesOfParts>
    <vt:vector size="57" baseType="lpstr">
      <vt:lpstr>Arial</vt:lpstr>
      <vt:lpstr>Corbel</vt:lpstr>
      <vt:lpstr>Gill Sans MT</vt:lpstr>
      <vt:lpstr>Verdana</vt:lpstr>
      <vt:lpstr>Wingdings 2</vt:lpstr>
      <vt:lpstr>Солнцестояние</vt:lpstr>
      <vt:lpstr>Алихан Букейханов</vt:lpstr>
      <vt:lpstr>Презентация PowerPoint</vt:lpstr>
      <vt:lpstr>Презентация PowerPoint</vt:lpstr>
      <vt:lpstr>Учеба в Каркаралинске:</vt:lpstr>
      <vt:lpstr>Из свидетельства об окончании  ремесленного училища:</vt:lpstr>
      <vt:lpstr>Учеба в Омске:</vt:lpstr>
      <vt:lpstr>Презентация PowerPoint</vt:lpstr>
      <vt:lpstr>Аттестат об окончании ОТУ, 14 июня 1890 год:</vt:lpstr>
      <vt:lpstr>Презентация PowerPoint</vt:lpstr>
      <vt:lpstr>Учеба в Санкт-Петербурге.</vt:lpstr>
      <vt:lpstr>Презентация PowerPoint</vt:lpstr>
      <vt:lpstr>Документ из ЦГАРФ:</vt:lpstr>
      <vt:lpstr>Кадетская «Наша жизнь» о Букейханове :</vt:lpstr>
      <vt:lpstr>Презентация PowerPoint</vt:lpstr>
      <vt:lpstr>Презентация PowerPoint</vt:lpstr>
      <vt:lpstr>2.Сторонник кадетского движения.</vt:lpstr>
      <vt:lpstr>Презентация PowerPoint</vt:lpstr>
      <vt:lpstr>Презентация PowerPoint</vt:lpstr>
      <vt:lpstr>В Государственной думе.</vt:lpstr>
      <vt:lpstr>Презентация PowerPoint</vt:lpstr>
      <vt:lpstr>Презентация PowerPoint</vt:lpstr>
      <vt:lpstr>На страницах газеты «Голос степи»:</vt:lpstr>
      <vt:lpstr>Очерки Алихана Букейханова на страницах русской прессы</vt:lpstr>
      <vt:lpstr>Презентация PowerPoint</vt:lpstr>
      <vt:lpstr>Презентация PowerPoint</vt:lpstr>
      <vt:lpstr>В статье «Русские поселения в глубине Степного края»:</vt:lpstr>
      <vt:lpstr>Презентация PowerPoint</vt:lpstr>
      <vt:lpstr>             Газета «казах».</vt:lpstr>
      <vt:lpstr>Презентация PowerPoint</vt:lpstr>
      <vt:lpstr>Презентация PowerPoint</vt:lpstr>
      <vt:lpstr>Презентация PowerPoint</vt:lpstr>
      <vt:lpstr>Презентация PowerPoint</vt:lpstr>
      <vt:lpstr>Лидер Алаш Орды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Отношение большевистского  правительства к Алаш Орде: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Литература:</vt:lpstr>
    </vt:vector>
  </TitlesOfParts>
  <Company>Reanimator Extreme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Алихан Букейханов</dc:title>
  <dc:creator>user</dc:creator>
  <cp:lastModifiedBy>л</cp:lastModifiedBy>
  <cp:revision>37</cp:revision>
  <dcterms:created xsi:type="dcterms:W3CDTF">2011-04-27T03:33:28Z</dcterms:created>
  <dcterms:modified xsi:type="dcterms:W3CDTF">2016-02-21T12:59:34Z</dcterms:modified>
</cp:coreProperties>
</file>