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20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1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105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C09AC-6351-4BD8-A5F1-4AD85864808D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CA678-1A6D-4682-A787-4204A54E96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0139908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9E521-FF55-41D9-8A3E-2DA7ED82A2EF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E5D71-D1B6-475A-99D2-1113A03F31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1899052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538BF-F7E8-49F3-8B7F-93A81007D1C5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ABCCD-6962-4C74-B349-5A4FB98620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3582077"/>
      </p:ext>
    </p:extLst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A6E43-6F82-4C93-A026-F51D613034E1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44983-CC94-4961-B65F-E4CE788B17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2058518"/>
      </p:ext>
    </p:extLst>
  </p:cSld>
  <p:clrMapOvr>
    <a:masterClrMapping/>
  </p:clrMapOvr>
  <p:transition>
    <p:randomBa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B1FD-B10B-4C83-9E46-88AFD6F4B04F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6A4D6-27F0-422E-8F42-283B30A9FE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0057701"/>
      </p:ext>
    </p:extLst>
  </p:cSld>
  <p:clrMapOvr>
    <a:masterClrMapping/>
  </p:clrMapOvr>
  <p:transition>
    <p:randomBa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06088-0406-404B-A037-1AB12C0B8002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1A1F1-D80B-4909-9B92-EA60F1C232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36300"/>
      </p:ext>
    </p:extLst>
  </p:cSld>
  <p:clrMapOvr>
    <a:masterClrMapping/>
  </p:clrMapOvr>
  <p:transition>
    <p:randomBa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E527B-E107-470A-8C30-BC3FEA2ED50D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F4E67-247F-4873-BE75-3765FC8C42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9618228"/>
      </p:ext>
    </p:extLst>
  </p:cSld>
  <p:clrMapOvr>
    <a:masterClrMapping/>
  </p:clrMapOvr>
  <p:transition>
    <p:randomBa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450BE-9EA7-4546-8F49-5439102FAA3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D587D-B0C5-416F-ADB1-99B172D1AD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1716366"/>
      </p:ext>
    </p:extLst>
  </p:cSld>
  <p:clrMapOvr>
    <a:masterClrMapping/>
  </p:clrMapOvr>
  <p:transition>
    <p:randomBa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B0035-74FA-4F24-86E0-F220EDA734D3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08330-3F48-4EB1-B1E0-C08F0DA140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7467960"/>
      </p:ext>
    </p:extLst>
  </p:cSld>
  <p:clrMapOvr>
    <a:masterClrMapping/>
  </p:clrMapOvr>
  <p:transition>
    <p:randomBa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97AE8-3A68-40F2-878C-116AC7C10374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EF4E-87A3-457C-80A2-55AFB35F0A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5303025"/>
      </p:ext>
    </p:extLst>
  </p:cSld>
  <p:clrMapOvr>
    <a:masterClrMapping/>
  </p:clrMapOvr>
  <p:transition>
    <p:randomBa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11982-4ACC-4DC2-9D4F-9E72E4F1629A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0DD00-BCE5-4AC1-BA9C-F0328884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1296281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FE8E-C544-463C-9EB0-5AD5E8EEC3C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E459B-C63E-420B-9ECA-77BA20F88C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3580985"/>
      </p:ext>
    </p:extLst>
  </p:cSld>
  <p:clrMapOvr>
    <a:masterClrMapping/>
  </p:clrMapOvr>
  <p:transition>
    <p:randomBa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7A1B9-A7BF-4668-9F31-3D811D395926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4646DAD6-02A3-4E91-A82D-1DC13DFB34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3788898"/>
      </p:ext>
    </p:extLst>
  </p:cSld>
  <p:clrMapOvr>
    <a:masterClrMapping/>
  </p:clrMapOvr>
  <p:transition>
    <p:randomBa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BE06E-EA62-43BC-A5AA-BE3719800D6D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70F0A-9E52-4052-9826-EEB1DC7533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2879907"/>
      </p:ext>
    </p:extLst>
  </p:cSld>
  <p:clrMapOvr>
    <a:masterClrMapping/>
  </p:clrMapOvr>
  <p:transition>
    <p:randomBa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E3AD-FB41-432A-A8E4-3546CCD917F1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21964-41BF-442F-B0BB-4CA8542E41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2673234"/>
      </p:ext>
    </p:extLst>
  </p:cSld>
  <p:clrMapOvr>
    <a:masterClrMapping/>
  </p:clrMapOvr>
  <p:transition>
    <p:randomBa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92F66-526C-4270-A59F-C7A363B9465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4FB3F-3EA8-4680-8C21-63F0C5BD06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6784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348F6-3403-4382-9539-52C2BC0626BF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FAAC8-7DA4-4DD6-B349-B60D678AE4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1867400"/>
      </p:ext>
    </p:extLst>
  </p:cSld>
  <p:clrMapOvr>
    <a:masterClrMapping/>
  </p:clrMapOvr>
  <p:transition>
    <p:randomBar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76B1E-5378-4ADC-ACE7-A715AF098FC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4DD9D-8A41-4D4C-BB70-E080B544C6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4991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ABD9D-F7AD-44D6-A6F6-32D860170D18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F6650-1828-41E7-9EF3-9E0FBD751A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9212810"/>
      </p:ext>
    </p:extLst>
  </p:cSld>
  <p:clrMapOvr>
    <a:masterClrMapping/>
  </p:clrMapOvr>
  <p:transition>
    <p:randomBar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D337A-70BE-4805-8ACE-79B78A2711B6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ED6E3-52D4-41F0-BC94-6E44E8207D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9443387"/>
      </p:ext>
    </p:extLst>
  </p:cSld>
  <p:clrMapOvr>
    <a:masterClrMapping/>
  </p:clrMapOvr>
  <p:transition>
    <p:randomBar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7CFB-BADB-48C0-B971-2587743BB31B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E754D-B365-4959-9813-A2181FF95F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0511759"/>
      </p:ext>
    </p:extLst>
  </p:cSld>
  <p:clrMapOvr>
    <a:masterClrMapping/>
  </p:clrMapOvr>
  <p:transition>
    <p:randomBar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0E970-572A-4DFD-A6B1-40898576B8DB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6E05A-6724-4B59-90DB-2E5505AC9D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5482402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DE3E9-C2FD-4CF1-B2E5-8E34594A0A73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B1796-4264-40D0-BE46-6DFCD6C46B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1474655"/>
      </p:ext>
    </p:extLst>
  </p:cSld>
  <p:clrMapOvr>
    <a:masterClrMapping/>
  </p:clrMapOvr>
  <p:transition>
    <p:randomBar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D5F86-38F4-4D3A-8243-06165F43578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DF23B3CD-2A4A-436B-A6F6-7D017219D2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098511"/>
      </p:ext>
    </p:extLst>
  </p:cSld>
  <p:clrMapOvr>
    <a:masterClrMapping/>
  </p:clrMapOvr>
  <p:transition>
    <p:randomBar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297B6-1963-4E73-811C-002E690303F2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039C9-944C-4A98-B29E-9483613169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8100520"/>
      </p:ext>
    </p:extLst>
  </p:cSld>
  <p:clrMapOvr>
    <a:masterClrMapping/>
  </p:clrMapOvr>
  <p:transition>
    <p:randomBar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60A17-5273-44BA-A500-340F071D4756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83A80-C0FD-462E-8E82-67962F2052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4122006"/>
      </p:ext>
    </p:extLst>
  </p:cSld>
  <p:clrMapOvr>
    <a:masterClrMapping/>
  </p:clrMapOvr>
  <p:transition>
    <p:randomBar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69855-2502-4CAC-ACD4-5D21DA29C665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310DF-4DFB-4558-A524-B4A8D90C9C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2086419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6505A-A406-4990-9F55-DD1099618F65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CD39D-4554-413C-A24B-1392FBB764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159642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9EF23-4A51-4CA5-BEE6-A48B332030E1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2B825-491E-43FE-AF39-201B98FF20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9471680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19159-32CF-4352-B0D4-D165294DF2DB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4A5E3-C349-4829-AFEA-340C1ABAE0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8505438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C9F41-DB53-4BC3-B421-C74E01897980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83E81-CF6B-46BB-AFEE-4038BEE266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7731568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07FD0-9176-488B-9DC7-A83784C18AA0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9EFE7-A1B6-4430-890E-7266B43C07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5272022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21212-3E9D-488C-B835-AACC37FC0CE3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6E1AF-6DEA-4251-AFB9-E165AFBE8B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7075493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E41BCB-FF9C-4E80-9452-AB5068820950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B3FD95D-993B-4BD7-A6A5-8D65F7BDC91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ransition>
    <p:randomBar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72FF73-0ADC-4446-896A-C9DDB9CBE947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1EAEE"/>
                </a:solidFill>
                <a:latin typeface="Constantia" panose="02030602050306030303" pitchFamily="18" charset="0"/>
              </a:defRPr>
            </a:lvl1pPr>
          </a:lstStyle>
          <a:p>
            <a:fld id="{B84979B8-F083-43D4-86E6-DF5313F162B6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76" r:id="rId9"/>
    <p:sldLayoutId id="2147483757" r:id="rId10"/>
    <p:sldLayoutId id="2147483758" r:id="rId11"/>
  </p:sldLayoutIdLst>
  <p:transition>
    <p:randomBar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076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3077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2A60F6-BA3B-430E-B040-1F066FC7A1F4}" type="datetimeFigureOut">
              <a:rPr lang="ru-RU"/>
              <a:pPr>
                <a:defRPr/>
              </a:pPr>
              <a:t>21.02.2016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59876E0F-3306-4B5D-9B3E-754BDC0A6BF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7" r:id="rId1"/>
    <p:sldLayoutId id="2147483759" r:id="rId2"/>
    <p:sldLayoutId id="2147483778" r:id="rId3"/>
    <p:sldLayoutId id="2147483760" r:id="rId4"/>
    <p:sldLayoutId id="2147483779" r:id="rId5"/>
    <p:sldLayoutId id="2147483761" r:id="rId6"/>
    <p:sldLayoutId id="2147483762" r:id="rId7"/>
    <p:sldLayoutId id="2147483780" r:id="rId8"/>
    <p:sldLayoutId id="2147483781" r:id="rId9"/>
    <p:sldLayoutId id="2147483763" r:id="rId10"/>
    <p:sldLayoutId id="2147483764" r:id="rId11"/>
  </p:sldLayoutIdLst>
  <p:transition>
    <p:randomBar/>
  </p:transition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2050" name="Picture 2" descr="E:\рабочый стол2\Тага\Кызык\Сурет\Сурет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84058" y="303946"/>
            <a:ext cx="78581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kk-KZ" altLang="ru-RU" sz="5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«Зая кетпес ел үшін еткен  ісі».</a:t>
            </a:r>
            <a:endParaRPr lang="ru-RU" altLang="ru-RU" sz="5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4313" y="142875"/>
            <a:ext cx="86423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«Бұл кім? Тұлғаны таны»  ойыны.</a:t>
            </a:r>
            <a:endParaRPr lang="ru-RU" sz="40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 rot="11194974" flipV="1">
            <a:off x="3162300" y="430213"/>
            <a:ext cx="535146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z="4000">
              <a:solidFill>
                <a:srgbClr val="0D0D0D"/>
              </a:solidFill>
              <a:latin typeface="Arial" panose="020B0604020202020204" pitchFamily="34" charset="0"/>
            </a:endParaRPr>
          </a:p>
          <a:p>
            <a:pPr eaLnBrk="0" hangingPunct="0">
              <a:buFontTx/>
              <a:buAutoNum type="arabicPeriod"/>
            </a:pPr>
            <a:r>
              <a:rPr lang="kk-KZ" altLang="ru-RU" sz="2800">
                <a:solidFill>
                  <a:srgbClr val="0D0D0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Алаш қозғалысының қайраткері,көрнекті қазақ ақыны, жазушы, педагог, қоғам қайраткері, 1910жылы жарияланған қазақ әдебиетіндегі тұңғыш роман «Бақытсыз Жамалдың» авторы, «Оян қазақ!» атты өлеңдері үшін 1,5жыл түрмеде отырған кім? </a:t>
            </a:r>
            <a:endParaRPr lang="ru-RU" altLang="ru-RU" sz="1600">
              <a:solidFill>
                <a:srgbClr val="0D0D0D"/>
              </a:solidFill>
              <a:latin typeface="Arial" panose="020B0604020202020204" pitchFamily="34" charset="0"/>
            </a:endParaRPr>
          </a:p>
          <a:p>
            <a:pPr eaLnBrk="0" hangingPunct="0"/>
            <a:endParaRPr lang="ru-RU" altLang="ru-RU" sz="4000">
              <a:solidFill>
                <a:srgbClr val="0D0D0D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1500" y="5286375"/>
            <a:ext cx="5284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800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М.Дулатов</a:t>
            </a:r>
            <a:endParaRPr lang="ru-RU" altLang="ru-RU" sz="800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pic>
        <p:nvPicPr>
          <p:cNvPr id="34818" name="Picture 2" descr="C:\Documents and Settings\Администратор\Рабочий стол\Айгул\2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75"/>
            <a:ext cx="28575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81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425805">
            <a:off x="3181350" y="949325"/>
            <a:ext cx="522287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Аса көрнекті қоғам және мемлекет қайраткері, ғалым, аудармашы, Санкт-Петербургтегі орман техникалық институтының экономика факультетін бітірген, алгебра  оқулығының авторы, Ресейдегі кадет партиясының ОК мүшесі болған  кім? 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1500" y="5286375"/>
            <a:ext cx="66055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8000">
                <a:solidFill>
                  <a:srgbClr val="00B050"/>
                </a:solidFill>
                <a:latin typeface="Constantia" panose="02030602050306030303" pitchFamily="18" charset="0"/>
              </a:rPr>
              <a:t>Ә.Бөкейханов</a:t>
            </a:r>
            <a:endParaRPr lang="ru-RU" altLang="ru-RU" sz="800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pic>
        <p:nvPicPr>
          <p:cNvPr id="35842" name="Picture 2" descr="C:\Documents and Settings\Администратор\Рабочий стол\Айгул\3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2946400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439217">
            <a:off x="3187700" y="962025"/>
            <a:ext cx="528637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Аса көрнекті саяси, қоғам және мемлекет қайраткері, публицист, журналист, демократ, Петербург университетінің заң факультетін үздік бітірген, Түркістан автономиясының төрағасы болған, 1941жылы Берлинде жұмбақ жағдайда қайтыс болған кім? 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1500" y="5643563"/>
            <a:ext cx="5659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5400" b="1">
                <a:solidFill>
                  <a:srgbClr val="00B050"/>
                </a:solidFill>
                <a:latin typeface="Constantia" panose="02030602050306030303" pitchFamily="18" charset="0"/>
              </a:rPr>
              <a:t>Мұстафа Шоқай</a:t>
            </a:r>
            <a:endParaRPr lang="ru-RU" altLang="ru-RU" sz="5400" b="1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pic>
        <p:nvPicPr>
          <p:cNvPr id="36866" name="Picture 2" descr="C:\Documents and Settings\Администратор\Рабочий стол\Айгул\4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2994025" cy="421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432795">
            <a:off x="3117850" y="1030288"/>
            <a:ext cx="5314950" cy="44942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6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ХХ ғасырдың басындағы қазақ ұлт-азаттық қозғалыс жетекшілерінің бірі, Алаш қайраткері, тұңғыш кәсіби-техникалық маман-инженер, тарихшы-ғалым Қоқан қаласында өткен  төртінші Төтенше мұсылман сьезінде Түркістан Уақытша үкіметінің төрағасы, кейінен ішкі істер министрі болып сайланған кім? </a:t>
            </a:r>
            <a:endParaRPr lang="ru-RU" sz="26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1500" y="5429250"/>
            <a:ext cx="57372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6600">
                <a:solidFill>
                  <a:srgbClr val="00B050"/>
                </a:solidFill>
                <a:latin typeface="Constantia" panose="02030602050306030303" pitchFamily="18" charset="0"/>
              </a:rPr>
              <a:t>М.Тынышбаев</a:t>
            </a:r>
            <a:endParaRPr lang="ru-RU" altLang="ru-RU" sz="660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pic>
        <p:nvPicPr>
          <p:cNvPr id="37890" name="Picture 2" descr="C:\Documents and Settings\Администратор\Рабочий стол\Айгул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2928938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819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altLang="ru-RU" smtClean="0"/>
          </a:p>
        </p:txBody>
      </p:sp>
      <p:pic>
        <p:nvPicPr>
          <p:cNvPr id="38914" name="Picture 2" descr="C:\Documents and Settings\Администратор\Рабочий стол\Айгул\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14313"/>
            <a:ext cx="175260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3" descr="C:\Documents and Settings\Администратор\Рабочий стол\Айгул\2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928688"/>
            <a:ext cx="180975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C:\Documents and Settings\Администратор\Рабочий стол\Айгул\4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000500"/>
            <a:ext cx="4000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7" descr="C:\Documents and Settings\Администратор\Рабочий стол\Айгул\6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85750"/>
            <a:ext cx="4643437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0" name="Picture 8" descr="C:\Documents and Settings\Администратор\Рабочий стол\Айгул\7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2214563"/>
            <a:ext cx="2214563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2" name="Picture 10" descr="C:\Documents and Settings\Администратор\Рабочий стол\Айгул\9.jpe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3786188"/>
            <a:ext cx="2500312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39938" name="Picture 2" descr="C:\Documents and Settings\Администратор\Рабочий стол\Айгул\1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571500"/>
            <a:ext cx="860425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42875" y="0"/>
            <a:ext cx="90011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</a:t>
            </a:r>
          </a:p>
          <a:p>
            <a:pPr algn="ctr"/>
            <a:r>
              <a:rPr lang="ru-RU" altLang="ru-RU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Орын­бор — қазақ елінің тұңғыш ас­та­насы (1920–1925) </a:t>
            </a:r>
          </a:p>
        </p:txBody>
      </p:sp>
      <p:sp>
        <p:nvSpPr>
          <p:cNvPr id="102401" name="Rectangle 1"/>
          <p:cNvSpPr>
            <a:spLocks noChangeArrowheads="1"/>
          </p:cNvSpPr>
          <p:nvPr/>
        </p:nvSpPr>
        <p:spPr bwMode="auto">
          <a:xfrm>
            <a:off x="0" y="1500188"/>
            <a:ext cx="9144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1920 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қазанда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Орынборда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өлкесі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Кеңестерінің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құрылтай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съезі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өтіп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АКСР-і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құрылды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Орынбор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1920–1925 ж.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АКСР-інің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астанасы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бол­ды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pic>
        <p:nvPicPr>
          <p:cNvPr id="102402" name="Picture 2" descr="Оренбур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340225"/>
            <a:ext cx="3929063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3" name="Picture 3" descr="Оренбург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3803650"/>
            <a:ext cx="428625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0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24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14313" y="0"/>
            <a:ext cx="87153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Қызылорда</a:t>
            </a:r>
          </a:p>
          <a:p>
            <a:pPr algn="ctr"/>
            <a:r>
              <a:rPr lang="ru-RU" alt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Қызылорда — қазақ  елінің  екінші астанасы</a:t>
            </a:r>
          </a:p>
          <a:p>
            <a:pPr algn="ctr"/>
            <a:r>
              <a:rPr lang="ru-RU" altLang="ru-RU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(1925–1929) </a:t>
            </a:r>
          </a:p>
        </p:txBody>
      </p:sp>
      <p:sp>
        <p:nvSpPr>
          <p:cNvPr id="103425" name="Rectangle 1"/>
          <p:cNvSpPr>
            <a:spLocks noChangeArrowheads="1"/>
          </p:cNvSpPr>
          <p:nvPr/>
        </p:nvSpPr>
        <p:spPr bwMode="auto">
          <a:xfrm>
            <a:off x="0" y="1357313"/>
            <a:ext cx="9144000" cy="711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1925 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жыл­дың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сәуірінде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Қызылорда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өзгертіліп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АКСР-нің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астанасының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мәртебесі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берілді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(1929 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жылға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36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426" name="Picture 2" descr="Қызылор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7288"/>
            <a:ext cx="4214813" cy="316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27" name="Picture 3" descr="Қызылор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3214688"/>
            <a:ext cx="4929187" cy="369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3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34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3" y="1000125"/>
            <a:ext cx="8929687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1927 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жыл­дың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29 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сәуірінде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РСФСР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комиссариаты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кеңесінің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бүкілқазақстандық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съезі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автономия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астанасын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Қызылордадан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Алматыға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көшіру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шешімді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бекітті</a:t>
            </a:r>
            <a:endParaRPr lang="ru-RU" sz="36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928938" y="0"/>
            <a:ext cx="30607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altLang="ru-RU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</a:t>
            </a:r>
          </a:p>
        </p:txBody>
      </p:sp>
      <p:pic>
        <p:nvPicPr>
          <p:cNvPr id="104451" name="Picture 3" descr="Верны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017963"/>
            <a:ext cx="37861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50" name="Picture 2" descr="Вер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4017963"/>
            <a:ext cx="37861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0"/>
            <a:ext cx="8786813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</a:p>
          <a:p>
            <a:pPr algn="ctr"/>
            <a:r>
              <a:rPr lang="ru-RU" altLang="ru-RU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— қазақ елінің төртінші астанасы (1998)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714500"/>
            <a:ext cx="8929688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Астана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астанасы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Ақмола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облысының</a:t>
            </a:r>
            <a:r>
              <a:rPr lang="ru-RU" sz="32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орталығы</a:t>
            </a:r>
            <a:endParaRPr lang="ru-RU" sz="3200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5475" name="Picture 3" descr="Целиногра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857750"/>
            <a:ext cx="2667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74" name="Picture 2" descr="Целиногра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857500"/>
            <a:ext cx="2667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76" name="Picture 4" descr="C:\Documents and Settings\Администратор\Рабочий стол\Айгул\2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857500"/>
            <a:ext cx="5929313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77" name="Picture 5" descr="C:\Documents and Settings\Администратор\Рабочий стол\Айгул\index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720975"/>
            <a:ext cx="6143625" cy="413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214438" y="-142875"/>
            <a:ext cx="7226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r>
              <a:rPr lang="kk-KZ" altLang="ru-RU" sz="60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75" y="733425"/>
            <a:ext cx="885825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Білімділік. </a:t>
            </a:r>
            <a:r>
              <a:rPr lang="kk-KZ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ХХ ғасырдың басындағы Қазақстандағы орын алған саяси оқиғалар, көппартиялық жүйенің құрылуы, Алашорда үкіметінің құрылуы, қазақ зиялылары, олардың атқарған  қызметі туралы түсіндіру.</a:t>
            </a: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Дамытушылық</a:t>
            </a:r>
            <a:r>
              <a:rPr lang="kk-KZ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Оқушылардың танымдық белсенділігін арттырып, ойлау әрекетін дамыту, ой қорытындысын өз бетінше жасай білуге, ортақ пікірге келуге дағдыландыру.</a:t>
            </a: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Тәрбиелік: </a:t>
            </a:r>
            <a:r>
              <a:rPr lang="kk-KZ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ХХ ғасырдың басындағы өмір сүрген қазақ зиялыларының бойындағы қасиеттерін айта отырып, адамгершілікке, жүректілікке және туған жерін, Отанын шексіз сүйіп,  өз тарихын құрметтеуге тәрбиелеу. 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ChangeArrowheads="1"/>
          </p:cNvSpPr>
          <p:nvPr/>
        </p:nvSpPr>
        <p:spPr bwMode="auto">
          <a:xfrm>
            <a:off x="928688" y="285750"/>
            <a:ext cx="714375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914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 халқым! Қуанатын күн бүгін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Серпіп таста мұңды жүрек түндігін.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Шарықтайық, шаттанайық, тынбайық, 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 күнін бүгін,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Халқым, бірге тойлайық..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 елміз дейміз толыққанды,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Марқайдық, көңіл-көлім толып қалды.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 елін бастаған болашаққа,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Тегіс танып біттік пе арыстарды?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елін мойындап шетел танып, 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Келер күнге бойласам өсер шабыт.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 Алаштың бағы үшін көз ілмеген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 көсемі Әлихан Бөкейханов.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 қамынан ұлт қамын, Ұлыс қамын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Артық көрген топ жарған, ту ұстарым.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Ахметті, Мұстафа,Міржақыпты</a:t>
            </a:r>
            <a:endParaRPr lang="ru-RU" altLang="ru-RU" sz="1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altLang="ru-RU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 тани алдық па, туыстарым?</a:t>
            </a:r>
            <a:endParaRPr lang="kk-KZ" altLang="ru-RU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kk-KZ" altLang="ru-RU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 Әлихан Нұрмұхаммедұлы 1866/1870-1937 ж.ж.</a:t>
            </a:r>
            <a:endParaRPr lang="ru-RU" altLang="ru-RU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14313" y="1071563"/>
            <a:ext cx="2357437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Туған жері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313" y="2071688"/>
            <a:ext cx="2357437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/>
              <a:t>Ата-тегі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14313" y="3071813"/>
            <a:ext cx="2357437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Мамандығы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4313" y="4071938"/>
            <a:ext cx="2357437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/>
              <a:t>Білімі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2875" y="5072063"/>
            <a:ext cx="2357438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/>
              <a:t>Атқарған қызметі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2875" y="6072188"/>
            <a:ext cx="2357438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Өмірінің соңғы күндері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000375" y="1928813"/>
            <a:ext cx="5929313" cy="1143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   Шыңғыс ханның үлкен ұлы Жошыдан тараған. Арғы атасы – атақты Көкжал Барақ.Көкжал Барақтан Бөкей, Бөкейден –Батыр, Батырдан –Мырзатай, Мырзатайдан- Нұрмұхаммед.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000375" y="1000125"/>
            <a:ext cx="5929313" cy="785813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Бұрынғы Семей облысы, Қарқаралы уезі, Тоқырауын болысы. Қазіргі Қарағанды облысы, Ақтоғай ауданы</a:t>
            </a:r>
            <a:endParaRPr lang="ru-RU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928938" y="3286125"/>
            <a:ext cx="5929312" cy="357188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000" dirty="0"/>
              <a:t>Экономист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2928938" y="3857625"/>
            <a:ext cx="5929312" cy="785813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100" dirty="0">
                <a:latin typeface="Times New Roman" pitchFamily="18" charset="0"/>
                <a:cs typeface="Times New Roman" pitchFamily="18" charset="0"/>
              </a:rPr>
              <a:t>1894 жылы Санкт-Петербург орман институтының экономика факультетін бітірді.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2857500" y="4929188"/>
            <a:ext cx="6072188" cy="78581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«Алаш» партиясын ұйымдастырушы, Алашорда үкіметінің төрағасы, 250-ден астам мақала, аудармалары жарық көрген, алгебра оқулығының авторы.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2786063" y="5929313"/>
            <a:ext cx="6072187" cy="78581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1922 жылдан бастап Мәскеуде бақылау астында тұруға тиіс болды. 1937 жылы 27 қыркүйекте КСРО Жоғарғы сотының үкімімен ату жазасына кесілген.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3" idx="6"/>
          </p:cNvCxnSpPr>
          <p:nvPr/>
        </p:nvCxnSpPr>
        <p:spPr>
          <a:xfrm>
            <a:off x="2571750" y="1428750"/>
            <a:ext cx="357188" cy="1588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571750" y="2428875"/>
            <a:ext cx="357188" cy="34925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11" idx="2"/>
          </p:cNvCxnSpPr>
          <p:nvPr/>
        </p:nvCxnSpPr>
        <p:spPr>
          <a:xfrm flipV="1">
            <a:off x="2571750" y="3465513"/>
            <a:ext cx="357188" cy="0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571750" y="4429125"/>
            <a:ext cx="357188" cy="0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500313" y="5429250"/>
            <a:ext cx="285750" cy="0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2500313" y="6357938"/>
            <a:ext cx="285750" cy="0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1303338" y="1874838"/>
            <a:ext cx="249237" cy="1587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1304925" y="2909888"/>
            <a:ext cx="249237" cy="1588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>
            <a:off x="1304131" y="3910807"/>
            <a:ext cx="250825" cy="1588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1304131" y="4910932"/>
            <a:ext cx="250825" cy="1588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1304131" y="5911057"/>
            <a:ext cx="250825" cy="1588"/>
          </a:xfrm>
          <a:prstGeom prst="straightConnector1">
            <a:avLst/>
          </a:prstGeom>
          <a:ln w="28575" cmpd="sng">
            <a:solidFill>
              <a:srgbClr val="FF0000"/>
            </a:solidFill>
            <a:bevel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Прямоугольник 1"/>
          <p:cNvSpPr>
            <a:spLocks noChangeArrowheads="1"/>
          </p:cNvSpPr>
          <p:nvPr/>
        </p:nvSpPr>
        <p:spPr bwMode="auto">
          <a:xfrm>
            <a:off x="2500313" y="142875"/>
            <a:ext cx="44767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  <a:endParaRPr lang="ru-RU" altLang="ru-RU" sz="4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313" y="1643063"/>
            <a:ext cx="8786812" cy="37861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i="1" dirty="0">
                <a:latin typeface="Times New Roman" pitchFamily="18" charset="0"/>
                <a:cs typeface="Times New Roman" pitchFamily="18" charset="0"/>
              </a:rPr>
              <a:t>Шағын әңгіме (эссе) жазу: </a:t>
            </a:r>
          </a:p>
          <a:p>
            <a:pPr marL="914400" indent="-9144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4800" b="1" i="1" dirty="0">
                <a:latin typeface="Times New Roman" pitchFamily="18" charset="0"/>
                <a:cs typeface="Times New Roman" pitchFamily="18" charset="0"/>
              </a:rPr>
              <a:t>«Алаш» қозғалысының көсемдері ұрпақ есінде», </a:t>
            </a:r>
          </a:p>
          <a:p>
            <a:pPr marL="914400" indent="-9144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4800" b="1" i="1" dirty="0">
                <a:latin typeface="Times New Roman" pitchFamily="18" charset="0"/>
                <a:cs typeface="Times New Roman" pitchFamily="18" charset="0"/>
              </a:rPr>
              <a:t>2. «Ағалар армандаған қоғам».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428604"/>
            <a:ext cx="508504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dirty="0">
                <a:latin typeface="Times New Roman" pitchFamily="18" charset="0"/>
                <a:cs typeface="Times New Roman" pitchFamily="18" charset="0"/>
              </a:rPr>
              <a:t>Сен түсінесің бе?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500188"/>
            <a:ext cx="372586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1. Революция (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төңкеріс)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643313" y="1500188"/>
            <a:ext cx="53578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белгілі бір топ адамдардың  мемлекеттік билікті басып алуы немесе ескі биліктің орнына жаңа биліктің келуін атаймыз.</a:t>
            </a:r>
            <a:r>
              <a:rPr lang="ru-RU" altLang="ru-RU" sz="1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600">
              <a:solidFill>
                <a:srgbClr val="0D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214688"/>
            <a:ext cx="20145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Монархия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143125" y="3214688"/>
            <a:ext cx="671512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kk-KZ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мемлекетті басқару жүйесінің бір түрі, мұнда билік бір адамның қолында</a:t>
            </a:r>
            <a:r>
              <a:rPr lang="en-US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болып, атадан балаға мұра ретінде беріліп отырады. Оның абсолюттік (шексіз</a:t>
            </a:r>
            <a:r>
              <a:rPr lang="en-US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билік) және конституциялық ( шектеулі билік)  түрлері бар.</a:t>
            </a:r>
            <a:endParaRPr lang="kk-KZ" altLang="ru-RU" sz="3600">
              <a:solidFill>
                <a:srgbClr val="0D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5214938"/>
            <a:ext cx="22558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3. Социализм 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57438" y="5214938"/>
            <a:ext cx="650081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– латын тілінен аударғанда  «ортақ, тең»  деген мағынаны береді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673" grpId="0"/>
      <p:bldP spid="7" grpId="0"/>
      <p:bldP spid="28674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75"/>
            <a:ext cx="17176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4. Партия 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285875"/>
            <a:ext cx="138588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5. Алаш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785938"/>
            <a:ext cx="228441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6. Автономия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500313"/>
            <a:ext cx="359251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7. Унитарлы мемлекет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857500"/>
            <a:ext cx="230346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8. Большевик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4357688"/>
            <a:ext cx="23447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9. Оппозиция</a:t>
            </a: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5143500"/>
            <a:ext cx="223996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10. Зиялылар 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14500" y="142875"/>
            <a:ext cx="7429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n-US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- </a:t>
            </a:r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( лат. бөлік, топ) идеялары мен көздеген мақсатарының ортақтығы негізінде  біріккен адамдар тобы.</a:t>
            </a:r>
            <a:endParaRPr lang="kk-KZ" altLang="ru-RU" sz="2400">
              <a:solidFill>
                <a:srgbClr val="0D0D0D"/>
              </a:solidFill>
              <a:latin typeface="Constantia" panose="020306020503060303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750" y="1285875"/>
            <a:ext cx="45624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– қазақ деген ұғымды білдіреді.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071688" y="1785938"/>
            <a:ext cx="67865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– бір мемлекет  ішінде өзін-өзі басқаруға құқық берілген саяси-ұлтық  құрылым.  </a:t>
            </a:r>
            <a:endParaRPr lang="kk-KZ" altLang="ru-RU" sz="2400">
              <a:solidFill>
                <a:srgbClr val="0D0D0D"/>
              </a:solidFill>
              <a:latin typeface="Constantia" panose="02030602050306030303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00438" y="2500313"/>
            <a:ext cx="52451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– жері біртұтас мемлекетті атаймыз.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428875" y="2857500"/>
            <a:ext cx="65722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– В.И.Лениннің саяси ойын, қозғалысын жақтаушылардың  көпшілік </a:t>
            </a:r>
            <a:r>
              <a:rPr lang="en-US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дауысқа   ие болуынан шыққан, кейінірек партия атауына ие болған ағым.</a:t>
            </a:r>
            <a:endParaRPr lang="ru-RU" altLang="ru-RU" sz="2400">
              <a:solidFill>
                <a:srgbClr val="0D0D0D"/>
              </a:solidFill>
              <a:latin typeface="Constantia" panose="02030602050306030303" pitchFamily="18" charset="0"/>
            </a:endParaRPr>
          </a:p>
          <a:p>
            <a:pPr eaLnBrk="0" hangingPunct="0"/>
            <a:endParaRPr lang="ru-RU" altLang="ru-RU" sz="2400">
              <a:solidFill>
                <a:srgbClr val="0D0D0D"/>
              </a:solidFill>
              <a:latin typeface="Constantia" panose="02030602050306030303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86000" y="4357688"/>
            <a:ext cx="6143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-  қарсы әрекет, қарсы саясат, қарсы көзқарас жүргізу.</a:t>
            </a:r>
            <a:endParaRPr lang="kk-KZ" altLang="ru-RU" sz="2400">
              <a:solidFill>
                <a:srgbClr val="0D0D0D"/>
              </a:solidFill>
              <a:latin typeface="Constantia" panose="02030602050306030303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928813" y="5143500"/>
            <a:ext cx="72151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ru-RU" sz="2400" b="1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   </a:t>
            </a:r>
            <a:r>
              <a:rPr lang="kk-KZ" altLang="ru-RU" sz="2400" b="1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– </a:t>
            </a:r>
            <a:r>
              <a:rPr lang="kk-KZ" altLang="ru-RU" sz="2400">
                <a:solidFill>
                  <a:srgbClr val="0D0D0D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латын. түсінетін, саналы, ойлаушы, яғни ой еңбегімен, мәдениетті дамыту және таратумен кәсіби түрде айналысатын адамдардың қоғамдық тобы.</a:t>
            </a:r>
            <a:r>
              <a:rPr lang="ru-RU" altLang="ru-RU" sz="2400">
                <a:solidFill>
                  <a:srgbClr val="0D0D0D"/>
                </a:solidFill>
                <a:latin typeface="Constantia" panose="02030602050306030303" pitchFamily="18" charset="0"/>
              </a:rPr>
              <a:t> 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2049" grpId="0"/>
      <p:bldP spid="12" grpId="0"/>
      <p:bldP spid="2050" grpId="0"/>
      <p:bldP spid="14" grpId="0"/>
      <p:bldP spid="2051" grpId="0"/>
      <p:bldP spid="2052" grpId="0"/>
      <p:bldP spid="20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88" y="142875"/>
            <a:ext cx="8429625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Қазақстандағы </a:t>
            </a:r>
            <a:r>
              <a:rPr lang="en-US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kk-KZ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1917 </a:t>
            </a:r>
            <a:r>
              <a:rPr lang="en-US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kk-KZ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жылдағы саяси партиялар мен қозғалыстар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88" y="1428750"/>
          <a:ext cx="8501062" cy="4999990"/>
        </p:xfrm>
        <a:graphic>
          <a:graphicData uri="http://schemas.openxmlformats.org/drawingml/2006/table">
            <a:tbl>
              <a:tblPr/>
              <a:tblGrid>
                <a:gridCol w="396875"/>
                <a:gridCol w="1682750"/>
                <a:gridCol w="2446337"/>
                <a:gridCol w="1681163"/>
                <a:gridCol w="2293937"/>
              </a:tblGrid>
              <a:tr h="176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Либерал- демократиялық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Мұсылмандық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Социал-демократиялық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Жастар ұйымдары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«Кадеттер»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«Шура-ислами»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Эсерлер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«Жас қазақ»(Ақмола)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«Алаш»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«Шура-улема»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Большевиктер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«Талап»(Семей)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«Түркістан федералистер партиясы»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«Қазақ жастарының революциялық одағы»(Мерке)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84" marR="657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75" y="1214438"/>
          <a:ext cx="8858250" cy="4764088"/>
        </p:xfrm>
        <a:graphic>
          <a:graphicData uri="http://schemas.openxmlformats.org/drawingml/2006/table">
            <a:tbl>
              <a:tblPr/>
              <a:tblGrid>
                <a:gridCol w="431800"/>
                <a:gridCol w="1984375"/>
                <a:gridCol w="1609725"/>
                <a:gridCol w="2108200"/>
                <a:gridCol w="1366838"/>
                <a:gridCol w="1357312"/>
              </a:tblGrid>
              <a:tr h="1106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Партияның аты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Мерзімі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Партия басшысы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Шық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 қаласы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«Алаш»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1917-1918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М.Абдурашидханов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«Кадет»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Ә.Бөкейханов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«Шура-ислами»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Ташкент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1917-1918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Көлбай Тоғысов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«Қазақ»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Орынбор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2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«Шура-ислами»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1905,1917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Либерал-демократтар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«Еркін сөз»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571750" y="142875"/>
            <a:ext cx="41640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4800" b="1">
                <a:solidFill>
                  <a:srgbClr val="FF0000"/>
                </a:solidFill>
                <a:latin typeface="Constantia" panose="02030602050306030303" pitchFamily="18" charset="0"/>
              </a:rPr>
              <a:t>Сәйкесін тап</a:t>
            </a:r>
            <a:r>
              <a:rPr lang="kk-KZ" altLang="ru-RU" sz="4800">
                <a:solidFill>
                  <a:srgbClr val="FF0000"/>
                </a:solidFill>
                <a:latin typeface="Constantia" panose="02030602050306030303" pitchFamily="18" charset="0"/>
              </a:rPr>
              <a:t>.</a:t>
            </a:r>
            <a:endParaRPr lang="ru-RU" altLang="ru-RU" sz="48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450439"/>
              </p:ext>
            </p:extLst>
          </p:nvPr>
        </p:nvGraphicFramePr>
        <p:xfrm>
          <a:off x="214313" y="1143000"/>
          <a:ext cx="8643937" cy="4697096"/>
        </p:xfrm>
        <a:graphic>
          <a:graphicData uri="http://schemas.openxmlformats.org/drawingml/2006/table">
            <a:tbl>
              <a:tblPr/>
              <a:tblGrid>
                <a:gridCol w="420687"/>
                <a:gridCol w="1909763"/>
                <a:gridCol w="1527175"/>
                <a:gridCol w="2012230"/>
                <a:gridCol w="1345332"/>
                <a:gridCol w="1428750"/>
              </a:tblGrid>
              <a:tr h="1322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Партияның аты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Мерзімі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Партия басшысы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Газеттері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Шыққан қаласы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«Алаш»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1905,1917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Ә.Бөкейханов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«Қазақ»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Орынбор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7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«Кадет»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Либерал-демократтар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«Еркін сөз»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1917-1918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Көлбай Тоғысов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«Шура-ислами»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1917-1918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М.Абдурашидханов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«Шура-ислами»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3495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Ташкент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3495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71750" y="142875"/>
            <a:ext cx="41640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4800" b="1">
                <a:solidFill>
                  <a:srgbClr val="FF0000"/>
                </a:solidFill>
                <a:latin typeface="Constantia" panose="02030602050306030303" pitchFamily="18" charset="0"/>
              </a:rPr>
              <a:t>Сәйкесін тап</a:t>
            </a:r>
            <a:r>
              <a:rPr lang="kk-KZ" altLang="ru-RU" sz="4800">
                <a:solidFill>
                  <a:srgbClr val="FF0000"/>
                </a:solidFill>
                <a:latin typeface="Constantia" panose="02030602050306030303" pitchFamily="18" charset="0"/>
              </a:rPr>
              <a:t>.</a:t>
            </a:r>
            <a:endParaRPr lang="ru-RU" altLang="ru-RU" sz="48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88" y="857250"/>
          <a:ext cx="8572500" cy="5851525"/>
        </p:xfrm>
        <a:graphic>
          <a:graphicData uri="http://schemas.openxmlformats.org/drawingml/2006/table">
            <a:tbl>
              <a:tblPr/>
              <a:tblGrid>
                <a:gridCol w="2857500"/>
                <a:gridCol w="2286000"/>
                <a:gridCol w="3429000"/>
              </a:tblGrid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«Алаш»  партиясы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Ұқсастығы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«Үш жүз» партиясы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1.Уақытша үкіметті қолдады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1917 жылы құрылды.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Кеңес үкіметі жағында болды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Нақты бағдарламасы бар, халыққа танымал өкілдері болды, өмір сүру кезеңі ұзағырақ болды.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Өздерінің көздеген мақсаттары, бағдарламалары болды. 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«Алаш» партиясының дәрежесіне жете алған жоқ, себебі қазақ халқына танымал, әрі кеңінен насихаттауға мүмкіндігі болмай, өмір сүру кезеңі қысқа болды.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Мүшелері –либерал-демократар( Ә.Бөкейханов, А.Байтұрсынов, М.Дулатов т.с.с. дарынды зиялылар болды)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Жетекшілері көзі ашық, көкірегі ояу қазақ зиялылары.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Партия біртұтас болмады, сондықтан мақсатына жете алмады.(сол қанатын К.Тоғысов басқарса, оң қанатын М.Әйтпенов басқарды)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«Автономия» туралы пікірлері – «көпұлтты Қазақстан жеке автономия болса, ішіміздегі орыстар оны қолдайды» деп үміттенді.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4.Екі партия қайраткерлерінің де армандары  бір, ол тәуелсіздік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«Автономия» туралы пікірлері – «көп орыс аз орысты қазаққа бауырлата қоймайды» деп есептеді.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5.Дін ісін мемлекет ісінен айыруды көздеді.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5.Бағыттары _______ мақсаттарына бейбітшілік, демократиялық  жолмен қол жеткізу.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5.Дінге үлкен құрметпен қарап, қазақтың болашақ заңына шариғат қағидаларын енгізуді ұсынды.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«Қазақ» газеті арқылы өз бағдарламаларын халыққа жариялап отырды.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6.Өз бағдарламаларын халыққа  өз газеттері арқылы жеткізіп отырған.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«Үш жүз» газеті арқылы өз бағдарламаларын халыққа жариялап отырды.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760" marR="567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09" name="Прямоугольник 3"/>
          <p:cNvSpPr>
            <a:spLocks noChangeArrowheads="1"/>
          </p:cNvSpPr>
          <p:nvPr/>
        </p:nvSpPr>
        <p:spPr bwMode="auto">
          <a:xfrm>
            <a:off x="1143000" y="0"/>
            <a:ext cx="6642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kk-KZ" altLang="ru-RU" sz="5400" b="1">
                <a:solidFill>
                  <a:srgbClr val="FFFF00"/>
                </a:solidFill>
                <a:latin typeface="Constantia" panose="02030602050306030303" pitchFamily="18" charset="0"/>
              </a:rPr>
              <a:t>Венн диаграммасы</a:t>
            </a:r>
            <a:endParaRPr lang="ru-RU" altLang="ru-RU" sz="5400">
              <a:solidFill>
                <a:srgbClr val="FFFF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4313" y="0"/>
            <a:ext cx="86423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«Бұл кім? Тұлғаны таны»  ойыны.</a:t>
            </a:r>
            <a:endParaRPr lang="ru-RU" sz="40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412809">
            <a:off x="3109913" y="1012825"/>
            <a:ext cx="5245100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Қазақ халқының ХХ ғасырдың басындағы ұлт-азаттық қозғалыс жетекшілерінің бірі, ақын, түркітанушы ғалым, аудармашы, педагог-ағартушы, лингвист, қазақ әдебиетінің негізін қалаушылардың бірі, «Маса», «Қырық мысал» шығармаларының авторы, «Қазақ» газетінің редакторы болған, 1913 жылы «Қазақ ұлтының өмір сүруінің өзі проблемаға айналды» деп айтқан  кім?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28625" y="5357813"/>
            <a:ext cx="6083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altLang="ru-RU" sz="6600">
                <a:solidFill>
                  <a:srgbClr val="00B050"/>
                </a:solidFill>
                <a:latin typeface="Constantia" panose="02030602050306030303" pitchFamily="18" charset="0"/>
              </a:rPr>
              <a:t>А.Байтұрсынов</a:t>
            </a:r>
            <a:endParaRPr lang="ru-RU" altLang="ru-RU" sz="660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pic>
        <p:nvPicPr>
          <p:cNvPr id="33794" name="Picture 2" descr="C:\Documents and Settings\Администратор\Рабочий стол\Айгул\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75"/>
            <a:ext cx="2928938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тулгалар сабагы</Template>
  <TotalTime>3</TotalTime>
  <Words>1233</Words>
  <Application>Microsoft Office PowerPoint</Application>
  <PresentationFormat>Экран (4:3)</PresentationFormat>
  <Paragraphs>193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Calibri</vt:lpstr>
      <vt:lpstr>Arial</vt:lpstr>
      <vt:lpstr>Constantia</vt:lpstr>
      <vt:lpstr>Wingdings 2</vt:lpstr>
      <vt:lpstr>Franklin Gothic Book</vt:lpstr>
      <vt:lpstr>Times New Roman</vt:lpstr>
      <vt:lpstr>Тема Office</vt:lpstr>
      <vt:lpstr>Поток</vt:lpstr>
      <vt:lpstr>Техническая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</dc:creator>
  <cp:lastModifiedBy>л</cp:lastModifiedBy>
  <cp:revision>1</cp:revision>
  <dcterms:created xsi:type="dcterms:W3CDTF">2016-02-21T12:38:19Z</dcterms:created>
  <dcterms:modified xsi:type="dcterms:W3CDTF">2016-02-21T12:41:40Z</dcterms:modified>
</cp:coreProperties>
</file>