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21" r:id="rId3"/>
    <p:sldId id="342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44" r:id="rId14"/>
    <p:sldId id="345" r:id="rId15"/>
    <p:sldId id="347" r:id="rId16"/>
    <p:sldId id="346" r:id="rId17"/>
    <p:sldId id="348" r:id="rId18"/>
    <p:sldId id="349" r:id="rId19"/>
    <p:sldId id="350" r:id="rId20"/>
    <p:sldId id="339" r:id="rId21"/>
    <p:sldId id="333" r:id="rId22"/>
    <p:sldId id="334" r:id="rId23"/>
    <p:sldId id="335" r:id="rId24"/>
    <p:sldId id="336" r:id="rId25"/>
    <p:sldId id="337" r:id="rId26"/>
    <p:sldId id="33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1" autoAdjust="0"/>
    <p:restoredTop sz="94604" autoAdjust="0"/>
  </p:normalViewPr>
  <p:slideViewPr>
    <p:cSldViewPr>
      <p:cViewPr>
        <p:scale>
          <a:sx n="60" d="100"/>
          <a:sy n="60" d="100"/>
        </p:scale>
        <p:origin x="-87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E0DD9-27B9-44D0-A2F9-E3132F021653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6E2B8-529A-4270-92A9-DC3D12904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725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3054" indent="-27040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621" indent="-21632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4269" indent="-21632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918" indent="-21632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F8CB657-2CD5-43E7-B91E-99ADD9F8F719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A9CF83-8F5D-40E6-B750-29071BC7A436}" type="slidenum">
              <a:rPr lang="ru-RU"/>
              <a:pPr/>
              <a:t>3</a:t>
            </a:fld>
            <a:endParaRPr lang="ru-RU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553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189280" indent="-187888"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ru-RU" sz="1800" dirty="0">
              <a:latin typeface="Arial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12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3.xml"/><Relationship Id="rId5" Type="http://schemas.openxmlformats.org/officeDocument/2006/relationships/slide" Target="slide15.xml"/><Relationship Id="rId10" Type="http://schemas.openxmlformats.org/officeDocument/2006/relationships/audio" Target="../media/audio1.wav"/><Relationship Id="rId4" Type="http://schemas.openxmlformats.org/officeDocument/2006/relationships/slide" Target="slide14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4.gif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openxmlformats.org/officeDocument/2006/relationships/image" Target="../media/image10.wmf"/><Relationship Id="rId4" Type="http://schemas.openxmlformats.org/officeDocument/2006/relationships/image" Target="../media/image5.gif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kazino.pptx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11.gif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image" Target="../media/image12.gif"/><Relationship Id="rId9" Type="http://schemas.openxmlformats.org/officeDocument/2006/relationships/slide" Target="slide8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Описание: Фоны для презентаци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4"/>
          <p:cNvSpPr>
            <a:spLocks noChangeArrowheads="1" noChangeShapeType="1" noTextEdit="1"/>
          </p:cNvSpPr>
          <p:nvPr/>
        </p:nvSpPr>
        <p:spPr bwMode="auto">
          <a:xfrm>
            <a:off x="467544" y="2060848"/>
            <a:ext cx="5546725" cy="194945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«Алтын </a:t>
            </a:r>
            <a:r>
              <a:rPr lang="ru-RU" sz="3600" kern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сандық</a:t>
            </a:r>
            <a:r>
              <a:rPr lang="ru-RU" sz="3600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»</a:t>
            </a:r>
            <a:endParaRPr lang="ru-RU" sz="3600" kern="1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интеллектуалдық ойыны</a:t>
            </a:r>
            <a:endParaRPr lang="ru-RU" sz="3600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2" descr="Описание: D:\учитель\ornament-13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89296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476375" y="4365625"/>
            <a:ext cx="2879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208951" flipV="1">
            <a:off x="30210" y="2478542"/>
            <a:ext cx="9072563" cy="2028365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92D050"/>
          </a:solidFill>
          <a:ln w="22225">
            <a:noFill/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rot="10800000"/>
          <a:lstStyle/>
          <a:p>
            <a:endParaRPr lang="ru-RU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250825" y="2924944"/>
            <a:ext cx="889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kk-KZ" sz="4400" i="1" dirty="0" smtClean="0"/>
              <a:t>Математикалық амалдарды ата?</a:t>
            </a:r>
            <a:endParaRPr lang="ru-RU" sz="44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0" grpId="1"/>
      <p:bldP spid="22542" grpId="0"/>
      <p:bldP spid="22542" grpId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476375" y="4365625"/>
            <a:ext cx="2879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208951" flipV="1">
            <a:off x="41719" y="2694917"/>
            <a:ext cx="9072563" cy="1649412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rot="10800000"/>
          <a:lstStyle/>
          <a:p>
            <a:endParaRPr lang="ru-RU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250825" y="2924944"/>
            <a:ext cx="889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kk-KZ" sz="4400" i="1" dirty="0" smtClean="0"/>
              <a:t>Компьютердің </a:t>
            </a:r>
            <a:r>
              <a:rPr lang="kk-KZ" sz="4400" i="1" dirty="0" smtClean="0"/>
              <a:t>жанындағы өсімдік</a:t>
            </a:r>
            <a:endParaRPr lang="ru-RU" sz="44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0" grpId="1"/>
      <p:bldP spid="22542" grpId="0"/>
      <p:bldP spid="22542" grpId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86974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5" y="714356"/>
            <a:ext cx="8143875" cy="1143000"/>
          </a:xfrm>
        </p:spPr>
        <p:txBody>
          <a:bodyPr>
            <a:noAutofit/>
          </a:bodyPr>
          <a:lstStyle/>
          <a:p>
            <a:r>
              <a:rPr lang="ru-RU" altLang="ru-RU" sz="5400" dirty="0" smtClean="0">
                <a:solidFill>
                  <a:srgbClr val="FF0000"/>
                </a:solidFill>
              </a:rPr>
              <a:t>2 </a:t>
            </a:r>
            <a:r>
              <a:rPr lang="ru-RU" altLang="ru-RU" sz="5400" dirty="0">
                <a:solidFill>
                  <a:srgbClr val="FF0000"/>
                </a:solidFill>
              </a:rPr>
              <a:t>тур. </a:t>
            </a:r>
            <a:r>
              <a:rPr lang="ru-RU" altLang="ru-RU" sz="5400" dirty="0" err="1" smtClean="0">
                <a:solidFill>
                  <a:srgbClr val="FF0000"/>
                </a:solidFill>
              </a:rPr>
              <a:t>Күміс сандық</a:t>
            </a:r>
            <a:endParaRPr lang="ru-RU" altLang="ru-RU" sz="5400" dirty="0">
              <a:solidFill>
                <a:srgbClr val="FF0000"/>
              </a:solidFill>
            </a:endParaRPr>
          </a:p>
        </p:txBody>
      </p:sp>
      <p:graphicFrame>
        <p:nvGraphicFramePr>
          <p:cNvPr id="21534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3448151"/>
              </p:ext>
            </p:extLst>
          </p:nvPr>
        </p:nvGraphicFramePr>
        <p:xfrm>
          <a:off x="1259632" y="2276872"/>
          <a:ext cx="6975745" cy="1276722"/>
        </p:xfrm>
        <a:graphic>
          <a:graphicData uri="http://schemas.openxmlformats.org/drawingml/2006/table">
            <a:tbl>
              <a:tblPr/>
              <a:tblGrid>
                <a:gridCol w="1162221"/>
                <a:gridCol w="1164641"/>
                <a:gridCol w="1159800"/>
                <a:gridCol w="1164641"/>
                <a:gridCol w="1162221"/>
                <a:gridCol w="1162221"/>
              </a:tblGrid>
              <a:tr h="12767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" action="ppaction://hlinksldjump"/>
                        </a:rPr>
                        <a:t>1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" action="ppaction://hlinksldjump"/>
                        </a:rPr>
                        <a:t>2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" action="ppaction://hlinksldjump"/>
                        </a:rPr>
                        <a:t>3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" action="ppaction://hlinksldjump"/>
                        </a:rPr>
                        <a:t>4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" action="ppaction://hlinksldjump"/>
                        </a:rPr>
                        <a:t>5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" action="ppaction://hlinksldjump"/>
                        </a:rPr>
                        <a:t>6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235825" y="5733246"/>
            <a:ext cx="1657350" cy="853477"/>
            <a:chOff x="4558" y="3929"/>
            <a:chExt cx="1044" cy="572"/>
          </a:xfrm>
        </p:grpSpPr>
        <p:pic>
          <p:nvPicPr>
            <p:cNvPr id="5" name="Picture 35" descr="but1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929"/>
              <a:ext cx="1044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36">
              <a:hlinkClick r:id="" action="ppaction://noaction">
                <a:snd r:embed="rId10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727" y="3944"/>
              <a:ext cx="733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24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11" action="ppaction://hlinksldjump"/>
                </a:rPr>
                <a:t>Артқа</a:t>
              </a:r>
              <a:r>
                <a:rPr lang="kk-KZ" altLang="ru-RU" sz="24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</a:rPr>
                <a:t> </a:t>
              </a:r>
            </a:p>
            <a:p>
              <a:endParaRPr lang="ru-RU" alt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4005064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357824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User\Desktop\imgpreview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817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844824"/>
            <a:ext cx="542969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600" i="1" dirty="0" smtClean="0"/>
              <a:t>Көп болса алыстайсың</a:t>
            </a:r>
            <a:endParaRPr lang="ru-RU" sz="3600" dirty="0" smtClean="0"/>
          </a:p>
          <a:p>
            <a:r>
              <a:rPr lang="kk-KZ" sz="3600" i="1" dirty="0" smtClean="0"/>
              <a:t> </a:t>
            </a:r>
            <a:r>
              <a:rPr lang="kk-KZ" sz="3600" i="1" dirty="0" smtClean="0"/>
              <a:t>Мезетпен </a:t>
            </a:r>
            <a:r>
              <a:rPr lang="kk-KZ" sz="3600" i="1" dirty="0" smtClean="0"/>
              <a:t>қашықтайсың</a:t>
            </a:r>
            <a:endParaRPr lang="ru-RU" sz="3600" dirty="0" smtClean="0"/>
          </a:p>
          <a:p>
            <a:r>
              <a:rPr lang="kk-KZ" sz="3600" i="1" dirty="0" smtClean="0"/>
              <a:t> Асықсаң аз болады </a:t>
            </a:r>
            <a:endParaRPr lang="ru-RU" sz="3600" dirty="0" smtClean="0"/>
          </a:p>
          <a:p>
            <a:r>
              <a:rPr lang="kk-KZ" sz="3600" i="1" dirty="0" smtClean="0"/>
              <a:t>Табасың мұны қайсысың?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User\Desktop\imgpreview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" y="78457"/>
            <a:ext cx="933450" cy="97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7824" y="4581128"/>
            <a:ext cx="1986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Уақыт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1187624" y="5733256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87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User\Desktop\imgpreview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817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844824"/>
            <a:ext cx="590931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600" i="1" dirty="0" smtClean="0"/>
              <a:t>Жердің жүзін шарлайсың </a:t>
            </a:r>
            <a:endParaRPr lang="ru-RU" sz="3600" dirty="0" smtClean="0"/>
          </a:p>
          <a:p>
            <a:r>
              <a:rPr lang="kk-KZ" sz="3600" i="1" dirty="0" smtClean="0"/>
              <a:t>Онсыз еш жерге бармайсың </a:t>
            </a:r>
            <a:endParaRPr lang="ru-RU" sz="3600" dirty="0" smtClean="0"/>
          </a:p>
          <a:p>
            <a:r>
              <a:rPr lang="kk-KZ" sz="3600" i="1" dirty="0" smtClean="0"/>
              <a:t>Көлікпен де, жаяу да </a:t>
            </a:r>
            <a:endParaRPr lang="ru-RU" sz="3600" dirty="0" smtClean="0"/>
          </a:p>
          <a:p>
            <a:r>
              <a:rPr lang="kk-KZ" sz="3600" i="1" dirty="0" smtClean="0"/>
              <a:t>Саралайсың, таңдайсың</a:t>
            </a:r>
            <a:r>
              <a:rPr lang="kk-KZ" sz="3600" i="1" dirty="0" smtClean="0"/>
              <a:t>.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User\Desktop\imgpreview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" y="78457"/>
            <a:ext cx="933450" cy="97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43215" y="4581128"/>
            <a:ext cx="1475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Жол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1187624" y="5733256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87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User\Desktop\imgpreview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817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348880"/>
            <a:ext cx="59766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600" i="1" dirty="0" smtClean="0"/>
              <a:t>Ұстарамен алынбас,</a:t>
            </a:r>
            <a:endParaRPr lang="ru-RU" sz="3600" dirty="0" smtClean="0"/>
          </a:p>
          <a:p>
            <a:r>
              <a:rPr lang="kk-KZ" sz="3600" i="1" dirty="0" smtClean="0"/>
              <a:t>Ұйысып тұрған қалың шаш.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User\Desktop\imgpreview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" y="78457"/>
            <a:ext cx="933450" cy="97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43215" y="4581128"/>
            <a:ext cx="1832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Егін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1187624" y="5733256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87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User\Desktop\imgpreview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817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348880"/>
            <a:ext cx="59766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600" i="1" dirty="0" smtClean="0"/>
              <a:t>Асты тас, </a:t>
            </a:r>
            <a:endParaRPr lang="ru-RU" sz="3600" dirty="0" smtClean="0"/>
          </a:p>
          <a:p>
            <a:r>
              <a:rPr lang="kk-KZ" sz="3600" i="1" dirty="0" smtClean="0"/>
              <a:t>Үсті тас,</a:t>
            </a:r>
            <a:endParaRPr lang="ru-RU" sz="3600" dirty="0" smtClean="0"/>
          </a:p>
          <a:p>
            <a:r>
              <a:rPr lang="kk-KZ" sz="3600" i="1" dirty="0" smtClean="0"/>
              <a:t>Ортасында шандыр бас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User\Desktop\imgpreview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" y="78457"/>
            <a:ext cx="933450" cy="97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1681" y="4581128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Тасбақа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1187624" y="5733256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87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User\Desktop\imgpreview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817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348880"/>
            <a:ext cx="59766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600" i="1" dirty="0" smtClean="0"/>
              <a:t>Қалпағы ақ қарасаң,</a:t>
            </a:r>
            <a:endParaRPr lang="ru-RU" sz="3600" dirty="0" smtClean="0"/>
          </a:p>
          <a:p>
            <a:r>
              <a:rPr lang="kk-KZ" sz="3600" i="1" dirty="0" smtClean="0"/>
              <a:t>Дәрігер емес, бірақ ол.</a:t>
            </a:r>
            <a:endParaRPr lang="ru-RU" sz="3600" dirty="0" smtClean="0"/>
          </a:p>
          <a:p>
            <a:r>
              <a:rPr lang="kk-KZ" sz="3600" i="1" dirty="0" smtClean="0"/>
              <a:t>Дәм мәзірін қаласаң,</a:t>
            </a:r>
            <a:endParaRPr lang="ru-RU" sz="3600" dirty="0" smtClean="0"/>
          </a:p>
          <a:p>
            <a:r>
              <a:rPr lang="kk-KZ" sz="3600" i="1" dirty="0" smtClean="0"/>
              <a:t>Алға ұсынып тұрады ол.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User\Desktop\imgpreview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" y="78457"/>
            <a:ext cx="933450" cy="97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1681" y="4581128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Аспаз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1187624" y="5733256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87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User\Desktop\imgpreview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817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348880"/>
            <a:ext cx="59766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600" i="1" dirty="0" smtClean="0"/>
              <a:t>Өрнектеп, сәндеп,</a:t>
            </a:r>
            <a:endParaRPr lang="ru-RU" sz="3600" dirty="0" smtClean="0"/>
          </a:p>
          <a:p>
            <a:r>
              <a:rPr lang="kk-KZ" sz="3600" i="1" dirty="0" smtClean="0"/>
              <a:t>Тігістерін бүгетін.</a:t>
            </a:r>
            <a:endParaRPr lang="ru-RU" sz="3600" dirty="0" smtClean="0"/>
          </a:p>
          <a:p>
            <a:r>
              <a:rPr lang="kk-KZ" sz="3600" i="1" dirty="0" smtClean="0"/>
              <a:t>Солпысын жөндеп, </a:t>
            </a:r>
            <a:endParaRPr lang="ru-RU" sz="3600" dirty="0" smtClean="0"/>
          </a:p>
          <a:p>
            <a:r>
              <a:rPr lang="kk-KZ" sz="3600" i="1" dirty="0" smtClean="0"/>
              <a:t>Кім көйлек тігетін?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User\Desktop\imgpreview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" y="78457"/>
            <a:ext cx="933450" cy="97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1681" y="4581128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Тігінші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1187624" y="5733256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87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eaLnBrk="1" hangingPunct="1"/>
            <a:endParaRPr lang="ru-RU" altLang="ru-RU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 eaLnBrk="1" hangingPunct="1"/>
            <a:endParaRPr lang="ru-RU" altLang="ru-RU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WordArt 5"/>
          <p:cNvSpPr>
            <a:spLocks noChangeArrowheads="1" noChangeShapeType="1"/>
          </p:cNvSpPr>
          <p:nvPr/>
        </p:nvSpPr>
        <p:spPr bwMode="auto">
          <a:xfrm>
            <a:off x="468313" y="1484313"/>
            <a:ext cx="5526087" cy="1270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Демалыс  сәті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92500" y="0"/>
            <a:ext cx="2233613" cy="1844675"/>
            <a:chOff x="1927" y="0"/>
            <a:chExt cx="2046" cy="1840"/>
          </a:xfrm>
        </p:grpSpPr>
        <p:pic>
          <p:nvPicPr>
            <p:cNvPr id="45084" name="Object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0"/>
              <a:ext cx="2046" cy="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5" name="AutoShape 8"/>
            <p:cNvSpPr>
              <a:spLocks noChangeArrowheads="1"/>
            </p:cNvSpPr>
            <p:nvPr/>
          </p:nvSpPr>
          <p:spPr bwMode="auto">
            <a:xfrm>
              <a:off x="2789" y="754"/>
              <a:ext cx="318" cy="317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 sz="1000"/>
            </a:p>
          </p:txBody>
        </p:sp>
      </p:grpSp>
      <p:pic>
        <p:nvPicPr>
          <p:cNvPr id="82953" name="Picture 9" descr="0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2875"/>
            <a:ext cx="2409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0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238750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11" descr="0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2492375"/>
            <a:ext cx="2409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2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3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4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48375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5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81525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6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238750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17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38750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19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0526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20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8476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5" name="Picture 21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22922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6" name="Picture 22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7" name="Picture 23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8" name="Picture 24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9237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Picture 25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686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0" name="Picture 26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926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1" name="Picture 27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2" name="Picture 2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9215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3" name="Picture 24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1 0.06817 C -0.08871 0.0862 -0.11112 0.10446 -0.12987 0.10746 C -0.14862 0.11046 -0.15869 0.08319 -0.17882 0.0862 C -0.19896 0.0892 -0.22935 0.12225 -0.25035 0.12572 C -0.27136 0.12918 -0.28299 0.10677 -0.30487 0.10746 C -0.32674 0.10815 -0.36233 0.12734 -0.38212 0.13011 C -0.40191 0.13288 -0.40521 0.12017 -0.4231 0.1241 C -0.44098 0.12803 -0.46754 0.14906 -0.48907 0.15438 C -0.5106 0.15969 -0.53247 0.16246 -0.55261 0.15576 C -0.57275 0.14906 -0.59167 0.10862 -0.60938 0.11347 C -0.62709 0.11832 -0.65018 0.17286 -0.65938 0.18465 " pathEditMode="relative" rAng="0" ptsTypes="aaaaaaaaaaA">
                                      <p:cBhvr>
                                        <p:cTn id="16" dur="3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53" y="58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9 -0.03675 C -0.04931 -0.00901 -0.0526 0.01872 -0.06458 0.02473 C -0.07674 0.03074 -0.10156 -0.00231 -0.1184 -0.00069 C -0.13542 0.00092 -0.14514 0.03397 -0.16597 0.03397 C -0.18698 0.0342 -0.22083 -0.00116 -0.24375 0.00046 C -0.26632 0.00231 -0.28038 0.04322 -0.30226 0.04345 C -0.32465 0.04368 -0.3533 0.00023 -0.37639 0.00185 C -0.39948 0.0037 -0.4191 0.05177 -0.44149 0.05408 C -0.46389 0.05662 -0.4901 0.01364 -0.51042 0.01664 C -0.53073 0.01964 -0.54271 0.06979 -0.56302 0.07303 C -0.58316 0.07627 -0.61198 0.03536 -0.63177 0.03675 C -0.65156 0.0379 -0.66302 0.07026 -0.68195 0.08089 C -0.70087 0.09152 -0.73698 0.08343 -0.74566 0.10099 C -0.75417 0.11856 -0.74757 0.17102 -0.73455 0.18673 C -0.72135 0.20245 -0.68941 0.19321 -0.66684 0.19621 C -0.64427 0.19898 -0.62188 0.20153 -0.59913 0.2043 " pathEditMode="relative" rAng="0" ptsTypes="aaaaaaaaaaaaaaaA">
                                      <p:cBhvr>
                                        <p:cTn id="20" dur="3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34" y="12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899592" y="4005064"/>
            <a:ext cx="4500594" cy="500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57225" y="3286124"/>
            <a:ext cx="4500594" cy="500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28662" y="2428868"/>
            <a:ext cx="4500594" cy="500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857224" y="333375"/>
            <a:ext cx="7429552" cy="1150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4" tIns="45712" rIns="91424" bIns="45712" fromWordArt="1">
            <a:prstTxWarp prst="textPlain">
              <a:avLst>
                <a:gd name="adj" fmla="val 48051"/>
              </a:avLst>
            </a:prstTxWarp>
          </a:bodyPr>
          <a:lstStyle/>
          <a:p>
            <a:pPr algn="ctr"/>
            <a:r>
              <a:rPr lang="ru-RU" sz="40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Сайыс</a:t>
            </a:r>
            <a:r>
              <a:rPr lang="ru-RU" sz="40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40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шарты</a:t>
            </a:r>
            <a:r>
              <a:rPr lang="ru-RU" sz="40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 мен </a:t>
            </a:r>
            <a:r>
              <a:rPr lang="ru-RU" sz="40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өтуі</a:t>
            </a:r>
            <a:endParaRPr lang="ru-RU" sz="40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8313" y="1688685"/>
            <a:ext cx="8424862" cy="54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>
            <a:lvl1pPr indent="363538"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kk-KZ" altLang="ru-RU" sz="2800" b="1" i="1" dirty="0">
                <a:solidFill>
                  <a:srgbClr val="003399"/>
                </a:solidFill>
                <a:latin typeface="Modern No. 20" pitchFamily="18" charset="0"/>
              </a:rPr>
              <a:t>Сайыс </a:t>
            </a:r>
            <a:r>
              <a:rPr lang="kk-KZ" altLang="ru-RU" sz="2800" b="1" i="1" dirty="0" smtClean="0">
                <a:solidFill>
                  <a:srgbClr val="003399"/>
                </a:solidFill>
                <a:latin typeface="Modern No. 20" pitchFamily="18" charset="0"/>
              </a:rPr>
              <a:t>3 кезеңнен </a:t>
            </a:r>
            <a:r>
              <a:rPr lang="kk-KZ" altLang="ru-RU" sz="2800" b="1" i="1" dirty="0">
                <a:solidFill>
                  <a:srgbClr val="003399"/>
                </a:solidFill>
                <a:latin typeface="Modern No. 20" pitchFamily="18" charset="0"/>
              </a:rPr>
              <a:t>тұрады:</a:t>
            </a:r>
            <a:r>
              <a:rPr lang="kk-KZ" altLang="ru-RU" b="1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5376" name="Text Box 16">
            <a:hlinkClick r:id="" action="ppaction://noaction">
              <a:snd r:embed="rId2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1571604" y="2428869"/>
            <a:ext cx="2208237" cy="47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/>
          <a:p>
            <a:r>
              <a:rPr lang="kk-KZ" alt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rPr>
              <a:t>Темір сандық</a:t>
            </a:r>
            <a:endParaRPr lang="ru-RU" alt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dern No. 20" pitchFamily="18" charset="0"/>
            </a:endParaRPr>
          </a:p>
        </p:txBody>
      </p:sp>
      <p:pic>
        <p:nvPicPr>
          <p:cNvPr id="15377" name="Picture 17" descr="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939"/>
            <a:ext cx="431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13101"/>
            <a:ext cx="381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82" name="Text Box 22">
            <a:hlinkClick r:id="" action="ppaction://noaction">
              <a:snd r:embed="rId2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1643043" y="3214687"/>
            <a:ext cx="2113623" cy="46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/>
          <a:p>
            <a:r>
              <a:rPr lang="kk-KZ" alt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rPr>
              <a:t>Күміс сандық</a:t>
            </a:r>
            <a:endParaRPr lang="ru-RU" alt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dern No. 20" pitchFamily="18" charset="0"/>
            </a:endParaRPr>
          </a:p>
        </p:txBody>
      </p:sp>
      <p:pic>
        <p:nvPicPr>
          <p:cNvPr id="15385" name="Picture 25" descr="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13101"/>
            <a:ext cx="381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116012" y="3937000"/>
            <a:ext cx="2773365" cy="571500"/>
            <a:chOff x="703" y="2480"/>
            <a:chExt cx="1747" cy="360"/>
          </a:xfrm>
        </p:grpSpPr>
        <p:pic>
          <p:nvPicPr>
            <p:cNvPr id="15379" name="Picture 19" descr="3">
              <a:hlinkClick r:id="" action="ppaction://noaction">
                <a:snd r:embed="rId2" name="click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480"/>
              <a:ext cx="240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92" name="Text Box 32">
              <a:hlinkClick r:id="" action="ppaction://noaction">
                <a:snd r:embed="rId2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1020" y="2507"/>
              <a:ext cx="14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24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</a:rPr>
                <a:t>Алтын сандық</a:t>
              </a:r>
              <a:endParaRPr lang="ru-RU" alt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7235825" y="6237289"/>
            <a:ext cx="1657350" cy="504825"/>
            <a:chOff x="4558" y="3929"/>
            <a:chExt cx="1044" cy="318"/>
          </a:xfrm>
        </p:grpSpPr>
        <p:pic>
          <p:nvPicPr>
            <p:cNvPr id="15395" name="Picture 35" descr="but1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929"/>
              <a:ext cx="1044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96" name="Text Box 36">
              <a:hlinkClick r:id="" action="ppaction://noaction">
                <a:snd r:embed="rId2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727" y="3944"/>
              <a:ext cx="7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24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" action="ppaction://noaction"/>
                </a:rPr>
                <a:t>Аяқтау</a:t>
              </a:r>
              <a:endParaRPr lang="ru-RU" alt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  <p:sp>
        <p:nvSpPr>
          <p:cNvPr id="27" name="Улыбающееся лицо 26">
            <a:hlinkClick r:id="rId7" action="ppaction://hlinksldjump"/>
          </p:cNvPr>
          <p:cNvSpPr/>
          <p:nvPr/>
        </p:nvSpPr>
        <p:spPr>
          <a:xfrm>
            <a:off x="7383840" y="3380315"/>
            <a:ext cx="928694" cy="92867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1524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3" y="1571613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4500570"/>
            <a:ext cx="23622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584517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9" y="214311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5" y="557214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1" y="3714753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588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052513"/>
            <a:ext cx="3529012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116013" y="3492500"/>
            <a:ext cx="75898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sz="2800" dirty="0" err="1">
                <a:solidFill>
                  <a:srgbClr val="FF0000"/>
                </a:solidFill>
                <a:latin typeface="Times New Roman" pitchFamily="18" charset="0"/>
              </a:rPr>
              <a:t>Бұл 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</a:rPr>
              <a:t>автобус </a:t>
            </a:r>
            <a:r>
              <a:rPr lang="ru-RU" altLang="ru-RU" sz="2800" dirty="0" err="1">
                <a:solidFill>
                  <a:srgbClr val="FF0000"/>
                </a:solidFill>
                <a:latin typeface="Times New Roman" pitchFamily="18" charset="0"/>
              </a:rPr>
              <a:t>қандай бағытпен кетіп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</a:rPr>
              <a:t> бара </a:t>
            </a:r>
            <a:r>
              <a:rPr lang="ru-RU" altLang="ru-RU" sz="2800" dirty="0" err="1">
                <a:solidFill>
                  <a:srgbClr val="FF0000"/>
                </a:solidFill>
                <a:latin typeface="Times New Roman" pitchFamily="18" charset="0"/>
              </a:rPr>
              <a:t>жатыр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  <a:p>
            <a:pPr eaLnBrk="1" hangingPunct="1"/>
            <a:r>
              <a:rPr lang="ru-RU" altLang="ru-RU" sz="2800" dirty="0" err="1">
                <a:solidFill>
                  <a:srgbClr val="FF0000"/>
                </a:solidFill>
                <a:latin typeface="Times New Roman" pitchFamily="18" charset="0"/>
              </a:rPr>
              <a:t>Оң жақпен немесе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  <a:latin typeface="Times New Roman" pitchFamily="18" charset="0"/>
              </a:rPr>
              <a:t>сол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  <a:latin typeface="Times New Roman" pitchFamily="18" charset="0"/>
              </a:rPr>
              <a:t>жақпен?</a:t>
            </a:r>
            <a:endParaRPr lang="ru-RU" altLang="ru-RU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339975" y="5281613"/>
            <a:ext cx="6480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</a:rPr>
              <a:t>Автобус сол бағытпен жүріп бара жатыр.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</a:rPr>
              <a:t> Себебі, оң жақпен жүргенде есігі көрінетін еді.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0"/>
            <a:ext cx="17416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І топ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Описание: Фоны для презентаций Глоб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14500"/>
            <a:ext cx="13350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7859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4000500"/>
            <a:ext cx="5289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>
                <a:latin typeface="Times New Roman" pitchFamily="18" charset="0"/>
              </a:rPr>
              <a:t>1 </a:t>
            </a:r>
            <a:r>
              <a:rPr lang="ru-RU" altLang="ru-RU" sz="2400">
                <a:latin typeface="Times New Roman" pitchFamily="18" charset="0"/>
              </a:rPr>
              <a:t>жұмыртқа 3 минут қайнайды,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</a:rPr>
              <a:t>ал 4 жұмыртқа неше минут қайнайды?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4463" y="5310188"/>
            <a:ext cx="145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</a:rPr>
              <a:t>3 минут</a:t>
            </a:r>
            <a:r>
              <a:rPr lang="ru-RU" altLang="ru-RU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0"/>
            <a:ext cx="19340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ІІ топ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692275" y="3573463"/>
            <a:ext cx="61595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altLang="ru-RU" sz="2800" b="1">
                <a:latin typeface="Times New Roman" pitchFamily="18" charset="0"/>
              </a:rPr>
              <a:t>Үш страус ұшып келе жатты.</a:t>
            </a:r>
          </a:p>
          <a:p>
            <a:pPr algn="ctr" eaLnBrk="1" hangingPunct="1"/>
            <a:r>
              <a:rPr lang="ru-RU" altLang="ru-RU" sz="2800" b="1">
                <a:latin typeface="Times New Roman" pitchFamily="18" charset="0"/>
              </a:rPr>
              <a:t>Аңшы олардың біреуін атып өлтірді.</a:t>
            </a:r>
          </a:p>
          <a:p>
            <a:pPr algn="ctr" eaLnBrk="1" hangingPunct="1"/>
            <a:r>
              <a:rPr lang="ru-RU" altLang="ru-RU" sz="2800" b="1">
                <a:latin typeface="Times New Roman" pitchFamily="18" charset="0"/>
              </a:rPr>
              <a:t>Олардың қаншасы қалды?</a:t>
            </a:r>
            <a:r>
              <a:rPr lang="ru-RU" altLang="ru-RU" sz="2800">
                <a:latin typeface="Times New Roman" pitchFamily="18" charset="0"/>
              </a:rPr>
              <a:t> 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9215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20713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65175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356100" y="5368925"/>
            <a:ext cx="4227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</a:rPr>
              <a:t>Жауабы: Страус ұшпайды</a:t>
            </a:r>
            <a:r>
              <a:rPr lang="ru-RU" altLang="ru-RU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17416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І топ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57563"/>
            <a:ext cx="84597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21163"/>
            <a:ext cx="6264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229225"/>
            <a:ext cx="302418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3375"/>
            <a:ext cx="4897437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19340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ІІ топ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79200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97425"/>
            <a:ext cx="345598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6250"/>
            <a:ext cx="13557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9275"/>
            <a:ext cx="13017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9275"/>
            <a:ext cx="1362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17416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І топ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4813"/>
            <a:ext cx="29432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43211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2714620"/>
            <a:ext cx="735811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Бөлмеде әр бұрышта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мысықтан және оған қарама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қарсы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мысықтан отырса, бөлмеде неше мысық бар?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5" name="Picture 5" descr="0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85813"/>
            <a:ext cx="142875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0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17145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0"/>
            <a:ext cx="19340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ІІ топ</a:t>
            </a:r>
          </a:p>
        </p:txBody>
      </p:sp>
      <p:sp>
        <p:nvSpPr>
          <p:cNvPr id="8" name="Прямоугольник 7">
            <a:hlinkClick r:id="rId6" action="ppaction://hlinkpres?slideindex=1&amp;slidetitle="/>
          </p:cNvPr>
          <p:cNvSpPr/>
          <p:nvPr/>
        </p:nvSpPr>
        <p:spPr>
          <a:xfrm>
            <a:off x="251520" y="594928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3"/>
            <a:ext cx="9144000" cy="682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64088" y="404664"/>
            <a:ext cx="1872208" cy="1826766"/>
            <a:chOff x="3095" y="350"/>
            <a:chExt cx="1473" cy="1060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5" y="350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388" name="Freeform 4"/>
            <p:cNvSpPr>
              <a:spLocks noChangeArrowheads="1"/>
            </p:cNvSpPr>
            <p:nvPr/>
          </p:nvSpPr>
          <p:spPr bwMode="auto">
            <a:xfrm>
              <a:off x="3277" y="455"/>
              <a:ext cx="1033" cy="839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5" action="ppaction://hlinksldjump"/>
                </a:rPr>
                <a:t>10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916064" y="548110"/>
            <a:ext cx="1753790" cy="1682750"/>
            <a:chOff x="1250" y="378"/>
            <a:chExt cx="1473" cy="1060"/>
          </a:xfrm>
        </p:grpSpPr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0" y="378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391" name="Freeform 7"/>
            <p:cNvSpPr>
              <a:spLocks noChangeArrowheads="1"/>
            </p:cNvSpPr>
            <p:nvPr/>
          </p:nvSpPr>
          <p:spPr bwMode="auto">
            <a:xfrm>
              <a:off x="1431" y="424"/>
              <a:ext cx="1103" cy="911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6" action="ppaction://hlinksldjump"/>
                </a:rPr>
                <a:t>10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67954" y="2586038"/>
            <a:ext cx="1753790" cy="1682750"/>
            <a:chOff x="645" y="1629"/>
            <a:chExt cx="1473" cy="1060"/>
          </a:xfrm>
        </p:grpSpPr>
        <p:pic>
          <p:nvPicPr>
            <p:cNvPr id="1639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5" y="1629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397" name="Freeform 13"/>
            <p:cNvSpPr>
              <a:spLocks noChangeArrowheads="1"/>
            </p:cNvSpPr>
            <p:nvPr/>
          </p:nvSpPr>
          <p:spPr bwMode="auto">
            <a:xfrm>
              <a:off x="792" y="1734"/>
              <a:ext cx="1103" cy="911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7" action="ppaction://hlinksldjump"/>
                </a:rPr>
                <a:t>20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684985" y="2586038"/>
            <a:ext cx="1753790" cy="1682750"/>
            <a:chOff x="3095" y="1629"/>
            <a:chExt cx="1473" cy="1060"/>
          </a:xfrm>
        </p:grpSpPr>
        <p:pic>
          <p:nvPicPr>
            <p:cNvPr id="16399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5" y="1629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400" name="Freeform 16"/>
            <p:cNvSpPr>
              <a:spLocks noChangeArrowheads="1"/>
            </p:cNvSpPr>
            <p:nvPr/>
          </p:nvSpPr>
          <p:spPr bwMode="auto">
            <a:xfrm>
              <a:off x="3242" y="1734"/>
              <a:ext cx="1103" cy="911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8" action="ppaction://hlinksldjump"/>
                </a:rPr>
                <a:t>20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582967" y="2586038"/>
            <a:ext cx="1753790" cy="1682750"/>
            <a:chOff x="5529" y="1629"/>
            <a:chExt cx="1473" cy="1060"/>
          </a:xfrm>
        </p:grpSpPr>
        <p:pic>
          <p:nvPicPr>
            <p:cNvPr id="16402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9" y="1629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403" name="Freeform 19"/>
            <p:cNvSpPr>
              <a:spLocks noChangeArrowheads="1"/>
            </p:cNvSpPr>
            <p:nvPr/>
          </p:nvSpPr>
          <p:spPr bwMode="auto">
            <a:xfrm>
              <a:off x="5677" y="1734"/>
              <a:ext cx="1103" cy="911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9" action="ppaction://hlinksldjump"/>
                </a:rPr>
                <a:t>20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767954" y="4652963"/>
            <a:ext cx="1753790" cy="1682750"/>
            <a:chOff x="645" y="2931"/>
            <a:chExt cx="1473" cy="1060"/>
          </a:xfrm>
        </p:grpSpPr>
        <p:pic>
          <p:nvPicPr>
            <p:cNvPr id="16405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5" y="2931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406" name="Freeform 22"/>
            <p:cNvSpPr>
              <a:spLocks noChangeArrowheads="1"/>
            </p:cNvSpPr>
            <p:nvPr/>
          </p:nvSpPr>
          <p:spPr bwMode="auto">
            <a:xfrm>
              <a:off x="792" y="3036"/>
              <a:ext cx="1103" cy="911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10" action="ppaction://hlinksldjump"/>
                </a:rPr>
                <a:t>30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3694510" y="4627563"/>
            <a:ext cx="1753790" cy="1682750"/>
            <a:chOff x="3103" y="2915"/>
            <a:chExt cx="1473" cy="1060"/>
          </a:xfrm>
        </p:grpSpPr>
        <p:pic>
          <p:nvPicPr>
            <p:cNvPr id="16408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3" y="2915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409" name="Freeform 25"/>
            <p:cNvSpPr>
              <a:spLocks noChangeArrowheads="1"/>
            </p:cNvSpPr>
            <p:nvPr/>
          </p:nvSpPr>
          <p:spPr bwMode="auto">
            <a:xfrm>
              <a:off x="3250" y="3020"/>
              <a:ext cx="1103" cy="911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11" action="ppaction://hlinksldjump"/>
                </a:rPr>
                <a:t>30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600825" y="4652963"/>
            <a:ext cx="1753791" cy="1682750"/>
            <a:chOff x="5544" y="2931"/>
            <a:chExt cx="1473" cy="1060"/>
          </a:xfrm>
        </p:grpSpPr>
        <p:pic>
          <p:nvPicPr>
            <p:cNvPr id="16411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4" y="2931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412" name="Freeform 28"/>
            <p:cNvSpPr>
              <a:spLocks noChangeArrowheads="1"/>
            </p:cNvSpPr>
            <p:nvPr/>
          </p:nvSpPr>
          <p:spPr bwMode="auto">
            <a:xfrm>
              <a:off x="5692" y="3036"/>
              <a:ext cx="1103" cy="911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12" action="ppaction://hlinksldjump"/>
                </a:rPr>
                <a:t>30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16413" name="Freeform 29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640"/>
            <a:ext cx="2795424" cy="2349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 rot="187722" flipV="1">
            <a:off x="-250267" y="2242656"/>
            <a:ext cx="9351089" cy="1837619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 rot="10800000"/>
          <a:lstStyle/>
          <a:p>
            <a:pPr>
              <a:defRPr/>
            </a:pPr>
            <a:endParaRPr lang="ru-RU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547" name="WordArt 19"/>
          <p:cNvSpPr>
            <a:spLocks noChangeArrowheads="1" noChangeShapeType="1" noTextEdit="1"/>
          </p:cNvSpPr>
          <p:nvPr/>
        </p:nvSpPr>
        <p:spPr bwMode="auto">
          <a:xfrm>
            <a:off x="539552" y="2564904"/>
            <a:ext cx="8136904" cy="115212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5273"/>
              </a:avLst>
            </a:prstTxWarp>
          </a:bodyPr>
          <a:lstStyle/>
          <a:p>
            <a:pPr algn="ctr"/>
            <a:r>
              <a:rPr lang="kk-KZ" sz="3600" i="1" dirty="0" smtClean="0"/>
              <a:t>Алғаш  мектеп  ашқан  ағартушы ?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rect">
                  <a:fillToRect t="100000" r="100000"/>
                </a:path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42" grpId="0"/>
      <p:bldP spid="22542" grpId="1"/>
      <p:bldP spid="225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476375" y="4365625"/>
            <a:ext cx="2879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208951" flipV="1">
            <a:off x="41719" y="2478893"/>
            <a:ext cx="9072563" cy="1649412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rot="10800000"/>
          <a:lstStyle/>
          <a:p>
            <a:endParaRPr lang="ru-RU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250825" y="2924944"/>
            <a:ext cx="889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kk-KZ" sz="4400" i="1" dirty="0" smtClean="0"/>
              <a:t>“Күз”өлеңінің </a:t>
            </a:r>
            <a:r>
              <a:rPr lang="kk-KZ" sz="4400" i="1" dirty="0" smtClean="0"/>
              <a:t>авторы кім ?</a:t>
            </a:r>
            <a:endParaRPr lang="ru-RU" sz="44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17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0" grpId="1"/>
      <p:bldP spid="22542" grpId="0"/>
      <p:bldP spid="22542" grpId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476375" y="4365625"/>
            <a:ext cx="2879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208951" flipV="1">
            <a:off x="25578" y="2478402"/>
            <a:ext cx="9072563" cy="2180864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00B050"/>
          </a:solidFill>
          <a:ln w="22225">
            <a:noFill/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rot="10800000"/>
          <a:lstStyle/>
          <a:p>
            <a:endParaRPr lang="ru-RU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250825" y="2492896"/>
            <a:ext cx="889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kk-KZ" sz="4400" i="1" dirty="0" smtClean="0"/>
              <a:t>Заттың сынын, сапасын білдіретің сөз табы  қалай  аталады ?</a:t>
            </a:r>
            <a:endParaRPr lang="ru-RU" sz="44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0" grpId="1"/>
      <p:bldP spid="22542" grpId="0"/>
      <p:bldP spid="22542" grpId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 rot="187722" flipV="1">
            <a:off x="-250267" y="2242656"/>
            <a:ext cx="9351089" cy="1837619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7030A0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 rot="10800000"/>
          <a:lstStyle/>
          <a:p>
            <a:pPr>
              <a:defRPr/>
            </a:pPr>
            <a:endParaRPr lang="ru-RU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547" name="WordArt 19"/>
          <p:cNvSpPr>
            <a:spLocks noChangeArrowheads="1" noChangeShapeType="1" noTextEdit="1"/>
          </p:cNvSpPr>
          <p:nvPr/>
        </p:nvSpPr>
        <p:spPr bwMode="auto">
          <a:xfrm>
            <a:off x="539552" y="2564904"/>
            <a:ext cx="8136904" cy="115212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5273"/>
              </a:avLst>
            </a:prstTxWarp>
          </a:bodyPr>
          <a:lstStyle/>
          <a:p>
            <a:pPr algn="ctr"/>
            <a:r>
              <a:rPr lang="kk-KZ" sz="3600" i="1" dirty="0" smtClean="0"/>
              <a:t>«Желтоқсан» сөзінде  неше  әріп, неше  буын  бар </a:t>
            </a:r>
            <a:r>
              <a:rPr lang="kk-KZ" sz="3600" i="1" dirty="0" smtClean="0"/>
              <a:t>?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rect">
                  <a:fillToRect t="100000" r="100000"/>
                </a:path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42" grpId="0"/>
      <p:bldP spid="22542" grpId="1"/>
      <p:bldP spid="225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 rot="187722" flipV="1">
            <a:off x="-250267" y="2242657"/>
            <a:ext cx="9351089" cy="1837619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 rot="10800000"/>
          <a:lstStyle/>
          <a:p>
            <a:pPr>
              <a:defRPr/>
            </a:pPr>
            <a:endParaRPr lang="ru-RU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547" name="WordArt 19"/>
          <p:cNvSpPr>
            <a:spLocks noChangeArrowheads="1" noChangeShapeType="1" noTextEdit="1"/>
          </p:cNvSpPr>
          <p:nvPr/>
        </p:nvSpPr>
        <p:spPr bwMode="auto">
          <a:xfrm>
            <a:off x="827584" y="2564904"/>
            <a:ext cx="7848872" cy="115212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5273"/>
              </a:avLst>
            </a:prstTxWarp>
          </a:bodyPr>
          <a:lstStyle/>
          <a:p>
            <a:pPr algn="ctr"/>
            <a:r>
              <a:rPr lang="kk-KZ" sz="3600" i="1" dirty="0" smtClean="0"/>
              <a:t>Компьютердің миы деп нені атаған? 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rect">
                  <a:fillToRect t="100000" r="100000"/>
                </a:path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42" grpId="0"/>
      <p:bldP spid="22542" grpId="1"/>
      <p:bldP spid="225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476375" y="4365625"/>
            <a:ext cx="2879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208951" flipV="1">
            <a:off x="41719" y="2478893"/>
            <a:ext cx="9072563" cy="1649412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rot="10800000"/>
          <a:lstStyle/>
          <a:p>
            <a:endParaRPr lang="ru-RU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250825" y="2924944"/>
            <a:ext cx="889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kk-KZ" sz="4400" i="1" dirty="0" smtClean="0"/>
              <a:t>Отбасының бақыты  кім ?</a:t>
            </a:r>
            <a:endParaRPr lang="ru-RU" sz="44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0" grpId="1"/>
      <p:bldP spid="22542" grpId="0"/>
      <p:bldP spid="22542" grpId="1"/>
      <p:bldP spid="15" grpId="0" animBg="1"/>
      <p:bldP spid="1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283</Words>
  <Application>Microsoft Office PowerPoint</Application>
  <PresentationFormat>Экран (4:3)</PresentationFormat>
  <Paragraphs>80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2 тур. Күміс сандық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☺Коркем☺</dc:creator>
  <cp:lastModifiedBy>User</cp:lastModifiedBy>
  <cp:revision>77</cp:revision>
  <dcterms:created xsi:type="dcterms:W3CDTF">2014-05-17T19:13:29Z</dcterms:created>
  <dcterms:modified xsi:type="dcterms:W3CDTF">2016-01-04T18:27:02Z</dcterms:modified>
</cp:coreProperties>
</file>