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8">
  <p:sldMasterIdLst>
    <p:sldMasterId id="2147483659" r:id="rId1"/>
  </p:sldMasterIdLst>
  <p:notesMasterIdLst>
    <p:notesMasterId r:id="rId20"/>
  </p:notesMasterIdLst>
  <p:sldIdLst>
    <p:sldId id="1129" r:id="rId2"/>
    <p:sldId id="1148" r:id="rId3"/>
    <p:sldId id="1144" r:id="rId4"/>
    <p:sldId id="1145" r:id="rId5"/>
    <p:sldId id="1194" r:id="rId6"/>
    <p:sldId id="1180" r:id="rId7"/>
    <p:sldId id="1195" r:id="rId8"/>
    <p:sldId id="1196" r:id="rId9"/>
    <p:sldId id="1197" r:id="rId10"/>
    <p:sldId id="1182" r:id="rId11"/>
    <p:sldId id="1183" r:id="rId12"/>
    <p:sldId id="1159" r:id="rId13"/>
    <p:sldId id="1162" r:id="rId14"/>
    <p:sldId id="1172" r:id="rId15"/>
    <p:sldId id="1198" r:id="rId16"/>
    <p:sldId id="1199" r:id="rId17"/>
    <p:sldId id="1200" r:id="rId18"/>
    <p:sldId id="1143" r:id="rId19"/>
  </p:sldIdLst>
  <p:sldSz cx="12192000" cy="6858000"/>
  <p:notesSz cx="6742113" cy="9872663"/>
  <p:embeddedFontLst>
    <p:embeddedFont>
      <p:font typeface="Quattrocento Sans" charset="0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Century Gothic" pitchFamily="34" charset="0"/>
      <p:regular r:id="rId29"/>
      <p:bold r:id="rId30"/>
      <p:italic r:id="rId31"/>
      <p:boldItalic r:id="rId32"/>
    </p:embeddedFont>
    <p:embeddedFont>
      <p:font typeface="맑은 고딕" pitchFamily="34" charset="-127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45" userDrawn="1">
          <p15:clr>
            <a:srgbClr val="A4A3A4"/>
          </p15:clr>
        </p15:guide>
        <p15:guide id="2" pos="7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375"/>
    <a:srgbClr val="002776"/>
    <a:srgbClr val="DCEDFC"/>
    <a:srgbClr val="FBE11D"/>
    <a:srgbClr val="FBE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AD02041-B52C-4DD9-A68C-048C5E8747D6}">
  <a:tblStyle styleId="{9AD02041-B52C-4DD9-A68C-048C5E8747D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498F73E-501D-4AE1-933A-061209AB6CB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5B00C8A-415F-4389-B908-16440EA4FB74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81" autoAdjust="0"/>
    <p:restoredTop sz="94660"/>
  </p:normalViewPr>
  <p:slideViewPr>
    <p:cSldViewPr snapToGrid="0">
      <p:cViewPr>
        <p:scale>
          <a:sx n="60" d="100"/>
          <a:sy n="60" d="100"/>
        </p:scale>
        <p:origin x="-1164" y="-192"/>
      </p:cViewPr>
      <p:guideLst>
        <p:guide orient="horz" pos="3045"/>
        <p:guide pos="75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-12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98949" y="4689516"/>
            <a:ext cx="4944216" cy="444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72" tIns="45323" rIns="90672" bIns="45323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1906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975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941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767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Титульный слайд" type="tx">
  <p:cSld name="1_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9892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877050" y="419100"/>
            <a:ext cx="4895850" cy="6000750"/>
          </a:xfrm>
          <a:custGeom>
            <a:avLst/>
            <a:gdLst>
              <a:gd name="connsiteX0" fmla="*/ 0 w 4895850"/>
              <a:gd name="connsiteY0" fmla="*/ 0 h 6000750"/>
              <a:gd name="connsiteX1" fmla="*/ 4895850 w 4895850"/>
              <a:gd name="connsiteY1" fmla="*/ 0 h 6000750"/>
              <a:gd name="connsiteX2" fmla="*/ 4895850 w 4895850"/>
              <a:gd name="connsiteY2" fmla="*/ 6000750 h 6000750"/>
              <a:gd name="connsiteX3" fmla="*/ 0 w 4895850"/>
              <a:gd name="connsiteY3" fmla="*/ 6000750 h 600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5850" h="6000750">
                <a:moveTo>
                  <a:pt x="0" y="0"/>
                </a:moveTo>
                <a:lnTo>
                  <a:pt x="4895850" y="0"/>
                </a:lnTo>
                <a:lnTo>
                  <a:pt x="4895850" y="6000750"/>
                </a:lnTo>
                <a:lnTo>
                  <a:pt x="0" y="60007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87200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5113-DAC7-4767-A234-FCDC1C739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1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83979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3441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7046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213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18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0974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37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3475-1810-40F9-A768-191B6E98576B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7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  <p:sp>
        <p:nvSpPr>
          <p:cNvPr id="3" name="Пятиугольник 2"/>
          <p:cNvSpPr/>
          <p:nvPr/>
        </p:nvSpPr>
        <p:spPr>
          <a:xfrm>
            <a:off x="3065469" y="1"/>
            <a:ext cx="9126531" cy="6858000"/>
          </a:xfrm>
          <a:prstGeom prst="homePlate">
            <a:avLst>
              <a:gd name="adj" fmla="val 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Google Shape;52;p10"/>
          <p:cNvCxnSpPr/>
          <p:nvPr/>
        </p:nvCxnSpPr>
        <p:spPr>
          <a:xfrm>
            <a:off x="3017343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xmlns="" id="{7E01EBED-56E2-4756-AC1E-71EB89B05128}"/>
              </a:ext>
            </a:extLst>
          </p:cNvPr>
          <p:cNvSpPr txBox="1">
            <a:spLocks/>
          </p:cNvSpPr>
          <p:nvPr/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9800093" y="0"/>
            <a:ext cx="2345131" cy="685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8646059" y="0"/>
            <a:ext cx="2378041" cy="6858000"/>
          </a:xfrm>
          <a:prstGeom prst="chevron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D0D6709-3B5A-47FE-B54C-881DB55A3635}"/>
              </a:ext>
            </a:extLst>
          </p:cNvPr>
          <p:cNvSpPr/>
          <p:nvPr/>
        </p:nvSpPr>
        <p:spPr>
          <a:xfrm>
            <a:off x="3254676" y="2112579"/>
            <a:ext cx="77179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Мектеп мұғалімдерін аттестаттаудағы өзгерістер туралы</a:t>
            </a:r>
          </a:p>
          <a:p>
            <a:pPr algn="ctr"/>
            <a:endParaRPr lang="kk-KZ" sz="3200" b="1" dirty="0">
              <a:solidFill>
                <a:schemeClr val="tx2"/>
              </a:solidFill>
              <a:latin typeface="Century Gothic" pitchFamily="34" charset="0"/>
            </a:endParaRPr>
          </a:p>
          <a:p>
            <a:pPr algn="ctr"/>
            <a:endParaRPr lang="kk-KZ" sz="3200" b="1" dirty="0" smtClean="0">
              <a:solidFill>
                <a:schemeClr val="tx2"/>
              </a:solidFill>
              <a:latin typeface="Century Gothic" pitchFamily="34" charset="0"/>
            </a:endParaRPr>
          </a:p>
          <a:p>
            <a:pPr algn="ctr"/>
            <a:endParaRPr lang="kk-KZ" sz="2800" b="1" dirty="0">
              <a:latin typeface="Century Gothic" pitchFamily="34" charset="0"/>
            </a:endParaRPr>
          </a:p>
          <a:p>
            <a:pPr algn="ctr"/>
            <a:endParaRPr lang="kk-KZ" sz="2800" b="1" dirty="0">
              <a:latin typeface="Century Gothic" pitchFamily="34" charset="0"/>
            </a:endParaRPr>
          </a:p>
          <a:p>
            <a:pPr algn="ctr"/>
            <a:r>
              <a:rPr lang="kk-KZ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24 наурыз </a:t>
            </a:r>
            <a:r>
              <a:rPr lang="kk-KZ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2022 жыл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йганым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86" y="2296799"/>
            <a:ext cx="2130680" cy="17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0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740979"/>
            <a:ext cx="11377448" cy="676658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solidFill>
                  <a:schemeClr val="tx2"/>
                </a:solidFill>
              </a:rPr>
              <a:t>Біліктілік</a:t>
            </a:r>
            <a:r>
              <a:rPr lang="ru-RU" sz="2700" b="1" dirty="0" smtClean="0">
                <a:solidFill>
                  <a:schemeClr val="tx2"/>
                </a:solidFill>
              </a:rPr>
              <a:t> </a:t>
            </a:r>
            <a:r>
              <a:rPr lang="ru-RU" sz="2700" b="1" dirty="0" err="1" smtClean="0">
                <a:solidFill>
                  <a:schemeClr val="tx2"/>
                </a:solidFill>
              </a:rPr>
              <a:t>санатын</a:t>
            </a:r>
            <a:r>
              <a:rPr lang="ru-RU" sz="2700" b="1" dirty="0" smtClean="0">
                <a:solidFill>
                  <a:schemeClr val="tx2"/>
                </a:solidFill>
              </a:rPr>
              <a:t> беру (</a:t>
            </a:r>
            <a:r>
              <a:rPr lang="ru-RU" sz="2700" b="1" dirty="0" err="1" smtClean="0">
                <a:solidFill>
                  <a:schemeClr val="tx2"/>
                </a:solidFill>
              </a:rPr>
              <a:t>растау</a:t>
            </a:r>
            <a:r>
              <a:rPr lang="ru-RU" sz="2700" b="1" dirty="0" smtClean="0">
                <a:solidFill>
                  <a:schemeClr val="tx2"/>
                </a:solidFill>
              </a:rPr>
              <a:t>) </a:t>
            </a:r>
            <a:r>
              <a:rPr lang="ru-RU" sz="2700" b="1" dirty="0" err="1" smtClean="0">
                <a:solidFill>
                  <a:schemeClr val="tx2"/>
                </a:solidFill>
              </a:rPr>
              <a:t>үшін жалпы</a:t>
            </a:r>
            <a:r>
              <a:rPr lang="ru-RU" sz="2700" b="1" dirty="0" smtClean="0">
                <a:solidFill>
                  <a:schemeClr val="tx2"/>
                </a:solidFill>
              </a:rPr>
              <a:t> орта </a:t>
            </a:r>
            <a:r>
              <a:rPr lang="ru-RU" sz="2700" b="1" dirty="0" err="1" smtClean="0">
                <a:solidFill>
                  <a:schemeClr val="tx2"/>
                </a:solidFill>
              </a:rPr>
              <a:t>білім</a:t>
            </a:r>
            <a:r>
              <a:rPr lang="ru-RU" sz="2700" b="1" dirty="0" smtClean="0">
                <a:solidFill>
                  <a:schemeClr val="tx2"/>
                </a:solidFill>
              </a:rPr>
              <a:t> беру </a:t>
            </a:r>
            <a:r>
              <a:rPr lang="ru-RU" sz="2700" b="1" dirty="0" err="1" smtClean="0">
                <a:solidFill>
                  <a:schemeClr val="tx2"/>
                </a:solidFill>
              </a:rPr>
              <a:t>ұйымдары педагогінің портфолиосын</a:t>
            </a:r>
            <a:r>
              <a:rPr lang="ru-RU" sz="2700" b="1" dirty="0" smtClean="0">
                <a:solidFill>
                  <a:schemeClr val="tx2"/>
                </a:solidFill>
              </a:rPr>
              <a:t> </a:t>
            </a:r>
            <a:r>
              <a:rPr lang="ru-RU" sz="2700" b="1" dirty="0" err="1" smtClean="0">
                <a:solidFill>
                  <a:schemeClr val="tx2"/>
                </a:solidFill>
              </a:rPr>
              <a:t>бағалау критерийлері</a:t>
            </a:r>
            <a:r>
              <a:rPr lang="ru-RU" sz="2700" b="1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3"/>
            <a:ext cx="12192000" cy="53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218" y="0"/>
            <a:ext cx="674782" cy="6747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069468"/>
              </p:ext>
            </p:extLst>
          </p:nvPr>
        </p:nvGraphicFramePr>
        <p:xfrm>
          <a:off x="157655" y="841923"/>
          <a:ext cx="11902966" cy="578546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380593"/>
                <a:gridCol w="4809937"/>
                <a:gridCol w="4712436"/>
              </a:tblGrid>
              <a:tr h="2508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Бағалау критерийлері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6432" marR="46432" marT="0" marB="0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Педагог-модератор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 anchor="ctr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Педагог-сарапшы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 anchor="ctr"/>
                </a:tc>
              </a:tr>
              <a:tr h="948846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Соңғы үш оқу жылындағы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динамикасын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ескере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отырып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(тоқсан/жартыжылдық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өсу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динамикасы-3%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өсу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динамикасы-4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  <a:tr h="1048769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Үлгерімі  төмен оқушылармен жұмыс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  <a:tr h="12042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Оқу сапасы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Сабақтың бейнежазбасы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(ұзақтығы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минут.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талаптар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монтажсыз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аудио - видео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желімдеусіз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бақылау парағымен және білім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ұйымы басшысының орынбасары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басшысының сабағын талдаумен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ағымдағы оқу жылында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Сабақтың бейнежазбасы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(ұзақтығы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минут.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талаптар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монтажсыз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аудио - видео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желімдеусіз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бақылау парағымен және білім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ұйымы басшысының орынбасары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басшысының сабағын талдаумен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ағымдағы оқу жылында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  <a:tr h="782640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№514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бұйрығына сәйкес байқауларда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200" b="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олимпиадаларда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жарыстарда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Аудан/қала деңгейінің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жеңімпазы немесе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</a:t>
                      </a: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Облыстың/республикалық маңызы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қалалардың және астананың жеңімпазы немесе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  <a:tr h="76749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№514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бұйрыққа сәйкес педагогтың кәсіби конкурстардағы немесе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олимпиадалардағы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Облыстың/республикалық маңызы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қалалардың және астананың жеңімпазы немесе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  <a:tr h="435040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Педагогикалық тәжірибені жинақтау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1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1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49" marR="6449" marT="6449" marB="644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4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4855"/>
            <a:ext cx="11582401" cy="802782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chemeClr val="tx2"/>
                </a:solidFill>
              </a:rPr>
              <a:t>Біліктілік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</a:rPr>
              <a:t>санатын</a:t>
            </a:r>
            <a:r>
              <a:rPr lang="ru-RU" sz="2000" b="1" dirty="0" smtClean="0">
                <a:solidFill>
                  <a:schemeClr val="tx2"/>
                </a:solidFill>
              </a:rPr>
              <a:t> беру (</a:t>
            </a:r>
            <a:r>
              <a:rPr lang="ru-RU" sz="2000" b="1" dirty="0" err="1" smtClean="0">
                <a:solidFill>
                  <a:schemeClr val="tx2"/>
                </a:solidFill>
              </a:rPr>
              <a:t>растау</a:t>
            </a:r>
            <a:r>
              <a:rPr lang="ru-RU" sz="2000" b="1" dirty="0" smtClean="0">
                <a:solidFill>
                  <a:schemeClr val="tx2"/>
                </a:solidFill>
              </a:rPr>
              <a:t>) </a:t>
            </a:r>
            <a:r>
              <a:rPr lang="ru-RU" sz="2000" b="1" dirty="0" err="1" smtClean="0">
                <a:solidFill>
                  <a:schemeClr val="tx2"/>
                </a:solidFill>
              </a:rPr>
              <a:t>үшін жалпы</a:t>
            </a:r>
            <a:r>
              <a:rPr lang="ru-RU" sz="2000" b="1" dirty="0" smtClean="0">
                <a:solidFill>
                  <a:schemeClr val="tx2"/>
                </a:solidFill>
              </a:rPr>
              <a:t> орта </a:t>
            </a:r>
            <a:r>
              <a:rPr lang="ru-RU" sz="2000" b="1" dirty="0" err="1" smtClean="0">
                <a:solidFill>
                  <a:schemeClr val="tx2"/>
                </a:solidFill>
              </a:rPr>
              <a:t>білім</a:t>
            </a:r>
            <a:r>
              <a:rPr lang="ru-RU" sz="2000" b="1" dirty="0" smtClean="0">
                <a:solidFill>
                  <a:schemeClr val="tx2"/>
                </a:solidFill>
              </a:rPr>
              <a:t> беру </a:t>
            </a:r>
            <a:r>
              <a:rPr lang="ru-RU" sz="2000" b="1" dirty="0" err="1" smtClean="0">
                <a:solidFill>
                  <a:schemeClr val="tx2"/>
                </a:solidFill>
              </a:rPr>
              <a:t>ұйымдары педагогінің портфолиосын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</a:rPr>
              <a:t>бағалау критерийлері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013324" cy="70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883356"/>
              </p:ext>
            </p:extLst>
          </p:nvPr>
        </p:nvGraphicFramePr>
        <p:xfrm>
          <a:off x="0" y="1218871"/>
          <a:ext cx="12191999" cy="590704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853559"/>
                <a:gridCol w="4335517"/>
                <a:gridCol w="5002923"/>
              </a:tblGrid>
              <a:tr h="2500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Бағалау критерийлері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4753" marR="34753" marT="0" marB="0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Педагог-зерттеуші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Педагог-шебер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 anchor="ctr"/>
                </a:tc>
              </a:tr>
              <a:tr h="759564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Соңғы үш оқу жылындағы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динамикасын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ескере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отырып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(тоқсан/жартыжылдық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өсу динамикасы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сапасының өсу динамикасы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  <a:tr h="800603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Үлгерімі  төмен оқушылармен жұмыс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2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2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  <a:tr h="998279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Оқу сапасы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Сабақтың бейнежазбасы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(ұзақтығы 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минут.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талаптар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монтажсыз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аудио - видео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желімдеусіз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бақылау парағымен және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ұйымы басшысының орынбасары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басшысының сабағын талдаумен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ағымдағы оқу жылында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Сабақтың бейнежазбасы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(ұзақтығы 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минут.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талаптар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монтажсыз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аудио - видео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желімдеусіз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бақылау парағымен және 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ұйымы басшысының орынбасары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басшысының сабағын талдаумен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ағымдағы оқу жылында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сабақ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  <a:tr h="60292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№514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бұйрығына сәйкес байқауларда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200" b="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олимпиадаларда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жарыстарда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алушылардың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Облыстың/республикалық маңызы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Республикалық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халықаралық деңгейдегі жеңімпаз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  <a:tr h="666004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№514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бұйрыққа сәйкес педагогтың кәсіби конкурстардағы немесе</a:t>
                      </a:r>
                      <a:r>
                        <a:rPr lang="ru-RU" sz="1200" b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олимпиадалардағы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Облыстың/республикалық маңызы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болса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Облыстың/республикалық маңызы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жүлдегері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қатысушысы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болса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  <a:tr h="1530211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Педагогикалық тәжірибені жинақтау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облыс/қала деңгейіндегі семинарларда, конференцияларда, форумдарға қатысуы (бағдарламаның көшірмелері, жинақтағы жарияланымдар ұсынылады) немесе әдістемелік материалдарды әзірлеу (білім басқармасы жанында тиісті деңгейдегі оқу-әдістемелік кеңесіңің шешімі) немесе авторлық құқық туралы куәлік ұсынылады) немесе тиісті деңгейдегі деректер банкіне тәжірибе алмасу туралы құжат (білім басқармасы жанында) немесе авторлық құқық туралы куәліктің (білім басқармасы)болуы</a:t>
                      </a:r>
                      <a:endParaRPr lang="ru-RU" sz="12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 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халықаралық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деңгейіндегі семинарларда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конференцияларда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форумдарда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сөз сөйлеу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бағдарламаның көшірмелері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жинақтағы жарияланымдар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ұсынылады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авторлық әзірлемелер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деңгейдегі деректер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банкіне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тәжірибе алмасу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құжат 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авторлық құқық туралы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куәліктің болуы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27" marR="4827" marT="4827" marB="482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4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090" y="764274"/>
            <a:ext cx="10983310" cy="65336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Font typeface="Arial"/>
            </a:pPr>
            <a:r>
              <a:rPr lang="ru-RU" sz="2400" b="1" dirty="0" err="1" smtClean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Педагогтің</a:t>
            </a:r>
            <a:r>
              <a:rPr lang="ru-RU" sz="2400" b="1" dirty="0" smtClean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портфолиосын</a:t>
            </a:r>
            <a:r>
              <a:rPr lang="ru-RU" sz="24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бағалау</a:t>
            </a:r>
            <a:r>
              <a:rPr lang="ru-RU" sz="24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өлшемшарттарына</a:t>
            </a:r>
            <a:r>
              <a:rPr lang="ru-RU" sz="24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түсініктеме</a:t>
            </a:r>
            <a:endParaRPr lang="ru-RU" sz="2400" b="1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545" y="1277006"/>
            <a:ext cx="11698014" cy="4836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600" baseline="30000" dirty="0" smtClean="0">
                <a:solidFill>
                  <a:schemeClr val="tx2"/>
                </a:solidFill>
              </a:rPr>
              <a:t>1</a:t>
            </a:r>
            <a:r>
              <a:rPr lang="en-US" sz="1600" dirty="0" err="1">
                <a:solidFill>
                  <a:schemeClr val="tx2"/>
                </a:solidFill>
              </a:rPr>
              <a:t>Біліктер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мен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дағдылардың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қалыптасу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динамикасы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туралы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ақпарат</a:t>
            </a:r>
            <a:r>
              <a:rPr lang="en-US" sz="1600" dirty="0">
                <a:solidFill>
                  <a:schemeClr val="tx2"/>
                </a:solidFill>
              </a:rPr>
              <a:t> (</a:t>
            </a:r>
            <a:r>
              <a:rPr lang="en-US" sz="1600" dirty="0" err="1">
                <a:solidFill>
                  <a:schemeClr val="tx2"/>
                </a:solidFill>
              </a:rPr>
              <a:t>Бастапқы</a:t>
            </a:r>
            <a:r>
              <a:rPr lang="en-US" sz="1600" dirty="0">
                <a:solidFill>
                  <a:schemeClr val="tx2"/>
                </a:solidFill>
              </a:rPr>
              <a:t>/</a:t>
            </a:r>
            <a:r>
              <a:rPr lang="en-US" sz="1600" dirty="0" err="1">
                <a:solidFill>
                  <a:schemeClr val="tx2"/>
                </a:solidFill>
              </a:rPr>
              <a:t>аралық</a:t>
            </a:r>
            <a:r>
              <a:rPr lang="en-US" sz="1600" dirty="0">
                <a:solidFill>
                  <a:schemeClr val="tx2"/>
                </a:solidFill>
              </a:rPr>
              <a:t>/</a:t>
            </a:r>
            <a:r>
              <a:rPr lang="en-US" sz="1600" dirty="0" err="1">
                <a:solidFill>
                  <a:schemeClr val="tx2"/>
                </a:solidFill>
              </a:rPr>
              <a:t>қорытынды</a:t>
            </a:r>
            <a:r>
              <a:rPr lang="en-US" sz="1600" dirty="0">
                <a:solidFill>
                  <a:schemeClr val="tx2"/>
                </a:solidFill>
              </a:rPr>
              <a:t>) ҰБДҚ - </a:t>
            </a:r>
            <a:r>
              <a:rPr lang="en-US" sz="1600" dirty="0" err="1">
                <a:solidFill>
                  <a:schemeClr val="tx2"/>
                </a:solidFill>
              </a:rPr>
              <a:t>дан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түсіріледі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немесе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бірінші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басшының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қолы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қойылған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сканерленген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нұсқа-электрондық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форматта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ұсынылады</a:t>
            </a:r>
            <a:r>
              <a:rPr lang="en-US" sz="1600" dirty="0">
                <a:solidFill>
                  <a:schemeClr val="tx2"/>
                </a:solidFill>
              </a:rPr>
              <a:t>. </a:t>
            </a:r>
            <a:endParaRPr lang="kk-KZ" sz="1600" dirty="0" smtClean="0">
              <a:solidFill>
                <a:schemeClr val="tx2"/>
              </a:solidFill>
            </a:endParaRPr>
          </a:p>
          <a:p>
            <a:r>
              <a:rPr lang="en-US" sz="1600" dirty="0" err="1" smtClean="0">
                <a:solidFill>
                  <a:schemeClr val="tx2"/>
                </a:solidFill>
              </a:rPr>
              <a:t>Деректердің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дұрыстығына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педагог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пен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басшы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жауапты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болады</a:t>
            </a:r>
            <a:r>
              <a:rPr lang="en-US" sz="1600" dirty="0">
                <a:solidFill>
                  <a:schemeClr val="tx2"/>
                </a:solidFill>
              </a:rPr>
              <a:t>.</a:t>
            </a:r>
            <a:endParaRPr lang="ru-RU" sz="1600" dirty="0">
              <a:solidFill>
                <a:schemeClr val="tx2"/>
              </a:solidFill>
            </a:endParaRPr>
          </a:p>
          <a:p>
            <a:endParaRPr lang="ru-RU" sz="1600" baseline="30000" dirty="0" smtClean="0">
              <a:solidFill>
                <a:schemeClr val="tx2"/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2 </a:t>
            </a:r>
            <a:r>
              <a:rPr lang="en-US" sz="1600" b="1" dirty="0" err="1" smtClean="0">
                <a:solidFill>
                  <a:schemeClr val="tx2"/>
                </a:solidFill>
              </a:rPr>
              <a:t>Сабақтың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600" b="1" dirty="0" err="1">
                <a:solidFill>
                  <a:schemeClr val="tx2"/>
                </a:solidFill>
              </a:rPr>
              <a:t>бейне</a:t>
            </a:r>
            <a:r>
              <a:rPr lang="en-US" sz="1600" b="1" dirty="0">
                <a:solidFill>
                  <a:schemeClr val="tx2"/>
                </a:solidFill>
              </a:rPr>
              <a:t> </a:t>
            </a:r>
            <a:r>
              <a:rPr lang="en-US" sz="1600" b="1" dirty="0" err="1">
                <a:solidFill>
                  <a:schemeClr val="tx2"/>
                </a:solidFill>
              </a:rPr>
              <a:t>жазбаларына</a:t>
            </a:r>
            <a:r>
              <a:rPr lang="en-US" sz="1600" b="1" dirty="0">
                <a:solidFill>
                  <a:schemeClr val="tx2"/>
                </a:solidFill>
              </a:rPr>
              <a:t> </a:t>
            </a:r>
            <a:r>
              <a:rPr lang="en-US" sz="1600" b="1" dirty="0" err="1">
                <a:solidFill>
                  <a:schemeClr val="tx2"/>
                </a:solidFill>
              </a:rPr>
              <a:t>ұсынылатын</a:t>
            </a:r>
            <a:r>
              <a:rPr lang="en-US" sz="1600" b="1" dirty="0">
                <a:solidFill>
                  <a:schemeClr val="tx2"/>
                </a:solidFill>
              </a:rPr>
              <a:t> </a:t>
            </a:r>
            <a:r>
              <a:rPr lang="en-US" sz="1600" b="1" dirty="0" err="1">
                <a:solidFill>
                  <a:schemeClr val="tx2"/>
                </a:solidFill>
              </a:rPr>
              <a:t>талаптар</a:t>
            </a:r>
            <a:r>
              <a:rPr lang="en-US" sz="1600" b="1" dirty="0">
                <a:solidFill>
                  <a:schemeClr val="tx2"/>
                </a:solidFill>
              </a:rPr>
              <a:t>:</a:t>
            </a:r>
            <a:endParaRPr lang="kk-KZ" sz="1600" b="1" dirty="0">
              <a:solidFill>
                <a:schemeClr val="tx2"/>
              </a:solidFill>
            </a:endParaRPr>
          </a:p>
          <a:p>
            <a:r>
              <a:rPr lang="en-US" sz="1600" b="1" dirty="0">
                <a:solidFill>
                  <a:schemeClr val="tx2"/>
                </a:solidFill>
              </a:rPr>
              <a:t>- </a:t>
            </a:r>
            <a:r>
              <a:rPr lang="en-US" sz="1600" dirty="0" err="1">
                <a:solidFill>
                  <a:schemeClr val="tx2"/>
                </a:solidFill>
              </a:rPr>
              <a:t>аттестатталушының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аты-жөні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жұмыс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орны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лауазымы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тобы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оқу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мақсаттары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сабақ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тақырыбы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көрсетіледі</a:t>
            </a:r>
            <a:r>
              <a:rPr lang="en-US" sz="1600" dirty="0">
                <a:solidFill>
                  <a:schemeClr val="tx2"/>
                </a:solidFill>
              </a:rPr>
              <a:t>;</a:t>
            </a:r>
            <a:endParaRPr lang="ru-RU" sz="1600" dirty="0">
              <a:solidFill>
                <a:schemeClr val="tx2"/>
              </a:solidFill>
            </a:endParaRPr>
          </a:p>
          <a:p>
            <a:r>
              <a:rPr lang="kk-KZ" sz="1600" dirty="0" smtClean="0">
                <a:solidFill>
                  <a:schemeClr val="tx2"/>
                </a:solidFill>
              </a:rPr>
              <a:t>- </a:t>
            </a:r>
            <a:r>
              <a:rPr lang="ru-RU" sz="1600" dirty="0" smtClean="0">
                <a:solidFill>
                  <a:schemeClr val="tx2"/>
                </a:solidFill>
              </a:rPr>
              <a:t>су </a:t>
            </a:r>
            <a:r>
              <a:rPr lang="ru-RU" sz="1600" dirty="0" err="1">
                <a:solidFill>
                  <a:schemeClr val="tx2"/>
                </a:solidFill>
              </a:rPr>
              <a:t>белгілері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бөгде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жазулар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немесе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жарнама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болмаса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r>
              <a:rPr lang="kk-KZ" sz="1600" dirty="0" smtClean="0">
                <a:solidFill>
                  <a:schemeClr val="tx2"/>
                </a:solidFill>
              </a:rPr>
              <a:t>- </a:t>
            </a:r>
            <a:r>
              <a:rPr lang="ru-RU" sz="1600" dirty="0" err="1" smtClean="0">
                <a:solidFill>
                  <a:schemeClr val="tx2"/>
                </a:solidFill>
              </a:rPr>
              <a:t>сыртқы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дыбыстық</a:t>
            </a:r>
            <a:r>
              <a:rPr lang="ru-RU" sz="1600" dirty="0">
                <a:solidFill>
                  <a:schemeClr val="tx2"/>
                </a:solidFill>
              </a:rPr>
              <a:t> шу </a:t>
            </a:r>
            <a:r>
              <a:rPr lang="ru-RU" sz="1600" dirty="0" err="1">
                <a:solidFill>
                  <a:schemeClr val="tx2"/>
                </a:solidFill>
              </a:rPr>
              <a:t>жоқ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r>
              <a:rPr lang="kk-KZ" sz="1600" dirty="0" smtClean="0">
                <a:solidFill>
                  <a:schemeClr val="tx2"/>
                </a:solidFill>
              </a:rPr>
              <a:t>-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ұсынылатын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бейне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сабақ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ажыратымдылығы</a:t>
            </a:r>
            <a:r>
              <a:rPr lang="ru-RU" sz="1600" dirty="0">
                <a:solidFill>
                  <a:schemeClr val="tx2"/>
                </a:solidFill>
              </a:rPr>
              <a:t> 1280х720 (720р)</a:t>
            </a:r>
          </a:p>
          <a:p>
            <a:r>
              <a:rPr lang="kk-KZ" sz="1600" dirty="0" smtClean="0">
                <a:solidFill>
                  <a:schemeClr val="tx2"/>
                </a:solidFill>
              </a:rPr>
              <a:t>-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сөйлеу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қазіргі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қазақ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орыс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немесе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шет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тілінің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нормаларына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сәйкес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келеді</a:t>
            </a:r>
            <a:r>
              <a:rPr lang="ru-RU" sz="1600" dirty="0">
                <a:solidFill>
                  <a:schemeClr val="tx2"/>
                </a:solidFill>
              </a:rPr>
              <a:t> (</a:t>
            </a:r>
            <a:r>
              <a:rPr lang="ru-RU" sz="1600" dirty="0" err="1">
                <a:solidFill>
                  <a:schemeClr val="tx2"/>
                </a:solidFill>
              </a:rPr>
              <a:t>мысалы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ағылшын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тілі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сабақтарында</a:t>
            </a:r>
            <a:r>
              <a:rPr lang="ru-RU" sz="1600" dirty="0">
                <a:solidFill>
                  <a:schemeClr val="tx2"/>
                </a:solidFill>
              </a:rPr>
              <a:t>);</a:t>
            </a:r>
          </a:p>
          <a:p>
            <a:r>
              <a:rPr lang="kk-KZ" sz="1600" dirty="0" smtClean="0">
                <a:solidFill>
                  <a:schemeClr val="tx2"/>
                </a:solidFill>
              </a:rPr>
              <a:t>- </a:t>
            </a:r>
            <a:r>
              <a:rPr lang="ru-RU" sz="1600" dirty="0" err="1" smtClean="0">
                <a:solidFill>
                  <a:schemeClr val="tx2"/>
                </a:solidFill>
              </a:rPr>
              <a:t>бейне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танымал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және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таралған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бейне</a:t>
            </a:r>
            <a:r>
              <a:rPr lang="ru-RU" sz="1600" dirty="0">
                <a:solidFill>
                  <a:schemeClr val="tx2"/>
                </a:solidFill>
              </a:rPr>
              <a:t> файл </a:t>
            </a:r>
            <a:r>
              <a:rPr lang="ru-RU" sz="1600" dirty="0" err="1">
                <a:solidFill>
                  <a:schemeClr val="tx2"/>
                </a:solidFill>
              </a:rPr>
              <a:t>форматтарының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бірінде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ұсынылған</a:t>
            </a:r>
            <a:r>
              <a:rPr lang="ru-RU" sz="1600" dirty="0">
                <a:solidFill>
                  <a:schemeClr val="tx2"/>
                </a:solidFill>
              </a:rPr>
              <a:t> .</a:t>
            </a:r>
            <a:r>
              <a:rPr lang="en-US" sz="1600" dirty="0" err="1">
                <a:solidFill>
                  <a:schemeClr val="tx2"/>
                </a:solidFill>
              </a:rPr>
              <a:t>avi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немесе</a:t>
            </a:r>
            <a:r>
              <a:rPr lang="ru-RU" sz="1600" dirty="0">
                <a:solidFill>
                  <a:schemeClr val="tx2"/>
                </a:solidFill>
              </a:rPr>
              <a:t> .</a:t>
            </a:r>
            <a:r>
              <a:rPr lang="en-US" sz="1600" dirty="0" err="1">
                <a:solidFill>
                  <a:schemeClr val="tx2"/>
                </a:solidFill>
              </a:rPr>
              <a:t>mp</a:t>
            </a:r>
            <a:r>
              <a:rPr lang="ru-RU" sz="1600" dirty="0">
                <a:solidFill>
                  <a:schemeClr val="tx2"/>
                </a:solidFill>
              </a:rPr>
              <a:t>4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     </a:t>
            </a:r>
            <a:r>
              <a:rPr lang="ru-RU" sz="1600" b="1" dirty="0">
                <a:solidFill>
                  <a:schemeClr val="tx2"/>
                </a:solidFill>
              </a:rPr>
              <a:t>   </a:t>
            </a:r>
            <a:endParaRPr lang="ru-RU" sz="1600" b="1" dirty="0" smtClean="0">
              <a:solidFill>
                <a:schemeClr val="tx2"/>
              </a:solidFill>
            </a:endParaRPr>
          </a:p>
          <a:p>
            <a:r>
              <a:rPr lang="ru-RU" sz="1600" b="1" dirty="0">
                <a:solidFill>
                  <a:schemeClr val="tx2"/>
                </a:solidFill>
              </a:rPr>
              <a:t>  </a:t>
            </a:r>
            <a:r>
              <a:rPr lang="ru-RU" sz="1600" b="1" dirty="0" err="1">
                <a:solidFill>
                  <a:schemeClr val="tx2"/>
                </a:solidFill>
              </a:rPr>
              <a:t>Ескертпе</a:t>
            </a:r>
            <a:r>
              <a:rPr lang="ru-RU" sz="1600" dirty="0">
                <a:solidFill>
                  <a:schemeClr val="tx2"/>
                </a:solidFill>
              </a:rPr>
              <a:t>: </a:t>
            </a:r>
            <a:r>
              <a:rPr lang="ru-RU" sz="1600" dirty="0" err="1">
                <a:solidFill>
                  <a:schemeClr val="tx2"/>
                </a:solidFill>
              </a:rPr>
              <a:t>біліктілік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санатын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беруге</a:t>
            </a:r>
            <a:r>
              <a:rPr lang="ru-RU" sz="1600" dirty="0">
                <a:solidFill>
                  <a:schemeClr val="tx2"/>
                </a:solidFill>
              </a:rPr>
              <a:t> (</a:t>
            </a:r>
            <a:r>
              <a:rPr lang="ru-RU" sz="1600" dirty="0" err="1">
                <a:solidFill>
                  <a:schemeClr val="tx2"/>
                </a:solidFill>
              </a:rPr>
              <a:t>растауға</a:t>
            </a:r>
            <a:r>
              <a:rPr lang="ru-RU" sz="1600" dirty="0">
                <a:solidFill>
                  <a:schemeClr val="tx2"/>
                </a:solidFill>
              </a:rPr>
              <a:t>) </a:t>
            </a:r>
            <a:r>
              <a:rPr lang="ru-RU" sz="1600" dirty="0" err="1">
                <a:solidFill>
                  <a:schemeClr val="tx2"/>
                </a:solidFill>
              </a:rPr>
              <a:t>арналған</a:t>
            </a:r>
            <a:r>
              <a:rPr lang="ru-RU" sz="1600" dirty="0">
                <a:solidFill>
                  <a:schemeClr val="tx2"/>
                </a:solidFill>
              </a:rPr>
              <a:t> педагог </a:t>
            </a:r>
            <a:r>
              <a:rPr lang="ru-RU" sz="1600" dirty="0" err="1">
                <a:solidFill>
                  <a:schemeClr val="tx2"/>
                </a:solidFill>
              </a:rPr>
              <a:t>портфолиосын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бағалаудың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барлық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өлшемшарттары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санатты</a:t>
            </a:r>
            <a:r>
              <a:rPr lang="ru-RU" sz="1600" dirty="0">
                <a:solidFill>
                  <a:schemeClr val="tx2"/>
                </a:solidFill>
              </a:rPr>
              <a:t> беру (</a:t>
            </a:r>
            <a:r>
              <a:rPr lang="ru-RU" sz="1600" dirty="0" err="1">
                <a:solidFill>
                  <a:schemeClr val="tx2"/>
                </a:solidFill>
              </a:rPr>
              <a:t>растау</a:t>
            </a:r>
            <a:r>
              <a:rPr lang="ru-RU" sz="1600" dirty="0">
                <a:solidFill>
                  <a:schemeClr val="tx2"/>
                </a:solidFill>
              </a:rPr>
              <a:t>) </a:t>
            </a:r>
            <a:r>
              <a:rPr lang="ru-RU" sz="1600" dirty="0" err="1">
                <a:solidFill>
                  <a:schemeClr val="tx2"/>
                </a:solidFill>
              </a:rPr>
              <a:t>рәсімдері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арасындағы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кезеңге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ұсынылады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міндетті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болып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табылады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 algn="just">
              <a:lnSpc>
                <a:spcPct val="115000"/>
              </a:lnSpc>
            </a:pPr>
            <a:endParaRPr lang="ru-RU" sz="1600" dirty="0" smtClean="0">
              <a:solidFill>
                <a:schemeClr val="tx2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600" dirty="0" err="1" smtClean="0">
                <a:solidFill>
                  <a:schemeClr val="tx2"/>
                </a:solidFill>
              </a:rPr>
              <a:t>Білім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алушылардың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тәрбиеленушілердің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жетістіктерін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растайтын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құжаттарды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аттестаттау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комиссиясы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білім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басқармаларының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және</a:t>
            </a:r>
            <a:r>
              <a:rPr lang="ru-RU" sz="1600" dirty="0">
                <a:solidFill>
                  <a:schemeClr val="tx2"/>
                </a:solidFill>
              </a:rPr>
              <a:t> "</a:t>
            </a:r>
            <a:r>
              <a:rPr lang="ru-RU" sz="1600" dirty="0" err="1">
                <a:solidFill>
                  <a:schemeClr val="tx2"/>
                </a:solidFill>
              </a:rPr>
              <a:t>Дарын</a:t>
            </a:r>
            <a:r>
              <a:rPr lang="ru-RU" sz="1600" dirty="0">
                <a:solidFill>
                  <a:schemeClr val="tx2"/>
                </a:solidFill>
              </a:rPr>
              <a:t>" РҒПО-</a:t>
            </a:r>
            <a:r>
              <a:rPr lang="ru-RU" sz="1600" dirty="0" err="1">
                <a:solidFill>
                  <a:schemeClr val="tx2"/>
                </a:solidFill>
              </a:rPr>
              <a:t>ның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ресми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сайттарында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қарайды.Осы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Ереженің</a:t>
            </a:r>
            <a:r>
              <a:rPr lang="ru-RU" sz="1600" dirty="0" smtClean="0">
                <a:solidFill>
                  <a:schemeClr val="tx2"/>
                </a:solidFill>
              </a:rPr>
              <a:t> 29-қосымшасына </a:t>
            </a:r>
            <a:r>
              <a:rPr lang="ru-RU" sz="1600" dirty="0" err="1" smtClean="0">
                <a:solidFill>
                  <a:schemeClr val="tx2"/>
                </a:solidFill>
              </a:rPr>
              <a:t>сәйкес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педагогикалық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кеңес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отырысының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хаттамасының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көшірмесі</a:t>
            </a:r>
            <a:r>
              <a:rPr lang="ru-RU" sz="1600" dirty="0" smtClean="0">
                <a:solidFill>
                  <a:schemeClr val="tx2"/>
                </a:solidFill>
              </a:rPr>
              <a:t> болу </a:t>
            </a:r>
            <a:r>
              <a:rPr lang="ru-RU" sz="1600" dirty="0" err="1" smtClean="0">
                <a:solidFill>
                  <a:schemeClr val="tx2"/>
                </a:solidFill>
              </a:rPr>
              <a:t>керек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  <a:endParaRPr lang="ru-RU" sz="1600" dirty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 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137" y="764275"/>
            <a:ext cx="11188263" cy="65336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chemeClr val="tx2"/>
                </a:solidFill>
              </a:rPr>
              <a:t>Аттестаттау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комиссиясының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жұмысы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0641" y="1308538"/>
            <a:ext cx="1165071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err="1">
                <a:solidFill>
                  <a:schemeClr val="tx2"/>
                </a:solidFill>
              </a:rPr>
              <a:t>Педагогтерге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санаттарын</a:t>
            </a:r>
            <a:r>
              <a:rPr lang="ru-RU" sz="1800" dirty="0">
                <a:solidFill>
                  <a:schemeClr val="tx2"/>
                </a:solidFill>
              </a:rPr>
              <a:t> беру (</a:t>
            </a:r>
            <a:r>
              <a:rPr lang="ru-RU" sz="1800" dirty="0" err="1">
                <a:solidFill>
                  <a:schemeClr val="tx2"/>
                </a:solidFill>
              </a:rPr>
              <a:t>растау</a:t>
            </a:r>
            <a:r>
              <a:rPr lang="ru-RU" sz="1800" dirty="0">
                <a:solidFill>
                  <a:schemeClr val="tx2"/>
                </a:solidFill>
              </a:rPr>
              <a:t>) </a:t>
            </a:r>
            <a:r>
              <a:rPr lang="ru-RU" sz="1800" dirty="0" err="1">
                <a:solidFill>
                  <a:schemeClr val="tx2"/>
                </a:solidFill>
              </a:rPr>
              <a:t>туралы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соңғы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шешімді</a:t>
            </a:r>
            <a:r>
              <a:rPr lang="ru-RU" sz="1800" dirty="0">
                <a:solidFill>
                  <a:schemeClr val="tx2"/>
                </a:solidFill>
              </a:rPr>
              <a:t> Комиссия </a:t>
            </a:r>
            <a:r>
              <a:rPr lang="ru-RU" sz="1800" dirty="0" err="1">
                <a:solidFill>
                  <a:schemeClr val="tx2"/>
                </a:solidFill>
              </a:rPr>
              <a:t>қабылдайды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endParaRPr lang="ru-RU" sz="1800" dirty="0">
              <a:solidFill>
                <a:schemeClr val="tx2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800" dirty="0" smtClean="0">
                <a:latin typeface="Times New Roman"/>
                <a:ea typeface="Times New Roman"/>
              </a:rPr>
              <a:t>- </a:t>
            </a:r>
            <a:r>
              <a:rPr lang="ru-RU" sz="1800" dirty="0" err="1">
                <a:solidFill>
                  <a:schemeClr val="tx2"/>
                </a:solidFill>
              </a:rPr>
              <a:t>Әрбір</a:t>
            </a:r>
            <a:r>
              <a:rPr lang="ru-RU" sz="1800" dirty="0">
                <a:solidFill>
                  <a:schemeClr val="tx2"/>
                </a:solidFill>
              </a:rPr>
              <a:t> педагог </a:t>
            </a:r>
            <a:r>
              <a:rPr lang="ru-RU" sz="1800" dirty="0" err="1">
                <a:solidFill>
                  <a:schemeClr val="tx2"/>
                </a:solidFill>
              </a:rPr>
              <a:t>бойынша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Сараптама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кеңесінің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ұсынымдарын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қарағаннан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және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алғаннан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кейін</a:t>
            </a:r>
            <a:r>
              <a:rPr lang="ru-RU" sz="1800" dirty="0">
                <a:solidFill>
                  <a:schemeClr val="tx2"/>
                </a:solidFill>
              </a:rPr>
              <a:t> Комиссия </a:t>
            </a:r>
            <a:r>
              <a:rPr lang="ru-RU" sz="1800" dirty="0" err="1">
                <a:solidFill>
                  <a:schemeClr val="tx2"/>
                </a:solidFill>
              </a:rPr>
              <a:t>педагогтердің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портфолиосын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қарайды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және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мынадай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шешімдердің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бірін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шығарады</a:t>
            </a:r>
            <a:r>
              <a:rPr lang="ru-RU" sz="1800" dirty="0">
                <a:solidFill>
                  <a:schemeClr val="tx2"/>
                </a:solidFill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1) </a:t>
            </a:r>
            <a:r>
              <a:rPr lang="ru-RU" sz="1800" dirty="0" err="1">
                <a:solidFill>
                  <a:schemeClr val="tx2"/>
                </a:solidFill>
              </a:rPr>
              <a:t>өтініш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берілген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келеді</a:t>
            </a:r>
            <a:r>
              <a:rPr lang="ru-RU" sz="1800" dirty="0">
                <a:solidFill>
                  <a:schemeClr val="tx2"/>
                </a:solidFill>
              </a:rPr>
              <a:t>;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2) </a:t>
            </a:r>
            <a:r>
              <a:rPr lang="ru-RU" sz="1800" dirty="0" err="1">
                <a:solidFill>
                  <a:schemeClr val="tx2"/>
                </a:solidFill>
              </a:rPr>
              <a:t>өтініш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берілген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бір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деңгейге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төмен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келеді</a:t>
            </a:r>
            <a:r>
              <a:rPr lang="ru-RU" sz="1800" dirty="0">
                <a:solidFill>
                  <a:schemeClr val="tx2"/>
                </a:solidFill>
              </a:rPr>
              <a:t>;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3) "педагог"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келеді</a:t>
            </a:r>
            <a:r>
              <a:rPr lang="ru-RU" sz="1800" dirty="0">
                <a:solidFill>
                  <a:schemeClr val="tx2"/>
                </a:solidFill>
              </a:rPr>
              <a:t> (</a:t>
            </a:r>
            <a:r>
              <a:rPr lang="ru-RU" sz="1800" dirty="0" err="1">
                <a:solidFill>
                  <a:schemeClr val="tx2"/>
                </a:solidFill>
              </a:rPr>
              <a:t>өтініш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берілген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келмеген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кезде</a:t>
            </a:r>
            <a:r>
              <a:rPr lang="ru-RU" sz="1800" dirty="0">
                <a:solidFill>
                  <a:schemeClr val="tx2"/>
                </a:solidFill>
              </a:rPr>
              <a:t>);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4) </a:t>
            </a:r>
            <a:r>
              <a:rPr lang="ru-RU" sz="1800" dirty="0" err="1">
                <a:solidFill>
                  <a:schemeClr val="tx2"/>
                </a:solidFill>
              </a:rPr>
              <a:t>өтініш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берілген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келмейді</a:t>
            </a:r>
            <a:r>
              <a:rPr lang="ru-RU" sz="1800" dirty="0">
                <a:solidFill>
                  <a:schemeClr val="tx2"/>
                </a:solidFill>
              </a:rPr>
              <a:t>.</a:t>
            </a:r>
          </a:p>
          <a:p>
            <a:r>
              <a:rPr lang="kk-KZ" sz="1800" dirty="0">
                <a:solidFill>
                  <a:schemeClr val="tx2"/>
                </a:solidFill>
              </a:rPr>
              <a:t> </a:t>
            </a:r>
            <a:endParaRPr lang="ru-RU" sz="1800" dirty="0">
              <a:solidFill>
                <a:schemeClr val="tx2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800" dirty="0" smtClean="0">
                <a:latin typeface="Times New Roman"/>
                <a:ea typeface="Times New Roman"/>
              </a:rPr>
              <a:t>- </a:t>
            </a:r>
            <a:r>
              <a:rPr lang="ru-RU" sz="1800" dirty="0">
                <a:solidFill>
                  <a:schemeClr val="tx2"/>
                </a:solidFill>
              </a:rPr>
              <a:t>"</a:t>
            </a:r>
            <a:r>
              <a:rPr lang="ru-RU" sz="1800" dirty="0" err="1">
                <a:solidFill>
                  <a:schemeClr val="tx2"/>
                </a:solidFill>
              </a:rPr>
              <a:t>Өтініш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берілген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біліктілік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санатына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аттестаттаудан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өтпеген</a:t>
            </a:r>
            <a:r>
              <a:rPr lang="ru-RU" sz="1800" dirty="0">
                <a:solidFill>
                  <a:schemeClr val="tx2"/>
                </a:solidFill>
              </a:rPr>
              <a:t>" </a:t>
            </a:r>
            <a:r>
              <a:rPr lang="ru-RU" sz="1800" dirty="0" err="1">
                <a:solidFill>
                  <a:schemeClr val="tx2"/>
                </a:solidFill>
              </a:rPr>
              <a:t>деген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шешім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қабылдаған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кезде</a:t>
            </a:r>
            <a:r>
              <a:rPr lang="ru-RU" sz="1800" dirty="0">
                <a:solidFill>
                  <a:schemeClr val="tx2"/>
                </a:solidFill>
              </a:rPr>
              <a:t> Комиссия </a:t>
            </a:r>
            <a:r>
              <a:rPr lang="ru-RU" sz="1800" dirty="0" err="1">
                <a:solidFill>
                  <a:schemeClr val="tx2"/>
                </a:solidFill>
              </a:rPr>
              <a:t>үш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жұмыс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күні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ішінде</a:t>
            </a:r>
            <a:r>
              <a:rPr lang="ru-RU" sz="1800" dirty="0">
                <a:solidFill>
                  <a:schemeClr val="tx2"/>
                </a:solidFill>
              </a:rPr>
              <a:t> осы </a:t>
            </a:r>
            <a:r>
              <a:rPr lang="ru-RU" sz="1800" dirty="0" err="1">
                <a:solidFill>
                  <a:schemeClr val="tx2"/>
                </a:solidFill>
              </a:rPr>
              <a:t>Қағидаларға</a:t>
            </a:r>
            <a:r>
              <a:rPr lang="ru-RU" sz="1800" dirty="0">
                <a:solidFill>
                  <a:schemeClr val="tx2"/>
                </a:solidFill>
              </a:rPr>
              <a:t> 16-қосымшаға </a:t>
            </a:r>
            <a:r>
              <a:rPr lang="ru-RU" sz="1800" dirty="0" err="1">
                <a:solidFill>
                  <a:schemeClr val="tx2"/>
                </a:solidFill>
              </a:rPr>
              <a:t>сәйкес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нысан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бойынша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Комиссияның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барлық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мүшелері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қол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қойған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шешімнің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негіздемесімен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бірге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аттестатталған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адамның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электрондық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поштасына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жазбаша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хабарлама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жібереді</a:t>
            </a:r>
            <a:r>
              <a:rPr lang="ru-RU" sz="1800" dirty="0">
                <a:solidFill>
                  <a:schemeClr val="tx2"/>
                </a:solidFill>
              </a:rPr>
              <a:t>.</a:t>
            </a:r>
          </a:p>
          <a:p>
            <a:endParaRPr lang="ru-RU" sz="1800" dirty="0" smtClean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2"/>
                </a:solidFill>
              </a:rPr>
              <a:t>- </a:t>
            </a:r>
            <a:r>
              <a:rPr lang="ru-RU" sz="1800" dirty="0" err="1" smtClean="0">
                <a:solidFill>
                  <a:schemeClr val="tx2"/>
                </a:solidFill>
              </a:rPr>
              <a:t>Аттестаттаудан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сәтті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өткен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педагогтердің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тізімі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аттестаттауды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өткізген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мемлекеттік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органның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немесе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білім</a:t>
            </a:r>
            <a:r>
              <a:rPr lang="ru-RU" sz="1800" dirty="0">
                <a:solidFill>
                  <a:schemeClr val="tx2"/>
                </a:solidFill>
              </a:rPr>
              <a:t> беру </a:t>
            </a:r>
            <a:r>
              <a:rPr lang="ru-RU" sz="1800" dirty="0" err="1">
                <a:solidFill>
                  <a:schemeClr val="tx2"/>
                </a:solidFill>
              </a:rPr>
              <a:t>ұйымының</a:t>
            </a:r>
            <a:r>
              <a:rPr lang="ru-RU" sz="1800" dirty="0">
                <a:solidFill>
                  <a:schemeClr val="tx2"/>
                </a:solidFill>
              </a:rPr>
              <a:t> Интернет-</a:t>
            </a:r>
            <a:r>
              <a:rPr lang="ru-RU" sz="1800" dirty="0" err="1">
                <a:solidFill>
                  <a:schemeClr val="tx2"/>
                </a:solidFill>
              </a:rPr>
              <a:t>ресурсында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err="1">
                <a:solidFill>
                  <a:schemeClr val="tx2"/>
                </a:solidFill>
              </a:rPr>
              <a:t>жарияланады</a:t>
            </a:r>
            <a:r>
              <a:rPr lang="ru-RU" sz="1800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868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Педагогтерге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біліктілік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санаттарын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мерзімінен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бұрын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беру </a:t>
            </a:r>
            <a:r>
              <a:rPr lang="ru-RU" sz="3200" b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тәртібі</a:t>
            </a:r>
            <a: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2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</a:br>
            <a:endParaRPr lang="ru-RU" sz="3200" b="1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14</a:t>
            </a:fld>
            <a:endParaRPr lang="ru-RU" dirty="0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6842" y="1814253"/>
            <a:ext cx="1154035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-Б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л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 err="1">
                <a:solidFill>
                  <a:schemeClr val="tx2"/>
                </a:solidFill>
              </a:rPr>
              <a:t>кт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л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к </a:t>
            </a:r>
            <a:r>
              <a:rPr lang="ru-RU" sz="2400" dirty="0" err="1">
                <a:solidFill>
                  <a:schemeClr val="tx2"/>
                </a:solidFill>
              </a:rPr>
              <a:t>санатын</a:t>
            </a:r>
            <a:r>
              <a:rPr lang="ru-RU" sz="2400" dirty="0">
                <a:solidFill>
                  <a:schemeClr val="tx2"/>
                </a:solidFill>
              </a:rPr>
              <a:t> мерз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м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 err="1">
                <a:solidFill>
                  <a:schemeClr val="tx2"/>
                </a:solidFill>
              </a:rPr>
              <a:t>нен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бұрын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беруге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кезект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аттестаттаудан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кей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н </a:t>
            </a:r>
            <a:r>
              <a:rPr lang="ru-RU" sz="2400" b="1" dirty="0" err="1">
                <a:solidFill>
                  <a:schemeClr val="tx2"/>
                </a:solidFill>
              </a:rPr>
              <a:t>ек</a:t>
            </a:r>
            <a:r>
              <a:rPr lang="en-US" sz="2400" b="1" dirty="0">
                <a:solidFill>
                  <a:schemeClr val="tx2"/>
                </a:solidFill>
              </a:rPr>
              <a:t>i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жыл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өткен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соң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жол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бер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лед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ru-RU" sz="2400" dirty="0">
                <a:solidFill>
                  <a:schemeClr val="tx2"/>
                </a:solidFill>
              </a:rPr>
              <a:t>. Педагог </a:t>
            </a:r>
            <a:r>
              <a:rPr lang="ru-RU" sz="2400" dirty="0" err="1">
                <a:solidFill>
                  <a:schemeClr val="tx2"/>
                </a:solidFill>
              </a:rPr>
              <a:t>Біліктілік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тестілеуін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сәтті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тапсырғаннан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кейін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және</a:t>
            </a:r>
            <a:r>
              <a:rPr lang="ru-RU" sz="2400" dirty="0">
                <a:solidFill>
                  <a:schemeClr val="tx2"/>
                </a:solidFill>
              </a:rPr>
              <a:t> осы </a:t>
            </a:r>
            <a:r>
              <a:rPr lang="ru-RU" sz="2400" dirty="0" err="1">
                <a:solidFill>
                  <a:schemeClr val="tx2"/>
                </a:solidFill>
              </a:rPr>
              <a:t>Қағидаларда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белгіленген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тәртіппен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соңғы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екі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жыл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ішінде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тиісті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қызмет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нәтижелері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болғаннан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кейін</a:t>
            </a:r>
            <a:r>
              <a:rPr lang="ru-RU" sz="2400" dirty="0">
                <a:solidFill>
                  <a:schemeClr val="tx2"/>
                </a:solidFill>
              </a:rPr>
              <a:t> осы </a:t>
            </a:r>
            <a:r>
              <a:rPr lang="ru-RU" sz="2400" dirty="0" err="1">
                <a:solidFill>
                  <a:schemeClr val="tx2"/>
                </a:solidFill>
              </a:rPr>
              <a:t>Қағидаларға</a:t>
            </a:r>
            <a:r>
              <a:rPr lang="ru-RU" sz="2400" dirty="0">
                <a:solidFill>
                  <a:schemeClr val="tx2"/>
                </a:solidFill>
              </a:rPr>
              <a:t> 19-қосымшаға </a:t>
            </a:r>
            <a:r>
              <a:rPr lang="ru-RU" sz="2400" dirty="0" err="1">
                <a:solidFill>
                  <a:schemeClr val="tx2"/>
                </a:solidFill>
              </a:rPr>
              <a:t>сәйкес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нысан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бойынша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мерзімінен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бұрын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аттестаттауға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өтініш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береді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400" dirty="0" smtClean="0">
              <a:solidFill>
                <a:schemeClr val="tx2"/>
              </a:solidFill>
            </a:endParaRPr>
          </a:p>
          <a:p>
            <a:endParaRPr lang="ru-RU" sz="2400" dirty="0" smtClean="0">
              <a:solidFill>
                <a:schemeClr val="tx2"/>
              </a:solidFill>
            </a:endParaRPr>
          </a:p>
          <a:p>
            <a:r>
              <a:rPr lang="ru-RU" sz="2400" dirty="0" smtClean="0">
                <a:solidFill>
                  <a:schemeClr val="tx2"/>
                </a:solidFill>
              </a:rPr>
              <a:t>-</a:t>
            </a:r>
            <a:r>
              <a:rPr lang="ru-RU" sz="2400" dirty="0" err="1" smtClean="0">
                <a:solidFill>
                  <a:schemeClr val="tx2"/>
                </a:solidFill>
              </a:rPr>
              <a:t>Мерзімінен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бұрын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аттестаттау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кезінде</a:t>
            </a:r>
            <a:r>
              <a:rPr lang="ru-RU" sz="2400" dirty="0">
                <a:solidFill>
                  <a:schemeClr val="tx2"/>
                </a:solidFill>
              </a:rPr>
              <a:t> Комиссия "</a:t>
            </a:r>
            <a:r>
              <a:rPr lang="ru-RU" sz="2400" dirty="0" err="1">
                <a:solidFill>
                  <a:schemeClr val="tx2"/>
                </a:solidFill>
              </a:rPr>
              <a:t>өтініш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берілген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біліктілік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санатына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сәйкес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келмейді</a:t>
            </a:r>
            <a:r>
              <a:rPr lang="ru-RU" sz="2400" dirty="0">
                <a:solidFill>
                  <a:schemeClr val="tx2"/>
                </a:solidFill>
              </a:rPr>
              <a:t>" </a:t>
            </a:r>
            <a:r>
              <a:rPr lang="ru-RU" sz="2400" dirty="0" err="1">
                <a:solidFill>
                  <a:schemeClr val="tx2"/>
                </a:solidFill>
              </a:rPr>
              <a:t>деген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шешім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қабылдаған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жағдайда</a:t>
            </a:r>
            <a:r>
              <a:rPr lang="ru-RU" sz="2400" dirty="0">
                <a:solidFill>
                  <a:schemeClr val="tx2"/>
                </a:solidFill>
              </a:rPr>
              <a:t>, </a:t>
            </a:r>
            <a:r>
              <a:rPr lang="ru-RU" sz="2400" dirty="0" err="1">
                <a:solidFill>
                  <a:schemeClr val="tx2"/>
                </a:solidFill>
              </a:rPr>
              <a:t>қолданыстағы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біліктілік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санаты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оның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қолданылу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мерзімі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аяқталғанға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дейін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сақталады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</a:p>
          <a:p>
            <a:endParaRPr lang="ru-RU" sz="2400" dirty="0">
              <a:solidFill>
                <a:schemeClr val="tx2"/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33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9525"/>
            <a:ext cx="12192000" cy="828675"/>
          </a:xfrm>
          <a:prstGeom prst="rect">
            <a:avLst/>
          </a:prstGeom>
          <a:solidFill>
            <a:srgbClr val="256D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orbel Light" panose="020B0303020204020204" pitchFamily="34" charset="0"/>
            </a:endParaRPr>
          </a:p>
        </p:txBody>
      </p:sp>
      <p:sp>
        <p:nvSpPr>
          <p:cNvPr id="31747" name="Прямоугольник 91"/>
          <p:cNvSpPr>
            <a:spLocks noChangeArrowheads="1"/>
          </p:cNvSpPr>
          <p:nvPr/>
        </p:nvSpPr>
        <p:spPr bwMode="auto">
          <a:xfrm>
            <a:off x="0" y="22225"/>
            <a:ext cx="1219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k-KZ" sz="2400" b="1">
                <a:solidFill>
                  <a:srgbClr val="C7B293"/>
                </a:solidFill>
                <a:latin typeface="Arial" charset="0"/>
                <a:cs typeface="Arial" charset="0"/>
              </a:rPr>
              <a:t>РЕСПУБЛИКАЛЫҚ ОҚУ-ӘДІСТЕМЕЛІК КЕҢЕСКЕ ҰСЫНЫЛАТЫН АВТОРЛЫҚ БАҒДАРЛАМА ДАЙЫНДАУ</a:t>
            </a:r>
            <a:endParaRPr lang="ru-RU" sz="2400">
              <a:solidFill>
                <a:srgbClr val="C7B293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0763" y="1239838"/>
            <a:ext cx="9904412" cy="483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 тәжірибесіне байланысты оқу-әдістемелік проблемаларды анықтау;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Анықталған проблеманы шешуге бағытталған педагогикалық зерттеу тақырыбын құрастыру;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 зерттеу тақырыбының өзектілігін негіздеу;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 зерттеудің мақсаты мен міндеттерін, болжамын анықтау;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 зерттеу жұмысының жоспарын дайындау;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 зерттеу жұмысының жоспарын әдістемелік бірлестік, кафедра отырыстарында талқылау;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arenR"/>
              <a:defRPr/>
            </a:pPr>
            <a:r>
              <a:rPr lang="kk-KZ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 зерттеу жұмысының жоспарын аудандық, облыстық әдістемелік орталық мамандарымен талқылау;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2000" dirty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926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9525"/>
            <a:ext cx="12192000" cy="828675"/>
          </a:xfrm>
          <a:prstGeom prst="rect">
            <a:avLst/>
          </a:prstGeom>
          <a:solidFill>
            <a:srgbClr val="256D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orbel Light" panose="020B0303020204020204" pitchFamily="34" charset="0"/>
            </a:endParaRPr>
          </a:p>
        </p:txBody>
      </p:sp>
      <p:sp>
        <p:nvSpPr>
          <p:cNvPr id="32771" name="Прямоугольник 91"/>
          <p:cNvSpPr>
            <a:spLocks noChangeArrowheads="1"/>
          </p:cNvSpPr>
          <p:nvPr/>
        </p:nvSpPr>
        <p:spPr bwMode="auto">
          <a:xfrm>
            <a:off x="0" y="22225"/>
            <a:ext cx="1219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k-KZ" sz="2400" b="1">
                <a:solidFill>
                  <a:srgbClr val="C7B293"/>
                </a:solidFill>
                <a:latin typeface="Arial" charset="0"/>
                <a:cs typeface="Arial" charset="0"/>
              </a:rPr>
              <a:t>РЕСПУБЛИКАЛЫҚ ОҚУ-ӘДІСТЕМЕЛІК КЕҢЕСКЕ ҰСЫНЫЛАТЫН АВТОРЛЫҚ БАҒДАРЛАМА ДАЙЫНДАУ</a:t>
            </a:r>
            <a:endParaRPr lang="ru-RU" sz="2400">
              <a:solidFill>
                <a:srgbClr val="C7B293"/>
              </a:solidFill>
              <a:latin typeface="Arial" charset="0"/>
              <a:cs typeface="Arial" charset="0"/>
            </a:endParaRP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842963" y="912813"/>
            <a:ext cx="1039177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8) Педагогикалық зерттеудің негізгі тұжырымдарын тәжірибеге ендіру, нәтижесіне мониторинг жүргізу, нәтижесін әдістемелік бірлестік, кафедра отырыстарында талқылау, мақұлдау.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9) Педагогикалық зерттеуді тәжірибеге ендіру нәтижесімен аудандық, облыстық семинарлар, конференцияларда баяндама жасау.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ru-RU" sz="2000">
                <a:solidFill>
                  <a:srgbClr val="002060"/>
                </a:solidFill>
                <a:latin typeface="Arial" charset="0"/>
                <a:cs typeface="Arial" charset="0"/>
              </a:rPr>
              <a:t>10) </a:t>
            </a:r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Педагогикалық зерттеу тәжірибесін сипаттау (авторлық бағдарлама, әдістемелік құрал).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11) Педагогикалық зерттеу тәжірибесі негізіндегі авторлық бағдарламаны, әдістемелік құралды аудандық, облыстық әдістемелік орталық жанындағы ғылыми-әдістемелік кеңеске ұсыну, мақұлдау.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12) Облыстық әдістемелік орталық жанындағы ғылыми-әдістемелік кеңесте мақұлданған авторлық бағдарламаны, әдістемелік ұсынымды аймақтың басқа ББҰ тарату, тәжірибелеріне ендіру, мониторинг жүргізу.</a:t>
            </a: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13) Авторлық бағдарламаны, әдістемелік ұсынымды тәжірибелеріне ендірілгені туралы ББҰ акт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45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9525"/>
            <a:ext cx="12192000" cy="828675"/>
          </a:xfrm>
          <a:prstGeom prst="rect">
            <a:avLst/>
          </a:prstGeom>
          <a:solidFill>
            <a:srgbClr val="256D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orbel Light" panose="020B0303020204020204" pitchFamily="34" charset="0"/>
            </a:endParaRPr>
          </a:p>
        </p:txBody>
      </p:sp>
      <p:sp>
        <p:nvSpPr>
          <p:cNvPr id="33795" name="Прямоугольник 91"/>
          <p:cNvSpPr>
            <a:spLocks noChangeArrowheads="1"/>
          </p:cNvSpPr>
          <p:nvPr/>
        </p:nvSpPr>
        <p:spPr bwMode="auto">
          <a:xfrm>
            <a:off x="0" y="22225"/>
            <a:ext cx="1219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k-KZ" sz="2400" b="1">
                <a:solidFill>
                  <a:srgbClr val="C7B293"/>
                </a:solidFill>
                <a:latin typeface="Arial" charset="0"/>
                <a:cs typeface="Arial" charset="0"/>
              </a:rPr>
              <a:t>РЕСПУБЛИКАЛЫҚ ОҚУ-ӘДІСТЕМЕЛІК КЕҢЕСКЕ ҰСЫНЫЛАТЫН АВТОРЛЫҚ БАҒДАРЛАМА ДАЙЫНДАУ</a:t>
            </a:r>
            <a:endParaRPr lang="ru-RU" sz="2400">
              <a:solidFill>
                <a:srgbClr val="C7B293"/>
              </a:solidFill>
              <a:latin typeface="Arial" charset="0"/>
              <a:cs typeface="Arial" charset="0"/>
            </a:endParaRPr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719138" y="1349375"/>
            <a:ext cx="107537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14) Авторлық бағдарламаны, әдістемелік ұсынымды облыстық әдістемелік орталық жанындағы ғылыми-әдістемелік кеңеске республикалық оқу-әдістемелік кеңестің қарауына ұсыну бойынша өтініш беру, оң шешім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15) Авторлық бағдарламаны, әдістемелік ұсынымды ұлттық ғылыми-техникалық сараптау орталығына ұсыну, қорытынды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16) Авторлық бағдарламаны, әдістемелік ұсынымды республикалық оқу-әдістемелік кеңестің қарауына ұсыну бойынша Білім басқармасының ұсыным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ru-RU" sz="2000">
                <a:solidFill>
                  <a:srgbClr val="002060"/>
                </a:solidFill>
                <a:latin typeface="Arial" charset="0"/>
                <a:cs typeface="Arial" charset="0"/>
              </a:rPr>
              <a:t>17) </a:t>
            </a:r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Республикалық оқу-әдістемелік кеңеске Сараптамалық кеңестің талаптары негізінде құжаттарды дайындау, жолдау.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18) Республикалық оқу-әдістемелік кеңестің оң қорытындысын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19) «Педагог-шебер» біліктілік санатына Ұлттық біліктілік тест тапсыру, куәлігін алу.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just"/>
            <a:r>
              <a:rPr lang="kk-KZ" sz="2000">
                <a:solidFill>
                  <a:srgbClr val="002060"/>
                </a:solidFill>
                <a:latin typeface="Arial" charset="0"/>
                <a:cs typeface="Arial" charset="0"/>
              </a:rPr>
              <a:t>20) Қажетті құжаттарды аттестаттау комиссиясына жолдау.</a:t>
            </a:r>
            <a:endParaRPr lang="ru-RU" sz="200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7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xmlns="" id="{7E01EBED-56E2-4756-AC1E-71EB89B05128}"/>
              </a:ext>
            </a:extLst>
          </p:cNvPr>
          <p:cNvSpPr txBox="1">
            <a:spLocks/>
          </p:cNvSpPr>
          <p:nvPr/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D0D6709-3B5A-47FE-B54C-881DB55A3635}"/>
              </a:ext>
            </a:extLst>
          </p:cNvPr>
          <p:cNvSpPr/>
          <p:nvPr/>
        </p:nvSpPr>
        <p:spPr>
          <a:xfrm>
            <a:off x="2286001" y="2659560"/>
            <a:ext cx="79495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Century Gothic" pitchFamily="34" charset="0"/>
              </a:rPr>
              <a:t>НАЗАР ҚОЙЫП ТЫҢДАҒАНДАРЫҢЫЗҒА РАҚМЕТ!</a:t>
            </a:r>
            <a:endParaRPr lang="ru-RU" sz="4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2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9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669" y="764274"/>
            <a:ext cx="11156731" cy="653363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chemeClr val="tx2"/>
                </a:solidFill>
              </a:rPr>
              <a:t>Педагогтерді</a:t>
            </a:r>
            <a:r>
              <a:rPr lang="ru-RU" sz="3600" b="1" dirty="0" smtClean="0">
                <a:solidFill>
                  <a:schemeClr val="tx2"/>
                </a:solidFill>
              </a:rPr>
              <a:t>  </a:t>
            </a:r>
            <a:r>
              <a:rPr lang="ru-RU" sz="3600" b="1" dirty="0" err="1" smtClean="0">
                <a:solidFill>
                  <a:schemeClr val="tx2"/>
                </a:solidFill>
              </a:rPr>
              <a:t>аттестаттау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бойынша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нормативтік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құқықтық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</a:rPr>
              <a:t>құжаттар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2607" y="1718440"/>
            <a:ext cx="115718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Педагогтерді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аттестаттаудан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өткізу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қағидалары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мен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шарттары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(ҚР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12.11.2021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561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68288" lvl="0" indent="-268288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"Педагог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қызметкерлер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оларға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теңестірілген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тұлғалардың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лауазымдарының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үлгілік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сипаттамаларын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бекіту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2009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13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шілдедегі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338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(ҚР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30.04.2020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169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lvl="0" algn="just"/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68288" indent="-268288" algn="just">
              <a:buFont typeface="Wingdings" pitchFamily="2" charset="2"/>
              <a:buChar char="Ø"/>
            </a:pP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пәндер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республикалық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халықаралық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олимпиадалар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мен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ғылыми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жобалар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конкурстарының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ғылыми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жарыстардың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орындаушылар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конкурстарының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кәсіби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шеберлік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конкурстарының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спорттық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жарыстардың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тізбесін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бекіту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kk-KZ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2011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желтоқсандағы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514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kk-KZ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Тізбе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редакцияда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ҚР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25.05.2021 № 232 </a:t>
            </a:r>
            <a:r>
              <a:rPr lang="kk-KZ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2800" dirty="0" smtClean="0">
              <a:solidFill>
                <a:srgbClr val="444444"/>
              </a:solidFill>
              <a:latin typeface="customFon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903" y="551793"/>
            <a:ext cx="11172497" cy="441436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chemeClr val="tx2"/>
                </a:solidFill>
              </a:rPr>
              <a:t>Педагогтердің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аттестациясы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келесі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кезеңдерді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қамтиды</a:t>
            </a:r>
            <a:r>
              <a:rPr lang="ru-RU" sz="2400" b="1" dirty="0" smtClean="0">
                <a:solidFill>
                  <a:schemeClr val="tx2"/>
                </a:solidFill>
              </a:rPr>
              <a:t>:</a:t>
            </a: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35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77769"/>
              </p:ext>
            </p:extLst>
          </p:nvPr>
        </p:nvGraphicFramePr>
        <p:xfrm>
          <a:off x="409903" y="1056289"/>
          <a:ext cx="11619187" cy="571873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292773"/>
                <a:gridCol w="8056179"/>
                <a:gridCol w="2270235"/>
              </a:tblGrid>
              <a:tr h="464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аттестаттау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кезеңдері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Кезеңдердің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мазмұны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Кім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жүргізеді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6971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ҰБТ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тестілеуін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тапсыру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дипломда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көрсетілген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мамандығы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k-KZ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бойынша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өтініш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береді</a:t>
                      </a:r>
                      <a:r>
                        <a:rPr lang="kk-KZ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endParaRPr lang="ru-RU" sz="1600" kern="12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ҰБТ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өткізу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операторы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болып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ҰТО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саналады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олар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белгілеген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өткізуге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құқылы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9295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эссе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Тестілеу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аяқталған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соң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жазады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Берілетін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уақыт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30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минут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Қолданылатын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сөз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250-300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сөз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сайын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тақырыбын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беру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саласындағы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уәкілетті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орган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анықтайды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Жазылған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педагогтің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жеке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кабинетінде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ngt.testcenter.kz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сілтемесі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бойынша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көрсетіледі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kern="1200" dirty="0" smtClean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Эссенің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тақырыптарын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сайын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саласындағы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өкілетті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органдар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анықтайды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1161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бағалау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Педагогтерді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бағалауды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беру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жүргізеді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құжаттардың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мемлекеттік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көрсетілетін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стандартында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белгіленген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құжаттар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тізбесіне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сәйкестігін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қарауды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қамтиды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Қажетті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құжаттар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болмаған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жағдайда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жетіспейтін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құжаттарды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жұмыс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күні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ішінде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әкеледі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kern="1200" dirty="0" smtClean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ұйымдары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жүргізеді</a:t>
                      </a:r>
                      <a:endParaRPr lang="ru-RU" sz="1200" dirty="0" smtClean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18591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нәтижелерін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кешенді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талдамалық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жинақтау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400" kern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тестілеуінің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нәтижелері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бойынша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педагогтің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өтініші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негізінде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қолданыстағы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мерзімі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өткенге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дейін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бағалауынан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кейін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одан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әрі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аттестаттау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рәсімі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жүргізіледі</a:t>
                      </a:r>
                      <a:r>
                        <a:rPr lang="kk-KZ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педагогтер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осы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Қағидалардың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3-тарауына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сәйкес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нәтижелерін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кешенді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талдамалық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жинақтау</a:t>
                      </a:r>
                      <a:r>
                        <a:rPr lang="kk-KZ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жасалады. </a:t>
                      </a:r>
                      <a:endParaRPr lang="kk-KZ" sz="1600" kern="12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Өтiнiш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338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бұйрықпен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бекітілген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бiлiктiлiк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талаптарына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сәйкес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санаттың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өту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мерзiмдерi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кезектiлiгiн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сақтай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отырып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берiледi</a:t>
                      </a:r>
                      <a:r>
                        <a:rPr lang="en-US" sz="16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kern="12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Комиссия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k-KZ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педагогтер ұсынған материалдарды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қызметтің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нәтижелерін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кешенді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талдамалық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қорытындылау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жылына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екі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рет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тиісінше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ағымдағы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жылдың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мамырына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қарашасына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дейін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</a:t>
                      </a:r>
                      <a:r>
                        <a:rPr lang="kk-KZ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араптама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кеңесінің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қарауына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жібереді</a:t>
                      </a:r>
                      <a:r>
                        <a:rPr lang="en-US" sz="1200" kern="12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200" kern="1200" dirty="0" smtClean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6386"/>
            <a:ext cx="11582400" cy="1371600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Негізгі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орта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және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жалпы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орта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білім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беру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педагогтері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үшін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төмендегідей</a:t>
            </a:r>
            <a:r>
              <a:rPr lang="ru-RU" sz="24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балл </a:t>
            </a:r>
            <a:r>
              <a:rPr lang="ru-RU" sz="24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4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%) </a:t>
            </a:r>
            <a:r>
              <a:rPr lang="ru-RU" sz="2400" b="1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алған</a:t>
            </a:r>
            <a:r>
              <a:rPr lang="ru-RU" sz="24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жағдайда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тестілеу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нәтижесі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оң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болып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саналады</a:t>
            </a:r>
            <a: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</a:t>
            </a:r>
            <a:br>
              <a:rPr lang="ru-RU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ru-RU" sz="24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166719"/>
              </p:ext>
            </p:extLst>
          </p:nvPr>
        </p:nvGraphicFramePr>
        <p:xfrm>
          <a:off x="346842" y="1749972"/>
          <a:ext cx="11634953" cy="46823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632842"/>
                <a:gridCol w="1608083"/>
                <a:gridCol w="1885332"/>
                <a:gridCol w="1560450"/>
                <a:gridCol w="2429408"/>
                <a:gridCol w="1518838"/>
              </a:tblGrid>
              <a:tr h="12723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Тест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  <a:effectLst/>
                        </a:rPr>
                        <a:t>тапсырмалары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/</a:t>
                      </a:r>
                      <a:r>
                        <a:rPr lang="kk-KZ" sz="2400" dirty="0" smtClean="0">
                          <a:solidFill>
                            <a:schemeClr val="tx2"/>
                          </a:solidFill>
                          <a:effectLst/>
                        </a:rPr>
                        <a:t>берілетін</a:t>
                      </a:r>
                      <a:r>
                        <a:rPr lang="kk-KZ" sz="2400" baseline="0" dirty="0" smtClean="0">
                          <a:solidFill>
                            <a:schemeClr val="tx2"/>
                          </a:solidFill>
                          <a:effectLst/>
                        </a:rPr>
                        <a:t> санаттар</a:t>
                      </a:r>
                      <a:endParaRPr lang="en-US" sz="2400" dirty="0" smtClean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«педагог»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«педагог-модератор»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педагог-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  <a:effectLst/>
                        </a:rPr>
                        <a:t>сарапшы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педагог-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  <a:effectLst/>
                        </a:rPr>
                        <a:t>зерттеуші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педагог-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  <a:effectLst/>
                        </a:rPr>
                        <a:t>шебер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49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Оқу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пәнінің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мазмұны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бағыты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бойынша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50%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60%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70%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80%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90%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49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«Педагогика,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оқыту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әдістемесі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бағыты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бойынша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30%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40%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50%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60%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70%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373" y="764275"/>
            <a:ext cx="11204028" cy="6533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ҰБТ </a:t>
            </a:r>
            <a:r>
              <a:rPr lang="ru-RU" sz="3200" b="1" dirty="0" err="1" smtClean="0">
                <a:solidFill>
                  <a:schemeClr val="tx2"/>
                </a:solidFill>
              </a:rPr>
              <a:t>ө</a:t>
            </a:r>
            <a:r>
              <a:rPr lang="ru-RU" sz="3200" b="1" dirty="0" err="1" smtClean="0">
                <a:solidFill>
                  <a:schemeClr val="tx2"/>
                </a:solidFill>
              </a:rPr>
              <a:t>туге</a:t>
            </a:r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қойылатын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талаптар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күшейтілді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4952" y="1355834"/>
            <a:ext cx="117926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3" descr="C:\Users\Gulmira 203\Desktop\5706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91" y="2186831"/>
            <a:ext cx="4177203" cy="312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71544" y="2186831"/>
            <a:ext cx="6885977" cy="3737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4000" b="1" dirty="0">
                <a:solidFill>
                  <a:srgbClr val="FF0000"/>
                </a:solidFill>
              </a:rPr>
              <a:t>!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Біліктілік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тестілеуін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өткізу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кезінде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тыйым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салынған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зат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немесе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ереже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бұзушылық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анықталған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жағдайда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педагогке</a:t>
            </a:r>
            <a:r>
              <a:rPr lang="ru-RU" sz="2400" b="1" dirty="0">
                <a:solidFill>
                  <a:schemeClr val="tx2"/>
                </a:solidFill>
              </a:rPr>
              <a:t> бес </a:t>
            </a:r>
            <a:r>
              <a:rPr lang="ru-RU" sz="2400" b="1" dirty="0" err="1">
                <a:solidFill>
                  <a:schemeClr val="tx2"/>
                </a:solidFill>
              </a:rPr>
              <a:t>жыл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мерзімге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аттестаттаудан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өтуге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рұқсат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берілмейді</a:t>
            </a:r>
            <a:r>
              <a:rPr lang="ru-RU" sz="2400" b="1" dirty="0">
                <a:solidFill>
                  <a:schemeClr val="tx2"/>
                </a:solidFill>
              </a:rPr>
              <a:t>.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pPr algn="just">
              <a:lnSpc>
                <a:spcPct val="115000"/>
              </a:lnSpc>
            </a:pPr>
            <a:endParaRPr lang="ru-RU" sz="2400" b="1" dirty="0">
              <a:solidFill>
                <a:schemeClr val="tx2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2400" b="1" dirty="0" err="1" smtClean="0">
                <a:solidFill>
                  <a:schemeClr val="tx2"/>
                </a:solidFill>
              </a:rPr>
              <a:t>Педагогтің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біліктілік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санаты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«педагог» </a:t>
            </a:r>
            <a:r>
              <a:rPr lang="ru-RU" sz="2400" b="1" dirty="0" err="1">
                <a:solidFill>
                  <a:schemeClr val="tx2"/>
                </a:solidFill>
              </a:rPr>
              <a:t>біліктілік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санатына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дейін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төмендетіледі</a:t>
            </a:r>
            <a:r>
              <a:rPr lang="ru-RU" sz="2400" b="1" dirty="0">
                <a:solidFill>
                  <a:schemeClr val="tx2"/>
                </a:solidFill>
              </a:rPr>
              <a:t>.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696279"/>
              </p:ext>
            </p:extLst>
          </p:nvPr>
        </p:nvGraphicFramePr>
        <p:xfrm>
          <a:off x="409902" y="1371599"/>
          <a:ext cx="11347617" cy="4460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91945"/>
                <a:gridCol w="3696601"/>
                <a:gridCol w="5459071"/>
              </a:tblGrid>
              <a:tr h="562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Қарастырылып отырған санат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Сараптама кеңесі қай жерде ұйымдастырылады?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Сараптама кеңесінің құрамын кімнің бұйрығымен бекітеді?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</a:tr>
              <a:tr h="562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«педагог» 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 беру ұйымы деңгейінде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беру ұйымы басшысының бұйрығымен бекітіледі;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</a:tr>
              <a:tr h="843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«педагог-модератор»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Аудан/қала деңгейінде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ауданның /қаланың білім беру саласындағы уәкілетті органы басшысының  бұйрығымен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бекітіледі.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</a:tr>
              <a:tr h="11250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«педагог-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сарапшы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», «педагог-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зерттеуші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Облыс</a:t>
                      </a:r>
                      <a:r>
                        <a:rPr lang="kk-KZ" sz="18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деңгейінде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Облыстың</a:t>
                      </a:r>
                      <a:r>
                        <a:rPr lang="kk-KZ" sz="18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беру саласындағы уәкілетті органы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kk-KZ" sz="18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бұйрығымен </a:t>
                      </a:r>
                      <a:r>
                        <a:rPr lang="kk-KZ" sz="18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бекітіледі.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</a:tr>
              <a:tr h="978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«педагог-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шебер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1800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Ы.Алтынсарин атындағы Ұлттық білім академиясының жанындағы Республикалық оқу-әдістемелік кеңесі </a:t>
                      </a:r>
                      <a:endParaRPr lang="ru-RU" sz="1800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саланың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уәкілетті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органы 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бұйрығымен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бекітіледі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2797" marR="32797" marT="0" marB="0"/>
                </a:tc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lc="http://schemas.openxmlformats.org/drawingml/2006/lockedCanvas"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4498" y="394586"/>
            <a:ext cx="10434592" cy="457188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32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Мұғалімдерге біліктілік</a:t>
            </a:r>
            <a:r>
              <a:rPr lang="ru-RU" sz="32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санаттарын</a:t>
            </a:r>
            <a:r>
              <a:rPr lang="ru-RU" sz="32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беру (</a:t>
            </a:r>
            <a:r>
              <a:rPr lang="ru-RU" sz="32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растау</a:t>
            </a:r>
            <a:r>
              <a:rPr lang="ru-RU" sz="32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тәртібі</a:t>
            </a:r>
            <a:r>
              <a:rPr lang="ru-RU" sz="32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6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903" y="274638"/>
            <a:ext cx="11172497" cy="623996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Сараптама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49463" y="930166"/>
            <a:ext cx="6274676" cy="5612524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санаттарын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берілген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санатына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сәйкестігін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беру (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растау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рәсімін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жүргізу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бағыт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жеке-жеке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құрылады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3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кеңесінің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құрамына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кеңесінің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төрағасы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мүшелері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кіреді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мүшелері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тақ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санынан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кемінде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жеті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адамнан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тұрады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Төраға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мүшелерінің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арасынан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сайланады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3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қағидаларының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12-қосымшасына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санаттарын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беруге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растауға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педагогтердің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портфолиосын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өлшемшарттарына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санаттарын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беруге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растауға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педагогтердің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портфолиосын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қарайды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бағалайды</a:t>
            </a:r>
            <a:r>
              <a:rPr lang="ru-RU" sz="3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pic>
        <p:nvPicPr>
          <p:cNvPr id="26" name="Объект 2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8" y="1466194"/>
            <a:ext cx="5287019" cy="39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903" y="274638"/>
            <a:ext cx="11172497" cy="623996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Сараптама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54869" y="945930"/>
            <a:ext cx="6369270" cy="5596759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аттестатталушының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қатысуымен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портфолионы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бағыт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жеке-жеке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қарайды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бағалайды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Аттестатталушының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қатысуымен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портфолионы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қарау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минуттан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аспайды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ретте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аудио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бейнежазба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жүргізіледі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 Аудио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бейнежазба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аттестаттауды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өткізетін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ұйымның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мұрағатында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кемінде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жыл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сақталады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36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Сараптама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кеңесі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санаттарын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беру (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растау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педагогтердің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портфолиосын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парақтарын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кешенді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талдамалық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жинақтаудың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қорытындылары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сәйкестік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сәйкессіздік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педагог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берілген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санатынан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деңгейге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төмен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сәйкестік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ұсынымдарды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саласындағы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уәкілетті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орган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айқындаған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мерзімдерде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маусымға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желтоқсанға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дейін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комиссияға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жібереді</a:t>
            </a:r>
            <a:r>
              <a:rPr lang="ru-RU" sz="36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" y="1466194"/>
            <a:ext cx="5261369" cy="394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ятиугольник 8"/>
          <p:cNvSpPr/>
          <p:nvPr/>
        </p:nvSpPr>
        <p:spPr>
          <a:xfrm>
            <a:off x="199120" y="254597"/>
            <a:ext cx="11877266" cy="923330"/>
          </a:xfrm>
          <a:prstGeom prst="homePlate">
            <a:avLst>
              <a:gd name="adj" fmla="val 606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Біліктілік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санатын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беру (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растау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)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үшін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жалпы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орта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білім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беру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ұйымдары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педагогінің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портфолиосын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бағалау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/>
                <a:ea typeface="Arial"/>
                <a:cs typeface="Arial"/>
              </a:rPr>
              <a:t>өлшемшарттары</a:t>
            </a:r>
            <a: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  <a:t/>
            </a:r>
            <a:br>
              <a:rPr lang="ru-RU" sz="1800" b="1" dirty="0">
                <a:solidFill>
                  <a:schemeClr val="tx2"/>
                </a:solidFill>
                <a:latin typeface="Arial"/>
                <a:ea typeface="Arial"/>
                <a:cs typeface="Arial"/>
              </a:rPr>
            </a:br>
            <a:endParaRPr lang="ru-RU" sz="1800" b="1" i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28165" y="1271120"/>
            <a:ext cx="10304445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Соңғы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үш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оқу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жылындағы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сапасы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сапасының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серпінін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ескере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отырып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тоқсан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жартыжылдық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55381" y="2129050"/>
            <a:ext cx="10177228" cy="40862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Үлгерімі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нашар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оқушылармен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жұмыс</a:t>
            </a:r>
            <a:endParaRPr lang="kk-KZ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55381" y="2790498"/>
            <a:ext cx="10177228" cy="34732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296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сапасы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55380" y="3563008"/>
            <a:ext cx="10177229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514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бұйрығына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конкурстарда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олимпиадаларда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жарыстарда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алушылардың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жетістіктері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55381" y="4524703"/>
            <a:ext cx="10177227" cy="102155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№ 514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бұйрығына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педагогтің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кәсіби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конкурстардағы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олимпиадалардағы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жетістіктері</a:t>
            </a:r>
            <a:endParaRPr lang="ru-RU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(«педагог-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сарапшы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», «педагог-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зерттеуші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», «педагог-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шебер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санаттары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0" y="1271120"/>
            <a:ext cx="1329045" cy="350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655380" y="5707117"/>
            <a:ext cx="10177227" cy="67763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296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Педагогикалық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тәжірибені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жинақтау</a:t>
            </a:r>
            <a:endParaRPr lang="kk-KZ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82296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kk-KZ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(«педагог-зертеуші», «педагог-шебер» санаттары үшін)</a:t>
            </a:r>
            <a:endParaRPr lang="ru-RU" altLang="ko-KR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8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FFC000"/>
      </a:accent3>
      <a:accent4>
        <a:srgbClr val="8F6C00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3838</TotalTime>
  <Words>2046</Words>
  <Application>Microsoft Office PowerPoint</Application>
  <PresentationFormat>Произвольный</PresentationFormat>
  <Paragraphs>218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Quattrocento Sans</vt:lpstr>
      <vt:lpstr>customFont</vt:lpstr>
      <vt:lpstr>Corbel Light</vt:lpstr>
      <vt:lpstr>Calibri</vt:lpstr>
      <vt:lpstr>Century Gothic</vt:lpstr>
      <vt:lpstr>맑은 고딕</vt:lpstr>
      <vt:lpstr>Wingdings</vt:lpstr>
      <vt:lpstr>Times New Roman</vt:lpstr>
      <vt:lpstr>Тема Office</vt:lpstr>
      <vt:lpstr>Презентация PowerPoint</vt:lpstr>
      <vt:lpstr>Педагогтерді  аттестаттау бойынша нормативтік құқықтық құжаттар</vt:lpstr>
      <vt:lpstr>Педагогтердің аттестациясы келесі кезеңдерді қамтиды: </vt:lpstr>
      <vt:lpstr>Негізгі орта және жалпы орта білім беру педагогтері үшін төмендегідей балл (%) алған жағдайда тестілеу нәтижесі оң болып саналады: </vt:lpstr>
      <vt:lpstr>ҰБТ өтуге қойылатын талаптар күшейтілді</vt:lpstr>
      <vt:lpstr>Презентация PowerPoint</vt:lpstr>
      <vt:lpstr>Сараптама кеңесінің жұмысы</vt:lpstr>
      <vt:lpstr>Сараптама кеңесінің жұмысы</vt:lpstr>
      <vt:lpstr>Презентация PowerPoint</vt:lpstr>
      <vt:lpstr>Біліктілік санатын беру (растау) үшін жалпы орта білім беру ұйымдары педагогінің портфолиосын бағалау критерийлері  </vt:lpstr>
      <vt:lpstr>Біліктілік санатын беру (растау) үшін жалпы орта білім беру ұйымдары педагогінің портфолиосын бағалау критерийлері  </vt:lpstr>
      <vt:lpstr>Педагогтің портфолиосын бағалау өлшемшарттарына түсініктеме</vt:lpstr>
      <vt:lpstr>Аттестаттау комиссиясының жұмысы</vt:lpstr>
      <vt:lpstr> Педагогтерге біліктілік санаттарын мерзімінен бұрын беру тәртібі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НОВОМУ  2020-2021 УЧЕБНОМУ ГОДУ</dc:title>
  <dc:creator>ADMIN</dc:creator>
  <cp:lastModifiedBy>Gulmira 203</cp:lastModifiedBy>
  <cp:revision>586</cp:revision>
  <cp:lastPrinted>2022-01-18T11:19:38Z</cp:lastPrinted>
  <dcterms:modified xsi:type="dcterms:W3CDTF">2022-03-21T10:19:21Z</dcterms:modified>
</cp:coreProperties>
</file>