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9">
  <p:sldMasterIdLst>
    <p:sldMasterId id="2147483659" r:id="rId1"/>
  </p:sldMasterIdLst>
  <p:notesMasterIdLst>
    <p:notesMasterId r:id="rId10"/>
  </p:notesMasterIdLst>
  <p:sldIdLst>
    <p:sldId id="1148" r:id="rId2"/>
    <p:sldId id="1182" r:id="rId3"/>
    <p:sldId id="1183" r:id="rId4"/>
    <p:sldId id="1188" r:id="rId5"/>
    <p:sldId id="1189" r:id="rId6"/>
    <p:sldId id="1193" r:id="rId7"/>
    <p:sldId id="1190" r:id="rId8"/>
    <p:sldId id="1191" r:id="rId9"/>
  </p:sldIdLst>
  <p:sldSz cx="12192000" cy="6858000"/>
  <p:notesSz cx="6742113" cy="9872663"/>
  <p:embeddedFontLst>
    <p:embeddedFont>
      <p:font typeface="Quattrocento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254375"/>
    <a:srgbClr val="DCEDFC"/>
    <a:srgbClr val="FBE11D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D02041-B52C-4DD9-A68C-048C5E8747D6}">
  <a:tblStyle styleId="{9AD02041-B52C-4DD9-A68C-048C5E8747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98F73E-501D-4AE1-933A-061209AB6C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B00C8A-415F-4389-B908-16440EA4FB7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60"/>
      </p:cViewPr>
      <p:guideLst>
        <p:guide orient="horz" pos="3045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98949" y="4689516"/>
            <a:ext cx="4944216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2" tIns="45323" rIns="90672" bIns="4532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190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997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41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76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5113-DAC7-4767-A234-FCDC1C73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1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397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34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704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213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97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837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3475-1810-40F9-A768-191B6E98576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6668" y="1554051"/>
            <a:ext cx="108466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Мектепке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тәрбие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оқытуды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бастауыш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орта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орта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білімнің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беретін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бағдарламаларын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техникалық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кәсіптік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, орта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білімнен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кейінгі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білімнің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бағдарламаларын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бағдарламаларын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іске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асыратын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ұйымдарында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істейтін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педагогтерді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саласындағы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азаматтық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қызметшілерді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аттестаттаудан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өткізу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қағидалары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шарттарын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бекіту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туралы</a:t>
            </a:r>
            <a:endParaRPr lang="ru-RU" sz="2400" dirty="0">
              <a:solidFill>
                <a:srgbClr val="254375"/>
              </a:solidFill>
              <a:latin typeface="+mn-lt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Республикасы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министрінің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2016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27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қаңтардағы</a:t>
            </a:r>
            <a:r>
              <a:rPr lang="ru-RU" sz="2400" dirty="0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 № 83 </a:t>
            </a:r>
            <a:r>
              <a:rPr lang="ru-RU" sz="2400" dirty="0" err="1">
                <a:solidFill>
                  <a:srgbClr val="254375"/>
                </a:solidFill>
                <a:latin typeface="+mn-lt"/>
                <a:cs typeface="Times New Roman" panose="02020603050405020304" pitchFamily="18" charset="0"/>
              </a:rPr>
              <a:t>бұйрығы</a:t>
            </a:r>
            <a:endParaRPr lang="ru-RU" sz="2400" dirty="0">
              <a:solidFill>
                <a:srgbClr val="254375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en-US" sz="2400" b="1" dirty="0" err="1">
                <a:solidFill>
                  <a:srgbClr val="C00000"/>
                </a:solidFill>
              </a:rPr>
              <a:t>Педагогтерді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аттестаттаудан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өткізу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қағидалары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мен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шарттары</a:t>
            </a:r>
            <a:r>
              <a:rPr lang="ru-RU" sz="2400" b="1" dirty="0">
                <a:solidFill>
                  <a:srgbClr val="C00000"/>
                </a:solidFill>
              </a:rPr>
              <a:t>»     (ҚР </a:t>
            </a:r>
            <a:r>
              <a:rPr lang="ru-RU" sz="2400" b="1" dirty="0" err="1">
                <a:solidFill>
                  <a:srgbClr val="C00000"/>
                </a:solidFill>
              </a:rPr>
              <a:t>Білім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және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ғылым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министрінің</a:t>
            </a:r>
            <a:r>
              <a:rPr lang="ru-RU" sz="2400" b="1" dirty="0">
                <a:solidFill>
                  <a:srgbClr val="C00000"/>
                </a:solidFill>
              </a:rPr>
              <a:t> 12.11.2021 </a:t>
            </a:r>
            <a:r>
              <a:rPr lang="ru-RU" sz="2400" b="1" dirty="0" err="1">
                <a:solidFill>
                  <a:srgbClr val="C00000"/>
                </a:solidFill>
              </a:rPr>
              <a:t>жылғы</a:t>
            </a:r>
            <a:r>
              <a:rPr lang="ru-RU" sz="2400" b="1" dirty="0">
                <a:solidFill>
                  <a:srgbClr val="C00000"/>
                </a:solidFill>
              </a:rPr>
              <a:t> № 561 </a:t>
            </a:r>
            <a:r>
              <a:rPr lang="ru-RU" sz="2400" b="1" dirty="0" err="1">
                <a:solidFill>
                  <a:srgbClr val="C00000"/>
                </a:solidFill>
              </a:rPr>
              <a:t>бұйрығы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  <a:p>
            <a:pPr fontAlgn="base"/>
            <a:endParaRPr lang="ru-RU" sz="2800" dirty="0">
              <a:solidFill>
                <a:srgbClr val="444444"/>
              </a:solidFill>
              <a:latin typeface="customFon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BB64484-68E2-45C5-8CAB-49226C48CD10}"/>
              </a:ext>
            </a:extLst>
          </p:cNvPr>
          <p:cNvSpPr/>
          <p:nvPr/>
        </p:nvSpPr>
        <p:spPr>
          <a:xfrm>
            <a:off x="740979" y="339544"/>
            <a:ext cx="10978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Педагогтерді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аттестаттаудан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өткізу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қағидалары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шарттары</a:t>
            </a:r>
            <a:r>
              <a:rPr lang="kk-K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енгізілген өзгертулер мен толықтырулар </a:t>
            </a:r>
          </a:p>
        </p:txBody>
      </p:sp>
    </p:spTree>
    <p:extLst>
      <p:ext uri="{BB962C8B-B14F-4D97-AF65-F5344CB8AC3E}">
        <p14:creationId xmlns:p14="http://schemas.microsoft.com/office/powerpoint/2010/main" val="236953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2" y="416003"/>
            <a:ext cx="11377448" cy="676658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chemeClr val="tx2"/>
                </a:solidFill>
              </a:rPr>
              <a:t>Біліктілік</a:t>
            </a:r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sz="2200" b="1" dirty="0" err="1">
                <a:solidFill>
                  <a:schemeClr val="tx2"/>
                </a:solidFill>
              </a:rPr>
              <a:t>санатын</a:t>
            </a:r>
            <a:r>
              <a:rPr lang="ru-RU" sz="2200" b="1" dirty="0">
                <a:solidFill>
                  <a:schemeClr val="tx2"/>
                </a:solidFill>
              </a:rPr>
              <a:t> беру (</a:t>
            </a:r>
            <a:r>
              <a:rPr lang="ru-RU" sz="2200" b="1" dirty="0" err="1">
                <a:solidFill>
                  <a:schemeClr val="tx2"/>
                </a:solidFill>
              </a:rPr>
              <a:t>растау</a:t>
            </a:r>
            <a:r>
              <a:rPr lang="ru-RU" sz="2200" b="1" dirty="0">
                <a:solidFill>
                  <a:schemeClr val="tx2"/>
                </a:solidFill>
              </a:rPr>
              <a:t>) </a:t>
            </a:r>
            <a:r>
              <a:rPr lang="ru-RU" sz="2200" b="1" dirty="0" err="1">
                <a:solidFill>
                  <a:schemeClr val="tx2"/>
                </a:solidFill>
              </a:rPr>
              <a:t>үшін жалпы</a:t>
            </a:r>
            <a:r>
              <a:rPr lang="ru-RU" sz="2200" b="1" dirty="0">
                <a:solidFill>
                  <a:schemeClr val="tx2"/>
                </a:solidFill>
              </a:rPr>
              <a:t> орта </a:t>
            </a:r>
            <a:r>
              <a:rPr lang="ru-RU" sz="2200" b="1" dirty="0" err="1">
                <a:solidFill>
                  <a:schemeClr val="tx2"/>
                </a:solidFill>
              </a:rPr>
              <a:t>білім</a:t>
            </a:r>
            <a:r>
              <a:rPr lang="ru-RU" sz="2200" b="1" dirty="0">
                <a:solidFill>
                  <a:schemeClr val="tx2"/>
                </a:solidFill>
              </a:rPr>
              <a:t> беру </a:t>
            </a:r>
            <a:r>
              <a:rPr lang="ru-RU" sz="2200" b="1" dirty="0" err="1">
                <a:solidFill>
                  <a:schemeClr val="tx2"/>
                </a:solidFill>
              </a:rPr>
              <a:t>ұйымдары педагогінің портфолиосын</a:t>
            </a:r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sz="2200" b="1" dirty="0" err="1">
                <a:solidFill>
                  <a:schemeClr val="tx2"/>
                </a:solidFill>
              </a:rPr>
              <a:t>бағалау критерийлері</a:t>
            </a:r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18" y="0"/>
            <a:ext cx="674782" cy="674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41773"/>
              </p:ext>
            </p:extLst>
          </p:nvPr>
        </p:nvGraphicFramePr>
        <p:xfrm>
          <a:off x="70338" y="900333"/>
          <a:ext cx="12121663" cy="5821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1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9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Бағалау критерийлері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6432" marR="46432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37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Соңғы үш оқу жылындағы 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алушылардың 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 динамикасын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ескере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(тоқсан/жартыжылдық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өсу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динамикасы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- 3%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өсу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динамикасы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- 4%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316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Үлгерімі  төмен оқушылармен жұмыс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0005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Оқу сапасы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Сабақтың бейнежазбасы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(ұзақтығы 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минут.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талаптар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монтажсыз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аудио - видео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желімдеусіз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бақылау парағымен және білім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ұйымы басшысының орынбасары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басшысының сабағын талдаумен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ағымдағы оқу жылында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Сабақтың бейнежазбасы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(ұзақтығы 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минут.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талаптар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монтажсыз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аудио - видео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желімдеусіз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бақылау парағымен және білім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ұйымы басшысының орынбасары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басшысының сабағын талдаумен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ағымдағы оқу жылында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400" b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7781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№514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бұйрығына сәйкес байқауларда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олимпиадаларда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жарыстарда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алушылардың жетістіктері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Аудан/қала деңгейінің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жеңімпазы немесе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Облыстың/республикалық маңызы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қалалардың және астананың жеңімпазы немесе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039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№514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бұйрыққа сәйкес педагогтың кәсіби конкурстардағы немесе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олимпиадалардағы жетістіктері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Облыстың/республикалық маңызы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қалалардың және астананың жеңімпазы немесе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Педагогикалық тәжірибені жинақтау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-</a:t>
                      </a: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449" marR="6449" marT="6449" marB="644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48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4"/>
            <a:ext cx="11582401" cy="802782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Біліктілік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санатын</a:t>
            </a:r>
            <a:r>
              <a:rPr lang="ru-RU" sz="2000" b="1" dirty="0">
                <a:solidFill>
                  <a:schemeClr val="tx2"/>
                </a:solidFill>
              </a:rPr>
              <a:t> беру (</a:t>
            </a:r>
            <a:r>
              <a:rPr lang="ru-RU" sz="2000" b="1" dirty="0" err="1">
                <a:solidFill>
                  <a:schemeClr val="tx2"/>
                </a:solidFill>
              </a:rPr>
              <a:t>растау</a:t>
            </a:r>
            <a:r>
              <a:rPr lang="ru-RU" sz="2000" b="1" dirty="0">
                <a:solidFill>
                  <a:schemeClr val="tx2"/>
                </a:solidFill>
              </a:rPr>
              <a:t>) </a:t>
            </a:r>
            <a:r>
              <a:rPr lang="ru-RU" sz="2000" b="1" dirty="0" err="1">
                <a:solidFill>
                  <a:schemeClr val="tx2"/>
                </a:solidFill>
              </a:rPr>
              <a:t>үшін жалпы</a:t>
            </a:r>
            <a:r>
              <a:rPr lang="ru-RU" sz="2000" b="1" dirty="0">
                <a:solidFill>
                  <a:schemeClr val="tx2"/>
                </a:solidFill>
              </a:rPr>
              <a:t> орта </a:t>
            </a:r>
            <a:r>
              <a:rPr lang="ru-RU" sz="2000" b="1" dirty="0" err="1">
                <a:solidFill>
                  <a:schemeClr val="tx2"/>
                </a:solidFill>
              </a:rPr>
              <a:t>білім</a:t>
            </a:r>
            <a:r>
              <a:rPr lang="ru-RU" sz="2000" b="1" dirty="0">
                <a:solidFill>
                  <a:schemeClr val="tx2"/>
                </a:solidFill>
              </a:rPr>
              <a:t> беру </a:t>
            </a:r>
            <a:r>
              <a:rPr lang="ru-RU" sz="2000" b="1" dirty="0" err="1">
                <a:solidFill>
                  <a:schemeClr val="tx2"/>
                </a:solidFill>
              </a:rPr>
              <a:t>ұйымдары педагогінің портфолиосын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бағалау критерийлері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4661"/>
              </p:ext>
            </p:extLst>
          </p:nvPr>
        </p:nvGraphicFramePr>
        <p:xfrm>
          <a:off x="54651" y="681908"/>
          <a:ext cx="12065389" cy="6176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7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1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15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Бағалау критерийлері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4753" marR="34753" marT="0" marB="0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Педагог-зерттеуші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Педагог-шебер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5198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Соңғы үш оқу жылындағы 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алушылардың 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 динамикасын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ескере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(тоқсан/жартыжылдық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 өсу динамикасы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 5%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сапасының өсу динамикасы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 6%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739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Үлгерімі  төмен оқушылармен жұмыс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9548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Оқу сапасы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Сабақтың бейнежазбасы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(ұзақтығы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минут.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талаптар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монтажсыз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аудио - видео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желімдеусіз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бақылау парағымен және 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ұйымы басшысының орынбасары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басшысының сабағын талдаумен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ағымдағы оқу жылында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Сабақтың бейнежазбасы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(ұзақтығы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минут.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талаптар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монтажсыз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аудио - видео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желімдеусіз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бақылау парағымен және 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ұйымы басшысының орынбасары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басшысының сабағын талдаумен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ағымдағы оқу жылында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кемінде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979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№514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бұйрығына сәйкес байқауларда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олимпиадаларда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жарыстарда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алушылардың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Облыстың/республикалық маңызы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Республикалық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халықаралық деңгейдегі жеңімпаз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880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№514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бұйрыққа сәйкес педагогтың кәсіби конкурстардағы немесе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олимпиадалардағы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Облыстың/республикалық маңызы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болса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Облыстың/республикалық маңызы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жүлдегері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қатысушысы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болса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4128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Педагогикалық тәжірибені жинақтау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r>
                        <a:rPr lang="kk-KZ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облыс/қала деңгейіндегі семинарларда, конференцияларда, форумдарға қатысуы (бағдарламаның көшірмелері, жинақтағы жарияланымдар ұсынылады) немесе әдістемелік материалдарды әзірлеу (білім басқармасы жанында тиісті деңгейдегі оқу-әдістемелік кеңесіңің шешімі) немесе авторлық құқық туралы куәлік ұсынылады) немесе тиісті деңгейдегі деректер банкіне тәжірибе алмасу туралы құжат (білім басқармасы жанында) немесе авторлық құқық туралы куәліктің (білім басқармасы)болуы</a:t>
                      </a:r>
                      <a:endParaRPr lang="ru-RU" sz="12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Республика (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халықаралық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деңгейіндегі семинарларда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конференцияларда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форумдарда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сөз сөйлеу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бағдарламаның көшірмелері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жинақтағы жарияланымдар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ұсынылады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авторлық әзірлемелер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деңгейдегі деректер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банкіне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тәжірибе алмасу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құжат немесе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авторлық құқық туралы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куәліктің болуы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8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41" y="104114"/>
            <a:ext cx="11345918" cy="439922"/>
          </a:xfrm>
        </p:spPr>
        <p:txBody>
          <a:bodyPr>
            <a:noAutofit/>
          </a:bodyPr>
          <a:lstStyle/>
          <a:p>
            <a:r>
              <a:rPr lang="en-US" sz="2000" b="1" dirty="0" err="1"/>
              <a:t>Педагогтерге</a:t>
            </a:r>
            <a:r>
              <a:rPr lang="en-US" sz="2000" b="1" dirty="0"/>
              <a:t> </a:t>
            </a:r>
            <a:r>
              <a:rPr lang="en-US" sz="2000" b="1" dirty="0" err="1"/>
              <a:t>оңайлатылған</a:t>
            </a:r>
            <a:r>
              <a:rPr lang="en-US" sz="2000" b="1" dirty="0"/>
              <a:t> </a:t>
            </a:r>
            <a:r>
              <a:rPr lang="en-US" sz="2000" b="1" dirty="0" err="1"/>
              <a:t>тәртіп</a:t>
            </a:r>
            <a:r>
              <a:rPr lang="en-US" sz="2000" b="1" dirty="0"/>
              <a:t> </a:t>
            </a:r>
            <a:r>
              <a:rPr lang="en-US" sz="2000" b="1" dirty="0" err="1"/>
              <a:t>бойынша</a:t>
            </a:r>
            <a:r>
              <a:rPr lang="en-US" sz="2000" b="1" dirty="0"/>
              <a:t> </a:t>
            </a:r>
            <a:r>
              <a:rPr lang="en-US" sz="2000" b="1" dirty="0" err="1"/>
              <a:t>біліктілік</a:t>
            </a:r>
            <a:r>
              <a:rPr lang="en-US" sz="2000" b="1" dirty="0"/>
              <a:t> </a:t>
            </a:r>
            <a:r>
              <a:rPr lang="en-US" sz="2000" b="1" dirty="0" err="1"/>
              <a:t>санатын</a:t>
            </a:r>
            <a:r>
              <a:rPr lang="en-US" sz="2000" b="1" dirty="0"/>
              <a:t> </a:t>
            </a:r>
            <a:r>
              <a:rPr lang="en-US" sz="2000" b="1" dirty="0" err="1"/>
              <a:t>беру</a:t>
            </a:r>
            <a:r>
              <a:rPr lang="en-US" sz="2000" b="1" dirty="0"/>
              <a:t> </a:t>
            </a:r>
            <a:r>
              <a:rPr lang="en-US" sz="2000" b="1" dirty="0" err="1"/>
              <a:t>тәртібі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482" y="1576550"/>
            <a:ext cx="1165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         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93887"/>
              </p:ext>
            </p:extLst>
          </p:nvPr>
        </p:nvGraphicFramePr>
        <p:xfrm>
          <a:off x="0" y="597718"/>
          <a:ext cx="12192000" cy="61237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53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санат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Кімге беріледі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педагог-сарапшы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Президенттің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кадр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резервіне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кірген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тұлғаларға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"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Болашақ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бағдарламасы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бойынша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оқуға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ұсынылған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шетелдік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жоғары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жоғары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оқу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орнынан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кейінгі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білім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беру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ұйымдарының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түлектеріне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жұмысқа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орналасу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сәтінде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жоғары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оқу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орнын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аяқтағаннан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кейін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бес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жылдан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кешіктірілмей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беру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рәсімінсіз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Комиссия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шешімімен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"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педагог-сарапшы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беріледі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.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Кезекті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аттестаттау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осы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Қағидаларда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белгіленген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мерзімде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өткізіледі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8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"педагог-модератор"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Педагог-модератор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клил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(CLIL)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әдістемесі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болған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жағдайда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меңгеру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деңгейі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бойынша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сертификаттары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бар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шетел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француз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тілдерінің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педагогтеріне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жеке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өтініші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негізінде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тестілеуі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рәсімінен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өтпей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беріледі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айелтс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(IELTS) - 6,5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балл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;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тойфл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(TOEFL) – 60 - 65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балл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;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 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француз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дельф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DELF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гесэ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цэтификат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Goethe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Zertifikat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педагог-сарапшы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Педагог-сарапшы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клил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CLIL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әдістемесі (болған жағдайда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және шет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меңгеру деңгейі бойынша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сертификаттары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бар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шетел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француз)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тілдерінің педагогтеріне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жеке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өтініші негізінде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тестілеуі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рәсімінен өтпей беріледі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 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айелтс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IELTS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- 6,5 балл;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тойфл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TOEFL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– 66 - 78 балл;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француз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дельф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DELF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гесэ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цэтификат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Goethe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Zertifikat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8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педагог-зерттеуші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Педагог-зерттеуші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клил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CLIL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әдістемесі (болған жағдайда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және шет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меңгеру деңгейі бойынша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сертификаттары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бар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шетел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француз)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тілдерінің педагогтеріне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жеке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өтініші негізінде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тестілеуі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рәсімінен өтпей беріледі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 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айелтс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IELTS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- 7 балл;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тойфл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TOEFL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- 79-95 балл;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француз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дельф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DELF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гесэ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цэтификат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Goethe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Zertifikat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2.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6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педагог-шебер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Педагог-шебер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санаты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клил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CLIL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әдістемесі (болған жағдайда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және шет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меңгеру деңгейі бойынша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сертификаттары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бар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шетел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француз)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тілдерінің педагогтеріне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жеке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өтініші негізінде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Біліктілік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тестілеуінен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өтпей беріледі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ағылшын 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айелтс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IELTS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- 7,5 балл;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тойфл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TOEFL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– 96 - 110 балл;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француз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дельф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DELF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     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неміс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тілі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гесэ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цэтификат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Goethe 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Zertifikat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 - </a:t>
                      </a:r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2.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36863" y="1600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7800B-88C5-4A53-BAA1-7FB16B9E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6525"/>
            <a:ext cx="10972800" cy="60906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100" dirty="0"/>
              <a:t>Б</a:t>
            </a:r>
            <a:r>
              <a:rPr lang="en-US" sz="3100" dirty="0" err="1"/>
              <a:t>i</a:t>
            </a:r>
            <a:r>
              <a:rPr lang="ru-RU" sz="3100" dirty="0"/>
              <a:t>л</a:t>
            </a:r>
            <a:r>
              <a:rPr lang="en-US" sz="3100" dirty="0" err="1"/>
              <a:t>i</a:t>
            </a:r>
            <a:r>
              <a:rPr lang="ru-RU" sz="3100" dirty="0"/>
              <a:t>мал. </a:t>
            </a:r>
            <a:r>
              <a:rPr lang="ru-RU" sz="3100" dirty="0" err="1"/>
              <a:t>ПедАтт</a:t>
            </a:r>
            <a:r>
              <a:rPr lang="ru-RU" sz="3100" dirty="0"/>
              <a:t>            </a:t>
            </a:r>
            <a:r>
              <a:rPr lang="en-US" sz="3100" dirty="0"/>
              <a:t>https://pedat.bilimal.kz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72A7B4F-4986-44A0-93BE-A07CB979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8BC914-8424-458C-A22D-822C27A66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5" r="2038" b="11981"/>
          <a:stretch/>
        </p:blipFill>
        <p:spPr>
          <a:xfrm>
            <a:off x="426720" y="745589"/>
            <a:ext cx="5811346" cy="27212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0BBE0B-82C9-4606-8D18-D2D2F29B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4" t="25219" r="50000" b="10853"/>
          <a:stretch/>
        </p:blipFill>
        <p:spPr>
          <a:xfrm>
            <a:off x="735175" y="3429000"/>
            <a:ext cx="2521553" cy="325468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2377C5-3D9C-4CC0-86F7-3656621BFC62}"/>
              </a:ext>
            </a:extLst>
          </p:cNvPr>
          <p:cNvSpPr/>
          <p:nvPr/>
        </p:nvSpPr>
        <p:spPr>
          <a:xfrm>
            <a:off x="3256728" y="4363843"/>
            <a:ext cx="2407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29-қосымшаға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Педагогикалық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кеңес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отырысының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хаттамасынан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үзінді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B72042-6DD8-437D-8F98-4841E83D935F}"/>
              </a:ext>
            </a:extLst>
          </p:cNvPr>
          <p:cNvSpPr/>
          <p:nvPr/>
        </p:nvSpPr>
        <p:spPr>
          <a:xfrm>
            <a:off x="6777503" y="890802"/>
            <a:ext cx="4992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Сабақтың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бейне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жазбаларына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ұсынылатын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талаптар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1EE5E-F7F1-40FF-B435-CB747F191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1" t="10853" r="6437" b="9286"/>
          <a:stretch/>
        </p:blipFill>
        <p:spPr>
          <a:xfrm>
            <a:off x="6294817" y="1275783"/>
            <a:ext cx="5367369" cy="2721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134268F-998D-4348-8DC2-373F435E05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2" t="23939" r="48369" b="30452"/>
          <a:stretch/>
        </p:blipFill>
        <p:spPr>
          <a:xfrm>
            <a:off x="6777503" y="4043413"/>
            <a:ext cx="4142952" cy="26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9" y="388834"/>
            <a:ext cx="5340118" cy="3006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24" y="371783"/>
            <a:ext cx="5192751" cy="3040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89" y="3751188"/>
            <a:ext cx="5279534" cy="2970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68" y="3751188"/>
            <a:ext cx="5117154" cy="30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97EDE-C9CC-44FA-A459-41A7760E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08" y="529457"/>
            <a:ext cx="7369907" cy="365125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2776"/>
                </a:solidFill>
              </a:rPr>
              <a:t>Білім</a:t>
            </a:r>
            <a:r>
              <a:rPr lang="en-US" sz="2000" b="1" dirty="0">
                <a:solidFill>
                  <a:srgbClr val="002776"/>
                </a:solidFill>
              </a:rPr>
              <a:t> </a:t>
            </a:r>
            <a:r>
              <a:rPr lang="en-US" sz="2000" b="1" dirty="0" err="1">
                <a:solidFill>
                  <a:srgbClr val="002776"/>
                </a:solidFill>
              </a:rPr>
              <a:t>беру</a:t>
            </a:r>
            <a:r>
              <a:rPr lang="en-US" sz="2000" b="1" dirty="0">
                <a:solidFill>
                  <a:srgbClr val="002776"/>
                </a:solidFill>
              </a:rPr>
              <a:t> </a:t>
            </a:r>
            <a:r>
              <a:rPr lang="en-US" sz="2000" b="1" dirty="0" err="1">
                <a:solidFill>
                  <a:srgbClr val="002776"/>
                </a:solidFill>
              </a:rPr>
              <a:t>ұйымдарының</a:t>
            </a:r>
            <a:r>
              <a:rPr lang="en-US" sz="2000" b="1" dirty="0">
                <a:solidFill>
                  <a:srgbClr val="002776"/>
                </a:solidFill>
              </a:rPr>
              <a:t> </a:t>
            </a:r>
            <a:r>
              <a:rPr lang="en-US" sz="2000" b="1" dirty="0" err="1">
                <a:solidFill>
                  <a:srgbClr val="002776"/>
                </a:solidFill>
              </a:rPr>
              <a:t>басшылары</a:t>
            </a:r>
            <a:r>
              <a:rPr lang="en-US" sz="2000" b="1" dirty="0">
                <a:solidFill>
                  <a:srgbClr val="002776"/>
                </a:solidFill>
              </a:rPr>
              <a:t> </a:t>
            </a:r>
            <a:r>
              <a:rPr lang="en-US" sz="2000" b="1" dirty="0" err="1">
                <a:solidFill>
                  <a:srgbClr val="002776"/>
                </a:solidFill>
              </a:rPr>
              <a:t>үшін</a:t>
            </a:r>
            <a:r>
              <a:rPr lang="ru-RU" sz="2800" dirty="0">
                <a:solidFill>
                  <a:srgbClr val="002776"/>
                </a:solidFill>
              </a:rPr>
              <a:t/>
            </a:r>
            <a:br>
              <a:rPr lang="ru-RU" sz="2800" dirty="0">
                <a:solidFill>
                  <a:srgbClr val="002776"/>
                </a:solidFill>
              </a:rPr>
            </a:br>
            <a:endParaRPr lang="ru-RU" sz="2800" dirty="0">
              <a:solidFill>
                <a:srgbClr val="002776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D0170CE-E7CA-4B5A-B075-B69FA756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25E85F-6B8E-4655-81E3-65C418A1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8" t="42253" r="13923" b="12391"/>
          <a:stretch/>
        </p:blipFill>
        <p:spPr>
          <a:xfrm>
            <a:off x="717896" y="784276"/>
            <a:ext cx="7145944" cy="27748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DD76FD-7F24-43F4-B90C-A815AF41714F}"/>
              </a:ext>
            </a:extLst>
          </p:cNvPr>
          <p:cNvSpPr/>
          <p:nvPr/>
        </p:nvSpPr>
        <p:spPr>
          <a:xfrm>
            <a:off x="436098" y="3703639"/>
            <a:ext cx="62741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Педагогтерді</a:t>
            </a:r>
            <a:r>
              <a:rPr lang="en-US" sz="18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аттестаттаудан</a:t>
            </a:r>
            <a:r>
              <a:rPr lang="en-US" sz="24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өткізу</a:t>
            </a:r>
            <a:r>
              <a:rPr lang="en-US" sz="18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қағидалары</a:t>
            </a:r>
            <a:r>
              <a:rPr lang="en-US" sz="18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мен</a:t>
            </a:r>
            <a:r>
              <a:rPr lang="en-US" sz="24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шарттарына</a:t>
            </a:r>
            <a:r>
              <a:rPr lang="en-US" sz="1800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23-қосымша</a:t>
            </a:r>
            <a:endParaRPr lang="kk-KZ" sz="1800" b="1" dirty="0">
              <a:solidFill>
                <a:srgbClr val="002776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Білім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беру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ұйымдары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басшылары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қызметінің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тиімділігінің</a:t>
            </a:r>
            <a:r>
              <a:rPr lang="en-US" sz="18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776"/>
                </a:solidFill>
                <a:latin typeface="+mn-lt"/>
              </a:rPr>
              <a:t>көрсеткіші</a:t>
            </a:r>
            <a:r>
              <a:rPr lang="kk-KZ" sz="1800" b="1" dirty="0">
                <a:solidFill>
                  <a:srgbClr val="002776"/>
                </a:solidFill>
                <a:latin typeface="+mn-lt"/>
              </a:rPr>
              <a:t> (балл қояды)</a:t>
            </a:r>
          </a:p>
          <a:p>
            <a:endParaRPr lang="kk-KZ" sz="1800" b="1" dirty="0">
              <a:solidFill>
                <a:srgbClr val="002776"/>
              </a:solidFill>
              <a:latin typeface="+mn-lt"/>
            </a:endParaRPr>
          </a:p>
          <a:p>
            <a:r>
              <a:rPr lang="en-US" sz="1800" dirty="0">
                <a:solidFill>
                  <a:srgbClr val="002776"/>
                </a:solidFill>
                <a:latin typeface="+mn-lt"/>
              </a:rPr>
              <a:t>"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басшы-ұйымдастырушы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" - 37-47 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ұпай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;</a:t>
            </a:r>
            <a:endParaRPr lang="ru-RU" sz="1800" dirty="0">
              <a:solidFill>
                <a:srgbClr val="002776"/>
              </a:solidFill>
              <a:latin typeface="+mn-lt"/>
            </a:endParaRPr>
          </a:p>
          <a:p>
            <a:r>
              <a:rPr lang="en-US" sz="1800" dirty="0">
                <a:solidFill>
                  <a:srgbClr val="002776"/>
                </a:solidFill>
                <a:latin typeface="+mn-lt"/>
              </a:rPr>
              <a:t>"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басшы-менеджер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" - 48-56 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ұпай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;</a:t>
            </a:r>
            <a:endParaRPr lang="ru-RU" sz="1800" dirty="0">
              <a:solidFill>
                <a:srgbClr val="002776"/>
              </a:solidFill>
              <a:latin typeface="+mn-lt"/>
            </a:endParaRPr>
          </a:p>
          <a:p>
            <a:r>
              <a:rPr lang="en-US" sz="1800" dirty="0">
                <a:solidFill>
                  <a:srgbClr val="002776"/>
                </a:solidFill>
                <a:latin typeface="+mn-lt"/>
              </a:rPr>
              <a:t>"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басшы-көшбасшы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" - 57-75,5 </a:t>
            </a:r>
            <a:r>
              <a:rPr lang="en-US" sz="1800" dirty="0" err="1">
                <a:solidFill>
                  <a:srgbClr val="002776"/>
                </a:solidFill>
                <a:latin typeface="+mn-lt"/>
              </a:rPr>
              <a:t>балл</a:t>
            </a:r>
            <a:r>
              <a:rPr lang="en-US" sz="1800" dirty="0">
                <a:solidFill>
                  <a:srgbClr val="002776"/>
                </a:solidFill>
                <a:latin typeface="+mn-lt"/>
              </a:rPr>
              <a:t>.</a:t>
            </a:r>
            <a:endParaRPr lang="ru-RU" sz="1800" dirty="0">
              <a:solidFill>
                <a:srgbClr val="002776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F2C0285-E7F9-4C90-BB3D-83BD39FB7489}"/>
              </a:ext>
            </a:extLst>
          </p:cNvPr>
          <p:cNvSpPr/>
          <p:nvPr/>
        </p:nvSpPr>
        <p:spPr>
          <a:xfrm>
            <a:off x="7979507" y="1204635"/>
            <a:ext cx="405149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latin typeface="+mn-lt"/>
                <a:ea typeface="Times New Roman" panose="02020603050405020304" pitchFamily="18" charset="0"/>
              </a:rPr>
              <a:t>       </a:t>
            </a:r>
            <a:r>
              <a:rPr lang="kk-KZ" sz="18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Басшының орынбасарлары үшін:</a:t>
            </a:r>
          </a:p>
          <a:p>
            <a:r>
              <a:rPr lang="kk-KZ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(арнайы көрсеткіштерін толтыру керек)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Басшының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оқу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жұмысы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жөніндегі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орынбасары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қызметінің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тиімділік</a:t>
            </a:r>
            <a:r>
              <a:rPr lang="en-US" sz="1600" b="1" dirty="0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  <a:ea typeface="Times New Roman" panose="02020603050405020304" pitchFamily="18" charset="0"/>
              </a:rPr>
              <a:t>көрсеткіштері</a:t>
            </a:r>
            <a:endParaRPr lang="kk-KZ" sz="1600" b="1" dirty="0">
              <a:solidFill>
                <a:srgbClr val="002776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Басшының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тәрбие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жұмысы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жөніндегі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орынбасары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қызметінің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тиімділік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көрсеткіштері</a:t>
            </a:r>
            <a:endParaRPr lang="ru-RU" sz="1600" dirty="0">
              <a:solidFill>
                <a:srgbClr val="002776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Профильді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оқыту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бойынша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басшының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орынбасары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қызметінің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тиімділігінің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көрсеткіші</a:t>
            </a:r>
            <a:endParaRPr lang="kk-KZ" sz="1600" b="1" dirty="0">
              <a:solidFill>
                <a:srgbClr val="002776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Басшы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орынбасарының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ақпараттандыру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жөніндегі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қызметі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тиімділігінің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көрсеткіштері</a:t>
            </a:r>
            <a:endParaRPr lang="kk-KZ" sz="1600" b="1" dirty="0">
              <a:solidFill>
                <a:srgbClr val="002776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Басшының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ғылыми-әдістемелік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жұмысы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жөніндегі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орынбасарының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қызметінің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тиімділігінің</a:t>
            </a:r>
            <a:r>
              <a:rPr lang="en-US" sz="16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2776"/>
                </a:solidFill>
                <a:latin typeface="+mn-lt"/>
              </a:rPr>
              <a:t>көрсеткіштері</a:t>
            </a:r>
            <a:endParaRPr lang="ru-RU" sz="1600" dirty="0">
              <a:solidFill>
                <a:srgbClr val="002776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kk-KZ" b="1" dirty="0">
              <a:solidFill>
                <a:srgbClr val="00277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09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C2E4C-7156-4178-BA80-9AB7B666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591"/>
            <a:ext cx="10972800" cy="7645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Портфолио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құжаттары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F0F1DF1-AF65-4A90-A12B-400EC780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28E8D0-6D42-4B00-AE31-7D66E8CF085D}"/>
              </a:ext>
            </a:extLst>
          </p:cNvPr>
          <p:cNvSpPr/>
          <p:nvPr/>
        </p:nvSpPr>
        <p:spPr>
          <a:xfrm>
            <a:off x="323557" y="897133"/>
            <a:ext cx="11591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Комиссияға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Қағидалар</a:t>
            </a: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дың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11-қосымшаға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сәйкес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нысан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бойынша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үміткердің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қалайтын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біліктілік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санатын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көрсете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отырып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жазған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өтініш</a:t>
            </a: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А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ттестатталушының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кәсіби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жеке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қасиеттері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мен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қызметтік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іс-әрекетінің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нәтижелеріне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негізделген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объективті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бағалауды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қамти</a:t>
            </a:r>
            <a:r>
              <a:rPr lang="kk-KZ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тын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Қызметтік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мінездеме</a:t>
            </a:r>
            <a:r>
              <a:rPr lang="en-US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Лауазымдық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нұсқаулық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Білімі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туралы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диплом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көшірмесі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Қайта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даярлау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курстарынан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өткені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туралы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құжат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көшірмесі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, бар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болса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Қызметкердің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еңбек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қызметін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растайтын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құжат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көшірмесі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Білім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беру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саласындағы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уәкілетті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органмен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келісілген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бағдарламалар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бойынша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біліктілікті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арттыру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курстарынан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өткені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туралы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сертификат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көшірмесі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, бар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болса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Мұғалім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лауазымы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бойынша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біліктілік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санатын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беру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туралы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куәлік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көшірмесі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, бар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болса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Өтінім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берілген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санатқа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сәйкес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әрбір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көрсеткіш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бойынша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жеке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талдамалық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есеп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еркін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нысанда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Көрсеткіштер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бойынша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талдамалық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есепке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растайтын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776"/>
                </a:solidFill>
                <a:latin typeface="+mn-lt"/>
                <a:cs typeface="Arial" pitchFamily="34" charset="0"/>
              </a:rPr>
              <a:t>құжаттар</a:t>
            </a:r>
            <a:r>
              <a:rPr lang="ru-RU" sz="2400" dirty="0">
                <a:solidFill>
                  <a:srgbClr val="002776"/>
                </a:solidFill>
                <a:latin typeface="+mn-lt"/>
                <a:cs typeface="Arial" pitchFamily="34" charset="0"/>
              </a:rPr>
              <a:t>.</a:t>
            </a:r>
            <a:endParaRPr lang="ru-RU" sz="2000" dirty="0">
              <a:solidFill>
                <a:srgbClr val="002776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41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C000"/>
      </a:accent3>
      <a:accent4>
        <a:srgbClr val="8F6C00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</TotalTime>
  <Words>1173</Words>
  <Application>Microsoft Office PowerPoint</Application>
  <PresentationFormat>Широкоэкранный</PresentationFormat>
  <Paragraphs>119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Wingdings</vt:lpstr>
      <vt:lpstr>Quattrocento Sans</vt:lpstr>
      <vt:lpstr>Calibri</vt:lpstr>
      <vt:lpstr>Times New Roman</vt:lpstr>
      <vt:lpstr>customFont</vt:lpstr>
      <vt:lpstr>Тема Office</vt:lpstr>
      <vt:lpstr>Презентация PowerPoint</vt:lpstr>
      <vt:lpstr>Біліктілік санатын беру (растау) үшін жалпы орта білім беру ұйымдары педагогінің портфолиосын бағалау критерийлері  </vt:lpstr>
      <vt:lpstr>Біліктілік санатын беру (растау) үшін жалпы орта білім беру ұйымдары педагогінің портфолиосын бағалау критерийлері  </vt:lpstr>
      <vt:lpstr>Педагогтерге оңайлатылған тәртіп бойынша біліктілік санатын беру тәртібі</vt:lpstr>
      <vt:lpstr>  Бiлiмал. ПедАтт            https://pedat.bilimal.kz </vt:lpstr>
      <vt:lpstr>Презентация PowerPoint</vt:lpstr>
      <vt:lpstr>Білім беру ұйымдарының басшылары үшін </vt:lpstr>
      <vt:lpstr>Портфолио құжаттары: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НОВОМУ  2020-2021 УЧЕБНОМУ ГОДУ</dc:title>
  <dc:creator>ADMIN</dc:creator>
  <cp:lastModifiedBy>Пользователь Windows</cp:lastModifiedBy>
  <cp:revision>602</cp:revision>
  <cp:lastPrinted>2022-01-18T11:19:38Z</cp:lastPrinted>
  <dcterms:modified xsi:type="dcterms:W3CDTF">2022-09-23T07:03:15Z</dcterms:modified>
</cp:coreProperties>
</file>