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93" r:id="rId3"/>
    <p:sldId id="268" r:id="rId4"/>
    <p:sldId id="263" r:id="rId5"/>
    <p:sldId id="261" r:id="rId6"/>
    <p:sldId id="294" r:id="rId7"/>
    <p:sldId id="277" r:id="rId8"/>
    <p:sldId id="289" r:id="rId9"/>
    <p:sldId id="290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95" r:id="rId22"/>
    <p:sldId id="296" r:id="rId23"/>
    <p:sldId id="297" r:id="rId24"/>
    <p:sldId id="299" r:id="rId25"/>
    <p:sldId id="298" r:id="rId26"/>
    <p:sldId id="267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663DFF41-7193-452B-A6EE-1EE06CD2BDAE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67C6ABF-7BCD-41F6-B7D8-70BF38DB8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23828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86182" y="1142984"/>
            <a:ext cx="4886332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48" y="3857628"/>
            <a:ext cx="4471974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F987A-4055-4FA1-B258-58C6A71B03D0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51858-6582-49EC-9BDB-4B5E446E2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57973-2217-42C7-992E-EF8D811121CA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76F71-64A4-461E-8D37-2101DD043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65226-519E-408B-B3B0-77DFC6F05131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420AF-7E64-4961-A651-BCC2DE5B6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372DF-CC67-4F24-B6FB-0A9AB84AB060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A8D0-969D-461D-99BB-C439C1B537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837CB-101F-4D7A-93C8-9B05157F90A8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5DA4E-4166-4155-A156-8BAE7F8A6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F5325-5C47-4CEE-838B-1F3A632727BA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16D12-A266-47B1-8A67-1D3988CEE5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68D0B-208F-4F65-BCF0-4A15873522DC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04BAF-AACE-4045-89A0-9CA5563FD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DC613-B955-4609-B519-B8EE7D249584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5622-700A-4DDA-B708-B7F98FCA08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773DE-8C61-4F1B-968C-61F348A31612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D8CE7-25F4-453F-8FBD-C7D2D31B3D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F977-C1DB-44CD-9302-CD205FF4DD9E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B8F9D-AF59-4840-B675-800EADE270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5E9BB-D68E-48CF-8E10-4B97B87E96F1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49572-80AE-4A09-8937-862BDE6E7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3" y="357188"/>
            <a:ext cx="814387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928813" y="1571625"/>
            <a:ext cx="70151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A8B41A-D3DD-4FF8-9526-B19A083E65DC}" type="datetimeFigureOut">
              <a:rPr lang="ru-RU"/>
              <a:pPr>
                <a:defRPr/>
              </a:pPr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B556CF-C5ED-4669-B2F0-6EA76822BD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 w="17780" cmpd="sng">
            <a:solidFill>
              <a:schemeClr val="accent1">
                <a:tint val="3000"/>
              </a:schemeClr>
            </a:solidFill>
            <a:prstDash val="solid"/>
            <a:miter lim="800000"/>
          </a:ln>
          <a:solidFill>
            <a:srgbClr val="002060"/>
          </a:solidFill>
          <a:effectLst>
            <a:outerShdw blurRad="55000" dist="50800" dir="5400000" algn="tl">
              <a:srgbClr val="000000">
                <a:alpha val="33000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image" Target="../media/image9.png"/><Relationship Id="rId3" Type="http://schemas.openxmlformats.org/officeDocument/2006/relationships/slide" Target="slide11.xml"/><Relationship Id="rId7" Type="http://schemas.openxmlformats.org/officeDocument/2006/relationships/slide" Target="slide15.xml"/><Relationship Id="rId12" Type="http://schemas.openxmlformats.org/officeDocument/2006/relationships/slide" Target="slide20.xm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11" Type="http://schemas.openxmlformats.org/officeDocument/2006/relationships/slide" Target="slide19.xml"/><Relationship Id="rId5" Type="http://schemas.openxmlformats.org/officeDocument/2006/relationships/slide" Target="slide13.xml"/><Relationship Id="rId15" Type="http://schemas.openxmlformats.org/officeDocument/2006/relationships/slide" Target="slide3.xml"/><Relationship Id="rId10" Type="http://schemas.openxmlformats.org/officeDocument/2006/relationships/slide" Target="slide18.xml"/><Relationship Id="rId4" Type="http://schemas.openxmlformats.org/officeDocument/2006/relationships/slide" Target="slide12.xml"/><Relationship Id="rId9" Type="http://schemas.openxmlformats.org/officeDocument/2006/relationships/slide" Target="slide17.xml"/><Relationship Id="rId1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&#1072;&#1082;&#1082;&#1091;2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slide" Target="slide3.xml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9.png"/><Relationship Id="rId18" Type="http://schemas.openxmlformats.org/officeDocument/2006/relationships/image" Target="../media/image12.wmf"/><Relationship Id="rId3" Type="http://schemas.openxmlformats.org/officeDocument/2006/relationships/slide" Target="slide4.xml"/><Relationship Id="rId7" Type="http://schemas.openxmlformats.org/officeDocument/2006/relationships/slide" Target="slide21.xml"/><Relationship Id="rId12" Type="http://schemas.openxmlformats.org/officeDocument/2006/relationships/slide" Target="slide10.xml"/><Relationship Id="rId17" Type="http://schemas.openxmlformats.org/officeDocument/2006/relationships/image" Target="../media/image11.wmf"/><Relationship Id="rId2" Type="http://schemas.openxmlformats.org/officeDocument/2006/relationships/audio" Target="../media/audio1.wav"/><Relationship Id="rId16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image" Target="../media/image8.gif"/><Relationship Id="rId5" Type="http://schemas.openxmlformats.org/officeDocument/2006/relationships/image" Target="../media/image5.gif"/><Relationship Id="rId15" Type="http://schemas.openxmlformats.org/officeDocument/2006/relationships/slide" Target="slide7.xml"/><Relationship Id="rId10" Type="http://schemas.openxmlformats.org/officeDocument/2006/relationships/image" Target="../media/image7.gif"/><Relationship Id="rId4" Type="http://schemas.openxmlformats.org/officeDocument/2006/relationships/image" Target="../media/image4.gif"/><Relationship Id="rId9" Type="http://schemas.openxmlformats.org/officeDocument/2006/relationships/slide" Target="slide25.xml"/><Relationship Id="rId14" Type="http://schemas.openxmlformats.org/officeDocument/2006/relationships/slide" Target="slide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kazino.pptx" TargetMode="External"/><Relationship Id="rId5" Type="http://schemas.openxmlformats.org/officeDocument/2006/relationships/slide" Target="slide3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8.png"/><Relationship Id="rId7" Type="http://schemas.openxmlformats.org/officeDocument/2006/relationships/image" Target="../media/image9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gif"/><Relationship Id="rId5" Type="http://schemas.openxmlformats.org/officeDocument/2006/relationships/audio" Target="../media/audio1.wav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8.png"/><Relationship Id="rId7" Type="http://schemas.openxmlformats.org/officeDocument/2006/relationships/image" Target="../media/image9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gif"/><Relationship Id="rId5" Type="http://schemas.openxmlformats.org/officeDocument/2006/relationships/audio" Target="../media/audio1.wav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0364" y="2357430"/>
            <a:ext cx="6143636" cy="1928826"/>
          </a:xfr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“Озық ойлы дарындылар” білімділер сайысы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5" y="5105400"/>
            <a:ext cx="5286375" cy="17526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cs typeface="Times New Roman" pitchFamily="18" charset="0"/>
              </a:rPr>
              <a:t>    </a:t>
            </a:r>
          </a:p>
        </p:txBody>
      </p:sp>
      <p:sp>
        <p:nvSpPr>
          <p:cNvPr id="3076" name="Подзаголовок 2"/>
          <p:cNvSpPr txBox="1">
            <a:spLocks/>
          </p:cNvSpPr>
          <p:nvPr/>
        </p:nvSpPr>
        <p:spPr bwMode="auto">
          <a:xfrm>
            <a:off x="3357563" y="0"/>
            <a:ext cx="52863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  <a:buFont typeface="Arial" charset="0"/>
              <a:buNone/>
            </a:pPr>
            <a:r>
              <a:rPr lang="ru-RU" sz="3200" dirty="0" err="1">
                <a:solidFill>
                  <a:srgbClr val="002060"/>
                </a:solidFill>
                <a:cs typeface="Times New Roman" pitchFamily="18" charset="0"/>
              </a:rPr>
              <a:t>Сыныптан</a:t>
            </a:r>
            <a:r>
              <a:rPr lang="ru-RU" sz="32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cs typeface="Times New Roman" pitchFamily="18" charset="0"/>
              </a:rPr>
              <a:t>тыс</a:t>
            </a:r>
            <a:r>
              <a:rPr lang="ru-RU" sz="32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cs typeface="Times New Roman" pitchFamily="18" charset="0"/>
              </a:rPr>
              <a:t>жұмысы</a:t>
            </a:r>
            <a:endParaRPr lang="ru-RU" sz="3200" dirty="0">
              <a:solidFill>
                <a:srgbClr val="00206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0"/>
            <a:ext cx="9786974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714356"/>
            <a:ext cx="8143875" cy="1143000"/>
          </a:xfrm>
        </p:spPr>
        <p:txBody>
          <a:bodyPr>
            <a:noAutofit/>
          </a:bodyPr>
          <a:lstStyle/>
          <a:p>
            <a:r>
              <a:rPr lang="ru-RU" altLang="ru-RU" sz="5400" dirty="0" smtClean="0">
                <a:solidFill>
                  <a:srgbClr val="FF0000"/>
                </a:solidFill>
              </a:rPr>
              <a:t>3 тур</a:t>
            </a:r>
            <a:r>
              <a:rPr lang="ru-RU" altLang="ru-RU" sz="5400" dirty="0">
                <a:solidFill>
                  <a:srgbClr val="FF0000"/>
                </a:solidFill>
              </a:rPr>
              <a:t>. </a:t>
            </a:r>
            <a:r>
              <a:rPr lang="ru-RU" altLang="ru-RU" sz="5400" dirty="0" err="1" smtClean="0">
                <a:solidFill>
                  <a:srgbClr val="FF0000"/>
                </a:solidFill>
              </a:rPr>
              <a:t>Тіл</a:t>
            </a:r>
            <a:r>
              <a:rPr lang="ru-RU" altLang="ru-RU" sz="5400" dirty="0" smtClean="0">
                <a:solidFill>
                  <a:srgbClr val="FF0000"/>
                </a:solidFill>
              </a:rPr>
              <a:t> - </a:t>
            </a:r>
            <a:r>
              <a:rPr lang="ru-RU" altLang="ru-RU" sz="5400" dirty="0" err="1" smtClean="0">
                <a:solidFill>
                  <a:srgbClr val="FF0000"/>
                </a:solidFill>
              </a:rPr>
              <a:t>өнер</a:t>
            </a:r>
            <a:r>
              <a:rPr lang="ru-RU" altLang="ru-RU" sz="5400" dirty="0" smtClean="0">
                <a:solidFill>
                  <a:srgbClr val="FF0000"/>
                </a:solidFill>
              </a:rPr>
              <a:t/>
            </a:r>
            <a:br>
              <a:rPr lang="ru-RU" altLang="ru-RU" sz="5400" dirty="0" smtClean="0">
                <a:solidFill>
                  <a:srgbClr val="FF0000"/>
                </a:solidFill>
              </a:rPr>
            </a:br>
            <a:r>
              <a:rPr lang="ru-RU" altLang="ru-RU" sz="5400" dirty="0" smtClean="0">
                <a:solidFill>
                  <a:srgbClr val="FF0000"/>
                </a:solidFill>
              </a:rPr>
              <a:t> </a:t>
            </a:r>
            <a:r>
              <a:rPr lang="ru-RU" altLang="ru-RU" sz="5400" dirty="0">
                <a:solidFill>
                  <a:srgbClr val="FF0000"/>
                </a:solidFill>
              </a:rPr>
              <a:t>Полиглот</a:t>
            </a:r>
          </a:p>
        </p:txBody>
      </p:sp>
      <p:graphicFrame>
        <p:nvGraphicFramePr>
          <p:cNvPr id="21534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13448151"/>
              </p:ext>
            </p:extLst>
          </p:nvPr>
        </p:nvGraphicFramePr>
        <p:xfrm>
          <a:off x="836613" y="2800350"/>
          <a:ext cx="7623175" cy="1036638"/>
        </p:xfrm>
        <a:graphic>
          <a:graphicData uri="http://schemas.openxmlformats.org/drawingml/2006/table">
            <a:tbl>
              <a:tblPr/>
              <a:tblGrid>
                <a:gridCol w="762000"/>
                <a:gridCol w="763587"/>
                <a:gridCol w="760413"/>
                <a:gridCol w="763587"/>
                <a:gridCol w="762000"/>
                <a:gridCol w="762000"/>
                <a:gridCol w="763588"/>
                <a:gridCol w="760412"/>
                <a:gridCol w="763588"/>
                <a:gridCol w="762000"/>
              </a:tblGrid>
              <a:tr h="1036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3" action="ppaction://hlinksldjump"/>
                        </a:rPr>
                        <a:t>1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4" action="ppaction://hlinksldjump"/>
                        </a:rPr>
                        <a:t>2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5" action="ppaction://hlinksldjump"/>
                        </a:rPr>
                        <a:t>3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6" action="ppaction://hlinksldjump"/>
                        </a:rPr>
                        <a:t>4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7" action="ppaction://hlinksldjump"/>
                        </a:rPr>
                        <a:t>5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8" action="ppaction://hlinksldjump"/>
                        </a:rPr>
                        <a:t>6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9" action="ppaction://hlinksldjump"/>
                        </a:rPr>
                        <a:t>7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10" action="ppaction://hlinksldjump"/>
                        </a:rPr>
                        <a:t>  8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11" action="ppaction://hlinksldjump"/>
                        </a:rPr>
                        <a:t>9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hlinkClick r:id="rId12" action="ppaction://hlinksldjump"/>
                        </a:rPr>
                        <a:t>10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235825" y="5733254"/>
            <a:ext cx="1657350" cy="853478"/>
            <a:chOff x="4558" y="3929"/>
            <a:chExt cx="1044" cy="572"/>
          </a:xfrm>
        </p:grpSpPr>
        <p:pic>
          <p:nvPicPr>
            <p:cNvPr id="5" name="Picture 35" descr="but1a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8" y="3929"/>
              <a:ext cx="1044" cy="3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6">
              <a:hlinkClick r:id="" action="ppaction://noaction">
                <a:snd r:embed="rId14" name="click.wav"/>
              </a:hlinkClick>
            </p:cNvPr>
            <p:cNvSpPr txBox="1">
              <a:spLocks noChangeArrowheads="1"/>
            </p:cNvSpPr>
            <p:nvPr/>
          </p:nvSpPr>
          <p:spPr bwMode="auto">
            <a:xfrm>
              <a:off x="4727" y="3944"/>
              <a:ext cx="733" cy="5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kk-KZ" altLang="ru-RU" sz="2400" b="1" i="1" dirty="0" smtClean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odern No. 20" pitchFamily="18" charset="0"/>
                  <a:hlinkClick r:id="rId15" action="ppaction://hlinksldjump"/>
                </a:rPr>
                <a:t>Артқа</a:t>
              </a:r>
              <a:r>
                <a:rPr lang="kk-KZ" altLang="ru-RU" sz="2400" b="1" i="1" dirty="0" smtClean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odern No. 20" pitchFamily="18" charset="0"/>
                </a:rPr>
                <a:t> </a:t>
              </a:r>
            </a:p>
            <a:p>
              <a:endParaRPr lang="ru-RU" alt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123578247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27633" y="3787290"/>
            <a:ext cx="4471974" cy="1752600"/>
          </a:xfrm>
        </p:spPr>
        <p:txBody>
          <a:bodyPr/>
          <a:lstStyle/>
          <a:p>
            <a:r>
              <a:rPr lang="kk-KZ" altLang="ru-RU" dirty="0" smtClean="0"/>
              <a:t>(</a:t>
            </a:r>
            <a:r>
              <a:rPr lang="ru-RU" dirty="0" err="1" smtClean="0"/>
              <a:t>ақпарат</a:t>
            </a:r>
            <a:r>
              <a:rPr lang="ru-RU" dirty="0" smtClean="0"/>
              <a:t>, информация, </a:t>
            </a:r>
            <a:r>
              <a:rPr lang="en-US" dirty="0" smtClean="0"/>
              <a:t>information</a:t>
            </a:r>
            <a:r>
              <a:rPr lang="kk-KZ" altLang="ru-RU" dirty="0" smtClean="0"/>
              <a:t>)</a:t>
            </a:r>
            <a:endParaRPr lang="ru-RU" altLang="ru-RU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429388" y="5286388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кері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84574" y="428604"/>
            <a:ext cx="5859426" cy="31085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1)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Белгілі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бір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нәрсе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адам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жануар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зат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құбылыс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 </a:t>
            </a:r>
          </a:p>
          <a:p>
            <a:pPr algn="ctr"/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туралы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таңбалар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сигналдар</a:t>
            </a:r>
            <a:endParaRPr lang="ru-RU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түрінде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берілетін</a:t>
            </a:r>
            <a:endParaRPr lang="ru-RU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мәліметтер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тобын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не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дейміз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 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561361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357422" y="1500174"/>
            <a:ext cx="7772400" cy="1462087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alt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2) Деректерді </a:t>
            </a:r>
            <a:r>
              <a:rPr lang="kk-KZ" alt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/>
            </a:r>
            <a:br>
              <a:rPr lang="kk-KZ" alt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</a:br>
            <a:r>
              <a:rPr lang="kk-KZ" alt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сақтауға   </a:t>
            </a:r>
            <a:r>
              <a:rPr lang="kk-KZ" alt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/>
            </a:r>
            <a:br>
              <a:rPr lang="kk-KZ" alt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</a:br>
            <a:r>
              <a:rPr lang="kk-KZ" alt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     арналған құрылғы?</a:t>
            </a:r>
            <a:r>
              <a:rPr lang="kk-KZ" alt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alt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altLang="ru-RU"/>
              <a:t>(Жад, Память, Memory)</a:t>
            </a:r>
            <a:endParaRPr lang="ru-RU" alt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443663" y="4941888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кері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744839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alt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3.   Әр түрлі объектілер  орналасқан Windows экраны?</a:t>
            </a:r>
            <a:r>
              <a:rPr lang="kk-KZ" alt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alt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207676" y="3434163"/>
            <a:ext cx="4471974" cy="1752600"/>
          </a:xfrm>
        </p:spPr>
        <p:txBody>
          <a:bodyPr/>
          <a:lstStyle/>
          <a:p>
            <a:r>
              <a:rPr lang="kk-KZ" altLang="ru-RU" dirty="0"/>
              <a:t>(Жұмыс үстелі, Рабочий стол, Work table)</a:t>
            </a:r>
            <a:endParaRPr lang="ru-RU" alt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7039660" y="5445224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кері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4263056"/>
      </p:ext>
    </p:extLst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altLang="ru-RU" sz="40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4)  Адам мен компьютер арасындағы байланысты қамтамасыз ететін  жүйелік программа?</a:t>
            </a:r>
            <a:r>
              <a:rPr lang="kk-KZ" altLang="ru-RU" sz="40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altLang="ru-RU" sz="40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altLang="ru-RU"/>
              <a:t>(Операциялық жүйе, Операционная система, Operation system )</a:t>
            </a:r>
            <a:endParaRPr lang="ru-RU" alt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7812088" y="5661025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кері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57953029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altLang="ru-RU" sz="40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5) Терезе командалары орналасқан бөлікті қалай атаймыз?</a:t>
            </a:r>
            <a:r>
              <a:rPr lang="kk-KZ" altLang="ru-RU" sz="40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altLang="ru-RU" sz="40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altLang="ru-RU"/>
              <a:t>( Мәзір жолағы, Строка меню, </a:t>
            </a:r>
            <a:r>
              <a:rPr lang="en-US" altLang="ru-RU"/>
              <a:t>Menu</a:t>
            </a:r>
            <a:r>
              <a:rPr lang="kk-KZ" altLang="ru-RU"/>
              <a:t>)</a:t>
            </a:r>
            <a:endParaRPr lang="ru-RU" altLang="ru-RU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8101013" y="5589588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кері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9441865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altLang="ru-RU" sz="40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empus Sans ITC" pitchFamily="82" charset="0"/>
              </a:rPr>
              <a:t>6) Қандай команданың көмегімен құжаттардың көшірмесін дайындаймыз?</a:t>
            </a:r>
            <a:r>
              <a:rPr lang="kk-KZ" altLang="ru-RU" sz="40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altLang="ru-RU" sz="40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altLang="ru-RU"/>
              <a:t>(Көшіру, Копировать, Сору)</a:t>
            </a:r>
            <a:endParaRPr lang="ru-RU" altLang="ru-RU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7524750" y="5373688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кері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2780668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7) 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Компьютерде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берілетін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командаларды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жарық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қаламымен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басқаруға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негізделген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құрылғы</a:t>
            </a:r>
            <a:endParaRPr lang="ru-RU" altLang="ru-RU" sz="40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altLang="ru-RU" dirty="0" smtClean="0"/>
              <a:t>(</a:t>
            </a:r>
            <a:r>
              <a:rPr lang="ru-RU" dirty="0" err="1" smtClean="0"/>
              <a:t>Тышқан</a:t>
            </a:r>
            <a:r>
              <a:rPr lang="ru-RU" dirty="0" smtClean="0"/>
              <a:t>, мышь, </a:t>
            </a:r>
            <a:r>
              <a:rPr lang="en-US" dirty="0" smtClean="0"/>
              <a:t>Mouse</a:t>
            </a:r>
            <a:r>
              <a:rPr lang="kk-KZ" altLang="ru-RU" dirty="0" smtClean="0"/>
              <a:t>)</a:t>
            </a:r>
            <a:endParaRPr lang="ru-RU" altLang="ru-RU" dirty="0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6443663" y="4941888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</a:t>
            </a:r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3" action="ppaction://hlinksldjump"/>
              </a:rPr>
              <a:t>ер</a:t>
            </a:r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8141860"/>
      </p:ext>
    </p:ext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alt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8) </a:t>
            </a:r>
            <a:r>
              <a:rPr lang="ru-RU" sz="4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Экрандағы</a:t>
            </a: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төрт</a:t>
            </a: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бұрышты</a:t>
            </a: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аймақ</a:t>
            </a: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ru-RU" sz="4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Ол</a:t>
            </a: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не?</a:t>
            </a:r>
            <a:endParaRPr lang="ru-RU" alt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altLang="ru-RU" dirty="0" smtClean="0"/>
              <a:t>(</a:t>
            </a:r>
            <a:r>
              <a:rPr lang="ru-RU" dirty="0" err="1" smtClean="0"/>
              <a:t>терезе</a:t>
            </a:r>
            <a:r>
              <a:rPr lang="ru-RU" dirty="0" smtClean="0"/>
              <a:t> - окно - </a:t>
            </a:r>
            <a:r>
              <a:rPr lang="en-US" dirty="0" smtClean="0"/>
              <a:t>windows</a:t>
            </a:r>
            <a:r>
              <a:rPr lang="kk-KZ" altLang="ru-RU" dirty="0" smtClean="0"/>
              <a:t>)</a:t>
            </a:r>
            <a:endParaRPr lang="ru-RU" altLang="ru-RU" dirty="0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7314406" y="5500256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кері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00904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9) </a:t>
            </a:r>
            <a:r>
              <a:rPr lang="ru-RU" sz="4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Сақталған</a:t>
            </a: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құжатты</a:t>
            </a: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ашу</a:t>
            </a: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командасы</a:t>
            </a:r>
            <a:r>
              <a:rPr lang="ru-RU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 </a:t>
            </a:r>
            <a:endParaRPr lang="ru-RU" alt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altLang="ru-RU" dirty="0" smtClean="0"/>
              <a:t>(</a:t>
            </a:r>
            <a:r>
              <a:rPr lang="ru-RU" dirty="0" smtClean="0"/>
              <a:t>Файл – </a:t>
            </a:r>
            <a:r>
              <a:rPr lang="ru-RU" dirty="0" err="1" smtClean="0"/>
              <a:t>ашу</a:t>
            </a:r>
            <a:r>
              <a:rPr lang="ru-RU" dirty="0" smtClean="0"/>
              <a:t>, </a:t>
            </a:r>
            <a:r>
              <a:rPr lang="ru-RU" dirty="0" err="1" smtClean="0"/>
              <a:t>файл</a:t>
            </a:r>
            <a:r>
              <a:rPr lang="ru-RU" dirty="0" smtClean="0"/>
              <a:t> - открыть, </a:t>
            </a:r>
            <a:r>
              <a:rPr lang="en-US" dirty="0" smtClean="0"/>
              <a:t>file - open</a:t>
            </a:r>
            <a:r>
              <a:rPr lang="kk-KZ" altLang="ru-RU" dirty="0" smtClean="0"/>
              <a:t>)</a:t>
            </a:r>
            <a:endParaRPr lang="ru-RU" altLang="ru-RU" dirty="0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948488" y="5229225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кері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9223834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1071546"/>
            <a:ext cx="7944612" cy="40318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Ойын-толқын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 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айналған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ағысқа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Табылғандай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таным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да, жат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дауыс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та.</a:t>
            </a:r>
            <a:b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Біреу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озып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қатарынан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Біреу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мініп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жатқанда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аптығыста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Ойын-толқын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жатқандай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асып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тасып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Біреу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мығым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біреулер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шалыс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басып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ойыннан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ғұлама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ойлар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Жеңсең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жеңілсең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қалма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жасып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5072074"/>
            <a:ext cx="1751012" cy="16033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10)</a:t>
            </a:r>
            <a:r>
              <a:rPr lang="ru-RU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Қажет</a:t>
            </a: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емес</a:t>
            </a: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символды</a:t>
            </a: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алып</a:t>
            </a: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тастау</a:t>
            </a: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пернесі</a:t>
            </a: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kk-KZ" alt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?</a:t>
            </a:r>
            <a:r>
              <a:rPr lang="kk-KZ" alt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alt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altLang="ru-RU" dirty="0" smtClean="0"/>
              <a:t>(</a:t>
            </a:r>
            <a:r>
              <a:rPr lang="ru-RU" dirty="0" err="1" smtClean="0"/>
              <a:t>өшіру</a:t>
            </a:r>
            <a:r>
              <a:rPr lang="ru-RU" dirty="0" smtClean="0"/>
              <a:t>, удалить, </a:t>
            </a:r>
            <a:r>
              <a:rPr lang="en-US" dirty="0" smtClean="0"/>
              <a:t>delete</a:t>
            </a:r>
            <a:r>
              <a:rPr lang="kk-KZ" altLang="ru-RU" dirty="0" smtClean="0"/>
              <a:t>)</a:t>
            </a:r>
            <a:endParaRPr lang="ru-RU" altLang="ru-RU" dirty="0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7524750" y="5661025"/>
            <a:ext cx="5959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кері</a:t>
            </a:r>
            <a:br>
              <a:rPr lang="kk-KZ" altLang="ru-RU" dirty="0">
                <a:solidFill>
                  <a:schemeClr val="tx2"/>
                </a:solidFill>
                <a:latin typeface="Arial" charset="0"/>
                <a:hlinkClick r:id="rId2" action="ppaction://hlinksldjump"/>
              </a:rPr>
            </a:br>
            <a:endParaRPr lang="ru-RU" altLang="ru-RU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0232465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715404" cy="5072098"/>
          </a:xfrm>
        </p:spPr>
        <p:txBody>
          <a:bodyPr>
            <a:noAutofit/>
          </a:bodyPr>
          <a:lstStyle/>
          <a:p>
            <a:r>
              <a:rPr lang="kk-KZ" sz="7200" dirty="0" smtClean="0">
                <a:solidFill>
                  <a:srgbClr val="FF0000"/>
                </a:solidFill>
              </a:rPr>
              <a:t>4 тур. </a:t>
            </a:r>
            <a:br>
              <a:rPr lang="kk-KZ" sz="7200" dirty="0" smtClean="0">
                <a:solidFill>
                  <a:srgbClr val="FF0000"/>
                </a:solidFill>
              </a:rPr>
            </a:br>
            <a:r>
              <a:rPr lang="kk-KZ" sz="7200" dirty="0" smtClean="0">
                <a:solidFill>
                  <a:srgbClr val="FF0000"/>
                </a:solidFill>
              </a:rPr>
              <a:t>Кім жылдам?</a:t>
            </a:r>
            <a:endParaRPr lang="ru-RU" sz="7200" dirty="0">
              <a:solidFill>
                <a:srgbClr val="FF0000"/>
              </a:solidFill>
            </a:endParaRPr>
          </a:p>
        </p:txBody>
      </p:sp>
      <p:pic>
        <p:nvPicPr>
          <p:cNvPr id="6146" name="Picture 2" descr="https://upload.wikimedia.org/wikipedia/commons/thumb/d/d2/Question_mark.svg/200px-Question_mark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4500570"/>
            <a:ext cx="802814" cy="1404924"/>
          </a:xfrm>
          <a:prstGeom prst="rect">
            <a:avLst/>
          </a:prstGeom>
          <a:noFill/>
        </p:spPr>
      </p:pic>
      <p:pic>
        <p:nvPicPr>
          <p:cNvPr id="4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325" y="285728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06" y="214290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8" y="285728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298" y="1285860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42" y="1000108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pe01821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6" y="3857628"/>
            <a:ext cx="2143140" cy="2848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1714488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82" y="1571612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24" y="2857496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929066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0" y="4214818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298" y="5286388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4" y="5786454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90" y="4643446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26" y="4286256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46" y="5786454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48" y="2857496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24" y="428604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642918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9" descr="звезд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18" y="6000768"/>
            <a:ext cx="7921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sz="3100" dirty="0" smtClean="0">
                <a:solidFill>
                  <a:srgbClr val="FF0000"/>
                </a:solidFill>
              </a:rPr>
              <a:t>«Венгр сөзжұмбағы»Берілген тор көздегі әріптерден информатика пәніне қатысты  сөздерді табыңыз.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44" y="1714488"/>
          <a:ext cx="8001060" cy="504748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800106"/>
                <a:gridCol w="800106"/>
                <a:gridCol w="800106"/>
                <a:gridCol w="800106"/>
                <a:gridCol w="800106"/>
                <a:gridCol w="800106"/>
                <a:gridCol w="800106"/>
                <a:gridCol w="800106"/>
                <a:gridCol w="800106"/>
                <a:gridCol w="800106"/>
              </a:tblGrid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м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т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п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л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о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т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т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о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м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ы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п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р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т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е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д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е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к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ш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и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е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е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о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м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м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қ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а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т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р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т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о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т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с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ө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з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е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т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о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п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б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а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й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т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т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е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з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м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в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п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к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м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е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е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о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ә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а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с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о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ү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а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ф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ц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т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х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е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д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я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й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л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е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і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у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в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ж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л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я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ц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с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с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д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а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ь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ф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и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к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а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2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с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о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а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б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о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е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/>
                        <a:t>н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/>
                        <a:t>т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357166"/>
          <a:ext cx="7786743" cy="600079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111909"/>
                <a:gridCol w="1111909"/>
                <a:gridCol w="1111909"/>
                <a:gridCol w="1113599"/>
                <a:gridCol w="1111909"/>
                <a:gridCol w="1111909"/>
                <a:gridCol w="1113599"/>
              </a:tblGrid>
              <a:tr h="857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/>
                        <a:t>R</a:t>
                      </a:r>
                      <a:endParaRPr lang="ru-RU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/>
                        <a:t>E</a:t>
                      </a:r>
                      <a:endParaRPr lang="ru-RU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A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D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R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O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F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I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F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B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N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E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H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T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/>
                        <a:t>E</a:t>
                      </a:r>
                      <a:endParaRPr lang="ru-RU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L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E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E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S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L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/>
                        <a:t>E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T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A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G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R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W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E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C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I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E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I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E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H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N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H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R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R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N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P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I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D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A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W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T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A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E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/>
                        <a:t>L</a:t>
                      </a:r>
                      <a:endParaRPr lang="ru-RU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/>
                        <a:t>E</a:t>
                      </a:r>
                      <a:endParaRPr lang="ru-RU" sz="2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/>
                        <a:t>R</a:t>
                      </a:r>
                      <a:endParaRPr lang="ru-RU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0"/>
            <a:ext cx="6929486" cy="5715040"/>
          </a:xfrm>
        </p:spPr>
        <p:txBody>
          <a:bodyPr/>
          <a:lstStyle/>
          <a:p>
            <a:pPr marL="0" algn="just">
              <a:spcBef>
                <a:spcPts val="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ші жауап: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Микропроцессор, тышқан, мәтін, плоттер, принтер, сөз, байт, пиксель, архив, абонент, модификация, ұя, файл, терезе, монитор, модем, интернет, байт, антивирус.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2-ші жауап: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бұл жерде 12 оператор жасырылған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(BEGIN, ELSE, END, FOR, IF, READ, REPEAT, THEN, WHILE, WRITE, CHAR, REAL)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235825" y="6237288"/>
            <a:ext cx="1657350" cy="504825"/>
            <a:chOff x="4558" y="3929"/>
            <a:chExt cx="1044" cy="318"/>
          </a:xfrm>
        </p:grpSpPr>
        <p:pic>
          <p:nvPicPr>
            <p:cNvPr id="5" name="Picture 35" descr="but1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8" y="3929"/>
              <a:ext cx="1044" cy="3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6">
              <a:hlinkClick r:id="" action="ppaction://noaction">
                <a:snd r:embed="rId3" name="click.wav"/>
              </a:hlinkClick>
            </p:cNvPr>
            <p:cNvSpPr txBox="1">
              <a:spLocks noChangeArrowheads="1"/>
            </p:cNvSpPr>
            <p:nvPr/>
          </p:nvSpPr>
          <p:spPr bwMode="auto">
            <a:xfrm>
              <a:off x="4727" y="3944"/>
              <a:ext cx="7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kk-KZ" altLang="ru-RU" sz="2400" b="1" i="1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odern No. 20" pitchFamily="18" charset="0"/>
                  <a:hlinkClick r:id="rId4" action="ppaction://hlinksldjump"/>
                </a:rPr>
                <a:t>Аяқтау</a:t>
              </a:r>
              <a:endParaRPr lang="ru-RU" alt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rot="20675204">
            <a:off x="790948" y="2162327"/>
            <a:ext cx="8064896" cy="1899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Sto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kk-KZ" sz="60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-Ойлан, тап!</a:t>
            </a:r>
            <a:endParaRPr kumimoji="0" lang="kk-KZ" sz="7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Улыбающееся лицо 11">
            <a:hlinkClick r:id="rId2" action="ppaction://hlinkpres?slideindex=1&amp;slidetitle="/>
          </p:cNvPr>
          <p:cNvSpPr/>
          <p:nvPr/>
        </p:nvSpPr>
        <p:spPr>
          <a:xfrm>
            <a:off x="428596" y="285728"/>
            <a:ext cx="1643074" cy="1571636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Group 37"/>
          <p:cNvGrpSpPr>
            <a:grpSpLocks/>
          </p:cNvGrpSpPr>
          <p:nvPr/>
        </p:nvGrpSpPr>
        <p:grpSpPr bwMode="auto">
          <a:xfrm>
            <a:off x="7235825" y="6237288"/>
            <a:ext cx="1657350" cy="504825"/>
            <a:chOff x="4558" y="3929"/>
            <a:chExt cx="1044" cy="318"/>
          </a:xfrm>
        </p:grpSpPr>
        <p:pic>
          <p:nvPicPr>
            <p:cNvPr id="14" name="Picture 35" descr="but1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8" y="3929"/>
              <a:ext cx="1044" cy="3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 Box 36">
              <a:hlinkClick r:id="" action="ppaction://noaction">
                <a:snd r:embed="rId4" name="click.wav"/>
              </a:hlinkClick>
            </p:cNvPr>
            <p:cNvSpPr txBox="1">
              <a:spLocks noChangeArrowheads="1"/>
            </p:cNvSpPr>
            <p:nvPr/>
          </p:nvSpPr>
          <p:spPr bwMode="auto">
            <a:xfrm>
              <a:off x="4727" y="3944"/>
              <a:ext cx="7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kk-KZ" altLang="ru-RU" sz="2400" b="1" i="1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odern No. 20" pitchFamily="18" charset="0"/>
                  <a:hlinkClick r:id="rId5" action="ppaction://hlinksldjump"/>
                </a:rPr>
                <a:t>Аяқтау</a:t>
              </a:r>
              <a:endParaRPr lang="ru-RU" alt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endParaRPr>
            </a:p>
          </p:txBody>
        </p:sp>
      </p:grpSp>
      <p:pic>
        <p:nvPicPr>
          <p:cNvPr id="9" name="Picture 17" descr="J009574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24750" y="188913"/>
            <a:ext cx="1195388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7" descr="J009574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28860" y="5357826"/>
            <a:ext cx="1195388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357158" y="1517397"/>
            <a:ext cx="849283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defRPr/>
            </a:pPr>
            <a:r>
              <a:rPr lang="ru-RU" sz="8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Жеңімпаздарды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  <a:p>
            <a:pPr algn="ctr">
              <a:defRPr/>
            </a:pPr>
            <a:r>
              <a:rPr lang="kk-KZ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құттықтаймыз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9300" y="0"/>
            <a:ext cx="1450975" cy="1944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-85736"/>
            <a:ext cx="1449387" cy="1943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25" y="4286250"/>
            <a:ext cx="2098675" cy="2019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857224" y="5429264"/>
            <a:ext cx="4500594" cy="50006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857224" y="4714884"/>
            <a:ext cx="4500594" cy="50006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857224" y="4000504"/>
            <a:ext cx="4500594" cy="50006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857224" y="3286124"/>
            <a:ext cx="4500594" cy="50006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928662" y="2428868"/>
            <a:ext cx="4500594" cy="50006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857224" y="333375"/>
            <a:ext cx="7429552" cy="1150938"/>
          </a:xfrm>
          <a:prstGeom prst="rect">
            <a:avLst/>
          </a:prstGeom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051"/>
              </a:avLst>
            </a:prstTxWarp>
          </a:bodyPr>
          <a:lstStyle/>
          <a:p>
            <a:pPr algn="ctr"/>
            <a:r>
              <a:rPr lang="ru-RU" sz="4000" b="1" kern="10" dirty="0" err="1">
                <a:solidFill>
                  <a:srgbClr val="FF0000"/>
                </a:solidFill>
                <a:latin typeface="Times New Roman"/>
                <a:cs typeface="Times New Roman"/>
              </a:rPr>
              <a:t>Сайыс</a:t>
            </a:r>
            <a:r>
              <a:rPr lang="ru-RU" sz="4000" b="1" kern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4000" b="1" kern="10" dirty="0" err="1">
                <a:solidFill>
                  <a:srgbClr val="FF0000"/>
                </a:solidFill>
                <a:latin typeface="Times New Roman"/>
                <a:cs typeface="Times New Roman"/>
              </a:rPr>
              <a:t>шарты</a:t>
            </a:r>
            <a:r>
              <a:rPr lang="ru-RU" sz="4000" b="1" kern="10" dirty="0">
                <a:solidFill>
                  <a:srgbClr val="FF0000"/>
                </a:solidFill>
                <a:latin typeface="Times New Roman"/>
                <a:cs typeface="Times New Roman"/>
              </a:rPr>
              <a:t> мен </a:t>
            </a:r>
            <a:r>
              <a:rPr lang="ru-RU" sz="4000" b="1" kern="10" dirty="0" err="1">
                <a:solidFill>
                  <a:srgbClr val="FF0000"/>
                </a:solidFill>
                <a:latin typeface="Times New Roman"/>
                <a:cs typeface="Times New Roman"/>
              </a:rPr>
              <a:t>өтуі</a:t>
            </a:r>
            <a:endParaRPr lang="ru-RU" sz="4000" b="1" kern="1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68313" y="1700213"/>
            <a:ext cx="8424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363538"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kk-KZ" altLang="ru-RU" sz="2800" b="1" i="1" dirty="0">
                <a:solidFill>
                  <a:srgbClr val="003399"/>
                </a:solidFill>
                <a:latin typeface="Modern No. 20" pitchFamily="18" charset="0"/>
              </a:rPr>
              <a:t>Сайыс 5 кезеңнен тұрады:</a:t>
            </a:r>
            <a:r>
              <a:rPr lang="kk-KZ" altLang="ru-RU" b="1" dirty="0">
                <a:solidFill>
                  <a:srgbClr val="003399"/>
                </a:solidFill>
              </a:rPr>
              <a:t> </a:t>
            </a:r>
          </a:p>
        </p:txBody>
      </p:sp>
      <p:sp>
        <p:nvSpPr>
          <p:cNvPr id="15376" name="Text Box 16">
            <a:hlinkClick r:id="" action="ppaction://noaction">
              <a:snd r:embed="rId2" name="click.wav"/>
            </a:hlinkClick>
          </p:cNvPr>
          <p:cNvSpPr txBox="1">
            <a:spLocks noChangeArrowheads="1"/>
          </p:cNvSpPr>
          <p:nvPr/>
        </p:nvSpPr>
        <p:spPr bwMode="auto">
          <a:xfrm>
            <a:off x="1571604" y="2428868"/>
            <a:ext cx="22082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kk-KZ" altLang="ru-RU" sz="24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  <a:hlinkClick r:id="rId3" action="ppaction://hlinksldjump"/>
              </a:rPr>
              <a:t>Таныстыру</a:t>
            </a:r>
            <a:endParaRPr lang="ru-RU" altLang="ru-RU" sz="24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dern No. 20" pitchFamily="18" charset="0"/>
            </a:endParaRPr>
          </a:p>
        </p:txBody>
      </p:sp>
      <p:pic>
        <p:nvPicPr>
          <p:cNvPr id="15377" name="Picture 17" descr="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420938"/>
            <a:ext cx="431800" cy="6477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8" name="Picture 18" descr="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213100"/>
            <a:ext cx="381000" cy="571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82" name="Text Box 22">
            <a:hlinkClick r:id="" action="ppaction://noaction">
              <a:snd r:embed="rId2" name="click.wav"/>
            </a:hlinkClick>
          </p:cNvPr>
          <p:cNvSpPr txBox="1">
            <a:spLocks noChangeArrowheads="1"/>
          </p:cNvSpPr>
          <p:nvPr/>
        </p:nvSpPr>
        <p:spPr bwMode="auto">
          <a:xfrm>
            <a:off x="1643042" y="3214686"/>
            <a:ext cx="11906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sz="24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  <a:hlinkClick r:id="rId6" action="ppaction://hlinksldjump"/>
              </a:rPr>
              <a:t>Казино</a:t>
            </a:r>
            <a:endParaRPr lang="ru-RU" altLang="ru-RU" sz="24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dern No. 20" pitchFamily="18" charset="0"/>
            </a:endParaRPr>
          </a:p>
        </p:txBody>
      </p:sp>
      <p:pic>
        <p:nvPicPr>
          <p:cNvPr id="15385" name="Picture 25" descr="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213100"/>
            <a:ext cx="381000" cy="571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86" name="Text Box 26">
            <a:hlinkClick r:id="" action="ppaction://noaction">
              <a:snd r:embed="rId2" name="click.wav"/>
            </a:hlinkClick>
          </p:cNvPr>
          <p:cNvSpPr txBox="1">
            <a:spLocks noChangeArrowheads="1"/>
          </p:cNvSpPr>
          <p:nvPr/>
        </p:nvSpPr>
        <p:spPr bwMode="auto">
          <a:xfrm>
            <a:off x="1609725" y="4703763"/>
            <a:ext cx="20585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sz="24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  <a:hlinkClick r:id="rId7" action="ppaction://hlinksldjump"/>
              </a:rPr>
              <a:t>Кім жылдам?</a:t>
            </a:r>
            <a:endParaRPr lang="ru-RU" altLang="ru-RU" sz="24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dern No. 20" pitchFamily="18" charset="0"/>
            </a:endParaRPr>
          </a:p>
        </p:txBody>
      </p:sp>
      <p:grpSp>
        <p:nvGrpSpPr>
          <p:cNvPr id="15394" name="Group 34"/>
          <p:cNvGrpSpPr>
            <a:grpSpLocks/>
          </p:cNvGrpSpPr>
          <p:nvPr/>
        </p:nvGrpSpPr>
        <p:grpSpPr bwMode="auto">
          <a:xfrm>
            <a:off x="1116013" y="5373688"/>
            <a:ext cx="2166938" cy="571500"/>
            <a:chOff x="703" y="3385"/>
            <a:chExt cx="1365" cy="360"/>
          </a:xfrm>
        </p:grpSpPr>
        <p:pic>
          <p:nvPicPr>
            <p:cNvPr id="15381" name="Picture 21" descr="5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3385"/>
              <a:ext cx="240" cy="36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89" name="Text Box 29">
              <a:hlinkClick r:id="" action="ppaction://noaction">
                <a:snd r:embed="rId2" name="click.wav"/>
              </a:hlinkClick>
            </p:cNvPr>
            <p:cNvSpPr txBox="1">
              <a:spLocks noChangeArrowheads="1"/>
            </p:cNvSpPr>
            <p:nvPr/>
          </p:nvSpPr>
          <p:spPr bwMode="auto">
            <a:xfrm>
              <a:off x="1020" y="3415"/>
              <a:ext cx="104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kk-KZ" altLang="ru-RU" sz="2400" b="1" dirty="0" smtClean="0">
                  <a:solidFill>
                    <a:srgbClr val="00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odern No. 20" pitchFamily="18" charset="0"/>
                  <a:hlinkClick r:id="rId9" action="ppaction://hlinksldjump"/>
                </a:rPr>
                <a:t>Ойлан тап</a:t>
              </a:r>
              <a:endParaRPr lang="kk-KZ" altLang="ru-RU" sz="24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endParaRPr>
            </a:p>
          </p:txBody>
        </p:sp>
      </p:grpSp>
      <p:pic>
        <p:nvPicPr>
          <p:cNvPr id="15380" name="Picture 20" descr="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652963"/>
            <a:ext cx="381000" cy="571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393" name="Group 33"/>
          <p:cNvGrpSpPr>
            <a:grpSpLocks/>
          </p:cNvGrpSpPr>
          <p:nvPr/>
        </p:nvGrpSpPr>
        <p:grpSpPr bwMode="auto">
          <a:xfrm>
            <a:off x="1116012" y="3937000"/>
            <a:ext cx="1892300" cy="571500"/>
            <a:chOff x="703" y="2480"/>
            <a:chExt cx="1192" cy="360"/>
          </a:xfrm>
        </p:grpSpPr>
        <p:pic>
          <p:nvPicPr>
            <p:cNvPr id="15379" name="Picture 19" descr="3">
              <a:hlinkClick r:id="" action="ppaction://noaction">
                <a:snd r:embed="rId2" name="click.wav"/>
              </a:hlinkClick>
            </p:cNvPr>
            <p:cNvPicPr>
              <a:picLocks noChangeAspect="1" noChangeArrowheads="1" noCrop="1"/>
            </p:cNvPicPr>
            <p:nvPr/>
          </p:nvPicPr>
          <p:blipFill>
            <a:blip r:embed="rId11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2480"/>
              <a:ext cx="240" cy="36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92" name="Text Box 32">
              <a:hlinkClick r:id="" action="ppaction://noaction">
                <a:snd r:embed="rId2" name="click.wav"/>
              </a:hlinkClick>
            </p:cNvPr>
            <p:cNvSpPr txBox="1">
              <a:spLocks noChangeArrowheads="1"/>
            </p:cNvSpPr>
            <p:nvPr/>
          </p:nvSpPr>
          <p:spPr bwMode="auto">
            <a:xfrm>
              <a:off x="1020" y="2507"/>
              <a:ext cx="87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kk-KZ" altLang="ru-RU" sz="2400" b="1" dirty="0" smtClean="0">
                  <a:solidFill>
                    <a:srgbClr val="00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odern No. 20" pitchFamily="18" charset="0"/>
                  <a:hlinkClick r:id="rId12" action="ppaction://hlinksldjump"/>
                </a:rPr>
                <a:t>Тіл-өнер</a:t>
              </a:r>
              <a:endParaRPr lang="ru-RU" altLang="ru-RU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endParaRPr>
            </a:p>
          </p:txBody>
        </p:sp>
      </p:grpSp>
      <p:grpSp>
        <p:nvGrpSpPr>
          <p:cNvPr id="15397" name="Group 37"/>
          <p:cNvGrpSpPr>
            <a:grpSpLocks/>
          </p:cNvGrpSpPr>
          <p:nvPr/>
        </p:nvGrpSpPr>
        <p:grpSpPr bwMode="auto">
          <a:xfrm>
            <a:off x="7235825" y="6237288"/>
            <a:ext cx="1657350" cy="504825"/>
            <a:chOff x="4558" y="3929"/>
            <a:chExt cx="1044" cy="318"/>
          </a:xfrm>
        </p:grpSpPr>
        <p:pic>
          <p:nvPicPr>
            <p:cNvPr id="15395" name="Picture 35" descr="but1a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8" y="3929"/>
              <a:ext cx="1044" cy="3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96" name="Text Box 36">
              <a:hlinkClick r:id="" action="ppaction://noaction">
                <a:snd r:embed="rId2" name="click.wav"/>
              </a:hlinkClick>
            </p:cNvPr>
            <p:cNvSpPr txBox="1">
              <a:spLocks noChangeArrowheads="1"/>
            </p:cNvSpPr>
            <p:nvPr/>
          </p:nvSpPr>
          <p:spPr bwMode="auto">
            <a:xfrm>
              <a:off x="4727" y="3944"/>
              <a:ext cx="7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kk-KZ" altLang="ru-RU" sz="2400" b="1" i="1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odern No. 20" pitchFamily="18" charset="0"/>
                  <a:hlinkClick r:id="rId14" action="ppaction://hlinksldjump"/>
                </a:rPr>
                <a:t>Аяқтау</a:t>
              </a:r>
              <a:endParaRPr lang="ru-RU" alt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endParaRPr>
            </a:p>
          </p:txBody>
        </p:sp>
      </p:grpSp>
      <p:sp>
        <p:nvSpPr>
          <p:cNvPr id="27" name="Улыбающееся лицо 26">
            <a:hlinkClick r:id="rId15" action="ppaction://hlinksldjump"/>
          </p:cNvPr>
          <p:cNvSpPr/>
          <p:nvPr/>
        </p:nvSpPr>
        <p:spPr>
          <a:xfrm>
            <a:off x="7383840" y="3380315"/>
            <a:ext cx="928694" cy="92867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Picture 17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15240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358082" y="1571612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9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781800" y="4500570"/>
            <a:ext cx="2362200" cy="214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1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5845175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17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072198" y="2143116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7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500694" y="5572140"/>
            <a:ext cx="115411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1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643570" y="3714752"/>
            <a:ext cx="14509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158879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143875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dirty="0" smtClean="0">
                <a:solidFill>
                  <a:srgbClr val="FF0000"/>
                </a:solidFill>
              </a:rPr>
              <a:t>І тур. Таныстыру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1714500" y="1928813"/>
            <a:ext cx="6858000" cy="1928812"/>
          </a:xfrm>
        </p:spPr>
        <p:txBody>
          <a:bodyPr/>
          <a:lstStyle/>
          <a:p>
            <a:pPr algn="just" eaLnBrk="1" hangingPunct="1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Топқа ат қою</a:t>
            </a:r>
          </a:p>
          <a:p>
            <a:pPr algn="just" eaLnBrk="1" hangingPunct="1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Топтың ұраны</a:t>
            </a:r>
          </a:p>
          <a:p>
            <a:pPr algn="just" eaLnBrk="1" hangingPunct="1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Топ мүшелерін таныстыру</a:t>
            </a:r>
          </a:p>
          <a:p>
            <a:pPr algn="just" eaLnBrk="1" hangingPunct="1"/>
            <a:r>
              <a:rPr lang="en-US" sz="4000" dirty="0" smtClean="0">
                <a:latin typeface="Arial" charset="0"/>
                <a:cs typeface="Arial" charset="0"/>
                <a:hlinkClick r:id="rId2" action="ppaction://hlinksldjump"/>
              </a:rPr>
              <a:t>SMS</a:t>
            </a:r>
            <a:endParaRPr lang="kk-KZ" sz="4000" dirty="0" smtClean="0">
              <a:latin typeface="Arial" charset="0"/>
              <a:cs typeface="Arial" charset="0"/>
            </a:endParaRPr>
          </a:p>
        </p:txBody>
      </p:sp>
      <p:pic>
        <p:nvPicPr>
          <p:cNvPr id="5124" name="Picture 4" descr="E:\Рауан\2012_2013_учебный год\2_полугодие_2012_2013\материалы_с Интернета\ШАБЛОНЫ\анимация\компьютеры\komp1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0" y="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Рауан\2012_2013_учебный год\2_полугодие_2012_2013\материалы_с Интернета\ШАБЛОНЫ\анимация\компьютеры\komp3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750"/>
            <a:ext cx="10191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42910" y="71414"/>
            <a:ext cx="8143875" cy="78583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k-KZ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SMS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172" name="Содержимое 2"/>
          <p:cNvSpPr txBox="1">
            <a:spLocks/>
          </p:cNvSpPr>
          <p:nvPr/>
        </p:nvSpPr>
        <p:spPr bwMode="auto">
          <a:xfrm>
            <a:off x="1714480" y="928670"/>
            <a:ext cx="7215187" cy="535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Әр 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топ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бір сұрақ 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жазып,  қарсылас топтарға жібереді. </a:t>
            </a:r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endParaRPr lang="kk-KZ" sz="11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Қарсылас 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топтар оған жауап жазып, қайтадан өздеріне қайтарады.  </a:t>
            </a:r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endParaRPr lang="kk-KZ" sz="11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Сұрақ 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жіберген топ дұрыс жауап берген топты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анықтайды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7235825" y="6237288"/>
            <a:ext cx="1657350" cy="854075"/>
            <a:chOff x="4558" y="3929"/>
            <a:chExt cx="1044" cy="538"/>
          </a:xfrm>
        </p:grpSpPr>
        <p:pic>
          <p:nvPicPr>
            <p:cNvPr id="7" name="Picture 35" descr="but1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8" y="3929"/>
              <a:ext cx="1044" cy="3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 Box 36">
              <a:hlinkClick r:id="" action="ppaction://noaction">
                <a:snd r:embed="rId4" name="click.wav"/>
              </a:hlinkClick>
            </p:cNvPr>
            <p:cNvSpPr txBox="1">
              <a:spLocks noChangeArrowheads="1"/>
            </p:cNvSpPr>
            <p:nvPr/>
          </p:nvSpPr>
          <p:spPr bwMode="auto">
            <a:xfrm>
              <a:off x="4727" y="3944"/>
              <a:ext cx="733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kk-KZ" altLang="ru-RU" sz="2400" b="1" i="1" dirty="0" smtClean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odern No. 20" pitchFamily="18" charset="0"/>
                  <a:hlinkClick r:id="rId5" action="ppaction://hlinksldjump"/>
                </a:rPr>
                <a:t>Артқа </a:t>
              </a:r>
              <a:endParaRPr lang="kk-KZ" alt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endParaRPr>
            </a:p>
            <a:p>
              <a:endParaRPr lang="ru-RU" alt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Бибинур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928934"/>
            <a:ext cx="8143875" cy="1143000"/>
          </a:xfrm>
        </p:spPr>
        <p:txBody>
          <a:bodyPr>
            <a:noAutofit/>
          </a:bodyPr>
          <a:lstStyle/>
          <a:p>
            <a:r>
              <a:rPr lang="kk-KZ" sz="9600" dirty="0" smtClean="0">
                <a:solidFill>
                  <a:srgbClr val="00B0F0"/>
                </a:solidFill>
              </a:rPr>
              <a:t>2</a:t>
            </a:r>
            <a:r>
              <a:rPr lang="en-US" sz="9600" dirty="0" smtClean="0">
                <a:solidFill>
                  <a:srgbClr val="00B0F0"/>
                </a:solidFill>
              </a:rPr>
              <a:t> </a:t>
            </a:r>
            <a:r>
              <a:rPr lang="kk-KZ" sz="9600" dirty="0" smtClean="0">
                <a:solidFill>
                  <a:srgbClr val="00B0F0"/>
                </a:solidFill>
              </a:rPr>
              <a:t>- тур. Казино</a:t>
            </a:r>
            <a:endParaRPr lang="ru-RU" sz="9600" dirty="0">
              <a:solidFill>
                <a:srgbClr val="00B0F0"/>
              </a:solidFill>
            </a:endParaRPr>
          </a:p>
        </p:txBody>
      </p: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7235825" y="6237288"/>
            <a:ext cx="1657350" cy="504825"/>
            <a:chOff x="4558" y="3929"/>
            <a:chExt cx="1044" cy="318"/>
          </a:xfrm>
        </p:grpSpPr>
        <p:pic>
          <p:nvPicPr>
            <p:cNvPr id="6" name="Picture 35" descr="but1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8" y="3929"/>
              <a:ext cx="1044" cy="3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 Box 36">
              <a:hlinkClick r:id="" action="ppaction://noaction">
                <a:snd r:embed="rId4" name="click.wav"/>
              </a:hlinkClick>
            </p:cNvPr>
            <p:cNvSpPr txBox="1">
              <a:spLocks noChangeArrowheads="1"/>
            </p:cNvSpPr>
            <p:nvPr/>
          </p:nvSpPr>
          <p:spPr bwMode="auto">
            <a:xfrm>
              <a:off x="4727" y="3944"/>
              <a:ext cx="7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kk-KZ" altLang="ru-RU" sz="2400" b="1" i="1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Modern No. 20" pitchFamily="18" charset="0"/>
                  <a:hlinkClick r:id="rId5" action="ppaction://hlinksldjump"/>
                </a:rPr>
                <a:t>Аяқтау</a:t>
              </a:r>
              <a:endParaRPr lang="ru-RU" alt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endParaRPr>
            </a:p>
          </p:txBody>
        </p:sp>
      </p:grpSp>
      <p:sp>
        <p:nvSpPr>
          <p:cNvPr id="9" name="Улыбающееся лицо 8">
            <a:hlinkClick r:id="rId6" action="ppaction://hlinkpres?slideindex=1&amp;slidetitle="/>
          </p:cNvPr>
          <p:cNvSpPr/>
          <p:nvPr/>
        </p:nvSpPr>
        <p:spPr>
          <a:xfrm>
            <a:off x="3857620" y="928670"/>
            <a:ext cx="1357322" cy="1214446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785786" y="1643050"/>
            <a:ext cx="8064500" cy="2524121"/>
          </a:xfrm>
          <a:prstGeom prst="rect">
            <a:avLst/>
          </a:prstGeom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051"/>
              </a:avLst>
            </a:prstTxWarp>
          </a:bodyPr>
          <a:lstStyle/>
          <a:p>
            <a:pPr algn="ctr"/>
            <a:r>
              <a:rPr lang="ru-RU" sz="4000" b="1" kern="10" dirty="0" err="1">
                <a:solidFill>
                  <a:srgbClr val="CC3300"/>
                </a:solidFill>
                <a:latin typeface="Times New Roman"/>
                <a:cs typeface="Times New Roman"/>
              </a:rPr>
              <a:t>Байқағыштығыңды</a:t>
            </a:r>
            <a:r>
              <a:rPr lang="ru-RU" sz="4000" b="1" kern="10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endParaRPr lang="ru-RU" sz="4000" b="1" kern="10" dirty="0" smtClean="0">
              <a:solidFill>
                <a:srgbClr val="CC3300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4000" b="1" kern="10" dirty="0" err="1" smtClean="0">
                <a:solidFill>
                  <a:srgbClr val="CC3300"/>
                </a:solidFill>
                <a:latin typeface="Times New Roman"/>
                <a:cs typeface="Times New Roman"/>
              </a:rPr>
              <a:t>байқат</a:t>
            </a:r>
            <a:endParaRPr lang="ru-RU" sz="4000" b="1" kern="10" dirty="0">
              <a:solidFill>
                <a:srgbClr val="CC3300"/>
              </a:solidFill>
              <a:latin typeface="Times New Roman"/>
              <a:cs typeface="Times New Roman"/>
            </a:endParaRPr>
          </a:p>
        </p:txBody>
      </p:sp>
      <p:pic>
        <p:nvPicPr>
          <p:cNvPr id="3" name="Picture 27" descr="11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273925" y="233363"/>
            <a:ext cx="17907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7" descr="11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3286116" y="142852"/>
            <a:ext cx="17907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7" descr="11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-214346" y="285728"/>
            <a:ext cx="17907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7" descr="11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858016" y="4643446"/>
            <a:ext cx="17907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7" descr="11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3071802" y="5000636"/>
            <a:ext cx="17907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7" descr="11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142844" y="4214818"/>
            <a:ext cx="17907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1017876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413" y="620713"/>
            <a:ext cx="9648826" cy="6121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Picture 5" descr="30apr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721100" y="-3175"/>
            <a:ext cx="1820863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folHlink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kk-KZ" altLang="ru-RU" sz="40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rPr>
              <a:t>1-сурет</a:t>
            </a:r>
            <a:endParaRPr lang="ru-RU" altLang="ru-RU" sz="4000" b="1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dern No. 20" pitchFamily="18" charset="0"/>
            </a:endParaRPr>
          </a:p>
        </p:txBody>
      </p:sp>
      <p:pic>
        <p:nvPicPr>
          <p:cNvPr id="20488" name="Picture 8" descr="str10">
            <a:hlinkClick r:id="rId4" action="ppaction://hlinksldjump">
              <a:snd r:embed="rId5" name="click.wav"/>
            </a:hlinkClick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8913"/>
            <a:ext cx="1368425" cy="5032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5" descr="but1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6237288"/>
            <a:ext cx="1657350" cy="504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36">
            <a:hlinkClick r:id="" action="ppaction://noaction">
              <a:snd r:embed="rId5" name="click.wav"/>
            </a:hlinkClick>
          </p:cNvPr>
          <p:cNvSpPr txBox="1">
            <a:spLocks noChangeArrowheads="1"/>
          </p:cNvSpPr>
          <p:nvPr/>
        </p:nvSpPr>
        <p:spPr bwMode="auto">
          <a:xfrm>
            <a:off x="7504113" y="6261101"/>
            <a:ext cx="1222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  <a:hlinkClick r:id="rId8" action="ppaction://hlinksldjump"/>
              </a:rPr>
              <a:t>Аяқтау</a:t>
            </a:r>
            <a:endParaRPr lang="ru-RU" altLang="ru-RU" sz="2400" b="1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dern No. 20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4210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975" y="476250"/>
            <a:ext cx="9324975" cy="6381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1" name="Picture 3" descr="30apr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721100" y="-3175"/>
            <a:ext cx="1820863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folHlink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kk-KZ" altLang="ru-RU" sz="40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</a:rPr>
              <a:t>2-сурет</a:t>
            </a:r>
            <a:endParaRPr lang="ru-RU" altLang="ru-RU" sz="4000" b="1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dern No. 20" pitchFamily="18" charset="0"/>
            </a:endParaRPr>
          </a:p>
        </p:txBody>
      </p:sp>
      <p:pic>
        <p:nvPicPr>
          <p:cNvPr id="22535" name="Picture 7" descr="str10">
            <a:hlinkClick r:id="rId4" action="ppaction://hlinksldjump">
              <a:snd r:embed="rId5" name="click.wav"/>
            </a:hlinkClick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8913"/>
            <a:ext cx="1368425" cy="5032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5" descr="but1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6237288"/>
            <a:ext cx="1657350" cy="504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36">
            <a:hlinkClick r:id="" action="ppaction://noaction">
              <a:snd r:embed="rId5" name="click.wav"/>
            </a:hlinkClick>
          </p:cNvPr>
          <p:cNvSpPr txBox="1">
            <a:spLocks noChangeArrowheads="1"/>
          </p:cNvSpPr>
          <p:nvPr/>
        </p:nvSpPr>
        <p:spPr bwMode="auto">
          <a:xfrm>
            <a:off x="7504113" y="6261101"/>
            <a:ext cx="1222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alt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dern No. 20" pitchFamily="18" charset="0"/>
                <a:hlinkClick r:id="rId8" action="ppaction://hlinksldjump"/>
              </a:rPr>
              <a:t>Аяқтау</a:t>
            </a:r>
            <a:endParaRPr lang="ru-RU" altLang="ru-RU" sz="2400" b="1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dern No. 20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47953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ИНФОРМАТИ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ИНФОРМАТИКА</Template>
  <TotalTime>476</TotalTime>
  <Words>560</Words>
  <Application>Microsoft Office PowerPoint</Application>
  <PresentationFormat>Экран (4:3)</PresentationFormat>
  <Paragraphs>258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Презентация ИНФОРМАТИКА</vt:lpstr>
      <vt:lpstr>“Озық ойлы дарындылар” білімділер сайысы</vt:lpstr>
      <vt:lpstr>Слайд 2</vt:lpstr>
      <vt:lpstr>Слайд 3</vt:lpstr>
      <vt:lpstr>І тур. Таныстыру</vt:lpstr>
      <vt:lpstr>Слайд 5</vt:lpstr>
      <vt:lpstr>2 - тур. Казино</vt:lpstr>
      <vt:lpstr>Слайд 7</vt:lpstr>
      <vt:lpstr>Слайд 8</vt:lpstr>
      <vt:lpstr>Слайд 9</vt:lpstr>
      <vt:lpstr>3 тур. Тіл - өнер  Полиглот</vt:lpstr>
      <vt:lpstr>Слайд 11</vt:lpstr>
      <vt:lpstr>2) Деректерді  сақтауға         арналған құрылғы? </vt:lpstr>
      <vt:lpstr>3.   Әр түрлі объектілер  орналасқан Windows экраны? </vt:lpstr>
      <vt:lpstr>4)  Адам мен компьютер арасындағы байланысты қамтамасыз ететін  жүйелік программа? </vt:lpstr>
      <vt:lpstr>5) Терезе командалары орналасқан бөлікті қалай атаймыз? </vt:lpstr>
      <vt:lpstr>6) Қандай команданың көмегімен құжаттардың көшірмесін дайындаймыз? </vt:lpstr>
      <vt:lpstr>7) Компьютерде берілетін командаларды жарық қаламымен басқаруға негізделген құрылғы</vt:lpstr>
      <vt:lpstr>8) Экрандағы төрт бұрышты аймақ. Ол не?</vt:lpstr>
      <vt:lpstr>9) Сақталған құжатты ашу командасы? </vt:lpstr>
      <vt:lpstr>10)Қажет емес символды алып тастау пернесі ? </vt:lpstr>
      <vt:lpstr>4 тур.  Кім жылдам?</vt:lpstr>
      <vt:lpstr>  «Венгр сөзжұмбағы»Берілген тор көздегі әріптерден информатика пәніне қатысты  сөздерді табыңыз. </vt:lpstr>
      <vt:lpstr>Слайд 23</vt:lpstr>
      <vt:lpstr>Слайд 24</vt:lpstr>
      <vt:lpstr>Слайд 25</vt:lpstr>
      <vt:lpstr>Слайд 26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User</cp:lastModifiedBy>
  <cp:revision>60</cp:revision>
  <dcterms:created xsi:type="dcterms:W3CDTF">2011-07-24T06:23:31Z</dcterms:created>
  <dcterms:modified xsi:type="dcterms:W3CDTF">2015-12-04T14:59:42Z</dcterms:modified>
</cp:coreProperties>
</file>