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1" r:id="rId2"/>
  </p:sldMasterIdLst>
  <p:notesMasterIdLst>
    <p:notesMasterId r:id="rId18"/>
  </p:notesMasterIdLst>
  <p:sldIdLst>
    <p:sldId id="270" r:id="rId3"/>
    <p:sldId id="271" r:id="rId4"/>
    <p:sldId id="287" r:id="rId5"/>
    <p:sldId id="278" r:id="rId6"/>
    <p:sldId id="286" r:id="rId7"/>
    <p:sldId id="272" r:id="rId8"/>
    <p:sldId id="273" r:id="rId9"/>
    <p:sldId id="274" r:id="rId10"/>
    <p:sldId id="284" r:id="rId11"/>
    <p:sldId id="285" r:id="rId12"/>
    <p:sldId id="289" r:id="rId13"/>
    <p:sldId id="290" r:id="rId14"/>
    <p:sldId id="291" r:id="rId15"/>
    <p:sldId id="292" r:id="rId16"/>
    <p:sldId id="293" r:id="rId17"/>
  </p:sldIdLst>
  <p:sldSz cx="9144000" cy="5143500" type="screen16x9"/>
  <p:notesSz cx="6797675" cy="9926638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44" d="100"/>
          <a:sy n="144" d="100"/>
        </p:scale>
        <p:origin x="654" y="120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1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394DED-8913-44BF-9628-2BE0B197399B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0488" y="744538"/>
            <a:ext cx="6616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AE84D52-C9B4-4C5A-92CE-30ABBD02770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D52-C9B4-4C5A-92CE-30ABBD027705}" type="slidenum">
              <a:rPr lang="ru-RU" smtClean="0"/>
              <a:pPr/>
              <a:t>2</a:t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0488" y="744538"/>
            <a:ext cx="6616700" cy="3722687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AE84D52-C9B4-4C5A-92CE-30ABBD027705}" type="slidenum">
              <a:rPr lang="ru-RU" smtClean="0"/>
              <a:pPr/>
              <a:t>6</a:t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20"/>
            <a:ext cx="7772400" cy="1102519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Title</a:t>
            </a:r>
          </a:p>
        </p:txBody>
      </p:sp>
      <p:sp>
        <p:nvSpPr>
          <p:cNvPr id="3" name="Tex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en-US"/>
              <a:t>Text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6525B2-4347-4F72-BAF7-76B19438D329}" type="datetimeFigureOut">
              <a:rPr lang="en-US" smtClean="0"/>
              <a:pPr/>
              <a:t>9/6/2022</a:t>
            </a:fld>
            <a:endParaRPr lang="en-US"/>
          </a:p>
        </p:txBody>
      </p:sp>
      <p:sp>
        <p:nvSpPr>
          <p:cNvPr id="5" name="Foo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0F073CC-40D5-4B23-8DF0-9BD0A0C12F2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143000" y="841772"/>
            <a:ext cx="6858000" cy="17907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143000" y="2701528"/>
            <a:ext cx="6858000" cy="124182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ru-RU" smtClean="0"/>
              <a:t>Образец подзаголовка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16263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566431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3888" y="1282304"/>
            <a:ext cx="7886700" cy="2139553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3888" y="3442098"/>
            <a:ext cx="7886700" cy="1125140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092903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286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29150" y="1369219"/>
            <a:ext cx="3886200" cy="3263504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4690260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273844"/>
            <a:ext cx="7886700" cy="994172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9842" y="1260872"/>
            <a:ext cx="3868340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29842" y="1878806"/>
            <a:ext cx="3868340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29150" y="1260872"/>
            <a:ext cx="3887391" cy="617934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29150" y="1878806"/>
            <a:ext cx="3887391" cy="2763441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32848182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466973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0813803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29462141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9841" y="342900"/>
            <a:ext cx="2949178" cy="120015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3887391" y="740569"/>
            <a:ext cx="4629150" cy="3655219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endParaRPr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29841" y="1543050"/>
            <a:ext cx="2949178" cy="2858691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3927220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0174089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43675" y="273844"/>
            <a:ext cx="1971675" cy="4358879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28650" y="273844"/>
            <a:ext cx="5800725" cy="435887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2838151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8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8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9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2" y="1076327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4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38A740C-2CC8-4623-A410-3C52C30BB783}" type="datetimeFigureOut">
              <a:rPr lang="ru-RU" smtClean="0"/>
              <a:pPr/>
              <a:t>06.09.2022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7D5D863-18D3-46A7-96B3-23010D7DB01E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273844"/>
            <a:ext cx="7886700" cy="99417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28650" y="1369219"/>
            <a:ext cx="7886700" cy="32635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286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DE10EB61-9042-4045-879E-29227418EE40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9/7/2022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028950" y="4767263"/>
            <a:ext cx="30861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457950" y="4767263"/>
            <a:ext cx="20574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685800"/>
            <a:fld id="{054771C7-737D-4970-9FAD-3E99FF070E79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685800"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89595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2" r:id="rId1"/>
    <p:sldLayoutId id="2147483663" r:id="rId2"/>
    <p:sldLayoutId id="2147483664" r:id="rId3"/>
    <p:sldLayoutId id="2147483665" r:id="rId4"/>
    <p:sldLayoutId id="2147483666" r:id="rId5"/>
    <p:sldLayoutId id="2147483667" r:id="rId6"/>
    <p:sldLayoutId id="2147483668" r:id="rId7"/>
    <p:sldLayoutId id="2147483669" r:id="rId8"/>
    <p:sldLayoutId id="2147483670" r:id="rId9"/>
    <p:sldLayoutId id="2147483671" r:id="rId10"/>
    <p:sldLayoutId id="2147483672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7290055" y="341757"/>
            <a:ext cx="561499" cy="0"/>
          </a:xfrm>
          <a:custGeom>
            <a:avLst/>
            <a:gdLst/>
            <a:ahLst/>
            <a:cxnLst/>
            <a:rect l="l" t="t" r="r" b="b"/>
            <a:pathLst>
              <a:path w="748665">
                <a:moveTo>
                  <a:pt x="0" y="0"/>
                </a:moveTo>
                <a:lnTo>
                  <a:pt x="748156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/>
          <p:nvPr/>
        </p:nvSpPr>
        <p:spPr>
          <a:xfrm>
            <a:off x="7765543" y="341758"/>
            <a:ext cx="221456" cy="355282"/>
          </a:xfrm>
          <a:custGeom>
            <a:avLst/>
            <a:gdLst/>
            <a:ahLst/>
            <a:cxnLst/>
            <a:rect l="l" t="t" r="r" b="b"/>
            <a:pathLst>
              <a:path w="295275" h="473709">
                <a:moveTo>
                  <a:pt x="0" y="92963"/>
                </a:moveTo>
                <a:lnTo>
                  <a:pt x="295021" y="92963"/>
                </a:lnTo>
              </a:path>
              <a:path w="295275" h="473709">
                <a:moveTo>
                  <a:pt x="192024" y="473456"/>
                </a:moveTo>
                <a:lnTo>
                  <a:pt x="192024" y="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5" name="object 5"/>
          <p:cNvSpPr/>
          <p:nvPr/>
        </p:nvSpPr>
        <p:spPr>
          <a:xfrm>
            <a:off x="7837551" y="346329"/>
            <a:ext cx="1139666" cy="4593908"/>
          </a:xfrm>
          <a:custGeom>
            <a:avLst/>
            <a:gdLst/>
            <a:ahLst/>
            <a:cxnLst/>
            <a:rect l="l" t="t" r="r" b="b"/>
            <a:pathLst>
              <a:path w="1519554" h="6125209">
                <a:moveTo>
                  <a:pt x="393191" y="5560898"/>
                </a:moveTo>
                <a:lnTo>
                  <a:pt x="395224" y="5512257"/>
                </a:lnTo>
                <a:lnTo>
                  <a:pt x="401320" y="5464771"/>
                </a:lnTo>
                <a:lnTo>
                  <a:pt x="411225" y="5418594"/>
                </a:lnTo>
                <a:lnTo>
                  <a:pt x="424941" y="5373916"/>
                </a:lnTo>
                <a:lnTo>
                  <a:pt x="442086" y="5330888"/>
                </a:lnTo>
                <a:lnTo>
                  <a:pt x="462533" y="5289689"/>
                </a:lnTo>
                <a:lnTo>
                  <a:pt x="486155" y="5250472"/>
                </a:lnTo>
                <a:lnTo>
                  <a:pt x="512825" y="5213438"/>
                </a:lnTo>
                <a:lnTo>
                  <a:pt x="542289" y="5178729"/>
                </a:lnTo>
                <a:lnTo>
                  <a:pt x="574421" y="5146522"/>
                </a:lnTo>
                <a:lnTo>
                  <a:pt x="609091" y="5116957"/>
                </a:lnTo>
                <a:lnTo>
                  <a:pt x="646176" y="5090287"/>
                </a:lnTo>
                <a:lnTo>
                  <a:pt x="685291" y="5066665"/>
                </a:lnTo>
                <a:lnTo>
                  <a:pt x="726439" y="5046091"/>
                </a:lnTo>
                <a:lnTo>
                  <a:pt x="769365" y="5028946"/>
                </a:lnTo>
                <a:lnTo>
                  <a:pt x="814070" y="5015357"/>
                </a:lnTo>
                <a:lnTo>
                  <a:pt x="860171" y="5005324"/>
                </a:lnTo>
                <a:lnTo>
                  <a:pt x="907541" y="4999228"/>
                </a:lnTo>
                <a:lnTo>
                  <a:pt x="956182" y="4997196"/>
                </a:lnTo>
                <a:lnTo>
                  <a:pt x="1004697" y="4999228"/>
                </a:lnTo>
                <a:lnTo>
                  <a:pt x="1052067" y="5005324"/>
                </a:lnTo>
                <a:lnTo>
                  <a:pt x="1098296" y="5015357"/>
                </a:lnTo>
                <a:lnTo>
                  <a:pt x="1142873" y="5028946"/>
                </a:lnTo>
                <a:lnTo>
                  <a:pt x="1185799" y="5046091"/>
                </a:lnTo>
                <a:lnTo>
                  <a:pt x="1226947" y="5066665"/>
                </a:lnTo>
                <a:lnTo>
                  <a:pt x="1266189" y="5090287"/>
                </a:lnTo>
                <a:lnTo>
                  <a:pt x="1303147" y="5116957"/>
                </a:lnTo>
                <a:lnTo>
                  <a:pt x="1337817" y="5146522"/>
                </a:lnTo>
                <a:lnTo>
                  <a:pt x="1369949" y="5178729"/>
                </a:lnTo>
                <a:lnTo>
                  <a:pt x="1399412" y="5213438"/>
                </a:lnTo>
                <a:lnTo>
                  <a:pt x="1426082" y="5250472"/>
                </a:lnTo>
                <a:lnTo>
                  <a:pt x="1449704" y="5289689"/>
                </a:lnTo>
                <a:lnTo>
                  <a:pt x="1470278" y="5330888"/>
                </a:lnTo>
                <a:lnTo>
                  <a:pt x="1487424" y="5373916"/>
                </a:lnTo>
                <a:lnTo>
                  <a:pt x="1501012" y="5418594"/>
                </a:lnTo>
                <a:lnTo>
                  <a:pt x="1510918" y="5464771"/>
                </a:lnTo>
                <a:lnTo>
                  <a:pt x="1517014" y="5512257"/>
                </a:lnTo>
                <a:lnTo>
                  <a:pt x="1519047" y="5560898"/>
                </a:lnTo>
                <a:lnTo>
                  <a:pt x="1517014" y="5609539"/>
                </a:lnTo>
                <a:lnTo>
                  <a:pt x="1510918" y="5657024"/>
                </a:lnTo>
                <a:lnTo>
                  <a:pt x="1501012" y="5703201"/>
                </a:lnTo>
                <a:lnTo>
                  <a:pt x="1487424" y="5747880"/>
                </a:lnTo>
                <a:lnTo>
                  <a:pt x="1470278" y="5790907"/>
                </a:lnTo>
                <a:lnTo>
                  <a:pt x="1449704" y="5832106"/>
                </a:lnTo>
                <a:lnTo>
                  <a:pt x="1426082" y="5871311"/>
                </a:lnTo>
                <a:lnTo>
                  <a:pt x="1399412" y="5908357"/>
                </a:lnTo>
                <a:lnTo>
                  <a:pt x="1369949" y="5943066"/>
                </a:lnTo>
                <a:lnTo>
                  <a:pt x="1337817" y="5975273"/>
                </a:lnTo>
                <a:lnTo>
                  <a:pt x="1303147" y="6004814"/>
                </a:lnTo>
                <a:lnTo>
                  <a:pt x="1266189" y="6031509"/>
                </a:lnTo>
                <a:lnTo>
                  <a:pt x="1226947" y="6055182"/>
                </a:lnTo>
                <a:lnTo>
                  <a:pt x="1185799" y="6075692"/>
                </a:lnTo>
                <a:lnTo>
                  <a:pt x="1142873" y="6092850"/>
                </a:lnTo>
                <a:lnTo>
                  <a:pt x="1098296" y="6106490"/>
                </a:lnTo>
                <a:lnTo>
                  <a:pt x="1052067" y="6116434"/>
                </a:lnTo>
                <a:lnTo>
                  <a:pt x="1004697" y="6122530"/>
                </a:lnTo>
                <a:lnTo>
                  <a:pt x="956182" y="6124600"/>
                </a:lnTo>
                <a:lnTo>
                  <a:pt x="907541" y="6122530"/>
                </a:lnTo>
                <a:lnTo>
                  <a:pt x="860171" y="6116434"/>
                </a:lnTo>
                <a:lnTo>
                  <a:pt x="814070" y="6106490"/>
                </a:lnTo>
                <a:lnTo>
                  <a:pt x="769365" y="6092850"/>
                </a:lnTo>
                <a:lnTo>
                  <a:pt x="726439" y="6075692"/>
                </a:lnTo>
                <a:lnTo>
                  <a:pt x="685291" y="6055182"/>
                </a:lnTo>
                <a:lnTo>
                  <a:pt x="646176" y="6031509"/>
                </a:lnTo>
                <a:lnTo>
                  <a:pt x="609091" y="6004814"/>
                </a:lnTo>
                <a:lnTo>
                  <a:pt x="574421" y="5975273"/>
                </a:lnTo>
                <a:lnTo>
                  <a:pt x="542289" y="5943066"/>
                </a:lnTo>
                <a:lnTo>
                  <a:pt x="512825" y="5908357"/>
                </a:lnTo>
                <a:lnTo>
                  <a:pt x="486155" y="5871311"/>
                </a:lnTo>
                <a:lnTo>
                  <a:pt x="462533" y="5832106"/>
                </a:lnTo>
                <a:lnTo>
                  <a:pt x="442086" y="5790907"/>
                </a:lnTo>
                <a:lnTo>
                  <a:pt x="424941" y="5747880"/>
                </a:lnTo>
                <a:lnTo>
                  <a:pt x="411225" y="5703201"/>
                </a:lnTo>
                <a:lnTo>
                  <a:pt x="401320" y="5657024"/>
                </a:lnTo>
                <a:lnTo>
                  <a:pt x="395224" y="5609539"/>
                </a:lnTo>
                <a:lnTo>
                  <a:pt x="393191" y="5560898"/>
                </a:lnTo>
                <a:close/>
              </a:path>
              <a:path w="1519554" h="6125209">
                <a:moveTo>
                  <a:pt x="790448" y="5219700"/>
                </a:moveTo>
                <a:lnTo>
                  <a:pt x="0" y="5219700"/>
                </a:lnTo>
              </a:path>
              <a:path w="1519554" h="6125209">
                <a:moveTo>
                  <a:pt x="92963" y="5263794"/>
                </a:moveTo>
                <a:lnTo>
                  <a:pt x="92963" y="5084064"/>
                </a:lnTo>
              </a:path>
              <a:path w="1519554" h="6125209">
                <a:moveTo>
                  <a:pt x="826007" y="5127726"/>
                </a:moveTo>
                <a:lnTo>
                  <a:pt x="1087602" y="5127726"/>
                </a:lnTo>
                <a:lnTo>
                  <a:pt x="1087602" y="4866132"/>
                </a:lnTo>
                <a:lnTo>
                  <a:pt x="826007" y="4866132"/>
                </a:lnTo>
                <a:lnTo>
                  <a:pt x="826007" y="5127726"/>
                </a:lnTo>
                <a:close/>
              </a:path>
              <a:path w="1519554" h="6125209">
                <a:moveTo>
                  <a:pt x="1010411" y="4920361"/>
                </a:moveTo>
                <a:lnTo>
                  <a:pt x="1010411" y="144779"/>
                </a:lnTo>
              </a:path>
              <a:path w="1519554" h="6125209">
                <a:moveTo>
                  <a:pt x="865631" y="144652"/>
                </a:moveTo>
                <a:lnTo>
                  <a:pt x="872998" y="98932"/>
                </a:lnTo>
                <a:lnTo>
                  <a:pt x="893699" y="59181"/>
                </a:lnTo>
                <a:lnTo>
                  <a:pt x="925195" y="27939"/>
                </a:lnTo>
                <a:lnTo>
                  <a:pt x="965073" y="7365"/>
                </a:lnTo>
                <a:lnTo>
                  <a:pt x="1011047" y="0"/>
                </a:lnTo>
                <a:lnTo>
                  <a:pt x="1057021" y="7365"/>
                </a:lnTo>
                <a:lnTo>
                  <a:pt x="1097026" y="27939"/>
                </a:lnTo>
                <a:lnTo>
                  <a:pt x="1128522" y="59181"/>
                </a:lnTo>
                <a:lnTo>
                  <a:pt x="1149096" y="98932"/>
                </a:lnTo>
                <a:lnTo>
                  <a:pt x="1156588" y="144652"/>
                </a:lnTo>
                <a:lnTo>
                  <a:pt x="1149096" y="190373"/>
                </a:lnTo>
                <a:lnTo>
                  <a:pt x="1128522" y="230124"/>
                </a:lnTo>
                <a:lnTo>
                  <a:pt x="1097026" y="261492"/>
                </a:lnTo>
                <a:lnTo>
                  <a:pt x="1057021" y="282066"/>
                </a:lnTo>
                <a:lnTo>
                  <a:pt x="1011047" y="289432"/>
                </a:lnTo>
                <a:lnTo>
                  <a:pt x="965073" y="282066"/>
                </a:lnTo>
                <a:lnTo>
                  <a:pt x="925195" y="261492"/>
                </a:lnTo>
                <a:lnTo>
                  <a:pt x="893699" y="230124"/>
                </a:lnTo>
                <a:lnTo>
                  <a:pt x="872998" y="190373"/>
                </a:lnTo>
                <a:lnTo>
                  <a:pt x="865631" y="144652"/>
                </a:lnTo>
                <a:close/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/>
          <p:nvPr/>
        </p:nvSpPr>
        <p:spPr>
          <a:xfrm>
            <a:off x="237743" y="4158233"/>
            <a:ext cx="681038" cy="875348"/>
          </a:xfrm>
          <a:custGeom>
            <a:avLst/>
            <a:gdLst/>
            <a:ahLst/>
            <a:cxnLst/>
            <a:rect l="l" t="t" r="r" b="b"/>
            <a:pathLst>
              <a:path w="908050" h="1167129">
                <a:moveTo>
                  <a:pt x="767803" y="624840"/>
                </a:moveTo>
                <a:lnTo>
                  <a:pt x="723582" y="632015"/>
                </a:lnTo>
                <a:lnTo>
                  <a:pt x="685165" y="651979"/>
                </a:lnTo>
                <a:lnTo>
                  <a:pt x="654888" y="682434"/>
                </a:lnTo>
                <a:lnTo>
                  <a:pt x="635025" y="721055"/>
                </a:lnTo>
                <a:lnTo>
                  <a:pt x="627888" y="765517"/>
                </a:lnTo>
                <a:lnTo>
                  <a:pt x="635025" y="809980"/>
                </a:lnTo>
                <a:lnTo>
                  <a:pt x="654888" y="848601"/>
                </a:lnTo>
                <a:lnTo>
                  <a:pt x="685165" y="879055"/>
                </a:lnTo>
                <a:lnTo>
                  <a:pt x="723582" y="899020"/>
                </a:lnTo>
                <a:lnTo>
                  <a:pt x="767803" y="906195"/>
                </a:lnTo>
                <a:lnTo>
                  <a:pt x="812025" y="899020"/>
                </a:lnTo>
                <a:lnTo>
                  <a:pt x="850442" y="879055"/>
                </a:lnTo>
                <a:lnTo>
                  <a:pt x="880719" y="848601"/>
                </a:lnTo>
                <a:lnTo>
                  <a:pt x="900582" y="809980"/>
                </a:lnTo>
                <a:lnTo>
                  <a:pt x="907719" y="765517"/>
                </a:lnTo>
                <a:lnTo>
                  <a:pt x="900582" y="721055"/>
                </a:lnTo>
                <a:lnTo>
                  <a:pt x="880719" y="682434"/>
                </a:lnTo>
                <a:lnTo>
                  <a:pt x="850442" y="651979"/>
                </a:lnTo>
                <a:lnTo>
                  <a:pt x="812025" y="632015"/>
                </a:lnTo>
                <a:lnTo>
                  <a:pt x="767803" y="624840"/>
                </a:lnTo>
                <a:close/>
              </a:path>
              <a:path w="908050" h="1167129">
                <a:moveTo>
                  <a:pt x="3047" y="765009"/>
                </a:moveTo>
                <a:lnTo>
                  <a:pt x="768057" y="765009"/>
                </a:lnTo>
                <a:lnTo>
                  <a:pt x="768057" y="0"/>
                </a:lnTo>
                <a:lnTo>
                  <a:pt x="3047" y="0"/>
                </a:lnTo>
                <a:lnTo>
                  <a:pt x="3047" y="765009"/>
                </a:lnTo>
                <a:close/>
              </a:path>
              <a:path w="908050" h="1167129">
                <a:moveTo>
                  <a:pt x="65532" y="579119"/>
                </a:moveTo>
                <a:lnTo>
                  <a:pt x="65532" y="1166939"/>
                </a:lnTo>
              </a:path>
              <a:path w="908050" h="1167129">
                <a:moveTo>
                  <a:pt x="263144" y="1104900"/>
                </a:moveTo>
                <a:lnTo>
                  <a:pt x="0" y="1104900"/>
                </a:lnTo>
              </a:path>
            </a:pathLst>
          </a:custGeom>
          <a:ln w="12192">
            <a:solidFill>
              <a:srgbClr val="FFFFF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>
            <a:spLocks noGrp="1"/>
          </p:cNvSpPr>
          <p:nvPr>
            <p:ph type="title"/>
          </p:nvPr>
        </p:nvSpPr>
        <p:spPr>
          <a:xfrm>
            <a:off x="928662" y="1142990"/>
            <a:ext cx="7929617" cy="1981953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3335">
              <a:spcBef>
                <a:spcPts val="95"/>
              </a:spcBef>
            </a:pP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Об организации </a:t>
            </a: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/>
            </a:r>
            <a:b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r>
              <a:rPr lang="ru-RU" sz="3200" b="1" dirty="0" smtClean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питания  </a:t>
            </a:r>
            <a: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  <a:t>школьников</a:t>
            </a:r>
            <a:br>
              <a:rPr lang="ru-RU" sz="32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ea typeface="+mn-ea"/>
                <a:cs typeface="Arial" pitchFamily="34" charset="0"/>
              </a:rPr>
            </a:br>
            <a:endParaRPr lang="ru-RU" sz="32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ea typeface="+mn-ea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1142976" y="4357700"/>
            <a:ext cx="72728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600" b="1" dirty="0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г. Караганда</a:t>
            </a:r>
            <a:r>
              <a:rPr lang="ru-RU" sz="1600" b="1">
                <a:solidFill>
                  <a:schemeClr val="accent1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, 2022</a:t>
            </a:r>
            <a:endParaRPr lang="ru-RU" sz="1600" b="1" dirty="0">
              <a:solidFill>
                <a:schemeClr val="accent1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Рисунок 7">
            <a:extLst>
              <a:ext uri="{FF2B5EF4-FFF2-40B4-BE49-F238E27FC236}">
                <a16:creationId xmlns:a16="http://schemas.microsoft.com/office/drawing/2014/main" id="{79533E40-97F7-4FD1-8824-45C1AAECD404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6561" y="160821"/>
            <a:ext cx="1809750" cy="9525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98672" y="319249"/>
            <a:ext cx="190733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ТОО «Центр инновационных</a:t>
            </a:r>
          </a:p>
          <a:p>
            <a:pPr marL="513207">
              <a:lnSpc>
                <a:spcPts val="1192"/>
              </a:lnSpc>
              <a:spcBef>
                <a:spcPts val="212"/>
              </a:spcBef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технологий</a:t>
            </a:r>
            <a:r>
              <a:rPr sz="1100" spc="-24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«Өрлеу»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/>
          <a:srcRect l="18667" t="24414" r="17093" b="11132"/>
          <a:stretch>
            <a:fillRect/>
          </a:stretch>
        </p:blipFill>
        <p:spPr bwMode="auto">
          <a:xfrm>
            <a:off x="-32" y="-18"/>
            <a:ext cx="9144032" cy="5143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</a:pPr>
            <a:r>
              <a:rPr lang="ru-RU" altLang="ru-RU" b="1" dirty="0">
                <a:solidFill>
                  <a:prstClr val="white"/>
                </a:solidFill>
                <a:latin typeface="Arial" panose="020B0604020202020204" pitchFamily="34" charset="0"/>
              </a:rPr>
              <a:t>По НПА</a:t>
            </a:r>
            <a:endParaRPr lang="ru-RU" altLang="ru-R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77801" y="808030"/>
            <a:ext cx="8680450" cy="15465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Об утверждении Правил организации питания обучающихся в государственных организациях среднего образования, внешкольных организациях дополнительного образования, а также приобретения товаров, связанных с обеспечением питания детей, воспитывающихся и обучающихся в государственных дошкольных организациях, организациях образования для детей-сирот и детей, оставшихся без попечения родителей, организациях технического и профессионального,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послесреднего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образования</a:t>
            </a:r>
          </a:p>
          <a:p>
            <a:pPr defTabSz="685800"/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Приказ Министра образования и науки Республики Казахстан от 31 октября 2018 года № 598.</a:t>
            </a:r>
            <a:endParaRPr lang="ru-RU" sz="135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247650" y="2414580"/>
            <a:ext cx="8680450" cy="19620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defTabSz="685800"/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Мемлекеттік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орта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ұйымдарында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мектептен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тыс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қосымша 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беру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ұйымдарында 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алушыларды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тамақтандыруды ұйымдастыру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сондай-ақ мемлекеттік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мектепке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дейінгі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ұйымдарда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жетім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балалар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мен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ата-анасының қамқорлығынсыз қалған балаларға арналған 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ұйымдарында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техникалық және кәсіптік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, орта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білімнен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кейінгі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беру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ұйымдарында тәрбиеленетін және білім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алатын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балаларды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тамақтандыруды қамтамасыз етуге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байланысты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тауарларды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сатып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алу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қағидаларын бекіту</a:t>
            </a:r>
            <a:r>
              <a:rPr lang="ru-RU" sz="1350" b="1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b="1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туралы</a:t>
            </a:r>
            <a:endParaRPr lang="ru-RU" sz="1350" b="1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defTabSz="685800"/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Қазақстан Республикасы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Білім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және ғылым министрінің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2018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жылғы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31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қазандағы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598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бұйрығына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kk-KZ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өзгерістер еңгізілді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Қазақстан Республикасы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Оқу-ағарту министрінің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2022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жылғы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10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тамыздағы </a:t>
            </a:r>
            <a:r>
              <a:rPr lang="ru-RU" sz="1350" i="1" dirty="0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№ 359 </a:t>
            </a:r>
            <a:r>
              <a:rPr lang="ru-RU" sz="1350" i="1" dirty="0" err="1">
                <a:solidFill>
                  <a:prstClr val="black"/>
                </a:solidFill>
                <a:latin typeface="Arial" pitchFamily="34" charset="0"/>
                <a:cs typeface="Arial" pitchFamily="34" charset="0"/>
              </a:rPr>
              <a:t>бұйрығы</a:t>
            </a:r>
            <a:endParaRPr lang="ru-RU" sz="1350" i="1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201439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</a:pPr>
            <a:r>
              <a:rPr lang="ru-RU" altLang="ru-RU" b="1" dirty="0">
                <a:solidFill>
                  <a:prstClr val="white"/>
                </a:solidFill>
                <a:latin typeface="Arial" panose="020B0604020202020204" pitchFamily="34" charset="0"/>
              </a:rPr>
              <a:t>По НПА</a:t>
            </a:r>
            <a:endParaRPr lang="ru-RU" altLang="ru-R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51520" y="431800"/>
            <a:ext cx="8712968" cy="418576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20. Организатор конкурса разрабатывает и утверждает конкурсную документацию в соответствии с Типовой конкурсной документацией по выбору поставщика (далее – Типовая конкурсная документация) по форме согласно приложению 2 к настоящим Правилам, включающую в себя: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2) техническое задание к конкурсной документации по выбору поставщика согласно приложению 3 к Типовой конкурсной документации.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При выборе поставщика услуги к техническому заданию к конкурсной документации по выбору поставщика прилагается: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 - перспективное меню-раскладка, утвержденное органом образования с указанием блюд, массы порции блюд в граммах, ингредиентов блюд (в граммах), соответствующее постановлению Правительства Республики Казахстан от 12 марта 2012 года № 320 «Об утверждении размеров, источников, видов и Правил предоставления социальной помощи гражданам, которым оказывается социальная помощь» цены блюд и продукции с  учетом средней цены за единицу согласно базы данных цен на товары, работы, услуги на веб-портале государственных закупок, сведений уполномоченного органа по ведению статистики;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- ассортиментный перечень блюд, буфетной продукции, в том числе соки, напитки, бутилированная вода, утвержденный заказчиком с указанием цены блюд и продукции с  учетом средней цены за единицу согласно базы данных цен на товары, работы, услуги на веб-портале государственных закупок, сведений уполномоченного органа по ведению статистики;</a:t>
            </a:r>
          </a:p>
          <a:p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   - технологические карты блюд.</a:t>
            </a:r>
          </a:p>
        </p:txBody>
      </p:sp>
    </p:spTree>
    <p:extLst>
      <p:ext uri="{BB962C8B-B14F-4D97-AF65-F5344CB8AC3E}">
        <p14:creationId xmlns:p14="http://schemas.microsoft.com/office/powerpoint/2010/main" val="3992313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</a:pPr>
            <a:r>
              <a:rPr lang="ru-RU" altLang="ru-RU" b="1" dirty="0">
                <a:solidFill>
                  <a:prstClr val="white"/>
                </a:solidFill>
                <a:latin typeface="Arial" panose="020B0604020202020204" pitchFamily="34" charset="0"/>
              </a:rPr>
              <a:t>По НПА</a:t>
            </a:r>
            <a:endParaRPr lang="ru-RU" altLang="ru-R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27534"/>
            <a:ext cx="8568952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В городских школах поставщик услуги в течение одного месяца со дня вступления в законную силу Договора устанавливает систему видеонаблюдения на пищеблоке столовой, где осуществляется приготовление пищи и обеспечивает Заказчику доступ к видеопотокам процесса приготовления блюд в режиме реального времени с источником видеосигнала (видеокамер), распределенных системой видеонаблюдения, установленных на объекте. Материалы, зафиксированные системой видеонаблюдения, хранятся в организации образования в течение последующих 10 рабочих дней. По истечении срока действия договора данное оборудование остается в собственности поставщика.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Поставщик услуги обеспечивает прием платежей в столовой согласно нормативным правовым актам в сфере налогового законодательства. </a:t>
            </a:r>
          </a:p>
          <a:p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В городских школах поставщик услуги внедряет систему безналичного расчета обучающихся с установкой специального оборудования и программного обеспечения в течение двух месяцев со дня вступления в законную силу Договора. По истечении срока действия договора данное оборудование остается в собственности поставщика. </a:t>
            </a:r>
            <a:endParaRPr lang="en-US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989109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</a:pPr>
            <a:r>
              <a:rPr lang="ru-RU" altLang="ru-RU" b="1" dirty="0">
                <a:solidFill>
                  <a:prstClr val="white"/>
                </a:solidFill>
                <a:latin typeface="Arial" panose="020B0604020202020204" pitchFamily="34" charset="0"/>
              </a:rPr>
              <a:t>По НПА</a:t>
            </a:r>
            <a:endParaRPr lang="ru-RU" altLang="ru-R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27534"/>
            <a:ext cx="8568952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dirty="0"/>
              <a:t>108. При организации питания осуществляется у</a:t>
            </a:r>
            <a:r>
              <a:rPr lang="ru-RU" dirty="0"/>
              <a:t>чет посещения столовой обучающимися школ с функцией фиксации и передачи данных с контрольно-кассовых устройств на информационную платформу</a:t>
            </a:r>
            <a:r>
              <a:rPr lang="kk-KZ" dirty="0"/>
              <a:t>,</a:t>
            </a:r>
            <a:r>
              <a:rPr lang="ru-RU" dirty="0"/>
              <a:t> интегрированную с образовательной системой, либо на образовательную систему</a:t>
            </a:r>
            <a:r>
              <a:rPr lang="kk-KZ" dirty="0"/>
              <a:t>. </a:t>
            </a:r>
            <a:endParaRPr lang="en-US" dirty="0"/>
          </a:p>
          <a:p>
            <a:pPr hangingPunct="0"/>
            <a:r>
              <a:rPr lang="kk-KZ" dirty="0"/>
              <a:t>На платформе (системе) ежедневно размещается меню с указанием цен, фото блюд, предусматривается функционал по автоматическому информированию родителей о питании обучающихся в школьной столовой, оценке обучающимися</a:t>
            </a:r>
            <a:r>
              <a:rPr lang="kk-KZ" b="1" dirty="0"/>
              <a:t> </a:t>
            </a:r>
            <a:r>
              <a:rPr lang="kk-KZ" dirty="0"/>
              <a:t>и их родителями качества услуг, соответствия меню.»;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0779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Прямоугольник 24"/>
          <p:cNvSpPr/>
          <p:nvPr/>
        </p:nvSpPr>
        <p:spPr>
          <a:xfrm>
            <a:off x="0" y="0"/>
            <a:ext cx="9144000" cy="431800"/>
          </a:xfrm>
          <a:prstGeom prst="rect">
            <a:avLst/>
          </a:prstGeom>
          <a:solidFill>
            <a:srgbClr val="1D499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685800">
              <a:spcBef>
                <a:spcPct val="0"/>
              </a:spcBef>
            </a:pPr>
            <a:r>
              <a:rPr lang="ru-RU" altLang="ru-RU" b="1" dirty="0">
                <a:solidFill>
                  <a:prstClr val="white"/>
                </a:solidFill>
                <a:latin typeface="Arial" panose="020B0604020202020204" pitchFamily="34" charset="0"/>
              </a:rPr>
              <a:t>По НПА</a:t>
            </a:r>
            <a:endParaRPr lang="ru-RU" altLang="ru-RU" b="1" dirty="0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7524" y="627534"/>
            <a:ext cx="8568952" cy="338554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hangingPunct="0"/>
            <a:r>
              <a:rPr lang="ru-RU" sz="14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kk-KZ" sz="1400" dirty="0"/>
              <a:t>108. При организации питания осуществляется у</a:t>
            </a:r>
            <a:r>
              <a:rPr lang="ru-RU" sz="1400" dirty="0"/>
              <a:t>чет посещения столовой обучающимися школ с функцией фиксации и передачи данных с контрольно-кассовых устройств на информационную платформу</a:t>
            </a:r>
            <a:r>
              <a:rPr lang="kk-KZ" sz="1400" dirty="0"/>
              <a:t>,</a:t>
            </a:r>
            <a:r>
              <a:rPr lang="ru-RU" sz="1400" dirty="0"/>
              <a:t> интегрированную с образовательной системой, либо на образовательную систему</a:t>
            </a:r>
            <a:r>
              <a:rPr lang="kk-KZ" sz="1400" dirty="0"/>
              <a:t>. </a:t>
            </a:r>
            <a:endParaRPr lang="en-US" sz="1400" dirty="0"/>
          </a:p>
          <a:p>
            <a:pPr hangingPunct="0"/>
            <a:r>
              <a:rPr lang="kk-KZ" sz="1400" dirty="0"/>
              <a:t>На платформе (системе) ежедневно размещается меню с указанием цен, фото блюд, предусматривается функционал по автоматическому информированию родителей о питании обучающихся в школьной столовой, оценке обучающимися</a:t>
            </a:r>
            <a:r>
              <a:rPr lang="kk-KZ" sz="1400" b="1" dirty="0"/>
              <a:t> </a:t>
            </a:r>
            <a:r>
              <a:rPr lang="kk-KZ" sz="1400" dirty="0"/>
              <a:t>и их родителями качества услуг, соответствия меню</a:t>
            </a:r>
            <a:r>
              <a:rPr lang="kk-KZ" sz="1400" dirty="0" smtClean="0"/>
              <a:t>.»;</a:t>
            </a:r>
          </a:p>
          <a:p>
            <a:r>
              <a:rPr lang="ru-RU" sz="1400" dirty="0"/>
              <a:t> </a:t>
            </a:r>
            <a:r>
              <a:rPr lang="ru-RU" sz="1400" dirty="0" smtClean="0"/>
              <a:t>    69.В </a:t>
            </a:r>
            <a:r>
              <a:rPr lang="ru-RU" sz="1400" dirty="0"/>
              <a:t>целях обеспечения бесперебойной деятельности заказчика по организации питания обучающихся последний продлевает на период до вступления в силу договора с победителем конкурса действие договора с действующим поставщиком путем прямого заключения договора в случае отсутствия нарушений со стороны поставщика.</a:t>
            </a:r>
            <a:endParaRPr lang="en-US" sz="1400" dirty="0"/>
          </a:p>
          <a:p>
            <a:r>
              <a:rPr lang="ru-RU" sz="1400" dirty="0"/>
              <a:t>      В случае отказа поставщика от продления срока действия договора, наличия нарушений со стороны поставщика договор заключается с потенциальным поставщиком, занявшим второе, третье, четвертое и так далее в порядке очередности место на предыдущем конкурсе, на период до вступления в силу договора с победителем конкурса. </a:t>
            </a:r>
            <a:endParaRPr lang="en-US" sz="1400" dirty="0"/>
          </a:p>
          <a:p>
            <a:pPr hangingPunct="0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435325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54" name="Group 19"/>
          <p:cNvGrpSpPr>
            <a:grpSpLocks/>
          </p:cNvGrpSpPr>
          <p:nvPr/>
        </p:nvGrpSpPr>
        <p:grpSpPr bwMode="auto">
          <a:xfrm rot="16200000">
            <a:off x="3639334" y="1718468"/>
            <a:ext cx="3143271" cy="1420813"/>
            <a:chOff x="564" y="1992"/>
            <a:chExt cx="2658" cy="984"/>
          </a:xfrm>
        </p:grpSpPr>
        <p:sp>
          <p:nvSpPr>
            <p:cNvPr id="55" name="Freeform 20"/>
            <p:cNvSpPr>
              <a:spLocks/>
            </p:cNvSpPr>
            <p:nvPr/>
          </p:nvSpPr>
          <p:spPr bwMode="invGray">
            <a:xfrm>
              <a:off x="564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6" name="Freeform 21"/>
            <p:cNvSpPr>
              <a:spLocks/>
            </p:cNvSpPr>
            <p:nvPr/>
          </p:nvSpPr>
          <p:spPr bwMode="invGray">
            <a:xfrm>
              <a:off x="1773" y="1992"/>
              <a:ext cx="231" cy="984"/>
            </a:xfrm>
            <a:custGeom>
              <a:avLst/>
              <a:gdLst/>
              <a:ahLst/>
              <a:cxnLst>
                <a:cxn ang="0">
                  <a:pos x="37" y="1"/>
                </a:cxn>
                <a:cxn ang="0">
                  <a:pos x="45" y="472"/>
                </a:cxn>
                <a:cxn ang="0">
                  <a:pos x="0" y="474"/>
                </a:cxn>
                <a:cxn ang="0">
                  <a:pos x="72" y="604"/>
                </a:cxn>
                <a:cxn ang="0">
                  <a:pos x="142" y="474"/>
                </a:cxn>
                <a:cxn ang="0">
                  <a:pos x="100" y="474"/>
                </a:cxn>
                <a:cxn ang="0">
                  <a:pos x="99" y="0"/>
                </a:cxn>
                <a:cxn ang="0">
                  <a:pos x="37" y="1"/>
                </a:cxn>
              </a:cxnLst>
              <a:rect l="0" t="0" r="r" b="b"/>
              <a:pathLst>
                <a:path w="142" h="604">
                  <a:moveTo>
                    <a:pt x="37" y="1"/>
                  </a:moveTo>
                  <a:lnTo>
                    <a:pt x="45" y="472"/>
                  </a:lnTo>
                  <a:lnTo>
                    <a:pt x="0" y="474"/>
                  </a:lnTo>
                  <a:lnTo>
                    <a:pt x="72" y="604"/>
                  </a:lnTo>
                  <a:lnTo>
                    <a:pt x="142" y="474"/>
                  </a:lnTo>
                  <a:lnTo>
                    <a:pt x="100" y="474"/>
                  </a:lnTo>
                  <a:lnTo>
                    <a:pt x="99" y="0"/>
                  </a:lnTo>
                  <a:lnTo>
                    <a:pt x="37" y="1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57" name="Freeform 22"/>
            <p:cNvSpPr>
              <a:spLocks/>
            </p:cNvSpPr>
            <p:nvPr/>
          </p:nvSpPr>
          <p:spPr bwMode="invGray">
            <a:xfrm flipH="1">
              <a:off x="2025" y="2003"/>
              <a:ext cx="1197" cy="867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382" y="202"/>
                </a:cxn>
                <a:cxn ang="0">
                  <a:pos x="577" y="202"/>
                </a:cxn>
                <a:cxn ang="0">
                  <a:pos x="637" y="249"/>
                </a:cxn>
                <a:cxn ang="0">
                  <a:pos x="639" y="402"/>
                </a:cxn>
                <a:cxn ang="0">
                  <a:pos x="598" y="400"/>
                </a:cxn>
                <a:cxn ang="0">
                  <a:pos x="669" y="532"/>
                </a:cxn>
                <a:cxn ang="0">
                  <a:pos x="735" y="402"/>
                </a:cxn>
                <a:cxn ang="0">
                  <a:pos x="696" y="402"/>
                </a:cxn>
                <a:cxn ang="0">
                  <a:pos x="694" y="226"/>
                </a:cxn>
                <a:cxn ang="0">
                  <a:pos x="616" y="150"/>
                </a:cxn>
                <a:cxn ang="0">
                  <a:pos x="335" y="149"/>
                </a:cxn>
                <a:cxn ang="0">
                  <a:pos x="69" y="0"/>
                </a:cxn>
                <a:cxn ang="0">
                  <a:pos x="0" y="0"/>
                </a:cxn>
              </a:cxnLst>
              <a:rect l="0" t="0" r="r" b="b"/>
              <a:pathLst>
                <a:path w="735" h="532">
                  <a:moveTo>
                    <a:pt x="0" y="0"/>
                  </a:moveTo>
                  <a:cubicBezTo>
                    <a:pt x="0" y="0"/>
                    <a:pt x="85" y="216"/>
                    <a:pt x="382" y="202"/>
                  </a:cubicBezTo>
                  <a:cubicBezTo>
                    <a:pt x="479" y="202"/>
                    <a:pt x="577" y="202"/>
                    <a:pt x="577" y="202"/>
                  </a:cubicBezTo>
                  <a:cubicBezTo>
                    <a:pt x="577" y="202"/>
                    <a:pt x="639" y="201"/>
                    <a:pt x="637" y="249"/>
                  </a:cubicBezTo>
                  <a:cubicBezTo>
                    <a:pt x="638" y="325"/>
                    <a:pt x="639" y="402"/>
                    <a:pt x="639" y="402"/>
                  </a:cubicBezTo>
                  <a:lnTo>
                    <a:pt x="598" y="400"/>
                  </a:lnTo>
                  <a:lnTo>
                    <a:pt x="669" y="532"/>
                  </a:lnTo>
                  <a:lnTo>
                    <a:pt x="735" y="402"/>
                  </a:lnTo>
                  <a:lnTo>
                    <a:pt x="696" y="402"/>
                  </a:lnTo>
                  <a:cubicBezTo>
                    <a:pt x="696" y="402"/>
                    <a:pt x="695" y="314"/>
                    <a:pt x="694" y="226"/>
                  </a:cubicBezTo>
                  <a:cubicBezTo>
                    <a:pt x="687" y="160"/>
                    <a:pt x="616" y="150"/>
                    <a:pt x="616" y="150"/>
                  </a:cubicBezTo>
                  <a:cubicBezTo>
                    <a:pt x="556" y="137"/>
                    <a:pt x="473" y="153"/>
                    <a:pt x="335" y="149"/>
                  </a:cubicBezTo>
                  <a:cubicBezTo>
                    <a:pt x="110" y="126"/>
                    <a:pt x="69" y="0"/>
                    <a:pt x="69" y="0"/>
                  </a:cubicBezTo>
                  <a:lnTo>
                    <a:pt x="0" y="0"/>
                  </a:lnTo>
                  <a:close/>
                </a:path>
              </a:pathLst>
            </a:custGeom>
            <a:gradFill rotWithShape="1">
              <a:gsLst>
                <a:gs pos="0">
                  <a:schemeClr val="tx1">
                    <a:gamma/>
                    <a:tint val="0"/>
                    <a:invGamma/>
                    <a:alpha val="0"/>
                  </a:schemeClr>
                </a:gs>
                <a:gs pos="100000">
                  <a:schemeClr val="tx1"/>
                </a:gs>
              </a:gsLst>
              <a:lin ang="5400000" scaled="1"/>
            </a:gradFill>
            <a:ln w="9525" cap="flat" cmpd="sng">
              <a:noFill/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58" name="Group 23"/>
          <p:cNvGrpSpPr>
            <a:grpSpLocks/>
          </p:cNvGrpSpPr>
          <p:nvPr/>
        </p:nvGrpSpPr>
        <p:grpSpPr bwMode="auto">
          <a:xfrm>
            <a:off x="1906572" y="2214561"/>
            <a:ext cx="522288" cy="398462"/>
            <a:chOff x="2180" y="1267"/>
            <a:chExt cx="1350" cy="1030"/>
          </a:xfrm>
        </p:grpSpPr>
        <p:sp>
          <p:nvSpPr>
            <p:cNvPr id="59" name="Oval 24"/>
            <p:cNvSpPr>
              <a:spLocks noChangeArrowheads="1"/>
            </p:cNvSpPr>
            <p:nvPr/>
          </p:nvSpPr>
          <p:spPr bwMode="gray">
            <a:xfrm>
              <a:off x="2301" y="1267"/>
              <a:ext cx="1021" cy="1030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6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66275"/>
                    <a:invGamma/>
                  </a:schemeClr>
                </a:gs>
              </a:gsLst>
              <a:lin ang="2700000" scaled="1"/>
            </a:gradFill>
            <a:ln w="28575">
              <a:solidFill>
                <a:srgbClr val="EAEAEA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60" name="Group 25"/>
            <p:cNvGrpSpPr>
              <a:grpSpLocks/>
            </p:cNvGrpSpPr>
            <p:nvPr/>
          </p:nvGrpSpPr>
          <p:grpSpPr bwMode="auto">
            <a:xfrm rot="10082854">
              <a:off x="2183" y="2008"/>
              <a:ext cx="927" cy="229"/>
              <a:chOff x="2591" y="1040"/>
              <a:chExt cx="958" cy="234"/>
            </a:xfrm>
          </p:grpSpPr>
          <p:grpSp>
            <p:nvGrpSpPr>
              <p:cNvPr id="85" name="Group 26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97" name="Group 27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103" name="AutoShape 28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4" name="AutoShape 29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5" name="AutoShape 30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6" name="AutoShape 31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98" name="Group 32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99" name="AutoShape 33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0" name="AutoShape 34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1" name="AutoShape 35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102" name="AutoShape 36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86" name="Group 37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87" name="Group 38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93" name="AutoShape 39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4" name="AutoShape 40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5" name="AutoShape 41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6" name="AutoShape 42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88" name="Group 43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89" name="AutoShape 44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0" name="AutoShape 45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1" name="AutoShape 46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92" name="AutoShape 47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  <p:grpSp>
          <p:nvGrpSpPr>
            <p:cNvPr id="61" name="Group 48"/>
            <p:cNvGrpSpPr>
              <a:grpSpLocks/>
            </p:cNvGrpSpPr>
            <p:nvPr/>
          </p:nvGrpSpPr>
          <p:grpSpPr bwMode="auto">
            <a:xfrm>
              <a:off x="2597" y="1373"/>
              <a:ext cx="927" cy="229"/>
              <a:chOff x="2591" y="1040"/>
              <a:chExt cx="958" cy="234"/>
            </a:xfrm>
          </p:grpSpPr>
          <p:grpSp>
            <p:nvGrpSpPr>
              <p:cNvPr id="62" name="Group 49"/>
              <p:cNvGrpSpPr>
                <a:grpSpLocks/>
              </p:cNvGrpSpPr>
              <p:nvPr/>
            </p:nvGrpSpPr>
            <p:grpSpPr bwMode="auto">
              <a:xfrm rot="-9970459" flipH="1" flipV="1">
                <a:off x="2591" y="1040"/>
                <a:ext cx="958" cy="234"/>
                <a:chOff x="2528" y="1060"/>
                <a:chExt cx="894" cy="236"/>
              </a:xfrm>
            </p:grpSpPr>
            <p:grpSp>
              <p:nvGrpSpPr>
                <p:cNvPr id="75" name="Group 50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81" name="AutoShape 51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2" name="AutoShape 52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3" name="AutoShape 53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4" name="AutoShape 54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76" name="Group 55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77" name="AutoShape 56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8" name="AutoShape 57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9" name="AutoShape 58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80" name="AutoShape 59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  <p:grpSp>
            <p:nvGrpSpPr>
              <p:cNvPr id="63" name="Group 60"/>
              <p:cNvGrpSpPr>
                <a:grpSpLocks/>
              </p:cNvGrpSpPr>
              <p:nvPr/>
            </p:nvGrpSpPr>
            <p:grpSpPr bwMode="auto">
              <a:xfrm rot="-9970459" flipH="1" flipV="1">
                <a:off x="2679" y="1065"/>
                <a:ext cx="784" cy="191"/>
                <a:chOff x="2528" y="1060"/>
                <a:chExt cx="894" cy="236"/>
              </a:xfrm>
            </p:grpSpPr>
            <p:grpSp>
              <p:nvGrpSpPr>
                <p:cNvPr id="64" name="Group 61"/>
                <p:cNvGrpSpPr>
                  <a:grpSpLocks/>
                </p:cNvGrpSpPr>
                <p:nvPr/>
              </p:nvGrpSpPr>
              <p:grpSpPr bwMode="auto">
                <a:xfrm>
                  <a:off x="2528" y="1060"/>
                  <a:ext cx="742" cy="186"/>
                  <a:chOff x="1565" y="2568"/>
                  <a:chExt cx="1118" cy="279"/>
                </a:xfrm>
              </p:grpSpPr>
              <p:sp>
                <p:nvSpPr>
                  <p:cNvPr id="70" name="AutoShape 62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2" name="AutoShape 63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3" name="AutoShape 64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74" name="AutoShape 65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  <p:grpSp>
              <p:nvGrpSpPr>
                <p:cNvPr id="65" name="Group 66"/>
                <p:cNvGrpSpPr>
                  <a:grpSpLocks/>
                </p:cNvGrpSpPr>
                <p:nvPr/>
              </p:nvGrpSpPr>
              <p:grpSpPr bwMode="auto">
                <a:xfrm rot="1353540">
                  <a:off x="2680" y="1110"/>
                  <a:ext cx="742" cy="186"/>
                  <a:chOff x="1565" y="2568"/>
                  <a:chExt cx="1118" cy="279"/>
                </a:xfrm>
              </p:grpSpPr>
              <p:sp>
                <p:nvSpPr>
                  <p:cNvPr id="66" name="AutoShape 67"/>
                  <p:cNvSpPr>
                    <a:spLocks noChangeArrowheads="1"/>
                  </p:cNvSpPr>
                  <p:nvPr/>
                </p:nvSpPr>
                <p:spPr bwMode="gray">
                  <a:xfrm rot="5263130">
                    <a:off x="1859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7" name="AutoShape 68"/>
                  <p:cNvSpPr>
                    <a:spLocks noChangeArrowheads="1"/>
                  </p:cNvSpPr>
                  <p:nvPr/>
                </p:nvSpPr>
                <p:spPr bwMode="gray">
                  <a:xfrm rot="6078281">
                    <a:off x="1995" y="2274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8" name="AutoShape 69"/>
                  <p:cNvSpPr>
                    <a:spLocks noChangeArrowheads="1"/>
                  </p:cNvSpPr>
                  <p:nvPr/>
                </p:nvSpPr>
                <p:spPr bwMode="gray">
                  <a:xfrm rot="6373927">
                    <a:off x="2071" y="229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  <p:sp>
                <p:nvSpPr>
                  <p:cNvPr id="69" name="AutoShape 70"/>
                  <p:cNvSpPr>
                    <a:spLocks noChangeArrowheads="1"/>
                  </p:cNvSpPr>
                  <p:nvPr/>
                </p:nvSpPr>
                <p:spPr bwMode="gray">
                  <a:xfrm rot="6906312">
                    <a:off x="2161" y="2326"/>
                    <a:ext cx="227" cy="816"/>
                  </a:xfrm>
                  <a:prstGeom prst="moon">
                    <a:avLst>
                      <a:gd name="adj" fmla="val 49773"/>
                    </a:avLst>
                  </a:prstGeom>
                  <a:solidFill>
                    <a:srgbClr val="FFFFFF">
                      <a:alpha val="3999"/>
                    </a:srgbClr>
                  </a:solidFill>
                  <a:ln w="9525">
                    <a:noFill/>
                    <a:miter lim="800000"/>
                    <a:headEnd/>
                    <a:tailEnd/>
                  </a:ln>
                  <a:effectLst/>
                </p:spPr>
                <p:txBody>
                  <a:bodyPr wrap="none" anchor="ctr"/>
                  <a:lstStyle/>
                  <a:p>
                    <a:endParaRPr lang="ru-RU">
                      <a:latin typeface="Arial" pitchFamily="34" charset="0"/>
                      <a:cs typeface="Arial" pitchFamily="34" charset="0"/>
                    </a:endParaRPr>
                  </a:p>
                </p:txBody>
              </p:sp>
            </p:grpSp>
          </p:grpSp>
        </p:grpSp>
      </p:grpSp>
      <p:cxnSp>
        <p:nvCxnSpPr>
          <p:cNvPr id="107" name="AutoShape 71"/>
          <p:cNvCxnSpPr>
            <a:cxnSpLocks noChangeShapeType="1"/>
          </p:cNvCxnSpPr>
          <p:nvPr/>
        </p:nvCxnSpPr>
        <p:spPr bwMode="auto">
          <a:xfrm rot="10800000" flipH="1">
            <a:off x="2159898" y="1643057"/>
            <a:ext cx="411838" cy="617110"/>
          </a:xfrm>
          <a:prstGeom prst="bentConnector4">
            <a:avLst>
              <a:gd name="adj1" fmla="val -5799"/>
              <a:gd name="adj2" fmla="val 94528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cxnSp>
        <p:nvCxnSpPr>
          <p:cNvPr id="108" name="AutoShape 72"/>
          <p:cNvCxnSpPr>
            <a:cxnSpLocks noChangeShapeType="1"/>
          </p:cNvCxnSpPr>
          <p:nvPr/>
        </p:nvCxnSpPr>
        <p:spPr bwMode="auto">
          <a:xfrm rot="16200000" flipH="1">
            <a:off x="2096195" y="2667714"/>
            <a:ext cx="530232" cy="420850"/>
          </a:xfrm>
          <a:prstGeom prst="bentConnector3">
            <a:avLst>
              <a:gd name="adj1" fmla="val 104052"/>
            </a:avLst>
          </a:prstGeom>
          <a:noFill/>
          <a:ln w="19050">
            <a:solidFill>
              <a:schemeClr val="tx1"/>
            </a:solidFill>
            <a:miter lim="800000"/>
            <a:headEnd/>
            <a:tailEnd type="triangle" w="med" len="med"/>
          </a:ln>
          <a:effectLst/>
        </p:spPr>
      </p:cxnSp>
      <p:grpSp>
        <p:nvGrpSpPr>
          <p:cNvPr id="110" name="Group 74"/>
          <p:cNvGrpSpPr>
            <a:grpSpLocks/>
          </p:cNvGrpSpPr>
          <p:nvPr/>
        </p:nvGrpSpPr>
        <p:grpSpPr bwMode="auto">
          <a:xfrm>
            <a:off x="2405069" y="1158874"/>
            <a:ext cx="2687973" cy="1127125"/>
            <a:chOff x="2289" y="1260"/>
            <a:chExt cx="1335" cy="672"/>
          </a:xfrm>
          <a:solidFill>
            <a:srgbClr val="00B050"/>
          </a:solidFill>
        </p:grpSpPr>
        <p:sp>
          <p:nvSpPr>
            <p:cNvPr id="111" name="AutoShape 75"/>
            <p:cNvSpPr>
              <a:spLocks noChangeArrowheads="1"/>
            </p:cNvSpPr>
            <p:nvPr/>
          </p:nvSpPr>
          <p:spPr bwMode="ltGray">
            <a:xfrm>
              <a:off x="2289" y="1260"/>
              <a:ext cx="1335" cy="672"/>
            </a:xfrm>
            <a:prstGeom prst="roundRect">
              <a:avLst>
                <a:gd name="adj" fmla="val 11921"/>
              </a:avLst>
            </a:prstGeom>
            <a:grpFill/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2" name="Picture 76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1280"/>
              <a:ext cx="386" cy="424"/>
            </a:xfrm>
            <a:prstGeom prst="rect">
              <a:avLst/>
            </a:prstGeom>
            <a:grpFill/>
          </p:spPr>
        </p:pic>
      </p:grpSp>
      <p:grpSp>
        <p:nvGrpSpPr>
          <p:cNvPr id="113" name="Group 77"/>
          <p:cNvGrpSpPr>
            <a:grpSpLocks/>
          </p:cNvGrpSpPr>
          <p:nvPr/>
        </p:nvGrpSpPr>
        <p:grpSpPr bwMode="auto">
          <a:xfrm>
            <a:off x="2403475" y="2587634"/>
            <a:ext cx="2689567" cy="1127125"/>
            <a:chOff x="2291" y="2228"/>
            <a:chExt cx="1335" cy="672"/>
          </a:xfrm>
        </p:grpSpPr>
        <p:sp>
          <p:nvSpPr>
            <p:cNvPr id="114" name="AutoShape 78"/>
            <p:cNvSpPr>
              <a:spLocks noChangeArrowheads="1"/>
            </p:cNvSpPr>
            <p:nvPr/>
          </p:nvSpPr>
          <p:spPr bwMode="ltGray">
            <a:xfrm>
              <a:off x="2291" y="2228"/>
              <a:ext cx="1335" cy="672"/>
            </a:xfrm>
            <a:prstGeom prst="roundRect">
              <a:avLst>
                <a:gd name="adj" fmla="val 11921"/>
              </a:avLst>
            </a:pr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69804"/>
                    <a:invGamma/>
                  </a:schemeClr>
                </a:gs>
              </a:gsLst>
              <a:lin ang="5400000" scaled="1"/>
            </a:gradFill>
            <a:ln w="25400">
              <a:solidFill>
                <a:srgbClr val="FEFEFE"/>
              </a:solidFill>
              <a:round/>
              <a:headEnd/>
              <a:tailEnd/>
            </a:ln>
            <a:effectLst>
              <a:outerShdw dist="53882" dir="2700000" algn="ctr" rotWithShape="0">
                <a:srgbClr val="000000">
                  <a:alpha val="50000"/>
                </a:srgbClr>
              </a:outerShdw>
            </a:effectLst>
          </p:spPr>
          <p:txBody>
            <a:bodyPr wrap="none" anchor="ctr"/>
            <a:lstStyle/>
            <a:p>
              <a:endParaRPr lang="ru-RU">
                <a:latin typeface="Arial" pitchFamily="34" charset="0"/>
                <a:cs typeface="Arial" pitchFamily="34" charset="0"/>
              </a:endParaRPr>
            </a:p>
          </p:txBody>
        </p:sp>
        <p:pic>
          <p:nvPicPr>
            <p:cNvPr id="115" name="Picture 79" descr="Picture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ltGray">
            <a:xfrm>
              <a:off x="2313" y="2250"/>
              <a:ext cx="386" cy="424"/>
            </a:xfrm>
            <a:prstGeom prst="rect">
              <a:avLst/>
            </a:prstGeom>
            <a:noFill/>
          </p:spPr>
        </p:pic>
      </p:grpSp>
      <p:sp>
        <p:nvSpPr>
          <p:cNvPr id="119" name="Rectangle 83"/>
          <p:cNvSpPr>
            <a:spLocks noChangeArrowheads="1"/>
          </p:cNvSpPr>
          <p:nvPr/>
        </p:nvSpPr>
        <p:spPr bwMode="auto">
          <a:xfrm>
            <a:off x="2627784" y="1349325"/>
            <a:ext cx="2217718" cy="692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3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Охвачено горячим питанием </a:t>
            </a:r>
            <a:r>
              <a:rPr lang="ru-RU" sz="13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-160 794 учащихся                     </a:t>
            </a:r>
            <a:endParaRPr lang="ru-RU" sz="13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0" name="Rectangle 84"/>
          <p:cNvSpPr>
            <a:spLocks noChangeArrowheads="1"/>
          </p:cNvSpPr>
          <p:nvPr/>
        </p:nvSpPr>
        <p:spPr bwMode="auto">
          <a:xfrm>
            <a:off x="2386489" y="2698758"/>
            <a:ext cx="2689567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бесплатным горячим питанием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: 88 649,                                   </a:t>
            </a:r>
            <a:endParaRPr lang="ru-RU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1-4 классы –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72 994 чел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.,       </a:t>
            </a:r>
          </a:p>
          <a:p>
            <a:pPr algn="ctr"/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дети категории СУСН – </a:t>
            </a:r>
            <a:r>
              <a:rPr lang="ru-RU" sz="1200" dirty="0" smtClean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15 655 чел</a:t>
            </a:r>
            <a:r>
              <a:rPr lang="ru-RU" sz="12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.</a:t>
            </a:r>
            <a:endParaRPr lang="en-US" sz="1200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22" name="Rectangle 86"/>
          <p:cNvSpPr>
            <a:spLocks noChangeArrowheads="1"/>
          </p:cNvSpPr>
          <p:nvPr/>
        </p:nvSpPr>
        <p:spPr bwMode="auto">
          <a:xfrm>
            <a:off x="71406" y="1785933"/>
            <a:ext cx="2000264" cy="175432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/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Питание организовано в </a:t>
            </a:r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362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школах </a:t>
            </a:r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(88,7% </a:t>
            </a:r>
            <a:r>
              <a:rPr lang="ru-RU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),             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столовых –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334, </a:t>
            </a:r>
            <a:r>
              <a:rPr lang="ru-RU" sz="1600" i="1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буфетов - </a:t>
            </a:r>
            <a:r>
              <a:rPr lang="ru-RU" sz="1600" i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28</a:t>
            </a:r>
            <a:endParaRPr lang="en-US" i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1265" name="Rectangle 1"/>
          <p:cNvSpPr>
            <a:spLocks noChangeArrowheads="1"/>
          </p:cNvSpPr>
          <p:nvPr/>
        </p:nvSpPr>
        <p:spPr bwMode="auto">
          <a:xfrm>
            <a:off x="5929322" y="1103459"/>
            <a:ext cx="2857520" cy="3046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Охват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1293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учащихся буфетным питанием - 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0,8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% детей;</a:t>
            </a:r>
          </a:p>
          <a:p>
            <a:pPr marL="177800" marR="0" lvl="0" indent="-177800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 Охват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98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учащихся бесплатным буфетным питанием –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7,5%;</a:t>
            </a:r>
            <a:endParaRPr lang="ru-RU" sz="16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  <a:p>
            <a:pPr marL="177800" lvl="0" indent="-177800" eaLnBrk="0" fontAlgn="base" hangingPunct="0">
              <a:spcBef>
                <a:spcPct val="0"/>
              </a:spcBef>
              <a:spcAft>
                <a:spcPct val="0"/>
              </a:spcAft>
              <a:buFont typeface="Wingdings" pitchFamily="2" charset="2"/>
              <a:buChar char="ü"/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Для 15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655 </a:t>
            </a: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детей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(100%) из социально-уязвимых семей организовано бесплатное горячее питание</a:t>
            </a:r>
          </a:p>
          <a:p>
            <a:pPr marL="177800" marR="0" lvl="0" indent="-177800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Wingdings" pitchFamily="2" charset="2"/>
              <a:buChar char="ü"/>
              <a:tabLst/>
            </a:pPr>
            <a:endParaRPr kumimoji="0" lang="kk-KZ" sz="1600" b="0" i="0" u="none" strike="noStrike" cap="none" normalizeH="0" baseline="0" dirty="0">
              <a:ln>
                <a:noFill/>
              </a:ln>
              <a:solidFill>
                <a:srgbClr val="00206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1857356" y="38383"/>
            <a:ext cx="6143668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Обеспечение горячим питанием</a:t>
            </a:r>
          </a:p>
        </p:txBody>
      </p:sp>
    </p:spTree>
    <p:extLst>
      <p:ext uri="{BB962C8B-B14F-4D97-AF65-F5344CB8AC3E}">
        <p14:creationId xmlns:p14="http://schemas.microsoft.com/office/powerpoint/2010/main" val="88702052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7C7CA781-F566-4605-960E-39BCB57A061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548876"/>
          </a:xfrm>
          <a:prstGeom prst="rect">
            <a:avLst/>
          </a:prstGeom>
        </p:spPr>
      </p:pic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6DD1B230-7DBC-4B0B-B9E5-6DF807FD369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548877"/>
          </a:xfrm>
        </p:spPr>
        <p:txBody>
          <a:bodyPr>
            <a:noAutofit/>
          </a:bodyPr>
          <a:lstStyle/>
          <a:p>
            <a:r>
              <a:rPr lang="ru-RU" sz="3200" b="1" dirty="0">
                <a:solidFill>
                  <a:schemeClr val="bg1"/>
                </a:solidFill>
              </a:rPr>
              <a:t>Выделение финансовых средств </a:t>
            </a:r>
            <a:endParaRPr lang="ru-RU" sz="3600" dirty="0">
              <a:solidFill>
                <a:schemeClr val="bg1"/>
              </a:solidFill>
            </a:endParaRPr>
          </a:p>
        </p:txBody>
      </p:sp>
      <p:sp>
        <p:nvSpPr>
          <p:cNvPr id="5" name="Freeform 3">
            <a:extLst>
              <a:ext uri="{FF2B5EF4-FFF2-40B4-BE49-F238E27FC236}">
                <a16:creationId xmlns:a16="http://schemas.microsoft.com/office/drawing/2014/main" id="{91F69A38-883C-43B4-B217-FE80357497E5}"/>
              </a:ext>
            </a:extLst>
          </p:cNvPr>
          <p:cNvSpPr>
            <a:spLocks noEditPoints="1"/>
          </p:cNvSpPr>
          <p:nvPr/>
        </p:nvSpPr>
        <p:spPr bwMode="gray">
          <a:xfrm>
            <a:off x="357158" y="1142990"/>
            <a:ext cx="5449542" cy="857256"/>
          </a:xfrm>
          <a:custGeom>
            <a:avLst/>
            <a:gdLst>
              <a:gd name="T0" fmla="*/ 1092 w 2820"/>
              <a:gd name="T1" fmla="*/ 50 h 2912"/>
              <a:gd name="T2" fmla="*/ 822 w 2820"/>
              <a:gd name="T3" fmla="*/ 168 h 2912"/>
              <a:gd name="T4" fmla="*/ 594 w 2820"/>
              <a:gd name="T5" fmla="*/ 300 h 2912"/>
              <a:gd name="T6" fmla="*/ 406 w 2820"/>
              <a:gd name="T7" fmla="*/ 446 h 2912"/>
              <a:gd name="T8" fmla="*/ 254 w 2820"/>
              <a:gd name="T9" fmla="*/ 604 h 2912"/>
              <a:gd name="T10" fmla="*/ 140 w 2820"/>
              <a:gd name="T11" fmla="*/ 772 h 2912"/>
              <a:gd name="T12" fmla="*/ 60 w 2820"/>
              <a:gd name="T13" fmla="*/ 944 h 2912"/>
              <a:gd name="T14" fmla="*/ 14 w 2820"/>
              <a:gd name="T15" fmla="*/ 1122 h 2912"/>
              <a:gd name="T16" fmla="*/ 0 w 2820"/>
              <a:gd name="T17" fmla="*/ 1300 h 2912"/>
              <a:gd name="T18" fmla="*/ 18 w 2820"/>
              <a:gd name="T19" fmla="*/ 1476 h 2912"/>
              <a:gd name="T20" fmla="*/ 64 w 2820"/>
              <a:gd name="T21" fmla="*/ 1650 h 2912"/>
              <a:gd name="T22" fmla="*/ 138 w 2820"/>
              <a:gd name="T23" fmla="*/ 1818 h 2912"/>
              <a:gd name="T24" fmla="*/ 238 w 2820"/>
              <a:gd name="T25" fmla="*/ 1978 h 2912"/>
              <a:gd name="T26" fmla="*/ 364 w 2820"/>
              <a:gd name="T27" fmla="*/ 2126 h 2912"/>
              <a:gd name="T28" fmla="*/ 512 w 2820"/>
              <a:gd name="T29" fmla="*/ 2262 h 2912"/>
              <a:gd name="T30" fmla="*/ 684 w 2820"/>
              <a:gd name="T31" fmla="*/ 2382 h 2912"/>
              <a:gd name="T32" fmla="*/ 874 w 2820"/>
              <a:gd name="T33" fmla="*/ 2484 h 2912"/>
              <a:gd name="T34" fmla="*/ 1086 w 2820"/>
              <a:gd name="T35" fmla="*/ 2564 h 2912"/>
              <a:gd name="T36" fmla="*/ 1314 w 2820"/>
              <a:gd name="T37" fmla="*/ 2622 h 2912"/>
              <a:gd name="T38" fmla="*/ 1558 w 2820"/>
              <a:gd name="T39" fmla="*/ 2654 h 2912"/>
              <a:gd name="T40" fmla="*/ 1818 w 2820"/>
              <a:gd name="T41" fmla="*/ 2658 h 2912"/>
              <a:gd name="T42" fmla="*/ 2090 w 2820"/>
              <a:gd name="T43" fmla="*/ 2632 h 2912"/>
              <a:gd name="T44" fmla="*/ 2374 w 2820"/>
              <a:gd name="T45" fmla="*/ 2574 h 2912"/>
              <a:gd name="T46" fmla="*/ 2544 w 2820"/>
              <a:gd name="T47" fmla="*/ 2912 h 2912"/>
              <a:gd name="T48" fmla="*/ 1868 w 2820"/>
              <a:gd name="T49" fmla="*/ 1552 h 2912"/>
              <a:gd name="T50" fmla="*/ 1956 w 2820"/>
              <a:gd name="T51" fmla="*/ 1914 h 2912"/>
              <a:gd name="T52" fmla="*/ 1788 w 2820"/>
              <a:gd name="T53" fmla="*/ 1936 h 2912"/>
              <a:gd name="T54" fmla="*/ 1616 w 2820"/>
              <a:gd name="T55" fmla="*/ 1934 h 2912"/>
              <a:gd name="T56" fmla="*/ 1442 w 2820"/>
              <a:gd name="T57" fmla="*/ 1912 h 2912"/>
              <a:gd name="T58" fmla="*/ 1272 w 2820"/>
              <a:gd name="T59" fmla="*/ 1872 h 2912"/>
              <a:gd name="T60" fmla="*/ 1108 w 2820"/>
              <a:gd name="T61" fmla="*/ 1812 h 2912"/>
              <a:gd name="T62" fmla="*/ 952 w 2820"/>
              <a:gd name="T63" fmla="*/ 1736 h 2912"/>
              <a:gd name="T64" fmla="*/ 810 w 2820"/>
              <a:gd name="T65" fmla="*/ 1646 h 2912"/>
              <a:gd name="T66" fmla="*/ 684 w 2820"/>
              <a:gd name="T67" fmla="*/ 1542 h 2912"/>
              <a:gd name="T68" fmla="*/ 578 w 2820"/>
              <a:gd name="T69" fmla="*/ 1428 h 2912"/>
              <a:gd name="T70" fmla="*/ 494 w 2820"/>
              <a:gd name="T71" fmla="*/ 1304 h 2912"/>
              <a:gd name="T72" fmla="*/ 438 w 2820"/>
              <a:gd name="T73" fmla="*/ 1170 h 2912"/>
              <a:gd name="T74" fmla="*/ 410 w 2820"/>
              <a:gd name="T75" fmla="*/ 1032 h 2912"/>
              <a:gd name="T76" fmla="*/ 416 w 2820"/>
              <a:gd name="T77" fmla="*/ 888 h 2912"/>
              <a:gd name="T78" fmla="*/ 460 w 2820"/>
              <a:gd name="T79" fmla="*/ 742 h 2912"/>
              <a:gd name="T80" fmla="*/ 544 w 2820"/>
              <a:gd name="T81" fmla="*/ 592 h 2912"/>
              <a:gd name="T82" fmla="*/ 670 w 2820"/>
              <a:gd name="T83" fmla="*/ 444 h 2912"/>
              <a:gd name="T84" fmla="*/ 844 w 2820"/>
              <a:gd name="T85" fmla="*/ 298 h 2912"/>
              <a:gd name="T86" fmla="*/ 1070 w 2820"/>
              <a:gd name="T87" fmla="*/ 154 h 2912"/>
              <a:gd name="T88" fmla="*/ 1348 w 2820"/>
              <a:gd name="T89" fmla="*/ 16 h 2912"/>
              <a:gd name="T90" fmla="*/ 1244 w 2820"/>
              <a:gd name="T91" fmla="*/ 0 h 2912"/>
              <a:gd name="T92" fmla="*/ 2820 w 2820"/>
              <a:gd name="T93" fmla="*/ 1934 h 2912"/>
              <a:gd name="T94" fmla="*/ 2820 w 2820"/>
              <a:gd name="T95" fmla="*/ 1934 h 2912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</a:cxnLst>
            <a:rect l="0" t="0" r="r" b="b"/>
            <a:pathLst>
              <a:path w="2820" h="2912">
                <a:moveTo>
                  <a:pt x="1244" y="0"/>
                </a:moveTo>
                <a:lnTo>
                  <a:pt x="1092" y="50"/>
                </a:lnTo>
                <a:lnTo>
                  <a:pt x="952" y="106"/>
                </a:lnTo>
                <a:lnTo>
                  <a:pt x="822" y="168"/>
                </a:lnTo>
                <a:lnTo>
                  <a:pt x="704" y="232"/>
                </a:lnTo>
                <a:lnTo>
                  <a:pt x="594" y="300"/>
                </a:lnTo>
                <a:lnTo>
                  <a:pt x="494" y="372"/>
                </a:lnTo>
                <a:lnTo>
                  <a:pt x="406" y="446"/>
                </a:lnTo>
                <a:lnTo>
                  <a:pt x="324" y="524"/>
                </a:lnTo>
                <a:lnTo>
                  <a:pt x="254" y="604"/>
                </a:lnTo>
                <a:lnTo>
                  <a:pt x="192" y="686"/>
                </a:lnTo>
                <a:lnTo>
                  <a:pt x="140" y="772"/>
                </a:lnTo>
                <a:lnTo>
                  <a:pt x="96" y="856"/>
                </a:lnTo>
                <a:lnTo>
                  <a:pt x="60" y="944"/>
                </a:lnTo>
                <a:lnTo>
                  <a:pt x="32" y="1032"/>
                </a:lnTo>
                <a:lnTo>
                  <a:pt x="14" y="1122"/>
                </a:lnTo>
                <a:lnTo>
                  <a:pt x="2" y="1210"/>
                </a:lnTo>
                <a:lnTo>
                  <a:pt x="0" y="1300"/>
                </a:lnTo>
                <a:lnTo>
                  <a:pt x="4" y="1388"/>
                </a:lnTo>
                <a:lnTo>
                  <a:pt x="18" y="1476"/>
                </a:lnTo>
                <a:lnTo>
                  <a:pt x="36" y="1564"/>
                </a:lnTo>
                <a:lnTo>
                  <a:pt x="64" y="1650"/>
                </a:lnTo>
                <a:lnTo>
                  <a:pt x="96" y="1736"/>
                </a:lnTo>
                <a:lnTo>
                  <a:pt x="138" y="1818"/>
                </a:lnTo>
                <a:lnTo>
                  <a:pt x="184" y="1900"/>
                </a:lnTo>
                <a:lnTo>
                  <a:pt x="238" y="1978"/>
                </a:lnTo>
                <a:lnTo>
                  <a:pt x="298" y="2054"/>
                </a:lnTo>
                <a:lnTo>
                  <a:pt x="364" y="2126"/>
                </a:lnTo>
                <a:lnTo>
                  <a:pt x="434" y="2196"/>
                </a:lnTo>
                <a:lnTo>
                  <a:pt x="512" y="2262"/>
                </a:lnTo>
                <a:lnTo>
                  <a:pt x="596" y="2324"/>
                </a:lnTo>
                <a:lnTo>
                  <a:pt x="684" y="2382"/>
                </a:lnTo>
                <a:lnTo>
                  <a:pt x="776" y="2436"/>
                </a:lnTo>
                <a:lnTo>
                  <a:pt x="874" y="2484"/>
                </a:lnTo>
                <a:lnTo>
                  <a:pt x="978" y="2526"/>
                </a:lnTo>
                <a:lnTo>
                  <a:pt x="1086" y="2564"/>
                </a:lnTo>
                <a:lnTo>
                  <a:pt x="1198" y="2596"/>
                </a:lnTo>
                <a:lnTo>
                  <a:pt x="1314" y="2622"/>
                </a:lnTo>
                <a:lnTo>
                  <a:pt x="1434" y="2642"/>
                </a:lnTo>
                <a:lnTo>
                  <a:pt x="1558" y="2654"/>
                </a:lnTo>
                <a:lnTo>
                  <a:pt x="1686" y="2660"/>
                </a:lnTo>
                <a:lnTo>
                  <a:pt x="1818" y="2658"/>
                </a:lnTo>
                <a:lnTo>
                  <a:pt x="1952" y="2650"/>
                </a:lnTo>
                <a:lnTo>
                  <a:pt x="2090" y="2632"/>
                </a:lnTo>
                <a:lnTo>
                  <a:pt x="2230" y="2608"/>
                </a:lnTo>
                <a:lnTo>
                  <a:pt x="2374" y="2574"/>
                </a:lnTo>
                <a:lnTo>
                  <a:pt x="2542" y="2912"/>
                </a:lnTo>
                <a:lnTo>
                  <a:pt x="2544" y="2912"/>
                </a:lnTo>
                <a:lnTo>
                  <a:pt x="2820" y="1934"/>
                </a:lnTo>
                <a:lnTo>
                  <a:pt x="1868" y="1552"/>
                </a:lnTo>
                <a:lnTo>
                  <a:pt x="2036" y="1894"/>
                </a:lnTo>
                <a:lnTo>
                  <a:pt x="1956" y="1914"/>
                </a:lnTo>
                <a:lnTo>
                  <a:pt x="1872" y="1928"/>
                </a:lnTo>
                <a:lnTo>
                  <a:pt x="1788" y="1936"/>
                </a:lnTo>
                <a:lnTo>
                  <a:pt x="1702" y="1938"/>
                </a:lnTo>
                <a:lnTo>
                  <a:pt x="1616" y="1934"/>
                </a:lnTo>
                <a:lnTo>
                  <a:pt x="1528" y="1926"/>
                </a:lnTo>
                <a:lnTo>
                  <a:pt x="1442" y="1912"/>
                </a:lnTo>
                <a:lnTo>
                  <a:pt x="1356" y="1894"/>
                </a:lnTo>
                <a:lnTo>
                  <a:pt x="1272" y="1872"/>
                </a:lnTo>
                <a:lnTo>
                  <a:pt x="1188" y="1844"/>
                </a:lnTo>
                <a:lnTo>
                  <a:pt x="1108" y="1812"/>
                </a:lnTo>
                <a:lnTo>
                  <a:pt x="1028" y="1776"/>
                </a:lnTo>
                <a:lnTo>
                  <a:pt x="952" y="1736"/>
                </a:lnTo>
                <a:lnTo>
                  <a:pt x="880" y="1692"/>
                </a:lnTo>
                <a:lnTo>
                  <a:pt x="810" y="1646"/>
                </a:lnTo>
                <a:lnTo>
                  <a:pt x="744" y="1596"/>
                </a:lnTo>
                <a:lnTo>
                  <a:pt x="684" y="1542"/>
                </a:lnTo>
                <a:lnTo>
                  <a:pt x="628" y="1486"/>
                </a:lnTo>
                <a:lnTo>
                  <a:pt x="578" y="1428"/>
                </a:lnTo>
                <a:lnTo>
                  <a:pt x="532" y="1366"/>
                </a:lnTo>
                <a:lnTo>
                  <a:pt x="494" y="1304"/>
                </a:lnTo>
                <a:lnTo>
                  <a:pt x="462" y="1238"/>
                </a:lnTo>
                <a:lnTo>
                  <a:pt x="438" y="1170"/>
                </a:lnTo>
                <a:lnTo>
                  <a:pt x="420" y="1102"/>
                </a:lnTo>
                <a:lnTo>
                  <a:pt x="410" y="1032"/>
                </a:lnTo>
                <a:lnTo>
                  <a:pt x="410" y="960"/>
                </a:lnTo>
                <a:lnTo>
                  <a:pt x="416" y="888"/>
                </a:lnTo>
                <a:lnTo>
                  <a:pt x="434" y="816"/>
                </a:lnTo>
                <a:lnTo>
                  <a:pt x="460" y="742"/>
                </a:lnTo>
                <a:lnTo>
                  <a:pt x="496" y="668"/>
                </a:lnTo>
                <a:lnTo>
                  <a:pt x="544" y="592"/>
                </a:lnTo>
                <a:lnTo>
                  <a:pt x="602" y="518"/>
                </a:lnTo>
                <a:lnTo>
                  <a:pt x="670" y="444"/>
                </a:lnTo>
                <a:lnTo>
                  <a:pt x="752" y="370"/>
                </a:lnTo>
                <a:lnTo>
                  <a:pt x="844" y="298"/>
                </a:lnTo>
                <a:lnTo>
                  <a:pt x="950" y="226"/>
                </a:lnTo>
                <a:lnTo>
                  <a:pt x="1070" y="154"/>
                </a:lnTo>
                <a:lnTo>
                  <a:pt x="1202" y="84"/>
                </a:lnTo>
                <a:lnTo>
                  <a:pt x="1348" y="16"/>
                </a:lnTo>
                <a:lnTo>
                  <a:pt x="1244" y="0"/>
                </a:lnTo>
                <a:lnTo>
                  <a:pt x="1244" y="0"/>
                </a:lnTo>
                <a:lnTo>
                  <a:pt x="1244" y="0"/>
                </a:lnTo>
                <a:close/>
                <a:moveTo>
                  <a:pt x="2820" y="1934"/>
                </a:moveTo>
                <a:lnTo>
                  <a:pt x="2820" y="1934"/>
                </a:lnTo>
                <a:lnTo>
                  <a:pt x="2820" y="1934"/>
                </a:lnTo>
                <a:close/>
              </a:path>
            </a:pathLst>
          </a:custGeom>
          <a:solidFill>
            <a:schemeClr val="tx2">
              <a:lumMod val="20000"/>
              <a:lumOff val="80000"/>
            </a:schemeClr>
          </a:solidFill>
          <a:ln>
            <a:noFill/>
          </a:ln>
          <a:effectLst>
            <a:outerShdw dist="206741" dir="8249373" algn="ctr" rotWithShape="0">
              <a:srgbClr val="C1D1D3">
                <a:alpha val="50000"/>
              </a:srgbClr>
            </a:outerShdw>
          </a:effectLst>
        </p:spPr>
        <p:txBody>
          <a:bodyPr/>
          <a:lstStyle/>
          <a:p>
            <a:pPr>
              <a:defRPr/>
            </a:pPr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4500562" y="994466"/>
            <a:ext cx="2286016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0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3,6</a:t>
            </a:r>
            <a:r>
              <a:rPr lang="ru-RU" sz="4000" b="1" dirty="0" smtClean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 </a:t>
            </a:r>
            <a:endParaRPr lang="ru-RU" sz="4000" b="1" dirty="0" smtClean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2400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млрд.тенге</a:t>
            </a:r>
            <a:endParaRPr lang="ru-RU" sz="2400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2214546" y="1428742"/>
            <a:ext cx="321471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выделено</a:t>
            </a: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285984" y="63078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ru-RU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Питание обучающихся 1 - 4 классов </a:t>
            </a:r>
            <a:endParaRPr lang="ru-RU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Прямоугольник 26">
            <a:extLst>
              <a:ext uri="{FF2B5EF4-FFF2-40B4-BE49-F238E27FC236}">
                <a16:creationId xmlns:a16="http://schemas.microsoft.com/office/drawing/2014/main" id="{C11A53C3-F9C4-446F-8165-F72C3C54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20" y="822823"/>
            <a:ext cx="1371600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</a:t>
            </a:r>
            <a:endParaRPr lang="ru-RU" alt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26">
            <a:extLst>
              <a:ext uri="{FF2B5EF4-FFF2-40B4-BE49-F238E27FC236}">
                <a16:creationId xmlns:a16="http://schemas.microsoft.com/office/drawing/2014/main" id="{C11A53C3-F9C4-446F-8165-F72C3C54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858016" y="1000114"/>
            <a:ext cx="2071702" cy="107702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2,2 млрд.тенге</a:t>
            </a:r>
            <a:endParaRPr lang="ru-RU" alt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трелка вправо 11"/>
          <p:cNvSpPr/>
          <p:nvPr/>
        </p:nvSpPr>
        <p:spPr>
          <a:xfrm>
            <a:off x="1857356" y="3643320"/>
            <a:ext cx="1143008" cy="214314"/>
          </a:xfrm>
          <a:prstGeom prst="rightArrow">
            <a:avLst/>
          </a:prstGeom>
          <a:solidFill>
            <a:schemeClr val="bg1">
              <a:lumMod val="65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3286116" y="2571750"/>
            <a:ext cx="2357454" cy="338554"/>
          </a:xfrm>
          <a:prstGeom prst="rect">
            <a:avLst/>
          </a:prstGeom>
          <a:ln>
            <a:solidFill>
              <a:schemeClr val="bg1">
                <a:lumMod val="65000"/>
              </a:schemeClr>
            </a:solidFill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 smtClean="0">
                <a:solidFill>
                  <a:srgbClr val="002060"/>
                </a:solidFill>
                <a:latin typeface="Arial" pitchFamily="34" charset="0"/>
                <a:cs typeface="Arial" pitchFamily="34" charset="0"/>
              </a:rPr>
              <a:t>ФОНД ВСЕОБУЧ</a:t>
            </a:r>
            <a:endParaRPr lang="ru-RU" sz="1600" b="1" dirty="0">
              <a:solidFill>
                <a:srgbClr val="002060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4" name="Прямоугольник 26">
            <a:extLst>
              <a:ext uri="{FF2B5EF4-FFF2-40B4-BE49-F238E27FC236}">
                <a16:creationId xmlns:a16="http://schemas.microsoft.com/office/drawing/2014/main" id="{C11A53C3-F9C4-446F-8165-F72C3C54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571472" y="3357568"/>
            <a:ext cx="1371600" cy="7487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2022 год</a:t>
            </a:r>
            <a:endParaRPr lang="ru-RU" alt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3071802" y="3286130"/>
            <a:ext cx="1596912" cy="1077218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320 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ru-RU" sz="3200" b="1" dirty="0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млн. </a:t>
            </a:r>
            <a:r>
              <a:rPr lang="ru-RU" sz="3200" b="1" dirty="0" err="1" smtClean="0">
                <a:solidFill>
                  <a:schemeClr val="tx2">
                    <a:lumMod val="75000"/>
                  </a:schemeClr>
                </a:solidFill>
                <a:latin typeface="Arial" pitchFamily="34" charset="0"/>
                <a:cs typeface="Arial" pitchFamily="34" charset="0"/>
              </a:rPr>
              <a:t>тг</a:t>
            </a:r>
            <a:endParaRPr lang="ru-RU" sz="3200" b="1" dirty="0" smtClean="0">
              <a:solidFill>
                <a:schemeClr val="tx2">
                  <a:lumMod val="75000"/>
                </a:schemeClr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6" name="Прямоугольник 26">
            <a:extLst>
              <a:ext uri="{FF2B5EF4-FFF2-40B4-BE49-F238E27FC236}">
                <a16:creationId xmlns:a16="http://schemas.microsoft.com/office/drawing/2014/main" id="{C11A53C3-F9C4-446F-8165-F72C3C5470E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15074" y="3357568"/>
            <a:ext cx="2071702" cy="1077026"/>
          </a:xfrm>
          <a:prstGeom prst="rect">
            <a:avLst/>
          </a:prstGeom>
          <a:noFill/>
          <a:ln>
            <a:solidFill>
              <a:schemeClr val="tx1"/>
            </a:solidFill>
            <a:prstDash val="sysDot"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altLang="ru-RU" sz="2133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2021 год</a:t>
            </a:r>
          </a:p>
          <a:p>
            <a:pPr algn="ctr"/>
            <a:r>
              <a:rPr lang="ru-RU" altLang="ru-RU" sz="2133" b="1" dirty="0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728,7 млн.тенге</a:t>
            </a:r>
            <a:endParaRPr lang="ru-RU" altLang="ru-RU" sz="2133" b="1" dirty="0">
              <a:solidFill>
                <a:srgbClr val="00206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8" name="Прямая соединительная линия 17">
            <a:extLst>
              <a:ext uri="{FF2B5EF4-FFF2-40B4-BE49-F238E27FC236}">
                <a16:creationId xmlns:a16="http://schemas.microsoft.com/office/drawing/2014/main" id="{F7523EFC-7F79-47FD-88A2-A302903BEB7C}"/>
              </a:ext>
            </a:extLst>
          </p:cNvPr>
          <p:cNvCxnSpPr>
            <a:cxnSpLocks/>
          </p:cNvCxnSpPr>
          <p:nvPr/>
        </p:nvCxnSpPr>
        <p:spPr>
          <a:xfrm>
            <a:off x="71438" y="2355848"/>
            <a:ext cx="9001156" cy="1588"/>
          </a:xfrm>
          <a:prstGeom prst="line">
            <a:avLst/>
          </a:prstGeom>
          <a:ln w="19050"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560750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6D3C1004-F9DC-49F1-A550-768C00D62AB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61452" y="796280"/>
            <a:ext cx="2254600" cy="129770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523B380E-395F-4FD7-BD31-B25C842307E4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444700" y="797127"/>
            <a:ext cx="2254600" cy="1297706"/>
          </a:xfrm>
          <a:prstGeom prst="rect">
            <a:avLst/>
          </a:prstGeom>
          <a:solidFill>
            <a:srgbClr val="00B0F0"/>
          </a:solidFill>
          <a:ln w="19050">
            <a:solidFill>
              <a:srgbClr val="0070C0"/>
            </a:solidFill>
          </a:ln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A5656E30-52D7-4BC3-B47E-7844F0E0E75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73696" y="3003798"/>
            <a:ext cx="2277166" cy="1354651"/>
          </a:xfrm>
          <a:prstGeom prst="rect">
            <a:avLst/>
          </a:prstGeom>
          <a:solidFill>
            <a:srgbClr val="0070C0"/>
          </a:solidFill>
          <a:ln w="19050">
            <a:solidFill>
              <a:srgbClr val="0070C0"/>
            </a:solidFill>
          </a:ln>
        </p:spPr>
      </p:pic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1188CDF6-4A59-491A-BDDC-420C24386251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937149" y="3232438"/>
            <a:ext cx="194691" cy="914063"/>
          </a:xfrm>
          <a:prstGeom prst="rect">
            <a:avLst/>
          </a:prstGeom>
        </p:spPr>
      </p:pic>
      <p:sp>
        <p:nvSpPr>
          <p:cNvPr id="24" name="Прямоугольник 23">
            <a:extLst>
              <a:ext uri="{FF2B5EF4-FFF2-40B4-BE49-F238E27FC236}">
                <a16:creationId xmlns:a16="http://schemas.microsoft.com/office/drawing/2014/main" id="{27206018-12E9-4676-95C1-980CC209EECD}"/>
              </a:ext>
            </a:extLst>
          </p:cNvPr>
          <p:cNvSpPr/>
          <p:nvPr/>
        </p:nvSpPr>
        <p:spPr>
          <a:xfrm>
            <a:off x="3182008" y="3366305"/>
            <a:ext cx="599850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 smtClean="0">
                <a:solidFill>
                  <a:srgbClr val="002060"/>
                </a:solidFill>
                <a:latin typeface="+mj-lt"/>
              </a:rPr>
              <a:t>415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видеокамеры установлены в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284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пищеблоках, что составляет </a:t>
            </a:r>
            <a:r>
              <a:rPr lang="ru-RU" i="1" dirty="0" smtClean="0">
                <a:solidFill>
                  <a:srgbClr val="002060"/>
                </a:solidFill>
                <a:latin typeface="+mj-lt"/>
              </a:rPr>
              <a:t>79,3% </a:t>
            </a:r>
            <a:r>
              <a:rPr lang="ru-RU" i="1" dirty="0">
                <a:solidFill>
                  <a:srgbClr val="002060"/>
                </a:solidFill>
                <a:latin typeface="+mj-lt"/>
              </a:rPr>
              <a:t>от общего числа школьных столовых</a:t>
            </a:r>
          </a:p>
        </p:txBody>
      </p:sp>
      <p:pic>
        <p:nvPicPr>
          <p:cNvPr id="25" name="Рисунок 24">
            <a:extLst>
              <a:ext uri="{FF2B5EF4-FFF2-40B4-BE49-F238E27FC236}">
                <a16:creationId xmlns:a16="http://schemas.microsoft.com/office/drawing/2014/main" id="{E08CB295-D650-496C-8BD4-213551D11382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0" y="-20538"/>
            <a:ext cx="9144000" cy="658368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:a16="http://schemas.microsoft.com/office/drawing/2014/main" id="{2986D8CD-29BE-4684-A979-1899055F070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4827" y="771550"/>
            <a:ext cx="2255326" cy="132243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  <p:cxnSp>
        <p:nvCxnSpPr>
          <p:cNvPr id="29" name="Прямая соединительная линия 28">
            <a:extLst>
              <a:ext uri="{FF2B5EF4-FFF2-40B4-BE49-F238E27FC236}">
                <a16:creationId xmlns:a16="http://schemas.microsoft.com/office/drawing/2014/main" id="{AB5239D1-23B6-4643-8B94-839EFA10973F}"/>
              </a:ext>
            </a:extLst>
          </p:cNvPr>
          <p:cNvCxnSpPr/>
          <p:nvPr/>
        </p:nvCxnSpPr>
        <p:spPr>
          <a:xfrm>
            <a:off x="71406" y="2571750"/>
            <a:ext cx="8814053" cy="0"/>
          </a:xfrm>
          <a:prstGeom prst="line">
            <a:avLst/>
          </a:prstGeom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2761175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80D39258-ADA5-4205-84FD-2CA871C0EC9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1"/>
            <a:ext cx="9144000" cy="699542"/>
          </a:xfrm>
          <a:prstGeom prst="rect">
            <a:avLst/>
          </a:prstGeom>
        </p:spPr>
      </p:pic>
      <p:graphicFrame>
        <p:nvGraphicFramePr>
          <p:cNvPr id="3" name="Объект 2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82803558"/>
              </p:ext>
            </p:extLst>
          </p:nvPr>
        </p:nvGraphicFramePr>
        <p:xfrm>
          <a:off x="611562" y="771556"/>
          <a:ext cx="8136902" cy="4104455"/>
        </p:xfrm>
        <a:graphic>
          <a:graphicData uri="http://schemas.openxmlformats.org/drawingml/2006/table">
            <a:tbl>
              <a:tblPr/>
              <a:tblGrid>
                <a:gridCol w="412676">
                  <a:extLst>
                    <a:ext uri="{9D8B030D-6E8A-4147-A177-3AD203B41FA5}">
                      <a16:colId xmlns:a16="http://schemas.microsoft.com/office/drawing/2014/main" val="3071798545"/>
                    </a:ext>
                  </a:extLst>
                </a:gridCol>
                <a:gridCol w="1776303">
                  <a:extLst>
                    <a:ext uri="{9D8B030D-6E8A-4147-A177-3AD203B41FA5}">
                      <a16:colId xmlns:a16="http://schemas.microsoft.com/office/drawing/2014/main" val="379377667"/>
                    </a:ext>
                  </a:extLst>
                </a:gridCol>
                <a:gridCol w="897122">
                  <a:extLst>
                    <a:ext uri="{9D8B030D-6E8A-4147-A177-3AD203B41FA5}">
                      <a16:colId xmlns:a16="http://schemas.microsoft.com/office/drawing/2014/main" val="3440335469"/>
                    </a:ext>
                  </a:extLst>
                </a:gridCol>
                <a:gridCol w="897122">
                  <a:extLst>
                    <a:ext uri="{9D8B030D-6E8A-4147-A177-3AD203B41FA5}">
                      <a16:colId xmlns:a16="http://schemas.microsoft.com/office/drawing/2014/main" val="519858537"/>
                    </a:ext>
                  </a:extLst>
                </a:gridCol>
                <a:gridCol w="1480253">
                  <a:extLst>
                    <a:ext uri="{9D8B030D-6E8A-4147-A177-3AD203B41FA5}">
                      <a16:colId xmlns:a16="http://schemas.microsoft.com/office/drawing/2014/main" val="2375977619"/>
                    </a:ext>
                  </a:extLst>
                </a:gridCol>
                <a:gridCol w="1094490">
                  <a:extLst>
                    <a:ext uri="{9D8B030D-6E8A-4147-A177-3AD203B41FA5}">
                      <a16:colId xmlns:a16="http://schemas.microsoft.com/office/drawing/2014/main" val="1393109885"/>
                    </a:ext>
                  </a:extLst>
                </a:gridCol>
                <a:gridCol w="1578936">
                  <a:extLst>
                    <a:ext uri="{9D8B030D-6E8A-4147-A177-3AD203B41FA5}">
                      <a16:colId xmlns:a16="http://schemas.microsoft.com/office/drawing/2014/main" val="2900725946"/>
                    </a:ext>
                  </a:extLst>
                </a:gridCol>
              </a:tblGrid>
              <a:tr h="897188">
                <a:tc>
                  <a:txBody>
                    <a:bodyPr/>
                    <a:lstStyle/>
                    <a:p>
                      <a:pPr algn="ctr" rtl="0" fontAlgn="t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№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1">
                          <a:effectLst/>
                          <a:latin typeface="Calibri" panose="020F0502020204030204" pitchFamily="34" charset="0"/>
                        </a:rPr>
                        <a:t>Регион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 dirty="0">
                          <a:effectLst/>
                          <a:latin typeface="Calibri" panose="020F0502020204030204" pitchFamily="34" charset="0"/>
                        </a:rPr>
                        <a:t>Количество школ в регионе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Количество школ, где есть столовые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Количество школ, где установлены камеры видеонаблюдения в пищеблоке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Количество камер в пищеблоке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Количество школ, где введен безналичный расчет в школьной столовой</a:t>
                      </a:r>
                    </a:p>
                  </a:txBody>
                  <a:tcPr marL="19642" marR="19642" marT="13094" marB="13094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52560977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Абайский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97494760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Актогайский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6790298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Балхаш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23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638732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Бухаржырауский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45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22739508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5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Караганда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53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47302225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Каркаралинский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kk-KZ" sz="1000" b="0" dirty="0" smtClean="0">
                          <a:effectLst/>
                          <a:latin typeface="Calibri" panose="020F0502020204030204" pitchFamily="34" charset="0"/>
                        </a:rPr>
                        <a:t>39</a:t>
                      </a:r>
                      <a:endParaRPr lang="en-US" sz="1000" b="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07633825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Нуринский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52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56995254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Осакаровский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33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9014484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9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Приозерск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4455229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Сарань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7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13025956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Темиртау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30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58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29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03395483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Шахтинск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51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461875431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13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0">
                          <a:effectLst/>
                          <a:latin typeface="Calibri" panose="020F0502020204030204" pitchFamily="34" charset="0"/>
                        </a:rPr>
                        <a:t>Шетский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46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26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0">
                          <a:effectLst/>
                          <a:latin typeface="Calibri" panose="020F0502020204030204" pitchFamily="34" charset="0"/>
                        </a:rPr>
                        <a:t>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14793332"/>
                  </a:ext>
                </a:extLst>
              </a:tr>
              <a:tr h="210970">
                <a:tc>
                  <a:txBody>
                    <a:bodyPr/>
                    <a:lstStyle/>
                    <a:p>
                      <a:pPr algn="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14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1">
                          <a:effectLst/>
                          <a:latin typeface="Calibri" panose="020F0502020204030204" pitchFamily="34" charset="0"/>
                        </a:rPr>
                        <a:t>Областные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</a:rPr>
                        <a:t>11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22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en-US" sz="10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47587812"/>
                  </a:ext>
                </a:extLst>
              </a:tr>
              <a:tr h="253687">
                <a:tc>
                  <a:txBody>
                    <a:bodyPr/>
                    <a:lstStyle/>
                    <a:p>
                      <a:pPr rtl="0" fontAlgn="b"/>
                      <a:endParaRPr lang="en-US" sz="1200">
                        <a:effectLst/>
                      </a:endParaRP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rtl="0" fontAlgn="b"/>
                      <a:r>
                        <a:rPr lang="ru-RU" sz="1000" b="1">
                          <a:effectLst/>
                          <a:latin typeface="Calibri" panose="020F0502020204030204" pitchFamily="34" charset="0"/>
                        </a:rPr>
                        <a:t>ИТОГО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 smtClean="0">
                          <a:effectLst/>
                          <a:latin typeface="Calibri" panose="020F0502020204030204" pitchFamily="34" charset="0"/>
                        </a:rPr>
                        <a:t>40</a:t>
                      </a:r>
                      <a:r>
                        <a:rPr lang="kk-KZ" sz="1000" b="1" dirty="0" smtClean="0">
                          <a:effectLst/>
                          <a:latin typeface="Calibri" panose="020F0502020204030204" pitchFamily="34" charset="0"/>
                        </a:rPr>
                        <a:t>8</a:t>
                      </a:r>
                      <a:endParaRPr lang="en-US" sz="10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358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284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>
                          <a:effectLst/>
                          <a:latin typeface="Calibri" panose="020F0502020204030204" pitchFamily="34" charset="0"/>
                        </a:rPr>
                        <a:t>415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en-US" sz="1000" b="1" dirty="0">
                          <a:effectLst/>
                          <a:latin typeface="Calibri" panose="020F0502020204030204" pitchFamily="34" charset="0"/>
                        </a:rPr>
                        <a:t>100</a:t>
                      </a:r>
                    </a:p>
                  </a:txBody>
                  <a:tcPr marL="19642" marR="19642" marT="13094" marB="13094" anchor="b">
                    <a:lnL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9525" cap="flat" cmpd="sng" algn="ctr">
                      <a:solidFill>
                        <a:srgbClr val="CCCCCC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9525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3442728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12806445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Rectangle 83"/>
          <p:cNvSpPr>
            <a:spLocks noChangeArrowheads="1"/>
          </p:cNvSpPr>
          <p:nvPr/>
        </p:nvSpPr>
        <p:spPr bwMode="auto">
          <a:xfrm>
            <a:off x="2465394" y="1465250"/>
            <a:ext cx="2114550" cy="8002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/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Охват горячим питанием увеличился с </a:t>
            </a:r>
            <a:r>
              <a:rPr lang="ru-RU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97%</a:t>
            </a:r>
            <a:r>
              <a:rPr lang="ru-RU" sz="1400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 до </a:t>
            </a:r>
            <a:r>
              <a:rPr lang="ru-RU" b="1" dirty="0">
                <a:solidFill>
                  <a:schemeClr val="bg1"/>
                </a:solidFill>
                <a:latin typeface="Arial" pitchFamily="34" charset="0"/>
                <a:cs typeface="Arial" pitchFamily="34" charset="0"/>
              </a:rPr>
              <a:t>99%</a:t>
            </a:r>
            <a:endParaRPr lang="en-US" b="1" dirty="0">
              <a:solidFill>
                <a:schemeClr val="bg1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109" name="Прямоугольник 108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3200" b="1" dirty="0">
              <a:solidFill>
                <a:schemeClr val="bg1">
                  <a:lumMod val="95000"/>
                </a:schemeClr>
              </a:solidFill>
              <a:latin typeface="Arial Narrow" panose="020B0606020202030204" pitchFamily="34" charset="0"/>
            </a:endParaRPr>
          </a:p>
        </p:txBody>
      </p:sp>
      <p:sp>
        <p:nvSpPr>
          <p:cNvPr id="30" name="Прямоугольник 29"/>
          <p:cNvSpPr/>
          <p:nvPr/>
        </p:nvSpPr>
        <p:spPr>
          <a:xfrm>
            <a:off x="785786" y="0"/>
            <a:ext cx="7358114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spcBef>
                <a:spcPct val="0"/>
              </a:spcBef>
            </a:pPr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Социальная карта гражданина Казахстана</a:t>
            </a:r>
          </a:p>
        </p:txBody>
      </p:sp>
      <p:sp>
        <p:nvSpPr>
          <p:cNvPr id="75" name="object 25"/>
          <p:cNvSpPr/>
          <p:nvPr/>
        </p:nvSpPr>
        <p:spPr>
          <a:xfrm>
            <a:off x="1857356" y="714362"/>
            <a:ext cx="2571768" cy="1357322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6" name="TextBox 75"/>
          <p:cNvSpPr txBox="1"/>
          <p:nvPr/>
        </p:nvSpPr>
        <p:spPr>
          <a:xfrm>
            <a:off x="5000628" y="500048"/>
            <a:ext cx="4143372" cy="16466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1600" b="1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Уникальность карты:</a:t>
            </a:r>
          </a:p>
          <a:p>
            <a:pPr marL="342900" indent="-342900" algn="just">
              <a:lnSpc>
                <a:spcPct val="150000"/>
              </a:lnSpc>
            </a:pPr>
            <a:r>
              <a:rPr lang="ru-RU" sz="14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многофункциональность </a:t>
            </a:r>
          </a:p>
          <a:p>
            <a:pPr marL="342900" indent="-342900" algn="just"/>
            <a:endParaRPr lang="ru-RU" sz="1400" i="1" dirty="0">
              <a:solidFill>
                <a:srgbClr val="0070C0"/>
              </a:solidFill>
              <a:latin typeface="Segoe UI" panose="020B0502040204020203" pitchFamily="34" charset="0"/>
              <a:cs typeface="Segoe UI" panose="020B0502040204020203" pitchFamily="34" charset="0"/>
            </a:endParaRPr>
          </a:p>
          <a:p>
            <a:pPr marL="342900" indent="-342900" algn="just"/>
            <a:r>
              <a:rPr lang="ru-RU" sz="14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интеграция с Социальным реестром </a:t>
            </a:r>
          </a:p>
          <a:p>
            <a:pPr marL="342900" indent="-342900" algn="just"/>
            <a:r>
              <a:rPr lang="ru-RU" sz="14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Министерства труда и социальной защиты </a:t>
            </a:r>
          </a:p>
          <a:p>
            <a:pPr marL="342900" indent="-342900" algn="just"/>
            <a:r>
              <a:rPr lang="ru-RU" sz="1400" i="1" dirty="0">
                <a:solidFill>
                  <a:srgbClr val="0070C0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населения  РК со статусами льготников</a:t>
            </a:r>
          </a:p>
        </p:txBody>
      </p:sp>
      <p:grpSp>
        <p:nvGrpSpPr>
          <p:cNvPr id="86" name="Группа 85"/>
          <p:cNvGrpSpPr/>
          <p:nvPr/>
        </p:nvGrpSpPr>
        <p:grpSpPr>
          <a:xfrm>
            <a:off x="428596" y="2571963"/>
            <a:ext cx="8372853" cy="287819"/>
            <a:chOff x="0" y="0"/>
            <a:chExt cx="8372853" cy="287819"/>
          </a:xfrm>
        </p:grpSpPr>
        <p:sp>
          <p:nvSpPr>
            <p:cNvPr id="87" name="Скругленный прямоугольник 86"/>
            <p:cNvSpPr/>
            <p:nvPr/>
          </p:nvSpPr>
          <p:spPr>
            <a:xfrm>
              <a:off x="0" y="0"/>
              <a:ext cx="8372853" cy="287819"/>
            </a:xfrm>
            <a:prstGeom prst="roundRect">
              <a:avLst/>
            </a:prstGeom>
          </p:spPr>
          <p:style>
            <a:lnRef idx="3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1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8" name="Скругленный прямоугольник 4"/>
            <p:cNvSpPr/>
            <p:nvPr/>
          </p:nvSpPr>
          <p:spPr>
            <a:xfrm>
              <a:off x="14050" y="14050"/>
              <a:ext cx="8344753" cy="259719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45720" tIns="45720" rIns="45720" bIns="45720" numCol="1" spcCol="1270" anchor="ctr" anchorCtr="0">
              <a:noAutofit/>
            </a:bodyPr>
            <a:lstStyle/>
            <a:p>
              <a:pPr lvl="0" algn="ctr" defTabSz="5334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ru-RU" sz="1400" kern="1200" dirty="0"/>
                <a:t>ПОЛОЖИТЕЛЬНЫЕ СТОРОНЫ</a:t>
              </a:r>
            </a:p>
          </p:txBody>
        </p:sp>
      </p:grpSp>
      <p:sp>
        <p:nvSpPr>
          <p:cNvPr id="128" name="Овал 127"/>
          <p:cNvSpPr/>
          <p:nvPr/>
        </p:nvSpPr>
        <p:spPr>
          <a:xfrm>
            <a:off x="4643438" y="1000114"/>
            <a:ext cx="2914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1</a:t>
            </a:r>
          </a:p>
        </p:txBody>
      </p:sp>
      <p:sp>
        <p:nvSpPr>
          <p:cNvPr id="129" name="Овал 128"/>
          <p:cNvSpPr/>
          <p:nvPr/>
        </p:nvSpPr>
        <p:spPr>
          <a:xfrm>
            <a:off x="4643438" y="1500180"/>
            <a:ext cx="291452" cy="285752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/>
              <a:t>2</a:t>
            </a:r>
          </a:p>
        </p:txBody>
      </p:sp>
      <p:sp>
        <p:nvSpPr>
          <p:cNvPr id="130" name="Прямоугольник 129">
            <a:extLst>
              <a:ext uri="{FF2B5EF4-FFF2-40B4-BE49-F238E27FC236}">
                <a16:creationId xmlns:a16="http://schemas.microsoft.com/office/drawing/2014/main" id="{4EECF816-4953-44B7-A5A5-BCB52861BFA3}"/>
              </a:ext>
            </a:extLst>
          </p:cNvPr>
          <p:cNvSpPr/>
          <p:nvPr/>
        </p:nvSpPr>
        <p:spPr>
          <a:xfrm>
            <a:off x="214282" y="714362"/>
            <a:ext cx="15001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 Narrow" panose="020B0606020202030204" pitchFamily="34" charset="0"/>
              </a:rPr>
              <a:t>внедрение с 2019 года</a:t>
            </a:r>
            <a:endParaRPr lang="ru-RU" dirty="0">
              <a:solidFill>
                <a:srgbClr val="0070C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 Narrow" panose="020B0606020202030204" pitchFamily="34" charset="0"/>
            </a:endParaRPr>
          </a:p>
        </p:txBody>
      </p:sp>
      <p:sp>
        <p:nvSpPr>
          <p:cNvPr id="2" name="Прямоугольник 1">
            <a:extLst>
              <a:ext uri="{FF2B5EF4-FFF2-40B4-BE49-F238E27FC236}">
                <a16:creationId xmlns:a16="http://schemas.microsoft.com/office/drawing/2014/main" id="{66FCC207-4536-48B1-BEE4-0ABDC12BD2A1}"/>
              </a:ext>
            </a:extLst>
          </p:cNvPr>
          <p:cNvSpPr/>
          <p:nvPr/>
        </p:nvSpPr>
        <p:spPr>
          <a:xfrm rot="10800000" flipV="1">
            <a:off x="611559" y="2340919"/>
            <a:ext cx="8189889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i="1" dirty="0">
                <a:solidFill>
                  <a:srgbClr val="002060"/>
                </a:solidFill>
              </a:rPr>
              <a:t>позволяет родителям: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осуществлять контроль движения денежных средств,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устанавливать суточные лимиты, запреты на неподходящие продукты питания, 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ru-RU" i="1" dirty="0">
                <a:solidFill>
                  <a:srgbClr val="002060"/>
                </a:solidFill>
              </a:rPr>
              <a:t>пополнять карту как через терминалы, так и посредством онлайн- оплат</a:t>
            </a:r>
          </a:p>
        </p:txBody>
      </p:sp>
    </p:spTree>
    <p:extLst>
      <p:ext uri="{BB962C8B-B14F-4D97-AF65-F5344CB8AC3E}">
        <p14:creationId xmlns:p14="http://schemas.microsoft.com/office/powerpoint/2010/main" val="88702052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Рисунок 14" descr="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85720" y="4000510"/>
            <a:ext cx="911999" cy="741169"/>
          </a:xfrm>
          <a:prstGeom prst="rect">
            <a:avLst/>
          </a:prstGeom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Социальная карта гражданина Казахстана</a:t>
            </a:r>
          </a:p>
        </p:txBody>
      </p:sp>
      <p:pic>
        <p:nvPicPr>
          <p:cNvPr id="12" name="Рисунок 11" descr="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089" y="699542"/>
            <a:ext cx="4355976" cy="2643206"/>
          </a:xfrm>
          <a:prstGeom prst="rect">
            <a:avLst/>
          </a:prstGeom>
          <a:ln w="19050"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13" name="Прямоугольник 12"/>
          <p:cNvSpPr/>
          <p:nvPr/>
        </p:nvSpPr>
        <p:spPr>
          <a:xfrm>
            <a:off x="1214414" y="3929072"/>
            <a:ext cx="7572428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Родительский контроль движения денежных средств, суточных лимитов, запреты на неподходящие продукты питания, пополнение карты как через терминалы, так и посредством онлайн оплат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CF38F413-61B7-4DFA-B4F6-4CA82D458C5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88024" y="699542"/>
            <a:ext cx="4196887" cy="2643206"/>
          </a:xfrm>
          <a:prstGeom prst="rect">
            <a:avLst/>
          </a:prstGeom>
          <a:ln w="19050">
            <a:solidFill>
              <a:srgbClr val="0070C0"/>
            </a:solidFill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index3.jpg"/>
          <p:cNvPicPr>
            <a:picLocks noChangeAspect="1"/>
          </p:cNvPicPr>
          <p:nvPr/>
        </p:nvPicPr>
        <p:blipFill rotWithShape="1">
          <a:blip r:embed="rId2"/>
          <a:srcRect t="7384" r="2018" b="4006"/>
          <a:stretch/>
        </p:blipFill>
        <p:spPr>
          <a:xfrm>
            <a:off x="4427984" y="2399659"/>
            <a:ext cx="2918698" cy="1312179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 descr="8.jpg"/>
          <p:cNvPicPr>
            <a:picLocks noChangeAspect="1"/>
          </p:cNvPicPr>
          <p:nvPr/>
        </p:nvPicPr>
        <p:blipFill rotWithShape="1">
          <a:blip r:embed="rId3"/>
          <a:srcRect l="2792" t="8751" r="2540" b="10023"/>
          <a:stretch/>
        </p:blipFill>
        <p:spPr>
          <a:xfrm>
            <a:off x="6072531" y="658701"/>
            <a:ext cx="2846690" cy="1584176"/>
          </a:xfrm>
          <a:prstGeom prst="roundRect">
            <a:avLst>
              <a:gd name="adj" fmla="val 8594"/>
            </a:avLst>
          </a:prstGeom>
          <a:solidFill>
            <a:srgbClr val="00B0F0"/>
          </a:solidFill>
          <a:ln w="19050">
            <a:solidFill>
              <a:schemeClr val="accent1"/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6" name="Прямоугольник 5">
            <a:extLst>
              <a:ext uri="{FF2B5EF4-FFF2-40B4-BE49-F238E27FC236}">
                <a16:creationId xmlns:a16="http://schemas.microsoft.com/office/drawing/2014/main" id="{25E6E304-EB0A-4122-9A41-3D6E9899240B}"/>
              </a:ext>
            </a:extLst>
          </p:cNvPr>
          <p:cNvSpPr/>
          <p:nvPr/>
        </p:nvSpPr>
        <p:spPr>
          <a:xfrm>
            <a:off x="0" y="0"/>
            <a:ext cx="9144000" cy="571486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UI" panose="020B0502040204020203" pitchFamily="34" charset="0"/>
                <a:cs typeface="Segoe UI" panose="020B0502040204020203" pitchFamily="34" charset="0"/>
              </a:rPr>
              <a:t>Е - АСХАНА</a:t>
            </a:r>
          </a:p>
        </p:txBody>
      </p:sp>
      <p:pic>
        <p:nvPicPr>
          <p:cNvPr id="7" name="Рисунок 6">
            <a:extLst>
              <a:ext uri="{FF2B5EF4-FFF2-40B4-BE49-F238E27FC236}">
                <a16:creationId xmlns:a16="http://schemas.microsoft.com/office/drawing/2014/main" id="{8EBDF1D4-D76D-4552-90D6-429CB19C8D6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5190" y="2445292"/>
            <a:ext cx="2918698" cy="132304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</p:pic>
      <p:pic>
        <p:nvPicPr>
          <p:cNvPr id="10" name="Объект 5">
            <a:extLst>
              <a:ext uri="{FF2B5EF4-FFF2-40B4-BE49-F238E27FC236}">
                <a16:creationId xmlns:a16="http://schemas.microsoft.com/office/drawing/2014/main" id="{63A40B06-D301-494D-8248-B574A9E42F78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67" t="14445" r="80629" b="71601"/>
          <a:stretch/>
        </p:blipFill>
        <p:spPr>
          <a:xfrm>
            <a:off x="224779" y="920091"/>
            <a:ext cx="657225" cy="65722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11" name="Прямоугольник 10">
            <a:extLst>
              <a:ext uri="{FF2B5EF4-FFF2-40B4-BE49-F238E27FC236}">
                <a16:creationId xmlns:a16="http://schemas.microsoft.com/office/drawing/2014/main" id="{13EB8436-4203-40BF-9FAB-64DAEBC02E72}"/>
              </a:ext>
            </a:extLst>
          </p:cNvPr>
          <p:cNvSpPr/>
          <p:nvPr/>
        </p:nvSpPr>
        <p:spPr>
          <a:xfrm>
            <a:off x="882004" y="658701"/>
            <a:ext cx="4894678" cy="16663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Каждому ребенку выдается карточка с QR-кодом;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Ребенок берет определенные блюда;</a:t>
            </a:r>
          </a:p>
          <a:p>
            <a:pPr marL="342900" indent="-342900" algn="just">
              <a:lnSpc>
                <a:spcPct val="115000"/>
              </a:lnSpc>
              <a:spcAft>
                <a:spcPts val="0"/>
              </a:spcAft>
              <a:buAutoNum type="arabicPeriod"/>
            </a:pPr>
            <a:r>
              <a:rPr lang="kk-KZ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На телефон родителям приходит SMS-оповещение о балансе и купленных блюдах.</a:t>
            </a:r>
            <a:endParaRPr lang="ru-RU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88EAA1A1-9B58-430F-BD0D-138D119DCF9F}"/>
              </a:ext>
            </a:extLst>
          </p:cNvPr>
          <p:cNvSpPr/>
          <p:nvPr/>
        </p:nvSpPr>
        <p:spPr>
          <a:xfrm>
            <a:off x="107505" y="3744225"/>
            <a:ext cx="8811716" cy="13831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sz="2000" b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Автоматизированная система «Bilimal. Электронды мектеп» </a:t>
            </a:r>
          </a:p>
          <a:p>
            <a:pPr indent="450215" algn="just">
              <a:lnSpc>
                <a:spcPct val="115000"/>
              </a:lnSpc>
              <a:spcAft>
                <a:spcPts val="0"/>
              </a:spcAft>
            </a:pPr>
            <a:r>
              <a:rPr lang="kk-KZ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Данный процесс разработан для учёта качества питания, а также для информирования родителей относительно ежедневного меню и энергетической ценности блюд через мобильное приложение </a:t>
            </a:r>
            <a:r>
              <a:rPr lang="kk-KZ" b="1" i="1" dirty="0">
                <a:solidFill>
                  <a:srgbClr val="002060"/>
                </a:solidFill>
                <a:latin typeface="+mj-lt"/>
                <a:cs typeface="Segoe UI" panose="020B0502040204020203" pitchFamily="34" charset="0"/>
              </a:rPr>
              <a:t>«EduMark»</a:t>
            </a:r>
            <a:endParaRPr lang="ru-RU" b="1" i="1" dirty="0">
              <a:solidFill>
                <a:srgbClr val="002060"/>
              </a:solidFill>
              <a:latin typeface="+mj-lt"/>
              <a:cs typeface="Segoe UI" panose="020B0502040204020203" pitchFamily="34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 txBox="1"/>
          <p:nvPr/>
        </p:nvSpPr>
        <p:spPr>
          <a:xfrm>
            <a:off x="6898672" y="319249"/>
            <a:ext cx="1907332" cy="333425"/>
          </a:xfrm>
          <a:prstGeom prst="rect">
            <a:avLst/>
          </a:prstGeom>
        </p:spPr>
        <p:txBody>
          <a:bodyPr vert="horz" wrap="square" lIns="0" tIns="0" rIns="0" bIns="0" rtlCol="0">
            <a:spAutoFit/>
          </a:bodyPr>
          <a:lstStyle/>
          <a:p>
            <a:pPr>
              <a:lnSpc>
                <a:spcPts val="1192"/>
              </a:lnSpc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ТОО «Центр инновационных</a:t>
            </a:r>
          </a:p>
          <a:p>
            <a:pPr marL="513207">
              <a:lnSpc>
                <a:spcPts val="1192"/>
              </a:lnSpc>
              <a:spcBef>
                <a:spcPts val="212"/>
              </a:spcBef>
            </a:pP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технологий</a:t>
            </a:r>
            <a:r>
              <a:rPr sz="1100" spc="-24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 </a:t>
            </a:r>
            <a:r>
              <a:rPr sz="1100" dirty="0">
                <a:solidFill>
                  <a:srgbClr val="FFFFFF"/>
                </a:solidFill>
                <a:latin typeface="WRPFFG+Microsoft Sans Serif"/>
                <a:cs typeface="WRPFFG+Microsoft Sans Serif"/>
              </a:rPr>
              <a:t>«Өрлеу»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/>
          <a:srcRect l="28550" t="24414" r="11603" b="16015"/>
          <a:stretch>
            <a:fillRect/>
          </a:stretch>
        </p:blipFill>
        <p:spPr bwMode="auto">
          <a:xfrm>
            <a:off x="233772" y="287869"/>
            <a:ext cx="8676456" cy="48556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1919</TotalTime>
  <Words>1221</Words>
  <Application>Microsoft Office PowerPoint</Application>
  <PresentationFormat>Экран (16:9)</PresentationFormat>
  <Paragraphs>192</Paragraphs>
  <Slides>15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15</vt:i4>
      </vt:variant>
    </vt:vector>
  </HeadingPairs>
  <TitlesOfParts>
    <vt:vector size="24" baseType="lpstr">
      <vt:lpstr>Arial</vt:lpstr>
      <vt:lpstr>Arial Narrow</vt:lpstr>
      <vt:lpstr>Calibri</vt:lpstr>
      <vt:lpstr>Calibri Light</vt:lpstr>
      <vt:lpstr>Segoe UI</vt:lpstr>
      <vt:lpstr>Wingdings</vt:lpstr>
      <vt:lpstr>WRPFFG+Microsoft Sans Serif</vt:lpstr>
      <vt:lpstr>Тема Office</vt:lpstr>
      <vt:lpstr>1_Тема Office</vt:lpstr>
      <vt:lpstr> Об организации  питания  школьников </vt:lpstr>
      <vt:lpstr>Презентация PowerPoint</vt:lpstr>
      <vt:lpstr>Выделение финансовых средств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Обеспечение  горячим питанием учащихся</dc:title>
  <dc:creator>nzhashibekov</dc:creator>
  <cp:lastModifiedBy>УМЦ</cp:lastModifiedBy>
  <cp:revision>127</cp:revision>
  <cp:lastPrinted>2022-02-03T03:10:19Z</cp:lastPrinted>
  <dcterms:created xsi:type="dcterms:W3CDTF">2020-05-23T13:39:07Z</dcterms:created>
  <dcterms:modified xsi:type="dcterms:W3CDTF">2022-09-07T02:35:10Z</dcterms:modified>
</cp:coreProperties>
</file>