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</p:sldIdLst>
  <p:sldSz cx="11033125" cy="8053388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3" d="100"/>
          <a:sy n="53" d="100"/>
        </p:scale>
        <p:origin x="-854" y="-58"/>
      </p:cViewPr>
      <p:guideLst>
        <p:guide orient="horz" pos="2536"/>
        <p:guide pos="347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schoolpress.ru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37032" y="268224"/>
            <a:ext cx="2431258" cy="6138672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266700" marR="12700" indent="-254000" algn="just">
              <a:lnSpc>
                <a:spcPts val="1248"/>
              </a:lnSpc>
              <a:spcAft>
                <a:spcPts val="420"/>
              </a:spcAft>
              <a:buFont typeface="Wingdings" pitchFamily="2" charset="2"/>
              <a:buChar char="v"/>
            </a:pPr>
            <a:endParaRPr lang="ru" sz="1000" dirty="0">
              <a:latin typeface="Georgia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78224" y="280416"/>
            <a:ext cx="2662474" cy="3170214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254000" marR="12700" indent="-241300" algn="just">
              <a:lnSpc>
                <a:spcPts val="1272"/>
              </a:lnSpc>
              <a:spcAft>
                <a:spcPts val="420"/>
              </a:spcAft>
              <a:buFont typeface="Wingdings" pitchFamily="2" charset="2"/>
              <a:buChar char="v"/>
            </a:pPr>
            <a:endParaRPr lang="ru" sz="1000" dirty="0">
              <a:latin typeface="Georgia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57186" y="6618981"/>
            <a:ext cx="2897464" cy="864097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9652" indent="0" algn="ctr">
              <a:lnSpc>
                <a:spcPts val="1200"/>
              </a:lnSpc>
              <a:spcBef>
                <a:spcPts val="5880"/>
              </a:spcBef>
            </a:pPr>
            <a:r>
              <a:rPr lang="ru-RU" sz="900" dirty="0" smtClean="0">
                <a:latin typeface="Tahoma"/>
              </a:rPr>
              <a:t>Автор: </a:t>
            </a:r>
            <a:r>
              <a:rPr lang="ru-RU" sz="900" dirty="0" smtClean="0">
                <a:latin typeface="Tahoma"/>
              </a:rPr>
              <a:t>учитель начальных классов </a:t>
            </a:r>
            <a:r>
              <a:rPr lang="ru-RU" sz="900" dirty="0" err="1" smtClean="0">
                <a:latin typeface="Tahoma"/>
              </a:rPr>
              <a:t>Коноплёва</a:t>
            </a:r>
            <a:r>
              <a:rPr lang="ru-RU" sz="900" dirty="0" smtClean="0">
                <a:latin typeface="Tahoma"/>
              </a:rPr>
              <a:t> Т. Н.</a:t>
            </a:r>
            <a:endParaRPr lang="en-US" sz="900" dirty="0">
              <a:latin typeface="Tahoma"/>
              <a:hlinkClick r:id="rId2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976616" y="1002358"/>
            <a:ext cx="2436490" cy="949669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22352" marR="15240" indent="0" algn="ctr">
              <a:lnSpc>
                <a:spcPts val="1656"/>
              </a:lnSpc>
              <a:spcAft>
                <a:spcPts val="840"/>
              </a:spcAft>
            </a:pPr>
            <a:r>
              <a:rPr lang="ru" sz="2400" i="1" dirty="0">
                <a:latin typeface="Franklin Gothic Demi" pitchFamily="34" charset="0"/>
              </a:rPr>
              <a:t>Взаимодействие </a:t>
            </a:r>
            <a:endParaRPr lang="ru" sz="2400" i="1" dirty="0" smtClean="0">
              <a:latin typeface="Franklin Gothic Demi" pitchFamily="34" charset="0"/>
            </a:endParaRPr>
          </a:p>
          <a:p>
            <a:pPr marL="22352" marR="15240" indent="0" algn="ctr">
              <a:lnSpc>
                <a:spcPts val="1656"/>
              </a:lnSpc>
              <a:spcAft>
                <a:spcPts val="840"/>
              </a:spcAft>
            </a:pPr>
            <a:r>
              <a:rPr lang="ru" sz="2400" i="1" dirty="0" smtClean="0">
                <a:latin typeface="Franklin Gothic Demi" pitchFamily="34" charset="0"/>
              </a:rPr>
              <a:t>с </a:t>
            </a:r>
            <a:r>
              <a:rPr lang="ru" sz="2400" i="1" dirty="0">
                <a:latin typeface="Franklin Gothic Demi" pitchFamily="34" charset="0"/>
              </a:rPr>
              <a:t>ребенком </a:t>
            </a:r>
            <a:endParaRPr lang="ru" sz="2400" i="1" dirty="0" smtClean="0">
              <a:latin typeface="Franklin Gothic Demi" pitchFamily="34" charset="0"/>
            </a:endParaRPr>
          </a:p>
          <a:p>
            <a:pPr marL="22352" marR="15240" indent="0" algn="ctr">
              <a:lnSpc>
                <a:spcPts val="1656"/>
              </a:lnSpc>
              <a:spcAft>
                <a:spcPts val="840"/>
              </a:spcAft>
            </a:pPr>
            <a:r>
              <a:rPr lang="ru" sz="2400" i="1" dirty="0" smtClean="0">
                <a:latin typeface="Franklin Gothic Demi" pitchFamily="34" charset="0"/>
              </a:rPr>
              <a:t>в семье</a:t>
            </a:r>
          </a:p>
          <a:p>
            <a:pPr marL="22352" marR="15240" indent="0" algn="ctr">
              <a:lnSpc>
                <a:spcPts val="1656"/>
              </a:lnSpc>
              <a:spcAft>
                <a:spcPts val="840"/>
              </a:spcAft>
            </a:pPr>
            <a:endParaRPr lang="ru" sz="2400" i="1" dirty="0">
              <a:latin typeface="Franklin Gothic Demi" pitchFamily="34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20818" y="3234606"/>
            <a:ext cx="2929507" cy="2629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7186" y="3800411"/>
            <a:ext cx="2927529" cy="2421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4034" y="5970910"/>
            <a:ext cx="2448272" cy="1829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Прямоугольник 13"/>
          <p:cNvSpPr/>
          <p:nvPr/>
        </p:nvSpPr>
        <p:spPr>
          <a:xfrm>
            <a:off x="7820818" y="6114926"/>
            <a:ext cx="28083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i="1" dirty="0" smtClean="0">
                <a:solidFill>
                  <a:srgbClr val="7030A0"/>
                </a:solidFill>
                <a:latin typeface="Georgia" pitchFamily="18" charset="0"/>
              </a:rPr>
              <a:t>Ребенок больше всего нуждается в вашей любви как раз тогда, когда он меньше всего ее заслуживает. /</a:t>
            </a:r>
            <a:r>
              <a:rPr lang="ru-RU" sz="1200" i="1" dirty="0" err="1" smtClean="0">
                <a:solidFill>
                  <a:srgbClr val="7030A0"/>
                </a:solidFill>
                <a:latin typeface="Georgia" pitchFamily="18" charset="0"/>
              </a:rPr>
              <a:t>Э.Бомбек</a:t>
            </a:r>
            <a:r>
              <a:rPr lang="ru-RU" sz="1200" i="1" dirty="0" smtClean="0">
                <a:solidFill>
                  <a:srgbClr val="7030A0"/>
                </a:solidFill>
                <a:latin typeface="Georgia" pitchFamily="18" charset="0"/>
              </a:rPr>
              <a:t>/</a:t>
            </a:r>
            <a:endParaRPr lang="ru-RU" sz="1200" i="1" dirty="0">
              <a:solidFill>
                <a:srgbClr val="7030A0"/>
              </a:solidFill>
              <a:latin typeface="Georgia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127151" y="2691229"/>
            <a:ext cx="25202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i="1" dirty="0" smtClean="0">
                <a:solidFill>
                  <a:srgbClr val="7030A0"/>
                </a:solidFill>
                <a:latin typeface="Georgia" pitchFamily="18" charset="0"/>
              </a:rPr>
              <a:t>Лучший способ сделать детей хорошими — это сделать их счастливыми. /О. Уайльд/</a:t>
            </a:r>
            <a:endParaRPr lang="ru-RU" sz="1200" i="1" dirty="0">
              <a:solidFill>
                <a:srgbClr val="7030A0"/>
              </a:solidFill>
              <a:latin typeface="Georgia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6639" y="11916"/>
            <a:ext cx="3589724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Основы нравственных отношений в семье </a:t>
            </a:r>
            <a:endParaRPr lang="ru-RU" b="1" dirty="0" smtClean="0">
              <a:solidFill>
                <a:srgbClr val="FF0000"/>
              </a:solidFill>
            </a:endParaRPr>
          </a:p>
          <a:p>
            <a:pPr algn="just"/>
            <a:r>
              <a:rPr lang="ru-RU" dirty="0" smtClean="0"/>
              <a:t>1.Проявляйте </a:t>
            </a:r>
            <a:r>
              <a:rPr lang="ru-RU" dirty="0"/>
              <a:t>интерес к жизни и проблемам ребенка – подражая, он очень скоро вернет это Вам</a:t>
            </a:r>
            <a:r>
              <a:rPr lang="ru-RU" dirty="0" smtClean="0"/>
              <a:t>.</a:t>
            </a:r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 </a:t>
            </a:r>
            <a:r>
              <a:rPr lang="ru-RU" dirty="0"/>
              <a:t>2.Будьте искренними - Ваши показные вежливость и чуткость к окружающим легко распознаются ребенком, и он учится лжи и лицемерию. </a:t>
            </a:r>
            <a:endParaRPr lang="ru-RU" dirty="0" smtClean="0"/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3.Поступайте </a:t>
            </a:r>
            <a:r>
              <a:rPr lang="ru-RU" dirty="0"/>
              <a:t>с другими людьми тактично, будьте терпеливым к чужим недостаткам – это будет для вашего ребенка уроком доброты и человечности</a:t>
            </a:r>
            <a:r>
              <a:rPr lang="ru-RU" dirty="0" smtClean="0"/>
              <a:t>.</a:t>
            </a:r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 </a:t>
            </a:r>
            <a:r>
              <a:rPr lang="ru-RU" dirty="0"/>
              <a:t>4.Не говорите о людях неуважительно, плохо – ребенок вырастет и станет отзываться так же о Вас</a:t>
            </a:r>
            <a:r>
              <a:rPr lang="ru-RU" dirty="0" smtClean="0"/>
              <a:t>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770596" y="155047"/>
            <a:ext cx="311411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5.Поведение – это нравственное мерило человека. Проявляйте благородство при любых обстоятельствах. Станьте примером для своего ребенка.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180858" y="2186372"/>
            <a:ext cx="22322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BancoLightTT" pitchFamily="66" charset="-52"/>
              </a:rPr>
              <a:t>Залог семейного счастья в доброте, открытости, отзывчивости.</a:t>
            </a:r>
            <a:endParaRPr lang="ru-RU" dirty="0">
              <a:solidFill>
                <a:srgbClr val="FF0000"/>
              </a:solidFill>
              <a:latin typeface="BancoLightTT" pitchFamily="66" charset="-52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77824" y="414528"/>
            <a:ext cx="2694522" cy="6852526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177800" indent="0">
              <a:spcAft>
                <a:spcPts val="840"/>
              </a:spcAft>
            </a:pPr>
            <a:endParaRPr lang="ru" sz="1000" dirty="0">
              <a:latin typeface="Georgia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36442" y="280416"/>
            <a:ext cx="2808312" cy="4826398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63500" marR="76200" indent="812800" algn="just">
              <a:lnSpc>
                <a:spcPts val="1248"/>
              </a:lnSpc>
              <a:spcAft>
                <a:spcPts val="840"/>
              </a:spcAft>
            </a:pPr>
            <a:endParaRPr lang="ru" sz="1050" dirty="0">
              <a:latin typeface="Arial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748810" y="354286"/>
            <a:ext cx="3022082" cy="3726086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254000" indent="0" algn="just">
              <a:spcAft>
                <a:spcPts val="840"/>
              </a:spcAft>
            </a:pPr>
            <a:r>
              <a:rPr lang="ru" sz="1200" b="1" i="1" dirty="0">
                <a:solidFill>
                  <a:srgbClr val="00B0F0"/>
                </a:solidFill>
                <a:latin typeface="Arial"/>
              </a:rPr>
              <a:t>Как надо любить ребенка</a:t>
            </a:r>
          </a:p>
          <a:p>
            <a:pPr marL="254000" marR="12700" indent="-254000" algn="just">
              <a:lnSpc>
                <a:spcPts val="1248"/>
              </a:lnSpc>
              <a:spcAft>
                <a:spcPts val="420"/>
              </a:spcAft>
              <a:buFont typeface="Wingdings" pitchFamily="2" charset="2"/>
              <a:buChar char="v"/>
            </a:pPr>
            <a:r>
              <a:rPr lang="ru" sz="1000" dirty="0" smtClean="0">
                <a:latin typeface="Georgia"/>
              </a:rPr>
              <a:t>Пусть </a:t>
            </a:r>
            <a:r>
              <a:rPr lang="ru" sz="1000" dirty="0">
                <a:latin typeface="Georgia"/>
              </a:rPr>
              <a:t>дети для вас будут прежде всего </a:t>
            </a:r>
            <a:r>
              <a:rPr lang="ru" sz="950" b="1" dirty="0">
                <a:latin typeface="Georgia"/>
              </a:rPr>
              <a:t>только детьми, </a:t>
            </a:r>
            <a:r>
              <a:rPr lang="ru" sz="1000" dirty="0">
                <a:latin typeface="Georgia"/>
              </a:rPr>
              <a:t>а не потенциальными спортсменами, музыкантами или интеллектуалами.</a:t>
            </a:r>
          </a:p>
          <a:p>
            <a:pPr marL="254000" marR="12700" indent="-254000" algn="just">
              <a:lnSpc>
                <a:spcPts val="1248"/>
              </a:lnSpc>
              <a:spcAft>
                <a:spcPts val="420"/>
              </a:spcAft>
              <a:buFont typeface="Wingdings" pitchFamily="2" charset="2"/>
              <a:buChar char="v"/>
            </a:pPr>
            <a:r>
              <a:rPr lang="ru" sz="1000" dirty="0" smtClean="0">
                <a:latin typeface="Georgia"/>
              </a:rPr>
              <a:t>Любите </a:t>
            </a:r>
            <a:r>
              <a:rPr lang="ru" sz="1000" dirty="0">
                <a:latin typeface="Georgia"/>
              </a:rPr>
              <a:t>детей независимо от того, плохо или хорошо они себя ведут, и позволяйте им любить вас.</a:t>
            </a:r>
          </a:p>
          <a:p>
            <a:pPr marL="254000" marR="12700" indent="-254000" algn="just">
              <a:lnSpc>
                <a:spcPts val="1248"/>
              </a:lnSpc>
              <a:spcAft>
                <a:spcPts val="420"/>
              </a:spcAft>
              <a:buFont typeface="Wingdings" pitchFamily="2" charset="2"/>
              <a:buChar char="v"/>
            </a:pPr>
            <a:r>
              <a:rPr lang="ru" sz="1000" dirty="0" smtClean="0">
                <a:latin typeface="Georgia"/>
              </a:rPr>
              <a:t> </a:t>
            </a:r>
            <a:r>
              <a:rPr lang="ru" sz="1000" dirty="0">
                <a:latin typeface="Georgia"/>
              </a:rPr>
              <a:t>Если родительская любовь будет безграничной, безусловной, ваши дети будут избавлены от внутри-личностного конфликта, научатся самокритичности</a:t>
            </a:r>
            <a:r>
              <a:rPr lang="ru" sz="1000" dirty="0" smtClean="0">
                <a:latin typeface="Georgia"/>
              </a:rPr>
              <a:t>.</a:t>
            </a:r>
          </a:p>
          <a:p>
            <a:pPr marL="254000" marR="12700" indent="-254000" algn="just">
              <a:lnSpc>
                <a:spcPts val="1248"/>
              </a:lnSpc>
              <a:spcAft>
                <a:spcPts val="420"/>
              </a:spcAft>
              <a:buFont typeface="Wingdings" pitchFamily="2" charset="2"/>
              <a:buChar char="v"/>
            </a:pPr>
            <a:r>
              <a:rPr lang="ru" sz="1000" dirty="0" smtClean="0">
                <a:latin typeface="Georgia"/>
              </a:rPr>
              <a:t> Научитесь </a:t>
            </a:r>
            <a:r>
              <a:rPr lang="ru" sz="1000" dirty="0">
                <a:latin typeface="Georgia"/>
              </a:rPr>
              <a:t>радоваться детским успехам, иначе дети утвердятся в мысли, что стараться </a:t>
            </a:r>
            <a:r>
              <a:rPr lang="ru" sz="1000" dirty="0" smtClean="0">
                <a:latin typeface="Georgia"/>
              </a:rPr>
              <a:t>бесполезно.</a:t>
            </a:r>
          </a:p>
          <a:p>
            <a:pPr marL="254000" marR="12700" indent="-254000" algn="just">
              <a:lnSpc>
                <a:spcPts val="1248"/>
              </a:lnSpc>
              <a:spcAft>
                <a:spcPts val="420"/>
              </a:spcAft>
              <a:buFont typeface="Wingdings" pitchFamily="2" charset="2"/>
              <a:buChar char="v"/>
            </a:pPr>
            <a:r>
              <a:rPr lang="ru" sz="1000" dirty="0" smtClean="0">
                <a:latin typeface="Georgia"/>
              </a:rPr>
              <a:t>Помогайте во всем вашему ребенку, это укрепит его уверенность, в том, что у него все получится.</a:t>
            </a:r>
            <a:endParaRPr lang="ru" sz="1000" dirty="0">
              <a:latin typeface="Georgia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36442" y="4386734"/>
            <a:ext cx="2387342" cy="200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4034" y="5538862"/>
            <a:ext cx="2808312" cy="2098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92826" y="4026694"/>
            <a:ext cx="2761784" cy="2063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310095" y="25043"/>
            <a:ext cx="3766307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Правила общения в семье </a:t>
            </a:r>
            <a:r>
              <a:rPr lang="ru-RU" dirty="0"/>
              <a:t>1.Начинайте утро с улыбки</a:t>
            </a:r>
            <a:r>
              <a:rPr lang="ru-RU" dirty="0" smtClean="0"/>
              <a:t>.</a:t>
            </a:r>
          </a:p>
          <a:p>
            <a:pPr algn="ctr"/>
            <a:r>
              <a:rPr lang="ru-RU" dirty="0" smtClean="0"/>
              <a:t> </a:t>
            </a:r>
            <a:r>
              <a:rPr lang="ru-RU" dirty="0"/>
              <a:t>2.Не думайте о ребенке с тревогой. 3.Умейте «читать» ребенка</a:t>
            </a:r>
            <a:r>
              <a:rPr lang="ru-RU" dirty="0" smtClean="0"/>
              <a:t>.</a:t>
            </a:r>
          </a:p>
          <a:p>
            <a:pPr algn="ctr"/>
            <a:r>
              <a:rPr lang="ru-RU" dirty="0" smtClean="0"/>
              <a:t> </a:t>
            </a:r>
            <a:r>
              <a:rPr lang="ru-RU" dirty="0"/>
              <a:t>4.Не сравнивайте детей друг с другом. </a:t>
            </a:r>
            <a:endParaRPr lang="ru-RU" dirty="0" smtClean="0"/>
          </a:p>
          <a:p>
            <a:pPr algn="ctr"/>
            <a:r>
              <a:rPr lang="ru-RU" dirty="0" smtClean="0"/>
              <a:t>5.Хвалите </a:t>
            </a:r>
            <a:r>
              <a:rPr lang="ru-RU" dirty="0"/>
              <a:t>часто и от души. 6.Отделяйте поведение ребенка от его сущности. </a:t>
            </a:r>
            <a:endParaRPr lang="ru-RU" dirty="0" smtClean="0"/>
          </a:p>
          <a:p>
            <a:pPr algn="ctr"/>
            <a:r>
              <a:rPr lang="ru-RU" dirty="0" smtClean="0"/>
              <a:t>7.Испытывайте </a:t>
            </a:r>
            <a:r>
              <a:rPr lang="ru-RU" dirty="0"/>
              <a:t>радость от совместной с ребенком деятельности</a:t>
            </a:r>
            <a:r>
              <a:rPr lang="ru-RU" dirty="0" smtClean="0"/>
              <a:t>.</a:t>
            </a:r>
          </a:p>
          <a:p>
            <a:pPr algn="ctr"/>
            <a:r>
              <a:rPr lang="ru-RU" dirty="0" smtClean="0"/>
              <a:t> </a:t>
            </a:r>
            <a:r>
              <a:rPr lang="ru-RU" dirty="0"/>
              <a:t>8.Дайте понять ребенку, что он самый любимый и желанный в семье</a:t>
            </a:r>
            <a:r>
              <a:rPr lang="ru-RU" dirty="0" smtClean="0"/>
              <a:t>.</a:t>
            </a:r>
          </a:p>
          <a:p>
            <a:pPr algn="ctr"/>
            <a:r>
              <a:rPr lang="ru-RU" dirty="0" smtClean="0"/>
              <a:t> </a:t>
            </a:r>
            <a:r>
              <a:rPr lang="ru-RU" dirty="0"/>
              <a:t>9.Не будьте равнодушным к внутреннему миру и переживаниям своих детей. </a:t>
            </a:r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4292427" y="53568"/>
            <a:ext cx="324036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10.Старайтесь не показывать детям свои отрицательные эмоции, не подавайте дурной пример</a:t>
            </a:r>
            <a:r>
              <a:rPr lang="ru-RU" dirty="0" smtClean="0"/>
              <a:t>.</a:t>
            </a:r>
          </a:p>
          <a:p>
            <a:pPr algn="ctr"/>
            <a:r>
              <a:rPr lang="ru-RU" dirty="0" smtClean="0"/>
              <a:t> </a:t>
            </a:r>
            <a:r>
              <a:rPr lang="ru-RU" dirty="0"/>
              <a:t>11.Старайтесь не создавать таких ситуаций, в которых ребенок может проявить свое негативное поведение. </a:t>
            </a:r>
            <a:endParaRPr lang="ru-RU" dirty="0" smtClean="0"/>
          </a:p>
          <a:p>
            <a:pPr algn="ctr"/>
            <a:r>
              <a:rPr lang="ru-RU" dirty="0" smtClean="0"/>
              <a:t>12.Как </a:t>
            </a:r>
            <a:r>
              <a:rPr lang="ru-RU" dirty="0"/>
              <a:t>можно больше хвалите ребенка даже за незначительные успехи. 13.Если хотите развить у ребенка те или иные качества, старайтесь относиться к нему так, словно они у него есть.</a:t>
            </a:r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403</Words>
  <Application>Microsoft Office PowerPoint</Application>
  <PresentationFormat>Произвольный</PresentationFormat>
  <Paragraphs>32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Office Theme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Letiv</dc:creator>
  <cp:lastModifiedBy>Letiv</cp:lastModifiedBy>
  <cp:revision>8</cp:revision>
  <dcterms:modified xsi:type="dcterms:W3CDTF">2018-01-19T06:31:32Z</dcterms:modified>
</cp:coreProperties>
</file>