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bookmarkIdSeed="8">
  <p:sldMasterIdLst>
    <p:sldMasterId id="2147483659" r:id="rId1"/>
  </p:sldMasterIdLst>
  <p:notesMasterIdLst>
    <p:notesMasterId r:id="rId34"/>
  </p:notesMasterIdLst>
  <p:sldIdLst>
    <p:sldId id="1129" r:id="rId2"/>
    <p:sldId id="1148" r:id="rId3"/>
    <p:sldId id="1144" r:id="rId4"/>
    <p:sldId id="1145" r:id="rId5"/>
    <p:sldId id="1146" r:id="rId6"/>
    <p:sldId id="1156" r:id="rId7"/>
    <p:sldId id="1179" r:id="rId8"/>
    <p:sldId id="1180" r:id="rId9"/>
    <p:sldId id="1181" r:id="rId10"/>
    <p:sldId id="1151" r:id="rId11"/>
    <p:sldId id="1152" r:id="rId12"/>
    <p:sldId id="1155" r:id="rId13"/>
    <p:sldId id="1182" r:id="rId14"/>
    <p:sldId id="1183" r:id="rId15"/>
    <p:sldId id="1159" r:id="rId16"/>
    <p:sldId id="1189" r:id="rId17"/>
    <p:sldId id="1190" r:id="rId18"/>
    <p:sldId id="1191" r:id="rId19"/>
    <p:sldId id="1192" r:id="rId20"/>
    <p:sldId id="1193" r:id="rId21"/>
    <p:sldId id="1162" r:id="rId22"/>
    <p:sldId id="1163" r:id="rId23"/>
    <p:sldId id="1170" r:id="rId24"/>
    <p:sldId id="1171" r:id="rId25"/>
    <p:sldId id="1172" r:id="rId26"/>
    <p:sldId id="1184" r:id="rId27"/>
    <p:sldId id="1185" r:id="rId28"/>
    <p:sldId id="1186" r:id="rId29"/>
    <p:sldId id="1187" r:id="rId30"/>
    <p:sldId id="1188" r:id="rId31"/>
    <p:sldId id="1178" r:id="rId32"/>
    <p:sldId id="1143" r:id="rId33"/>
  </p:sldIdLst>
  <p:sldSz cx="12192000" cy="6858000"/>
  <p:notesSz cx="6742113" cy="9872663"/>
  <p:embeddedFontLst>
    <p:embeddedFont>
      <p:font typeface="Century Gothic" pitchFamily="34" charset="0"/>
      <p:regular r:id="rId35"/>
      <p:bold r:id="rId36"/>
      <p:italic r:id="rId37"/>
      <p:boldItalic r:id="rId38"/>
    </p:embeddedFont>
    <p:embeddedFont>
      <p:font typeface="Quattrocento Sans" charset="0"/>
      <p:regular r:id="rId39"/>
      <p:bold r:id="rId40"/>
      <p:italic r:id="rId41"/>
      <p:boldItalic r:id="rId42"/>
    </p:embeddedFont>
    <p:embeddedFont>
      <p:font typeface="Calibri" pitchFamily="34" charset="0"/>
      <p:regular r:id="rId43"/>
      <p:bold r:id="rId44"/>
      <p:italic r:id="rId45"/>
      <p:boldItalic r:id="rId4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3045" userDrawn="1">
          <p15:clr>
            <a:srgbClr val="A4A3A4"/>
          </p15:clr>
        </p15:guide>
        <p15:guide id="2" pos="75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375"/>
    <a:srgbClr val="002776"/>
    <a:srgbClr val="DCEDFC"/>
    <a:srgbClr val="FBE11D"/>
    <a:srgbClr val="FBE9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9AD02041-B52C-4DD9-A68C-048C5E8747D6}">
  <a:tblStyle styleId="{9AD02041-B52C-4DD9-A68C-048C5E8747D6}"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5498F73E-501D-4AE1-933A-061209AB6CB3}"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5B00C8A-415F-4389-B908-16440EA4FB74}" styleName="Table_2">
    <a:wholeTbl>
      <a:tcTxStyle b="off" i="off">
        <a:font>
          <a:latin typeface="Calibri"/>
          <a:ea typeface="Calibri"/>
          <a:cs typeface="Calibri"/>
        </a:font>
        <a:srgbClr val="000000"/>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000000">
              <a:alpha val="20000"/>
            </a:srgbClr>
          </a:solidFill>
        </a:fill>
      </a:tcStyle>
    </a:wholeTbl>
    <a:band1H>
      <a:tcTxStyle b="off" i="off"/>
      <a:tcStyle>
        <a:tcBdr/>
      </a:tcStyle>
    </a:band1H>
    <a:band2H>
      <a:tcTxStyle b="off" i="off"/>
      <a:tcStyle>
        <a:tcBdr/>
        <a:fill>
          <a:solidFill>
            <a:srgbClr val="FFFFFF"/>
          </a:solidFill>
        </a:fill>
      </a:tcStyle>
    </a:band2H>
    <a:band1V>
      <a:tcTxStyle b="off" i="off"/>
      <a:tcStyle>
        <a:tcBdr/>
      </a:tcStyle>
    </a:band1V>
    <a:band2V>
      <a:tcTxStyle b="off" i="off"/>
      <a:tcStyle>
        <a:tcBdr/>
      </a:tcStyle>
    </a:band2V>
    <a:lastCol>
      <a:tcTxStyle b="off" i="off"/>
      <a:tcStyle>
        <a:tcBdr/>
      </a:tcStyle>
    </a:lastCol>
    <a:firstCol>
      <a:tcTxStyle b="on" i="off">
        <a:font>
          <a:latin typeface="Calibri"/>
          <a:ea typeface="Calibri"/>
          <a:cs typeface="Calibri"/>
        </a:font>
        <a:srgbClr val="000000"/>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000000">
              <a:alpha val="20000"/>
            </a:srgbClr>
          </a:solidFill>
        </a:fill>
      </a:tcStyle>
    </a:firstCol>
    <a:lastRow>
      <a:tcTxStyle b="on" i="off">
        <a:font>
          <a:latin typeface="Calibri"/>
          <a:ea typeface="Calibri"/>
          <a:cs typeface="Calibri"/>
        </a:font>
        <a:srgbClr val="000000"/>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lastRow>
    <a:seCell>
      <a:tcTxStyle b="off" i="off"/>
      <a:tcStyle>
        <a:tcBdr/>
      </a:tcStyle>
    </a:seCell>
    <a:swCell>
      <a:tcTxStyle b="off" i="off"/>
      <a:tcStyle>
        <a:tcBdr/>
      </a:tcStyle>
    </a:swCell>
    <a:firstRow>
      <a:tcTxStyle b="on" i="off">
        <a:font>
          <a:latin typeface="Calibri"/>
          <a:ea typeface="Calibri"/>
          <a:cs typeface="Calibri"/>
        </a:font>
        <a:srgbClr val="000000"/>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firstRow>
    <a:neCell>
      <a:tcTxStyle b="off" i="off"/>
      <a:tcStyle>
        <a:tcBdr/>
      </a:tcStyle>
    </a:neCell>
    <a:nwCell>
      <a:tcTxStyle b="off" i="off"/>
      <a:tcStyle>
        <a:tcBdr/>
      </a:tcStyle>
    </a:nwCell>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D113A9D2-9D6B-4929-AA2D-F23B5EE8CBE7}" styleName="Стиль из темы 2 - акцент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81" autoAdjust="0"/>
    <p:restoredTop sz="94660"/>
  </p:normalViewPr>
  <p:slideViewPr>
    <p:cSldViewPr snapToGrid="0">
      <p:cViewPr>
        <p:scale>
          <a:sx n="60" d="100"/>
          <a:sy n="60" d="100"/>
        </p:scale>
        <p:origin x="-1164" y="-192"/>
      </p:cViewPr>
      <p:guideLst>
        <p:guide orient="horz" pos="3045"/>
        <p:guide pos="7537"/>
      </p:guideLst>
    </p:cSldViewPr>
  </p:slideViewPr>
  <p:notesTextViewPr>
    <p:cViewPr>
      <p:scale>
        <a:sx n="1" d="1"/>
        <a:sy n="1" d="1"/>
      </p:scale>
      <p:origin x="0" y="0"/>
    </p:cViewPr>
  </p:notesTextViewPr>
  <p:sorterViewPr>
    <p:cViewPr>
      <p:scale>
        <a:sx n="172" d="100"/>
        <a:sy n="172" d="100"/>
      </p:scale>
      <p:origin x="0" y="-1232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font" Target="fonts/font8.fntdata"/><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4.fntdata"/><Relationship Id="rId46" Type="http://schemas.openxmlformats.org/officeDocument/2006/relationships/font" Target="fonts/font12.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font" Target="fonts/font6.fntdata"/><Relationship Id="rId45" Type="http://schemas.openxmlformats.org/officeDocument/2006/relationships/font" Target="fonts/font1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43" Type="http://schemas.openxmlformats.org/officeDocument/2006/relationships/font" Target="fonts/font9.fntdata"/><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79375"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898949" y="4689516"/>
            <a:ext cx="4944216" cy="4442699"/>
          </a:xfrm>
          <a:prstGeom prst="rect">
            <a:avLst/>
          </a:prstGeom>
          <a:noFill/>
          <a:ln>
            <a:noFill/>
          </a:ln>
        </p:spPr>
        <p:txBody>
          <a:bodyPr spcFirstLastPara="1" wrap="square" lIns="90672" tIns="45323" rIns="90672" bIns="45323"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9pPr>
          </a:lstStyle>
          <a:p>
            <a:endParaRPr/>
          </a:p>
        </p:txBody>
      </p:sp>
    </p:spTree>
    <p:extLst>
      <p:ext uri="{BB962C8B-B14F-4D97-AF65-F5344CB8AC3E}">
        <p14:creationId xmlns:p14="http://schemas.microsoft.com/office/powerpoint/2010/main" val="137519063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3E73475-1810-40F9-A768-191B6E98576B}" type="datetimeFigureOut">
              <a:rPr lang="ru-RU" smtClean="0"/>
              <a:t>28.02.2022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116099750"/>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3E73475-1810-40F9-A768-191B6E98576B}" type="datetimeFigureOut">
              <a:rPr lang="ru-RU" smtClean="0"/>
              <a:t>28.02.2022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103519413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3E73475-1810-40F9-A768-191B6E98576B}" type="datetimeFigureOut">
              <a:rPr lang="ru-RU" smtClean="0"/>
              <a:t>28.02.2022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31048767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1_Титульный слайд" type="tx">
  <p:cSld name="1_Титульный слайд">
    <p:spTree>
      <p:nvGrpSpPr>
        <p:cNvPr id="1" name="Shape 14"/>
        <p:cNvGrpSpPr/>
        <p:nvPr/>
      </p:nvGrpSpPr>
      <p:grpSpPr>
        <a:xfrm>
          <a:off x="0" y="0"/>
          <a:ext cx="0" cy="0"/>
          <a:chOff x="0" y="0"/>
          <a:chExt cx="0" cy="0"/>
        </a:xfrm>
      </p:grpSpPr>
      <p:sp>
        <p:nvSpPr>
          <p:cNvPr id="16" name="Google Shape;16;p2"/>
          <p:cNvSpPr txBox="1">
            <a:spLocks noGrp="1"/>
          </p:cNvSpPr>
          <p:nvPr>
            <p:ph type="sldNum" idx="12"/>
          </p:nvPr>
        </p:nvSpPr>
        <p:spPr>
          <a:xfrm>
            <a:off x="11089818" y="6404292"/>
            <a:ext cx="263983" cy="269241"/>
          </a:xfrm>
          <a:prstGeom prst="rect">
            <a:avLst/>
          </a:prstGeom>
          <a:noFill/>
          <a:ln>
            <a:noFill/>
          </a:ln>
        </p:spPr>
        <p:txBody>
          <a:bodyPr spcFirstLastPara="1" wrap="square" lIns="45700" tIns="45700" rIns="45700" bIns="45700" anchor="ctr" anchorCtr="0">
            <a:no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ru-RU"/>
              <a:t>‹#›</a:t>
            </a:fld>
            <a:endParaRPr/>
          </a:p>
        </p:txBody>
      </p:sp>
    </p:spTree>
    <p:extLst>
      <p:ext uri="{BB962C8B-B14F-4D97-AF65-F5344CB8AC3E}">
        <p14:creationId xmlns:p14="http://schemas.microsoft.com/office/powerpoint/2010/main" val="2539892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9B5113-DAC7-4767-A234-FCDC1C739F93}" type="slidenum">
              <a:rPr lang="ru-RU" smtClean="0"/>
              <a:t>‹#›</a:t>
            </a:fld>
            <a:endParaRPr lang="ru-RU"/>
          </a:p>
        </p:txBody>
      </p:sp>
    </p:spTree>
    <p:extLst>
      <p:ext uri="{BB962C8B-B14F-4D97-AF65-F5344CB8AC3E}">
        <p14:creationId xmlns:p14="http://schemas.microsoft.com/office/powerpoint/2010/main" val="811010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3E73475-1810-40F9-A768-191B6E98576B}" type="datetimeFigureOut">
              <a:rPr lang="ru-RU" smtClean="0"/>
              <a:t>28.02.2022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312383979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3E73475-1810-40F9-A768-191B6E98576B}" type="datetimeFigureOut">
              <a:rPr lang="ru-RU" smtClean="0"/>
              <a:t>28.02.2022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15493441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3E73475-1810-40F9-A768-191B6E98576B}" type="datetimeFigureOut">
              <a:rPr lang="ru-RU" smtClean="0"/>
              <a:t>28.02.2022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800070462"/>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3E73475-1810-40F9-A768-191B6E98576B}" type="datetimeFigureOut">
              <a:rPr lang="ru-RU" smtClean="0"/>
              <a:t>28.02.2022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411042133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3E73475-1810-40F9-A768-191B6E98576B}" type="datetimeFigureOut">
              <a:rPr lang="ru-RU" smtClean="0"/>
              <a:t>28.02.2022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866189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3E73475-1810-40F9-A768-191B6E98576B}" type="datetimeFigureOut">
              <a:rPr lang="ru-RU" smtClean="0"/>
              <a:t>28.02.2022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321520974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3E73475-1810-40F9-A768-191B6E98576B}" type="datetimeFigureOut">
              <a:rPr lang="ru-RU" smtClean="0"/>
              <a:t>28.02.2022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365928370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E73475-1810-40F9-A768-191B6E98576B}" type="datetimeFigureOut">
              <a:rPr lang="ru-RU" smtClean="0"/>
              <a:t>28.02.2022</a:t>
            </a:fld>
            <a:endParaRPr lang="ru-RU"/>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454575027"/>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3.tiff"/></Relationships>
</file>

<file path=ppt/slides/_rels/slide14.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ru-RU" smtClean="0"/>
              <a:t>1</a:t>
            </a:fld>
            <a:endParaRPr lang="ru-RU"/>
          </a:p>
        </p:txBody>
      </p:sp>
      <p:sp>
        <p:nvSpPr>
          <p:cNvPr id="3" name="Пятиугольник 2"/>
          <p:cNvSpPr/>
          <p:nvPr/>
        </p:nvSpPr>
        <p:spPr>
          <a:xfrm>
            <a:off x="3065469" y="1"/>
            <a:ext cx="9126531" cy="6858000"/>
          </a:xfrm>
          <a:prstGeom prst="homePlate">
            <a:avLst>
              <a:gd name="adj" fmla="val 0"/>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Google Shape;52;p10"/>
          <p:cNvCxnSpPr/>
          <p:nvPr/>
        </p:nvCxnSpPr>
        <p:spPr>
          <a:xfrm>
            <a:off x="3017343" y="0"/>
            <a:ext cx="0" cy="6858000"/>
          </a:xfrm>
          <a:prstGeom prst="straightConnector1">
            <a:avLst/>
          </a:prstGeom>
          <a:noFill/>
          <a:ln w="57150" cap="flat" cmpd="sng">
            <a:solidFill>
              <a:srgbClr val="00B050"/>
            </a:solidFill>
            <a:prstDash val="solid"/>
            <a:round/>
            <a:headEnd type="none" w="sm" len="sm"/>
            <a:tailEnd type="none" w="sm" len="sm"/>
          </a:ln>
        </p:spPr>
      </p:cxnSp>
      <p:sp>
        <p:nvSpPr>
          <p:cNvPr id="5" name="Номер слайда 1">
            <a:extLst>
              <a:ext uri="{FF2B5EF4-FFF2-40B4-BE49-F238E27FC236}">
                <a16:creationId xmlns:a16="http://schemas.microsoft.com/office/drawing/2014/main" xmlns="" id="{7E01EBED-56E2-4756-AC1E-71EB89B05128}"/>
              </a:ext>
            </a:extLst>
          </p:cNvPr>
          <p:cNvSpPr txBox="1">
            <a:spLocks/>
          </p:cNvSpPr>
          <p:nvPr/>
        </p:nvSpPr>
        <p:spPr>
          <a:xfrm>
            <a:off x="11089818" y="6404292"/>
            <a:ext cx="263983" cy="269241"/>
          </a:xfrm>
          <a:prstGeom prst="rect">
            <a:avLst/>
          </a:prstGeom>
          <a:noFill/>
          <a:ln>
            <a:noFill/>
          </a:ln>
        </p:spPr>
        <p:txBody>
          <a:bodyPr spcFirstLastPara="1" vert="horz" wrap="square" lIns="45700" tIns="45700" rIns="45700" bIns="45700" rtlCol="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fld id="{00000000-1234-1234-1234-123412341234}" type="slidenum">
              <a:rPr lang="ru-RU" smtClean="0"/>
              <a:pPr/>
              <a:t>1</a:t>
            </a:fld>
            <a:endParaRPr lang="ru-RU" dirty="0"/>
          </a:p>
        </p:txBody>
      </p:sp>
      <p:sp>
        <p:nvSpPr>
          <p:cNvPr id="7" name="Нашивка 6"/>
          <p:cNvSpPr/>
          <p:nvPr/>
        </p:nvSpPr>
        <p:spPr>
          <a:xfrm>
            <a:off x="9800093" y="0"/>
            <a:ext cx="2345131" cy="6858000"/>
          </a:xfrm>
          <a:prstGeom prst="chevron">
            <a:avLst/>
          </a:prstGeom>
          <a:solidFill>
            <a:schemeClr val="bg1">
              <a:lumMod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8" name="Нашивка 7"/>
          <p:cNvSpPr/>
          <p:nvPr/>
        </p:nvSpPr>
        <p:spPr>
          <a:xfrm>
            <a:off x="8646059" y="0"/>
            <a:ext cx="2378041" cy="6858000"/>
          </a:xfrm>
          <a:prstGeom prst="chevron">
            <a:avLst/>
          </a:prstGeom>
          <a:solidFill>
            <a:srgbClr val="00B0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9" name="Прямоугольник 8">
            <a:extLst>
              <a:ext uri="{FF2B5EF4-FFF2-40B4-BE49-F238E27FC236}">
                <a16:creationId xmlns:a16="http://schemas.microsoft.com/office/drawing/2014/main" xmlns="" id="{DD0D6709-3B5A-47FE-B54C-881DB55A3635}"/>
              </a:ext>
            </a:extLst>
          </p:cNvPr>
          <p:cNvSpPr/>
          <p:nvPr/>
        </p:nvSpPr>
        <p:spPr>
          <a:xfrm>
            <a:off x="3254676" y="2112579"/>
            <a:ext cx="7717981" cy="3847207"/>
          </a:xfrm>
          <a:prstGeom prst="rect">
            <a:avLst/>
          </a:prstGeom>
        </p:spPr>
        <p:txBody>
          <a:bodyPr wrap="square">
            <a:spAutoFit/>
          </a:bodyPr>
          <a:lstStyle/>
          <a:p>
            <a:pPr algn="ctr"/>
            <a:r>
              <a:rPr lang="en-US" sz="3200" b="1" dirty="0" err="1">
                <a:solidFill>
                  <a:schemeClr val="tx2"/>
                </a:solidFill>
                <a:latin typeface="Century Gothic" pitchFamily="34" charset="0"/>
              </a:rPr>
              <a:t>Педагогтерді</a:t>
            </a:r>
            <a:r>
              <a:rPr lang="en-US" sz="3200" b="1" dirty="0">
                <a:solidFill>
                  <a:schemeClr val="tx2"/>
                </a:solidFill>
                <a:latin typeface="Century Gothic" pitchFamily="34" charset="0"/>
              </a:rPr>
              <a:t> </a:t>
            </a:r>
            <a:r>
              <a:rPr lang="en-US" sz="3200" b="1" dirty="0" err="1">
                <a:solidFill>
                  <a:schemeClr val="tx2"/>
                </a:solidFill>
                <a:latin typeface="Century Gothic" pitchFamily="34" charset="0"/>
              </a:rPr>
              <a:t>аттестаттаудан</a:t>
            </a:r>
            <a:r>
              <a:rPr lang="en-US" sz="3200" b="1" dirty="0">
                <a:solidFill>
                  <a:schemeClr val="tx2"/>
                </a:solidFill>
                <a:latin typeface="Century Gothic" pitchFamily="34" charset="0"/>
              </a:rPr>
              <a:t> </a:t>
            </a:r>
            <a:r>
              <a:rPr lang="en-US" sz="3200" b="1" dirty="0" err="1">
                <a:solidFill>
                  <a:schemeClr val="tx2"/>
                </a:solidFill>
                <a:latin typeface="Century Gothic" pitchFamily="34" charset="0"/>
              </a:rPr>
              <a:t>өткізу</a:t>
            </a:r>
            <a:r>
              <a:rPr lang="en-US" sz="3200" b="1" dirty="0">
                <a:solidFill>
                  <a:schemeClr val="tx2"/>
                </a:solidFill>
                <a:latin typeface="Century Gothic" pitchFamily="34" charset="0"/>
              </a:rPr>
              <a:t> </a:t>
            </a:r>
            <a:r>
              <a:rPr lang="en-US" sz="3200" b="1" dirty="0" err="1">
                <a:solidFill>
                  <a:schemeClr val="tx2"/>
                </a:solidFill>
                <a:latin typeface="Century Gothic" pitchFamily="34" charset="0"/>
              </a:rPr>
              <a:t>қағидалары</a:t>
            </a:r>
            <a:r>
              <a:rPr lang="en-US" sz="3200" b="1" dirty="0">
                <a:solidFill>
                  <a:schemeClr val="tx2"/>
                </a:solidFill>
                <a:latin typeface="Century Gothic" pitchFamily="34" charset="0"/>
              </a:rPr>
              <a:t> </a:t>
            </a:r>
            <a:r>
              <a:rPr lang="en-US" sz="3200" b="1" dirty="0" err="1">
                <a:solidFill>
                  <a:schemeClr val="tx2"/>
                </a:solidFill>
                <a:latin typeface="Century Gothic" pitchFamily="34" charset="0"/>
              </a:rPr>
              <a:t>мен</a:t>
            </a:r>
            <a:r>
              <a:rPr lang="en-US" sz="3200" b="1" dirty="0">
                <a:solidFill>
                  <a:schemeClr val="tx2"/>
                </a:solidFill>
                <a:latin typeface="Century Gothic" pitchFamily="34" charset="0"/>
              </a:rPr>
              <a:t> </a:t>
            </a:r>
            <a:r>
              <a:rPr lang="en-US" sz="3200" b="1" dirty="0" err="1">
                <a:solidFill>
                  <a:schemeClr val="tx2"/>
                </a:solidFill>
                <a:latin typeface="Century Gothic" pitchFamily="34" charset="0"/>
              </a:rPr>
              <a:t>шарттары</a:t>
            </a:r>
            <a:r>
              <a:rPr lang="kk-KZ" sz="3200" b="1" dirty="0">
                <a:solidFill>
                  <a:schemeClr val="tx2"/>
                </a:solidFill>
                <a:latin typeface="Century Gothic" pitchFamily="34" charset="0"/>
              </a:rPr>
              <a:t>на енгізілген өзгертулер мен толықтырулар </a:t>
            </a:r>
          </a:p>
          <a:p>
            <a:pPr algn="ctr"/>
            <a:r>
              <a:rPr lang="kk-KZ" sz="3200" b="1" dirty="0" smtClean="0">
                <a:solidFill>
                  <a:schemeClr val="tx2"/>
                </a:solidFill>
                <a:latin typeface="Century Gothic" pitchFamily="34" charset="0"/>
              </a:rPr>
              <a:t> (барлық педагогтер үшін) </a:t>
            </a:r>
            <a:endParaRPr lang="kk-KZ" sz="2800" b="1" dirty="0" smtClean="0">
              <a:latin typeface="Century Gothic" pitchFamily="34" charset="0"/>
            </a:endParaRPr>
          </a:p>
          <a:p>
            <a:pPr algn="ctr"/>
            <a:endParaRPr lang="kk-KZ" sz="2800" b="1" dirty="0">
              <a:latin typeface="Century Gothic" pitchFamily="34" charset="0"/>
            </a:endParaRPr>
          </a:p>
          <a:p>
            <a:pPr algn="ctr"/>
            <a:endParaRPr lang="kk-KZ" sz="2800" b="1" dirty="0">
              <a:latin typeface="Century Gothic" pitchFamily="34" charset="0"/>
            </a:endParaRPr>
          </a:p>
          <a:p>
            <a:pPr algn="ctr"/>
            <a:r>
              <a:rPr lang="kk-KZ" sz="2800" b="1" dirty="0" smtClean="0">
                <a:solidFill>
                  <a:schemeClr val="tx2"/>
                </a:solidFill>
                <a:latin typeface="Century Gothic" pitchFamily="34" charset="0"/>
              </a:rPr>
              <a:t>Қаңтар 2022 жыл</a:t>
            </a:r>
            <a:endParaRPr lang="ru-RU" sz="2800" b="1" dirty="0">
              <a:solidFill>
                <a:schemeClr val="tx2"/>
              </a:solidFill>
              <a:latin typeface="Century Gothic" pitchFamily="34" charset="0"/>
            </a:endParaRPr>
          </a:p>
        </p:txBody>
      </p:sp>
      <p:pic>
        <p:nvPicPr>
          <p:cNvPr id="10" name="Picture 2" descr="C:\Users\Айганым\Desktop\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6986" y="2296799"/>
            <a:ext cx="2130680" cy="17311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57090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2607" y="599090"/>
            <a:ext cx="11219793" cy="1198179"/>
          </a:xfrm>
        </p:spPr>
        <p:txBody>
          <a:bodyPr>
            <a:normAutofit/>
          </a:bodyPr>
          <a:lstStyle/>
          <a:p>
            <a:r>
              <a:rPr lang="en-US" sz="2400" b="1" dirty="0">
                <a:solidFill>
                  <a:schemeClr val="tx2"/>
                </a:solidFill>
                <a:sym typeface="Arial"/>
              </a:rPr>
              <a:t>"</a:t>
            </a:r>
            <a:r>
              <a:rPr lang="en-US" sz="2400" b="1" dirty="0" err="1">
                <a:solidFill>
                  <a:schemeClr val="tx2"/>
                </a:solidFill>
                <a:sym typeface="Arial"/>
              </a:rPr>
              <a:t>Педагогтерді</a:t>
            </a:r>
            <a:r>
              <a:rPr lang="en-US" sz="2400" b="1" dirty="0">
                <a:solidFill>
                  <a:schemeClr val="tx2"/>
                </a:solidFill>
                <a:sym typeface="Arial"/>
              </a:rPr>
              <a:t> </a:t>
            </a:r>
            <a:r>
              <a:rPr lang="en-US" sz="2400" b="1" dirty="0" err="1">
                <a:solidFill>
                  <a:schemeClr val="tx2"/>
                </a:solidFill>
                <a:sym typeface="Arial"/>
              </a:rPr>
              <a:t>аттестаттаудан</a:t>
            </a:r>
            <a:r>
              <a:rPr lang="en-US" sz="2400" b="1" dirty="0">
                <a:solidFill>
                  <a:schemeClr val="tx2"/>
                </a:solidFill>
                <a:sym typeface="Arial"/>
              </a:rPr>
              <a:t> </a:t>
            </a:r>
            <a:r>
              <a:rPr lang="en-US" sz="2400" b="1" dirty="0" err="1">
                <a:solidFill>
                  <a:schemeClr val="tx2"/>
                </a:solidFill>
                <a:sym typeface="Arial"/>
              </a:rPr>
              <a:t>өткізу</a:t>
            </a:r>
            <a:r>
              <a:rPr lang="en-US" sz="2400" b="1" dirty="0">
                <a:solidFill>
                  <a:schemeClr val="tx2"/>
                </a:solidFill>
                <a:sym typeface="Arial"/>
              </a:rPr>
              <a:t> </a:t>
            </a:r>
            <a:r>
              <a:rPr lang="en-US" sz="2400" b="1" dirty="0" err="1">
                <a:solidFill>
                  <a:schemeClr val="tx2"/>
                </a:solidFill>
                <a:sym typeface="Arial"/>
              </a:rPr>
              <a:t>үшін</a:t>
            </a:r>
            <a:r>
              <a:rPr lang="en-US" sz="2400" b="1" dirty="0">
                <a:solidFill>
                  <a:schemeClr val="tx2"/>
                </a:solidFill>
                <a:sym typeface="Arial"/>
              </a:rPr>
              <a:t> </a:t>
            </a:r>
            <a:r>
              <a:rPr lang="en-US" sz="2400" b="1" dirty="0" err="1">
                <a:solidFill>
                  <a:schemeClr val="tx2"/>
                </a:solidFill>
                <a:sym typeface="Arial"/>
              </a:rPr>
              <a:t>құжаттар</a:t>
            </a:r>
            <a:r>
              <a:rPr lang="en-US" sz="2400" b="1" dirty="0">
                <a:solidFill>
                  <a:schemeClr val="tx2"/>
                </a:solidFill>
                <a:sym typeface="Arial"/>
              </a:rPr>
              <a:t> </a:t>
            </a:r>
            <a:r>
              <a:rPr lang="en-US" sz="2400" b="1" dirty="0" err="1">
                <a:solidFill>
                  <a:schemeClr val="tx2"/>
                </a:solidFill>
                <a:sym typeface="Arial"/>
              </a:rPr>
              <a:t>қабылдау</a:t>
            </a:r>
            <a:r>
              <a:rPr lang="en-US" sz="2400" b="1" dirty="0">
                <a:solidFill>
                  <a:schemeClr val="tx2"/>
                </a:solidFill>
                <a:sym typeface="Arial"/>
              </a:rPr>
              <a:t>" </a:t>
            </a:r>
            <a:r>
              <a:rPr lang="en-US" sz="2400" b="1" dirty="0" err="1">
                <a:solidFill>
                  <a:schemeClr val="tx2"/>
                </a:solidFill>
                <a:sym typeface="Arial"/>
              </a:rPr>
              <a:t>мемлекеттік</a:t>
            </a:r>
            <a:r>
              <a:rPr lang="en-US" sz="2400" b="1" dirty="0">
                <a:solidFill>
                  <a:schemeClr val="tx2"/>
                </a:solidFill>
                <a:sym typeface="Arial"/>
              </a:rPr>
              <a:t> </a:t>
            </a:r>
            <a:r>
              <a:rPr lang="en-US" sz="2400" b="1" dirty="0" err="1">
                <a:solidFill>
                  <a:schemeClr val="tx2"/>
                </a:solidFill>
                <a:sym typeface="Arial"/>
              </a:rPr>
              <a:t>көрсетілетін</a:t>
            </a:r>
            <a:r>
              <a:rPr lang="en-US" sz="2400" b="1" dirty="0">
                <a:solidFill>
                  <a:schemeClr val="tx2"/>
                </a:solidFill>
                <a:sym typeface="Arial"/>
              </a:rPr>
              <a:t> </a:t>
            </a:r>
            <a:r>
              <a:rPr lang="en-US" sz="2400" b="1" dirty="0" err="1">
                <a:solidFill>
                  <a:schemeClr val="tx2"/>
                </a:solidFill>
                <a:sym typeface="Arial"/>
              </a:rPr>
              <a:t>қызмет</a:t>
            </a:r>
            <a:r>
              <a:rPr lang="en-US" sz="2400" b="1" dirty="0">
                <a:solidFill>
                  <a:schemeClr val="tx2"/>
                </a:solidFill>
                <a:sym typeface="Arial"/>
              </a:rPr>
              <a:t> </a:t>
            </a:r>
            <a:r>
              <a:rPr lang="en-US" sz="2400" b="1" dirty="0" err="1">
                <a:solidFill>
                  <a:schemeClr val="tx2"/>
                </a:solidFill>
                <a:sym typeface="Arial"/>
              </a:rPr>
              <a:t>стандарты</a:t>
            </a:r>
            <a:r>
              <a:rPr lang="kk-KZ" sz="2400" b="1" dirty="0">
                <a:solidFill>
                  <a:schemeClr val="tx2"/>
                </a:solidFill>
                <a:sym typeface="Arial"/>
              </a:rPr>
              <a:t> </a:t>
            </a:r>
            <a:r>
              <a:rPr lang="ru-RU" sz="2400" b="1" dirty="0">
                <a:solidFill>
                  <a:schemeClr val="tx2"/>
                </a:solidFill>
                <a:sym typeface="Arial"/>
              </a:rPr>
              <a:t>(7-қосымша)</a:t>
            </a:r>
            <a:r>
              <a:rPr lang="en-US" sz="2400" b="1" dirty="0">
                <a:solidFill>
                  <a:schemeClr val="tx2"/>
                </a:solidFill>
                <a:sym typeface="Arial"/>
              </a:rPr>
              <a:t> </a:t>
            </a:r>
            <a:r>
              <a:rPr lang="ru-RU" sz="2400" b="1" dirty="0">
                <a:solidFill>
                  <a:schemeClr val="tx2"/>
                </a:solidFill>
                <a:sym typeface="Arial"/>
              </a:rPr>
              <a:t/>
            </a:r>
            <a:br>
              <a:rPr lang="ru-RU" sz="2400" b="1" dirty="0">
                <a:solidFill>
                  <a:schemeClr val="tx2"/>
                </a:solidFill>
                <a:sym typeface="Arial"/>
              </a:rPr>
            </a:br>
            <a:endParaRPr lang="ru-RU" sz="2400" b="1" dirty="0">
              <a:solidFill>
                <a:schemeClr val="tx2"/>
              </a:solidFill>
              <a:sym typeface="Arial"/>
            </a:endParaRPr>
          </a:p>
        </p:txBody>
      </p:sp>
      <p:sp>
        <p:nvSpPr>
          <p:cNvPr id="3" name="Номер слайда 2"/>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10</a:t>
            </a:fld>
            <a:endParaRPr lang="ru-RU"/>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914399" y="1513490"/>
            <a:ext cx="10843122" cy="5064976"/>
          </a:xfrm>
          <a:prstGeom prst="rect">
            <a:avLst/>
          </a:prstGeom>
        </p:spPr>
        <p:txBody>
          <a:bodyPr wrap="square">
            <a:spAutoFit/>
          </a:bodyPr>
          <a:lstStyle/>
          <a:p>
            <a:r>
              <a:rPr lang="ru-RU" sz="1600" b="1" kern="1200" dirty="0" err="1">
                <a:solidFill>
                  <a:schemeClr val="tx2"/>
                </a:solidFill>
                <a:latin typeface="+mj-lt"/>
                <a:ea typeface="+mj-ea"/>
                <a:cs typeface="+mj-cs"/>
              </a:rPr>
              <a:t>Көрсетілетін</a:t>
            </a:r>
            <a:r>
              <a:rPr lang="ru-RU" sz="1600" b="1" kern="1200" dirty="0">
                <a:solidFill>
                  <a:schemeClr val="tx2"/>
                </a:solidFill>
                <a:latin typeface="+mj-lt"/>
                <a:ea typeface="+mj-ea"/>
                <a:cs typeface="+mj-cs"/>
              </a:rPr>
              <a:t> </a:t>
            </a:r>
            <a:r>
              <a:rPr lang="ru-RU" sz="1600" b="1" kern="1200" dirty="0" err="1">
                <a:solidFill>
                  <a:schemeClr val="tx2"/>
                </a:solidFill>
                <a:latin typeface="+mj-lt"/>
                <a:ea typeface="+mj-ea"/>
                <a:cs typeface="+mj-cs"/>
              </a:rPr>
              <a:t>қызметті</a:t>
            </a:r>
            <a:r>
              <a:rPr lang="ru-RU" sz="1600" b="1" kern="1200" dirty="0">
                <a:solidFill>
                  <a:schemeClr val="tx2"/>
                </a:solidFill>
                <a:latin typeface="+mj-lt"/>
                <a:ea typeface="+mj-ea"/>
                <a:cs typeface="+mj-cs"/>
              </a:rPr>
              <a:t> </a:t>
            </a:r>
            <a:r>
              <a:rPr lang="ru-RU" sz="1600" b="1" kern="1200" dirty="0" err="1">
                <a:solidFill>
                  <a:schemeClr val="tx2"/>
                </a:solidFill>
                <a:latin typeface="+mj-lt"/>
                <a:ea typeface="+mj-ea"/>
                <a:cs typeface="+mj-cs"/>
              </a:rPr>
              <a:t>берушіге</a:t>
            </a:r>
            <a:r>
              <a:rPr lang="ru-RU" sz="1600" b="1" kern="1200" dirty="0">
                <a:solidFill>
                  <a:schemeClr val="tx2"/>
                </a:solidFill>
                <a:latin typeface="+mj-lt"/>
                <a:ea typeface="+mj-ea"/>
                <a:cs typeface="+mj-cs"/>
              </a:rPr>
              <a:t>: </a:t>
            </a:r>
          </a:p>
          <a:p>
            <a:pPr marL="12700" algn="just">
              <a:lnSpc>
                <a:spcPct val="115000"/>
              </a:lnSpc>
              <a:spcAft>
                <a:spcPts val="100"/>
              </a:spcAft>
            </a:pPr>
            <a:r>
              <a:rPr lang="ru-RU" sz="1800" dirty="0">
                <a:solidFill>
                  <a:schemeClr val="tx2"/>
                </a:solidFill>
              </a:rPr>
              <a:t> </a:t>
            </a:r>
            <a:r>
              <a:rPr lang="en-US" sz="1600" b="1" kern="1200" dirty="0">
                <a:solidFill>
                  <a:schemeClr val="tx2"/>
                </a:solidFill>
                <a:latin typeface="+mj-lt"/>
                <a:ea typeface="+mj-ea"/>
                <a:cs typeface="+mj-cs"/>
              </a:rPr>
              <a:t>1) </a:t>
            </a:r>
            <a:r>
              <a:rPr lang="en-US" sz="1600" b="1" kern="1200" dirty="0" err="1">
                <a:solidFill>
                  <a:schemeClr val="tx2"/>
                </a:solidFill>
                <a:latin typeface="+mj-lt"/>
                <a:ea typeface="+mj-ea"/>
                <a:cs typeface="+mj-cs"/>
              </a:rPr>
              <a:t>өтініш</a:t>
            </a:r>
            <a:r>
              <a:rPr lang="en-US" sz="1600" b="1" kern="1200" dirty="0">
                <a:solidFill>
                  <a:schemeClr val="tx2"/>
                </a:solidFill>
                <a:latin typeface="+mj-lt"/>
                <a:ea typeface="+mj-ea"/>
                <a:cs typeface="+mj-cs"/>
              </a:rPr>
              <a:t>;</a:t>
            </a:r>
            <a:endParaRPr lang="ru-RU" sz="1600" b="1" kern="1200" dirty="0">
              <a:solidFill>
                <a:schemeClr val="tx2"/>
              </a:solidFill>
              <a:latin typeface="+mj-lt"/>
              <a:ea typeface="+mj-ea"/>
              <a:cs typeface="+mj-cs"/>
            </a:endParaRPr>
          </a:p>
          <a:p>
            <a:pPr marL="12700" algn="just">
              <a:lnSpc>
                <a:spcPct val="115000"/>
              </a:lnSpc>
              <a:spcAft>
                <a:spcPts val="100"/>
              </a:spcAft>
            </a:pPr>
            <a:r>
              <a:rPr lang="en-US" sz="1600" b="1" kern="1200" dirty="0">
                <a:solidFill>
                  <a:schemeClr val="tx2"/>
                </a:solidFill>
                <a:latin typeface="+mj-lt"/>
                <a:ea typeface="+mj-ea"/>
                <a:cs typeface="+mj-cs"/>
              </a:rPr>
              <a:t> 2) </a:t>
            </a:r>
            <a:r>
              <a:rPr lang="en-US" sz="1600" b="1" kern="1200" dirty="0" err="1">
                <a:solidFill>
                  <a:schemeClr val="tx2"/>
                </a:solidFill>
                <a:latin typeface="+mj-lt"/>
                <a:ea typeface="+mj-ea"/>
                <a:cs typeface="+mj-cs"/>
              </a:rPr>
              <a:t>жеке</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басын</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куәландыратын</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құжат</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жеке</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басын</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сәйкестендіру</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үшін</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талап</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етіледі</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иесіне</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қайтарылады</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не</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цифрлық</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құжаттар</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сервисінен</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электрондық</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құжат</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сәйкестендіру</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үшін</a:t>
            </a:r>
            <a:r>
              <a:rPr lang="en-US" sz="1600" b="1" kern="1200" dirty="0">
                <a:solidFill>
                  <a:schemeClr val="tx2"/>
                </a:solidFill>
                <a:latin typeface="+mj-lt"/>
                <a:ea typeface="+mj-ea"/>
                <a:cs typeface="+mj-cs"/>
              </a:rPr>
              <a:t>); </a:t>
            </a:r>
            <a:endParaRPr lang="ru-RU" sz="1600" b="1" kern="1200" dirty="0">
              <a:solidFill>
                <a:schemeClr val="tx2"/>
              </a:solidFill>
              <a:latin typeface="+mj-lt"/>
              <a:ea typeface="+mj-ea"/>
              <a:cs typeface="+mj-cs"/>
            </a:endParaRPr>
          </a:p>
          <a:p>
            <a:pPr marL="12700" algn="just">
              <a:lnSpc>
                <a:spcPct val="115000"/>
              </a:lnSpc>
              <a:spcAft>
                <a:spcPts val="100"/>
              </a:spcAft>
            </a:pPr>
            <a:r>
              <a:rPr lang="en-US" sz="1600" b="1" kern="1200" dirty="0">
                <a:solidFill>
                  <a:schemeClr val="tx2"/>
                </a:solidFill>
                <a:latin typeface="+mj-lt"/>
                <a:ea typeface="+mj-ea"/>
                <a:cs typeface="+mj-cs"/>
              </a:rPr>
              <a:t> 3) </a:t>
            </a:r>
            <a:r>
              <a:rPr lang="en-US" sz="1600" b="1" kern="1200" dirty="0" err="1">
                <a:solidFill>
                  <a:schemeClr val="tx2"/>
                </a:solidFill>
                <a:latin typeface="+mj-lt"/>
                <a:ea typeface="+mj-ea"/>
                <a:cs typeface="+mj-cs"/>
              </a:rPr>
              <a:t>білімі</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туралы</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диплом</a:t>
            </a:r>
            <a:r>
              <a:rPr lang="en-US" sz="1600" b="1" kern="1200" dirty="0">
                <a:solidFill>
                  <a:schemeClr val="tx2"/>
                </a:solidFill>
                <a:latin typeface="+mj-lt"/>
                <a:ea typeface="+mj-ea"/>
                <a:cs typeface="+mj-cs"/>
              </a:rPr>
              <a:t>;</a:t>
            </a:r>
            <a:endParaRPr lang="ru-RU" sz="1600" b="1" kern="1200" dirty="0">
              <a:solidFill>
                <a:schemeClr val="tx2"/>
              </a:solidFill>
              <a:latin typeface="+mj-lt"/>
              <a:ea typeface="+mj-ea"/>
              <a:cs typeface="+mj-cs"/>
            </a:endParaRPr>
          </a:p>
          <a:p>
            <a:pPr marL="12700" algn="just">
              <a:lnSpc>
                <a:spcPct val="115000"/>
              </a:lnSpc>
              <a:spcAft>
                <a:spcPts val="100"/>
              </a:spcAft>
            </a:pPr>
            <a:r>
              <a:rPr lang="en-US" sz="1600" b="1" kern="1200" dirty="0">
                <a:solidFill>
                  <a:schemeClr val="tx2"/>
                </a:solidFill>
                <a:latin typeface="+mj-lt"/>
                <a:ea typeface="+mj-ea"/>
                <a:cs typeface="+mj-cs"/>
              </a:rPr>
              <a:t> 4) </a:t>
            </a:r>
            <a:r>
              <a:rPr lang="en-US" sz="1600" b="1" kern="1200" dirty="0" err="1">
                <a:solidFill>
                  <a:schemeClr val="tx2"/>
                </a:solidFill>
                <a:latin typeface="+mj-lt"/>
                <a:ea typeface="+mj-ea"/>
                <a:cs typeface="+mj-cs"/>
              </a:rPr>
              <a:t>қайта</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даярлау</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курстарынан</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өткені</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туралы</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құжат</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бар</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болса</a:t>
            </a:r>
            <a:r>
              <a:rPr lang="en-US" sz="1600" b="1" kern="1200" dirty="0">
                <a:solidFill>
                  <a:schemeClr val="tx2"/>
                </a:solidFill>
                <a:latin typeface="+mj-lt"/>
                <a:ea typeface="+mj-ea"/>
                <a:cs typeface="+mj-cs"/>
              </a:rPr>
              <a:t>);</a:t>
            </a:r>
            <a:endParaRPr lang="ru-RU" sz="1600" b="1" kern="1200" dirty="0">
              <a:solidFill>
                <a:schemeClr val="tx2"/>
              </a:solidFill>
              <a:latin typeface="+mj-lt"/>
              <a:ea typeface="+mj-ea"/>
              <a:cs typeface="+mj-cs"/>
            </a:endParaRPr>
          </a:p>
          <a:p>
            <a:pPr marL="12700" algn="just">
              <a:lnSpc>
                <a:spcPct val="115000"/>
              </a:lnSpc>
              <a:spcAft>
                <a:spcPts val="100"/>
              </a:spcAft>
            </a:pPr>
            <a:r>
              <a:rPr lang="en-US" sz="1600" b="1" kern="1200" dirty="0">
                <a:solidFill>
                  <a:schemeClr val="tx2"/>
                </a:solidFill>
                <a:latin typeface="+mj-lt"/>
                <a:ea typeface="+mj-ea"/>
                <a:cs typeface="+mj-cs"/>
              </a:rPr>
              <a:t> 5) </a:t>
            </a:r>
            <a:r>
              <a:rPr lang="en-US" sz="1600" b="1" kern="1200" dirty="0" err="1">
                <a:solidFill>
                  <a:schemeClr val="tx2"/>
                </a:solidFill>
                <a:latin typeface="+mj-lt"/>
                <a:ea typeface="+mj-ea"/>
                <a:cs typeface="+mj-cs"/>
              </a:rPr>
              <a:t>жұмыскердің</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еңбек</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қызметін</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растайтын</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құжат</a:t>
            </a:r>
            <a:r>
              <a:rPr lang="en-US" sz="1600" b="1" kern="1200" dirty="0">
                <a:solidFill>
                  <a:schemeClr val="tx2"/>
                </a:solidFill>
                <a:latin typeface="+mj-lt"/>
                <a:ea typeface="+mj-ea"/>
                <a:cs typeface="+mj-cs"/>
              </a:rPr>
              <a:t>;</a:t>
            </a:r>
            <a:endParaRPr lang="ru-RU" sz="1600" b="1" kern="1200" dirty="0">
              <a:solidFill>
                <a:schemeClr val="tx2"/>
              </a:solidFill>
              <a:latin typeface="+mj-lt"/>
              <a:ea typeface="+mj-ea"/>
              <a:cs typeface="+mj-cs"/>
            </a:endParaRPr>
          </a:p>
          <a:p>
            <a:r>
              <a:rPr lang="ru-RU" sz="1600" b="1" kern="1200" dirty="0">
                <a:solidFill>
                  <a:schemeClr val="tx2"/>
                </a:solidFill>
                <a:latin typeface="+mj-lt"/>
                <a:ea typeface="+mj-ea"/>
                <a:cs typeface="+mj-cs"/>
              </a:rPr>
              <a:t> </a:t>
            </a:r>
            <a:r>
              <a:rPr lang="ru-RU" sz="1600" b="1" kern="1200" dirty="0" err="1">
                <a:solidFill>
                  <a:schemeClr val="tx2"/>
                </a:solidFill>
                <a:latin typeface="+mj-lt"/>
                <a:ea typeface="+mj-ea"/>
                <a:cs typeface="+mj-cs"/>
              </a:rPr>
              <a:t>Мемлекеттік</a:t>
            </a:r>
            <a:r>
              <a:rPr lang="ru-RU" sz="1600" b="1" kern="1200" dirty="0">
                <a:solidFill>
                  <a:schemeClr val="tx2"/>
                </a:solidFill>
                <a:latin typeface="+mj-lt"/>
                <a:ea typeface="+mj-ea"/>
                <a:cs typeface="+mj-cs"/>
              </a:rPr>
              <a:t> </a:t>
            </a:r>
            <a:r>
              <a:rPr lang="ru-RU" sz="1600" b="1" kern="1200" dirty="0" err="1">
                <a:solidFill>
                  <a:schemeClr val="tx2"/>
                </a:solidFill>
                <a:latin typeface="+mj-lt"/>
                <a:ea typeface="+mj-ea"/>
                <a:cs typeface="+mj-cs"/>
              </a:rPr>
              <a:t>корпорацияға</a:t>
            </a:r>
            <a:r>
              <a:rPr lang="ru-RU" sz="1600" b="1" kern="1200" dirty="0">
                <a:solidFill>
                  <a:schemeClr val="tx2"/>
                </a:solidFill>
                <a:latin typeface="+mj-lt"/>
                <a:ea typeface="+mj-ea"/>
                <a:cs typeface="+mj-cs"/>
              </a:rPr>
              <a:t>: </a:t>
            </a:r>
          </a:p>
          <a:p>
            <a:pPr marL="12700" algn="just">
              <a:lnSpc>
                <a:spcPct val="115000"/>
              </a:lnSpc>
              <a:spcAft>
                <a:spcPts val="100"/>
              </a:spcAft>
            </a:pPr>
            <a:r>
              <a:rPr lang="ru-RU" sz="1600" b="1" kern="1200" dirty="0">
                <a:solidFill>
                  <a:schemeClr val="tx2"/>
                </a:solidFill>
                <a:latin typeface="+mj-lt"/>
                <a:ea typeface="+mj-ea"/>
                <a:cs typeface="+mj-cs"/>
              </a:rPr>
              <a:t> </a:t>
            </a:r>
            <a:r>
              <a:rPr lang="en-US" sz="1600" b="1" kern="1200" dirty="0">
                <a:solidFill>
                  <a:schemeClr val="tx2"/>
                </a:solidFill>
                <a:latin typeface="+mj-lt"/>
                <a:ea typeface="+mj-ea"/>
                <a:cs typeface="+mj-cs"/>
              </a:rPr>
              <a:t>1) </a:t>
            </a:r>
            <a:r>
              <a:rPr lang="en-US" sz="1600" b="1" kern="1200" dirty="0" err="1">
                <a:solidFill>
                  <a:schemeClr val="tx2"/>
                </a:solidFill>
                <a:latin typeface="+mj-lt"/>
                <a:ea typeface="+mj-ea"/>
                <a:cs typeface="+mj-cs"/>
              </a:rPr>
              <a:t>өтініш</a:t>
            </a:r>
            <a:r>
              <a:rPr lang="en-US" sz="1600" b="1" kern="1200" dirty="0">
                <a:solidFill>
                  <a:schemeClr val="tx2"/>
                </a:solidFill>
                <a:latin typeface="+mj-lt"/>
                <a:ea typeface="+mj-ea"/>
                <a:cs typeface="+mj-cs"/>
              </a:rPr>
              <a:t>;</a:t>
            </a:r>
            <a:endParaRPr lang="ru-RU" sz="1600" b="1" kern="1200" dirty="0">
              <a:solidFill>
                <a:schemeClr val="tx2"/>
              </a:solidFill>
              <a:latin typeface="+mj-lt"/>
              <a:ea typeface="+mj-ea"/>
              <a:cs typeface="+mj-cs"/>
            </a:endParaRPr>
          </a:p>
          <a:p>
            <a:pPr marL="12700" algn="just">
              <a:lnSpc>
                <a:spcPct val="115000"/>
              </a:lnSpc>
              <a:spcAft>
                <a:spcPts val="100"/>
              </a:spcAft>
            </a:pPr>
            <a:r>
              <a:rPr lang="en-US" sz="1600" b="1" kern="1200" dirty="0">
                <a:solidFill>
                  <a:schemeClr val="tx2"/>
                </a:solidFill>
                <a:latin typeface="+mj-lt"/>
                <a:ea typeface="+mj-ea"/>
                <a:cs typeface="+mj-cs"/>
              </a:rPr>
              <a:t> 2) </a:t>
            </a:r>
            <a:r>
              <a:rPr lang="en-US" sz="1600" b="1" kern="1200" dirty="0" err="1">
                <a:solidFill>
                  <a:schemeClr val="tx2"/>
                </a:solidFill>
                <a:latin typeface="+mj-lt"/>
                <a:ea typeface="+mj-ea"/>
                <a:cs typeface="+mj-cs"/>
              </a:rPr>
              <a:t>білімі</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туралы</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диплом</a:t>
            </a:r>
            <a:r>
              <a:rPr lang="en-US" sz="1600" b="1" kern="1200" dirty="0">
                <a:solidFill>
                  <a:schemeClr val="tx2"/>
                </a:solidFill>
                <a:latin typeface="+mj-lt"/>
                <a:ea typeface="+mj-ea"/>
                <a:cs typeface="+mj-cs"/>
              </a:rPr>
              <a:t>;</a:t>
            </a:r>
            <a:endParaRPr lang="ru-RU" sz="1600" b="1" kern="1200" dirty="0">
              <a:solidFill>
                <a:schemeClr val="tx2"/>
              </a:solidFill>
              <a:latin typeface="+mj-lt"/>
              <a:ea typeface="+mj-ea"/>
              <a:cs typeface="+mj-cs"/>
            </a:endParaRPr>
          </a:p>
          <a:p>
            <a:pPr marL="12700" algn="just">
              <a:lnSpc>
                <a:spcPct val="115000"/>
              </a:lnSpc>
              <a:spcAft>
                <a:spcPts val="100"/>
              </a:spcAft>
            </a:pPr>
            <a:r>
              <a:rPr lang="en-US" sz="1600" b="1" kern="1200" dirty="0">
                <a:solidFill>
                  <a:schemeClr val="tx2"/>
                </a:solidFill>
                <a:latin typeface="+mj-lt"/>
                <a:ea typeface="+mj-ea"/>
                <a:cs typeface="+mj-cs"/>
              </a:rPr>
              <a:t> 3) </a:t>
            </a:r>
            <a:r>
              <a:rPr lang="en-US" sz="1600" b="1" kern="1200" dirty="0" err="1">
                <a:solidFill>
                  <a:schemeClr val="tx2"/>
                </a:solidFill>
                <a:latin typeface="+mj-lt"/>
                <a:ea typeface="+mj-ea"/>
                <a:cs typeface="+mj-cs"/>
              </a:rPr>
              <a:t>қайта</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даярлау</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курстарынан</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өткені</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туралы</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құжат</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бар</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болса</a:t>
            </a:r>
            <a:r>
              <a:rPr lang="en-US" sz="1600" b="1" kern="1200" dirty="0">
                <a:solidFill>
                  <a:schemeClr val="tx2"/>
                </a:solidFill>
                <a:latin typeface="+mj-lt"/>
                <a:ea typeface="+mj-ea"/>
                <a:cs typeface="+mj-cs"/>
              </a:rPr>
              <a:t>);</a:t>
            </a:r>
            <a:endParaRPr lang="ru-RU" sz="1600" b="1" kern="1200" dirty="0">
              <a:solidFill>
                <a:schemeClr val="tx2"/>
              </a:solidFill>
              <a:latin typeface="+mj-lt"/>
              <a:ea typeface="+mj-ea"/>
              <a:cs typeface="+mj-cs"/>
            </a:endParaRPr>
          </a:p>
          <a:p>
            <a:pPr marL="12700" algn="just">
              <a:lnSpc>
                <a:spcPct val="115000"/>
              </a:lnSpc>
              <a:spcAft>
                <a:spcPts val="100"/>
              </a:spcAft>
            </a:pPr>
            <a:r>
              <a:rPr lang="en-US" sz="1600" b="1" kern="1200" dirty="0">
                <a:solidFill>
                  <a:schemeClr val="tx2"/>
                </a:solidFill>
                <a:latin typeface="+mj-lt"/>
                <a:ea typeface="+mj-ea"/>
                <a:cs typeface="+mj-cs"/>
              </a:rPr>
              <a:t> 4) </a:t>
            </a:r>
            <a:r>
              <a:rPr lang="en-US" sz="1600" b="1" kern="1200" dirty="0" err="1">
                <a:solidFill>
                  <a:schemeClr val="tx2"/>
                </a:solidFill>
                <a:latin typeface="+mj-lt"/>
                <a:ea typeface="+mj-ea"/>
                <a:cs typeface="+mj-cs"/>
              </a:rPr>
              <a:t>жұмыскердің</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еңбек</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қызметін</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растайтын</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құжат</a:t>
            </a:r>
            <a:r>
              <a:rPr lang="en-US" sz="1600" b="1" kern="1200" dirty="0">
                <a:solidFill>
                  <a:schemeClr val="tx2"/>
                </a:solidFill>
                <a:latin typeface="+mj-lt"/>
                <a:ea typeface="+mj-ea"/>
                <a:cs typeface="+mj-cs"/>
              </a:rPr>
              <a:t>;</a:t>
            </a:r>
            <a:endParaRPr lang="ru-RU" sz="1600" b="1" kern="1200" dirty="0">
              <a:solidFill>
                <a:schemeClr val="tx2"/>
              </a:solidFill>
              <a:latin typeface="+mj-lt"/>
              <a:ea typeface="+mj-ea"/>
              <a:cs typeface="+mj-cs"/>
            </a:endParaRPr>
          </a:p>
          <a:p>
            <a:pPr marL="12700" algn="just">
              <a:lnSpc>
                <a:spcPct val="115000"/>
              </a:lnSpc>
              <a:spcAft>
                <a:spcPts val="100"/>
              </a:spcAft>
            </a:pPr>
            <a:r>
              <a:rPr lang="en-US" sz="1600" b="1" kern="1200" dirty="0" err="1">
                <a:solidFill>
                  <a:schemeClr val="tx2"/>
                </a:solidFill>
                <a:latin typeface="+mj-lt"/>
                <a:ea typeface="+mj-ea"/>
                <a:cs typeface="+mj-cs"/>
              </a:rPr>
              <a:t>электрондық</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үкімет</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веб-порталы</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арқылы</a:t>
            </a:r>
            <a:r>
              <a:rPr lang="en-US" sz="1600" b="1" kern="1200" dirty="0">
                <a:solidFill>
                  <a:schemeClr val="tx2"/>
                </a:solidFill>
                <a:latin typeface="+mj-lt"/>
                <a:ea typeface="+mj-ea"/>
                <a:cs typeface="+mj-cs"/>
              </a:rPr>
              <a:t> egov.kz: </a:t>
            </a:r>
            <a:endParaRPr lang="ru-RU" sz="1600" b="1" kern="1200" dirty="0">
              <a:solidFill>
                <a:schemeClr val="tx2"/>
              </a:solidFill>
              <a:latin typeface="+mj-lt"/>
              <a:ea typeface="+mj-ea"/>
              <a:cs typeface="+mj-cs"/>
            </a:endParaRPr>
          </a:p>
          <a:p>
            <a:pPr marL="12700" algn="just">
              <a:lnSpc>
                <a:spcPct val="115000"/>
              </a:lnSpc>
              <a:spcAft>
                <a:spcPts val="100"/>
              </a:spcAft>
            </a:pPr>
            <a:r>
              <a:rPr lang="en-US" sz="1600" b="1" kern="1200" dirty="0">
                <a:solidFill>
                  <a:schemeClr val="tx2"/>
                </a:solidFill>
                <a:latin typeface="+mj-lt"/>
                <a:ea typeface="+mj-ea"/>
                <a:cs typeface="+mj-cs"/>
              </a:rPr>
              <a:t>1) </a:t>
            </a:r>
            <a:r>
              <a:rPr lang="en-US" sz="1600" b="1" kern="1200" dirty="0" err="1">
                <a:solidFill>
                  <a:schemeClr val="tx2"/>
                </a:solidFill>
                <a:latin typeface="+mj-lt"/>
                <a:ea typeface="+mj-ea"/>
                <a:cs typeface="+mj-cs"/>
              </a:rPr>
              <a:t>өтініш</a:t>
            </a:r>
            <a:endParaRPr lang="ru-RU" sz="1600" b="1" kern="1200" dirty="0">
              <a:solidFill>
                <a:schemeClr val="tx2"/>
              </a:solidFill>
              <a:latin typeface="+mj-lt"/>
              <a:ea typeface="+mj-ea"/>
              <a:cs typeface="+mj-cs"/>
            </a:endParaRPr>
          </a:p>
          <a:p>
            <a:pPr marL="12700" algn="just">
              <a:lnSpc>
                <a:spcPct val="115000"/>
              </a:lnSpc>
              <a:spcAft>
                <a:spcPts val="100"/>
              </a:spcAft>
            </a:pPr>
            <a:r>
              <a:rPr lang="en-US" sz="1600" b="1" kern="1200" dirty="0">
                <a:solidFill>
                  <a:schemeClr val="tx2"/>
                </a:solidFill>
                <a:latin typeface="+mj-lt"/>
                <a:ea typeface="+mj-ea"/>
                <a:cs typeface="+mj-cs"/>
              </a:rPr>
              <a:t> 2) </a:t>
            </a:r>
            <a:r>
              <a:rPr lang="en-US" sz="1600" b="1" kern="1200" dirty="0" err="1">
                <a:solidFill>
                  <a:schemeClr val="tx2"/>
                </a:solidFill>
                <a:latin typeface="+mj-lt"/>
                <a:ea typeface="+mj-ea"/>
                <a:cs typeface="+mj-cs"/>
              </a:rPr>
              <a:t>білімі</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туралы</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диплом</a:t>
            </a:r>
            <a:r>
              <a:rPr lang="en-US" sz="1600" b="1" kern="1200" dirty="0">
                <a:solidFill>
                  <a:schemeClr val="tx2"/>
                </a:solidFill>
                <a:latin typeface="+mj-lt"/>
                <a:ea typeface="+mj-ea"/>
                <a:cs typeface="+mj-cs"/>
              </a:rPr>
              <a:t>;</a:t>
            </a:r>
            <a:endParaRPr lang="ru-RU" sz="1600" b="1" kern="1200" dirty="0">
              <a:solidFill>
                <a:schemeClr val="tx2"/>
              </a:solidFill>
              <a:latin typeface="+mj-lt"/>
              <a:ea typeface="+mj-ea"/>
              <a:cs typeface="+mj-cs"/>
            </a:endParaRPr>
          </a:p>
          <a:p>
            <a:pPr marL="12700" algn="just">
              <a:lnSpc>
                <a:spcPct val="115000"/>
              </a:lnSpc>
              <a:spcAft>
                <a:spcPts val="100"/>
              </a:spcAft>
            </a:pPr>
            <a:r>
              <a:rPr lang="en-US" sz="1600" b="1" kern="1200" dirty="0">
                <a:solidFill>
                  <a:schemeClr val="tx2"/>
                </a:solidFill>
                <a:latin typeface="+mj-lt"/>
                <a:ea typeface="+mj-ea"/>
                <a:cs typeface="+mj-cs"/>
              </a:rPr>
              <a:t> 3) </a:t>
            </a:r>
            <a:r>
              <a:rPr lang="en-US" sz="1600" b="1" kern="1200" dirty="0" err="1">
                <a:solidFill>
                  <a:schemeClr val="tx2"/>
                </a:solidFill>
                <a:latin typeface="+mj-lt"/>
                <a:ea typeface="+mj-ea"/>
                <a:cs typeface="+mj-cs"/>
              </a:rPr>
              <a:t>қайта</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даярлау</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курстарынан</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өткені</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туралы</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құжат</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бар</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болса</a:t>
            </a:r>
            <a:r>
              <a:rPr lang="en-US" sz="1600" b="1" kern="1200" dirty="0">
                <a:solidFill>
                  <a:schemeClr val="tx2"/>
                </a:solidFill>
                <a:latin typeface="+mj-lt"/>
                <a:ea typeface="+mj-ea"/>
                <a:cs typeface="+mj-cs"/>
              </a:rPr>
              <a:t>);</a:t>
            </a:r>
            <a:endParaRPr lang="ru-RU" sz="1600" b="1" kern="1200" dirty="0">
              <a:solidFill>
                <a:schemeClr val="tx2"/>
              </a:solidFill>
              <a:latin typeface="+mj-lt"/>
              <a:ea typeface="+mj-ea"/>
              <a:cs typeface="+mj-cs"/>
            </a:endParaRPr>
          </a:p>
          <a:p>
            <a:pPr marL="12700" algn="just">
              <a:lnSpc>
                <a:spcPct val="115000"/>
              </a:lnSpc>
              <a:spcAft>
                <a:spcPts val="100"/>
              </a:spcAft>
            </a:pPr>
            <a:r>
              <a:rPr lang="en-US" sz="1600" b="1" kern="1200" dirty="0">
                <a:solidFill>
                  <a:schemeClr val="tx2"/>
                </a:solidFill>
                <a:latin typeface="+mj-lt"/>
                <a:ea typeface="+mj-ea"/>
                <a:cs typeface="+mj-cs"/>
              </a:rPr>
              <a:t> 4) </a:t>
            </a:r>
            <a:r>
              <a:rPr lang="en-US" sz="1600" b="1" kern="1200" dirty="0" err="1">
                <a:solidFill>
                  <a:schemeClr val="tx2"/>
                </a:solidFill>
                <a:latin typeface="+mj-lt"/>
                <a:ea typeface="+mj-ea"/>
                <a:cs typeface="+mj-cs"/>
              </a:rPr>
              <a:t>жұмыскердің</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еңбек</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қызметін</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растайтын</a:t>
            </a:r>
            <a:r>
              <a:rPr lang="en-US" sz="1600" b="1" kern="1200" dirty="0">
                <a:solidFill>
                  <a:schemeClr val="tx2"/>
                </a:solidFill>
                <a:latin typeface="+mj-lt"/>
                <a:ea typeface="+mj-ea"/>
                <a:cs typeface="+mj-cs"/>
              </a:rPr>
              <a:t> </a:t>
            </a:r>
            <a:r>
              <a:rPr lang="en-US" sz="1600" b="1" kern="1200" dirty="0" err="1">
                <a:solidFill>
                  <a:schemeClr val="tx2"/>
                </a:solidFill>
                <a:latin typeface="+mj-lt"/>
                <a:ea typeface="+mj-ea"/>
                <a:cs typeface="+mj-cs"/>
              </a:rPr>
              <a:t>құжат</a:t>
            </a:r>
            <a:r>
              <a:rPr lang="en-US" sz="1600" b="1" kern="1200" dirty="0">
                <a:solidFill>
                  <a:schemeClr val="tx2"/>
                </a:solidFill>
                <a:latin typeface="+mj-lt"/>
                <a:ea typeface="+mj-ea"/>
                <a:cs typeface="+mj-cs"/>
              </a:rPr>
              <a:t>; </a:t>
            </a:r>
            <a:endParaRPr lang="ru-RU" sz="1600" b="1" kern="1200" dirty="0">
              <a:solidFill>
                <a:schemeClr val="tx2"/>
              </a:solidFill>
              <a:latin typeface="+mj-lt"/>
              <a:ea typeface="+mj-ea"/>
              <a:cs typeface="+mj-cs"/>
            </a:endParaRPr>
          </a:p>
        </p:txBody>
      </p:sp>
      <p:pic>
        <p:nvPicPr>
          <p:cNvPr id="6" name="Рисунок 5">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Tree>
    <p:extLst>
      <p:ext uri="{BB962C8B-B14F-4D97-AF65-F5344CB8AC3E}">
        <p14:creationId xmlns:p14="http://schemas.microsoft.com/office/powerpoint/2010/main" val="25680711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11</a:t>
            </a:fld>
            <a:endParaRPr lang="ru-RU"/>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362607" y="764274"/>
            <a:ext cx="11351172" cy="5016758"/>
          </a:xfrm>
          <a:prstGeom prst="rect">
            <a:avLst/>
          </a:prstGeom>
        </p:spPr>
        <p:txBody>
          <a:bodyPr wrap="square">
            <a:spAutoFit/>
          </a:bodyPr>
          <a:lstStyle/>
          <a:p>
            <a:pPr marL="12700" algn="just"/>
            <a:r>
              <a:rPr lang="en-US" sz="1600" dirty="0" err="1">
                <a:solidFill>
                  <a:schemeClr val="tx2"/>
                </a:solidFill>
              </a:rPr>
              <a:t>Білімі</a:t>
            </a:r>
            <a:r>
              <a:rPr lang="en-US" sz="1600" dirty="0">
                <a:solidFill>
                  <a:schemeClr val="tx2"/>
                </a:solidFill>
              </a:rPr>
              <a:t> </a:t>
            </a:r>
            <a:r>
              <a:rPr lang="en-US" sz="1600" dirty="0" err="1">
                <a:solidFill>
                  <a:schemeClr val="tx2"/>
                </a:solidFill>
              </a:rPr>
              <a:t>және</a:t>
            </a:r>
            <a:r>
              <a:rPr lang="en-US" sz="1600" dirty="0">
                <a:solidFill>
                  <a:schemeClr val="tx2"/>
                </a:solidFill>
              </a:rPr>
              <a:t> </a:t>
            </a:r>
            <a:r>
              <a:rPr lang="en-US" sz="1600" dirty="0" err="1">
                <a:solidFill>
                  <a:schemeClr val="tx2"/>
                </a:solidFill>
              </a:rPr>
              <a:t>еңбек</a:t>
            </a:r>
            <a:r>
              <a:rPr lang="en-US" sz="1600" dirty="0">
                <a:solidFill>
                  <a:schemeClr val="tx2"/>
                </a:solidFill>
              </a:rPr>
              <a:t> </a:t>
            </a:r>
            <a:r>
              <a:rPr lang="en-US" sz="1600" dirty="0" err="1">
                <a:solidFill>
                  <a:schemeClr val="tx2"/>
                </a:solidFill>
              </a:rPr>
              <a:t>қызметі</a:t>
            </a:r>
            <a:r>
              <a:rPr lang="en-US" sz="1600" dirty="0">
                <a:solidFill>
                  <a:schemeClr val="tx2"/>
                </a:solidFill>
              </a:rPr>
              <a:t> </a:t>
            </a:r>
            <a:r>
              <a:rPr lang="en-US" sz="1600" dirty="0" err="1">
                <a:solidFill>
                  <a:schemeClr val="tx2"/>
                </a:solidFill>
              </a:rPr>
              <a:t>туралы</a:t>
            </a:r>
            <a:r>
              <a:rPr lang="en-US" sz="1600" dirty="0">
                <a:solidFill>
                  <a:schemeClr val="tx2"/>
                </a:solidFill>
              </a:rPr>
              <a:t> </a:t>
            </a:r>
            <a:r>
              <a:rPr lang="en-US" sz="1600" dirty="0" err="1">
                <a:solidFill>
                  <a:schemeClr val="tx2"/>
                </a:solidFill>
              </a:rPr>
              <a:t>деректер</a:t>
            </a:r>
            <a:r>
              <a:rPr lang="en-US" sz="1600" dirty="0">
                <a:solidFill>
                  <a:schemeClr val="tx2"/>
                </a:solidFill>
              </a:rPr>
              <a:t> </a:t>
            </a:r>
            <a:r>
              <a:rPr lang="en-US" sz="1600" dirty="0" err="1">
                <a:solidFill>
                  <a:schemeClr val="tx2"/>
                </a:solidFill>
              </a:rPr>
              <a:t>электрондық</a:t>
            </a:r>
            <a:r>
              <a:rPr lang="en-US" sz="1600" dirty="0">
                <a:solidFill>
                  <a:schemeClr val="tx2"/>
                </a:solidFill>
              </a:rPr>
              <a:t> </a:t>
            </a:r>
            <a:r>
              <a:rPr lang="en-US" sz="1600" dirty="0" err="1">
                <a:solidFill>
                  <a:schemeClr val="tx2"/>
                </a:solidFill>
              </a:rPr>
              <a:t>үкімет</a:t>
            </a:r>
            <a:r>
              <a:rPr lang="en-US" sz="1600" dirty="0">
                <a:solidFill>
                  <a:schemeClr val="tx2"/>
                </a:solidFill>
              </a:rPr>
              <a:t> </a:t>
            </a:r>
            <a:r>
              <a:rPr lang="en-US" sz="1600" dirty="0" err="1">
                <a:solidFill>
                  <a:schemeClr val="tx2"/>
                </a:solidFill>
              </a:rPr>
              <a:t>шлюзі</a:t>
            </a:r>
            <a:r>
              <a:rPr lang="en-US" sz="1600" dirty="0">
                <a:solidFill>
                  <a:schemeClr val="tx2"/>
                </a:solidFill>
              </a:rPr>
              <a:t> </a:t>
            </a:r>
            <a:r>
              <a:rPr lang="en-US" sz="1600" dirty="0" err="1">
                <a:solidFill>
                  <a:schemeClr val="tx2"/>
                </a:solidFill>
              </a:rPr>
              <a:t>арқылы</a:t>
            </a:r>
            <a:r>
              <a:rPr lang="en-US" sz="1600" dirty="0">
                <a:solidFill>
                  <a:schemeClr val="tx2"/>
                </a:solidFill>
              </a:rPr>
              <a:t> </a:t>
            </a:r>
            <a:r>
              <a:rPr lang="en-US" sz="1600" dirty="0" err="1">
                <a:solidFill>
                  <a:schemeClr val="tx2"/>
                </a:solidFill>
              </a:rPr>
              <a:t>тиісті</a:t>
            </a:r>
            <a:r>
              <a:rPr lang="en-US" sz="1600" dirty="0">
                <a:solidFill>
                  <a:schemeClr val="tx2"/>
                </a:solidFill>
              </a:rPr>
              <a:t> </a:t>
            </a:r>
            <a:r>
              <a:rPr lang="en-US" sz="1600" dirty="0" err="1">
                <a:solidFill>
                  <a:schemeClr val="tx2"/>
                </a:solidFill>
              </a:rPr>
              <a:t>мемлекеттік</a:t>
            </a:r>
            <a:r>
              <a:rPr lang="en-US" sz="1600" dirty="0">
                <a:solidFill>
                  <a:schemeClr val="tx2"/>
                </a:solidFill>
              </a:rPr>
              <a:t> </a:t>
            </a:r>
            <a:r>
              <a:rPr lang="en-US" sz="1600" dirty="0" err="1">
                <a:solidFill>
                  <a:schemeClr val="tx2"/>
                </a:solidFill>
              </a:rPr>
              <a:t>органдардың</a:t>
            </a:r>
            <a:r>
              <a:rPr lang="en-US" sz="1600" dirty="0">
                <a:solidFill>
                  <a:schemeClr val="tx2"/>
                </a:solidFill>
              </a:rPr>
              <a:t> </a:t>
            </a:r>
            <a:r>
              <a:rPr lang="en-US" sz="1600" dirty="0" err="1">
                <a:solidFill>
                  <a:schemeClr val="tx2"/>
                </a:solidFill>
              </a:rPr>
              <a:t>ақпараттық</a:t>
            </a:r>
            <a:r>
              <a:rPr lang="en-US" sz="1600" dirty="0">
                <a:solidFill>
                  <a:schemeClr val="tx2"/>
                </a:solidFill>
              </a:rPr>
              <a:t> </a:t>
            </a:r>
            <a:r>
              <a:rPr lang="en-US" sz="1600" dirty="0" err="1">
                <a:solidFill>
                  <a:schemeClr val="tx2"/>
                </a:solidFill>
              </a:rPr>
              <a:t>жүйелерінен</a:t>
            </a:r>
            <a:r>
              <a:rPr lang="en-US" sz="1600" dirty="0">
                <a:solidFill>
                  <a:schemeClr val="tx2"/>
                </a:solidFill>
              </a:rPr>
              <a:t> </a:t>
            </a:r>
            <a:r>
              <a:rPr lang="en-US" sz="1600" dirty="0" err="1">
                <a:solidFill>
                  <a:schemeClr val="tx2"/>
                </a:solidFill>
              </a:rPr>
              <a:t>алынады</a:t>
            </a:r>
            <a:r>
              <a:rPr lang="en-US" sz="1600" dirty="0">
                <a:solidFill>
                  <a:schemeClr val="tx2"/>
                </a:solidFill>
              </a:rPr>
              <a:t>. </a:t>
            </a:r>
            <a:r>
              <a:rPr lang="en-US" sz="1600" dirty="0" err="1">
                <a:solidFill>
                  <a:schemeClr val="tx2"/>
                </a:solidFill>
              </a:rPr>
              <a:t>Ақпарат</a:t>
            </a:r>
            <a:r>
              <a:rPr lang="en-US" sz="1600" dirty="0">
                <a:solidFill>
                  <a:schemeClr val="tx2"/>
                </a:solidFill>
              </a:rPr>
              <a:t> </a:t>
            </a:r>
            <a:r>
              <a:rPr lang="en-US" sz="1600" dirty="0" err="1">
                <a:solidFill>
                  <a:schemeClr val="tx2"/>
                </a:solidFill>
              </a:rPr>
              <a:t>болмаған</a:t>
            </a:r>
            <a:r>
              <a:rPr lang="en-US" sz="1600" dirty="0">
                <a:solidFill>
                  <a:schemeClr val="tx2"/>
                </a:solidFill>
              </a:rPr>
              <a:t> </a:t>
            </a:r>
            <a:r>
              <a:rPr lang="en-US" sz="1600" dirty="0" err="1">
                <a:solidFill>
                  <a:schemeClr val="tx2"/>
                </a:solidFill>
              </a:rPr>
              <a:t>жағдайда</a:t>
            </a:r>
            <a:r>
              <a:rPr lang="en-US" sz="1600" dirty="0">
                <a:solidFill>
                  <a:schemeClr val="tx2"/>
                </a:solidFill>
              </a:rPr>
              <a:t> </a:t>
            </a:r>
            <a:r>
              <a:rPr lang="en-US" sz="1600" dirty="0" err="1">
                <a:solidFill>
                  <a:schemeClr val="tx2"/>
                </a:solidFill>
              </a:rPr>
              <a:t>өтініш</a:t>
            </a:r>
            <a:r>
              <a:rPr lang="en-US" sz="1600" dirty="0">
                <a:solidFill>
                  <a:schemeClr val="tx2"/>
                </a:solidFill>
              </a:rPr>
              <a:t> </a:t>
            </a:r>
            <a:r>
              <a:rPr lang="en-US" sz="1600" dirty="0" err="1">
                <a:solidFill>
                  <a:schemeClr val="tx2"/>
                </a:solidFill>
              </a:rPr>
              <a:t>беруші</a:t>
            </a:r>
            <a:r>
              <a:rPr lang="en-US" sz="1600" dirty="0">
                <a:solidFill>
                  <a:schemeClr val="tx2"/>
                </a:solidFill>
              </a:rPr>
              <a:t> </a:t>
            </a:r>
            <a:r>
              <a:rPr lang="en-US" sz="1600" dirty="0" err="1">
                <a:solidFill>
                  <a:schemeClr val="tx2"/>
                </a:solidFill>
              </a:rPr>
              <a:t>растайтын</a:t>
            </a:r>
            <a:r>
              <a:rPr lang="en-US" sz="1600" dirty="0">
                <a:solidFill>
                  <a:schemeClr val="tx2"/>
                </a:solidFill>
              </a:rPr>
              <a:t> </a:t>
            </a:r>
            <a:r>
              <a:rPr lang="en-US" sz="1600" dirty="0" err="1">
                <a:solidFill>
                  <a:schemeClr val="tx2"/>
                </a:solidFill>
              </a:rPr>
              <a:t>құжаттарды</a:t>
            </a:r>
            <a:r>
              <a:rPr lang="en-US" sz="1600" dirty="0">
                <a:solidFill>
                  <a:schemeClr val="tx2"/>
                </a:solidFill>
              </a:rPr>
              <a:t> </a:t>
            </a:r>
            <a:r>
              <a:rPr lang="en-US" sz="1600" dirty="0" err="1">
                <a:solidFill>
                  <a:schemeClr val="tx2"/>
                </a:solidFill>
              </a:rPr>
              <a:t>қоса</a:t>
            </a:r>
            <a:r>
              <a:rPr lang="en-US" sz="1600" dirty="0">
                <a:solidFill>
                  <a:schemeClr val="tx2"/>
                </a:solidFill>
              </a:rPr>
              <a:t> </a:t>
            </a:r>
            <a:r>
              <a:rPr lang="en-US" sz="1600" dirty="0" err="1">
                <a:solidFill>
                  <a:schemeClr val="tx2"/>
                </a:solidFill>
              </a:rPr>
              <a:t>береді</a:t>
            </a:r>
            <a:r>
              <a:rPr lang="en-US" sz="1600" dirty="0">
                <a:solidFill>
                  <a:schemeClr val="tx2"/>
                </a:solidFill>
              </a:rPr>
              <a:t>.</a:t>
            </a:r>
            <a:endParaRPr lang="ru-RU" sz="1600" dirty="0">
              <a:solidFill>
                <a:schemeClr val="tx2"/>
              </a:solidFill>
            </a:endParaRPr>
          </a:p>
          <a:p>
            <a:pPr marL="12700" algn="just"/>
            <a:r>
              <a:rPr lang="en-US" sz="1600" dirty="0" err="1">
                <a:solidFill>
                  <a:schemeClr val="tx2"/>
                </a:solidFill>
              </a:rPr>
              <a:t>Бұл</a:t>
            </a:r>
            <a:r>
              <a:rPr lang="en-US" sz="1600" dirty="0">
                <a:solidFill>
                  <a:schemeClr val="tx2"/>
                </a:solidFill>
              </a:rPr>
              <a:t> </a:t>
            </a:r>
            <a:r>
              <a:rPr lang="en-US" sz="1600" dirty="0" err="1">
                <a:solidFill>
                  <a:schemeClr val="tx2"/>
                </a:solidFill>
              </a:rPr>
              <a:t>ретте</a:t>
            </a:r>
            <a:r>
              <a:rPr lang="en-US" sz="1600" dirty="0">
                <a:solidFill>
                  <a:schemeClr val="tx2"/>
                </a:solidFill>
              </a:rPr>
              <a:t> </a:t>
            </a:r>
            <a:r>
              <a:rPr lang="en-US" sz="1600" dirty="0" err="1">
                <a:solidFill>
                  <a:schemeClr val="tx2"/>
                </a:solidFill>
              </a:rPr>
              <a:t>аттестаттаудан</a:t>
            </a:r>
            <a:r>
              <a:rPr lang="en-US" sz="1600" dirty="0">
                <a:solidFill>
                  <a:schemeClr val="tx2"/>
                </a:solidFill>
              </a:rPr>
              <a:t> </a:t>
            </a:r>
            <a:r>
              <a:rPr lang="en-US" sz="1600" dirty="0" err="1">
                <a:solidFill>
                  <a:schemeClr val="tx2"/>
                </a:solidFill>
              </a:rPr>
              <a:t>өту</a:t>
            </a:r>
            <a:r>
              <a:rPr lang="en-US" sz="1600" dirty="0">
                <a:solidFill>
                  <a:schemeClr val="tx2"/>
                </a:solidFill>
              </a:rPr>
              <a:t> </a:t>
            </a:r>
            <a:r>
              <a:rPr lang="en-US" sz="1600" dirty="0" err="1">
                <a:solidFill>
                  <a:schemeClr val="tx2"/>
                </a:solidFill>
              </a:rPr>
              <a:t>үшін</a:t>
            </a:r>
            <a:r>
              <a:rPr lang="en-US" sz="1600" dirty="0">
                <a:solidFill>
                  <a:schemeClr val="tx2"/>
                </a:solidFill>
              </a:rPr>
              <a:t> </a:t>
            </a:r>
            <a:r>
              <a:rPr lang="en-US" sz="1600" dirty="0" err="1">
                <a:solidFill>
                  <a:schemeClr val="tx2"/>
                </a:solidFill>
              </a:rPr>
              <a:t>тиісті</a:t>
            </a:r>
            <a:r>
              <a:rPr lang="en-US" sz="1600" dirty="0">
                <a:solidFill>
                  <a:schemeClr val="tx2"/>
                </a:solidFill>
              </a:rPr>
              <a:t> </a:t>
            </a:r>
            <a:r>
              <a:rPr lang="en-US" sz="1600" dirty="0" err="1">
                <a:solidFill>
                  <a:schemeClr val="tx2"/>
                </a:solidFill>
              </a:rPr>
              <a:t>деңгейдегі</a:t>
            </a:r>
            <a:r>
              <a:rPr lang="en-US" sz="1600" dirty="0">
                <a:solidFill>
                  <a:schemeClr val="tx2"/>
                </a:solidFill>
              </a:rPr>
              <a:t> </a:t>
            </a:r>
            <a:r>
              <a:rPr lang="en-US" sz="1600" dirty="0" err="1">
                <a:solidFill>
                  <a:schemeClr val="tx2"/>
                </a:solidFill>
              </a:rPr>
              <a:t>аттестаттау</a:t>
            </a:r>
            <a:r>
              <a:rPr lang="en-US" sz="1600" dirty="0">
                <a:solidFill>
                  <a:schemeClr val="tx2"/>
                </a:solidFill>
              </a:rPr>
              <a:t> </a:t>
            </a:r>
            <a:r>
              <a:rPr lang="en-US" sz="1600" dirty="0" err="1">
                <a:solidFill>
                  <a:schemeClr val="tx2"/>
                </a:solidFill>
              </a:rPr>
              <a:t>комиссиясы</a:t>
            </a:r>
            <a:r>
              <a:rPr lang="en-US" sz="1600" dirty="0">
                <a:solidFill>
                  <a:schemeClr val="tx2"/>
                </a:solidFill>
              </a:rPr>
              <a:t> </a:t>
            </a:r>
            <a:r>
              <a:rPr lang="en-US" sz="1600" dirty="0" err="1">
                <a:solidFill>
                  <a:schemeClr val="tx2"/>
                </a:solidFill>
              </a:rPr>
              <a:t>ақпараттық</a:t>
            </a:r>
            <a:r>
              <a:rPr lang="en-US" sz="1600" dirty="0">
                <a:solidFill>
                  <a:schemeClr val="tx2"/>
                </a:solidFill>
              </a:rPr>
              <a:t> </a:t>
            </a:r>
            <a:r>
              <a:rPr lang="en-US" sz="1600" dirty="0" err="1">
                <a:solidFill>
                  <a:schemeClr val="tx2"/>
                </a:solidFill>
              </a:rPr>
              <a:t>жүйе</a:t>
            </a:r>
            <a:r>
              <a:rPr lang="en-US" sz="1600" dirty="0">
                <a:solidFill>
                  <a:schemeClr val="tx2"/>
                </a:solidFill>
              </a:rPr>
              <a:t> </a:t>
            </a:r>
            <a:r>
              <a:rPr lang="en-US" sz="1600" dirty="0" err="1">
                <a:solidFill>
                  <a:schemeClr val="tx2"/>
                </a:solidFill>
              </a:rPr>
              <a:t>бойынша</a:t>
            </a:r>
            <a:r>
              <a:rPr lang="en-US" sz="1600" dirty="0">
                <a:solidFill>
                  <a:schemeClr val="tx2"/>
                </a:solidFill>
              </a:rPr>
              <a:t> </a:t>
            </a:r>
            <a:r>
              <a:rPr lang="en-US" sz="1600" dirty="0" err="1">
                <a:solidFill>
                  <a:schemeClr val="tx2"/>
                </a:solidFill>
              </a:rPr>
              <a:t>мынадай</a:t>
            </a:r>
            <a:r>
              <a:rPr lang="en-US" sz="1600" dirty="0">
                <a:solidFill>
                  <a:schemeClr val="tx2"/>
                </a:solidFill>
              </a:rPr>
              <a:t> </a:t>
            </a:r>
            <a:r>
              <a:rPr lang="en-US" sz="1600" dirty="0" err="1">
                <a:solidFill>
                  <a:schemeClr val="tx2"/>
                </a:solidFill>
              </a:rPr>
              <a:t>деректерді</a:t>
            </a:r>
            <a:r>
              <a:rPr lang="en-US" sz="1600" dirty="0">
                <a:solidFill>
                  <a:schemeClr val="tx2"/>
                </a:solidFill>
              </a:rPr>
              <a:t> </a:t>
            </a:r>
            <a:r>
              <a:rPr lang="en-US" sz="1600" dirty="0" err="1">
                <a:solidFill>
                  <a:schemeClr val="tx2"/>
                </a:solidFill>
              </a:rPr>
              <a:t>сұратады</a:t>
            </a:r>
            <a:r>
              <a:rPr lang="en-US" sz="1600" dirty="0">
                <a:solidFill>
                  <a:schemeClr val="tx2"/>
                </a:solidFill>
              </a:rPr>
              <a:t>:</a:t>
            </a:r>
            <a:endParaRPr lang="ru-RU" sz="1600" dirty="0">
              <a:solidFill>
                <a:schemeClr val="tx2"/>
              </a:solidFill>
            </a:endParaRPr>
          </a:p>
          <a:p>
            <a:pPr marL="12700" algn="just"/>
            <a:r>
              <a:rPr lang="en-US" sz="1600" dirty="0">
                <a:solidFill>
                  <a:schemeClr val="tx2"/>
                </a:solidFill>
              </a:rPr>
              <a:t>1) </a:t>
            </a:r>
            <a:r>
              <a:rPr lang="en-US" sz="1600" dirty="0" err="1">
                <a:solidFill>
                  <a:schemeClr val="tx2"/>
                </a:solidFill>
              </a:rPr>
              <a:t>Біліктілік</a:t>
            </a:r>
            <a:r>
              <a:rPr lang="en-US" sz="1600" dirty="0">
                <a:solidFill>
                  <a:schemeClr val="tx2"/>
                </a:solidFill>
              </a:rPr>
              <a:t> </a:t>
            </a:r>
            <a:r>
              <a:rPr lang="en-US" sz="1600" dirty="0" err="1">
                <a:solidFill>
                  <a:schemeClr val="tx2"/>
                </a:solidFill>
              </a:rPr>
              <a:t>санатын</a:t>
            </a:r>
            <a:r>
              <a:rPr lang="en-US" sz="1600" dirty="0">
                <a:solidFill>
                  <a:schemeClr val="tx2"/>
                </a:solidFill>
              </a:rPr>
              <a:t> </a:t>
            </a:r>
            <a:r>
              <a:rPr lang="en-US" sz="1600" dirty="0" err="1">
                <a:solidFill>
                  <a:schemeClr val="tx2"/>
                </a:solidFill>
              </a:rPr>
              <a:t>беру</a:t>
            </a:r>
            <a:r>
              <a:rPr lang="en-US" sz="1600" dirty="0">
                <a:solidFill>
                  <a:schemeClr val="tx2"/>
                </a:solidFill>
              </a:rPr>
              <a:t> </a:t>
            </a:r>
            <a:r>
              <a:rPr lang="en-US" sz="1600" dirty="0" err="1">
                <a:solidFill>
                  <a:schemeClr val="tx2"/>
                </a:solidFill>
              </a:rPr>
              <a:t>туралы</a:t>
            </a:r>
            <a:r>
              <a:rPr lang="en-US" sz="1600" dirty="0">
                <a:solidFill>
                  <a:schemeClr val="tx2"/>
                </a:solidFill>
              </a:rPr>
              <a:t> </a:t>
            </a:r>
            <a:r>
              <a:rPr lang="en-US" sz="1600" dirty="0" err="1">
                <a:solidFill>
                  <a:schemeClr val="tx2"/>
                </a:solidFill>
              </a:rPr>
              <a:t>куәлік</a:t>
            </a:r>
            <a:r>
              <a:rPr lang="en-US" sz="1600" dirty="0">
                <a:solidFill>
                  <a:schemeClr val="tx2"/>
                </a:solidFill>
              </a:rPr>
              <a:t> </a:t>
            </a:r>
            <a:r>
              <a:rPr lang="en-US" sz="1600" dirty="0" err="1">
                <a:solidFill>
                  <a:schemeClr val="tx2"/>
                </a:solidFill>
              </a:rPr>
              <a:t>және</a:t>
            </a:r>
            <a:r>
              <a:rPr lang="en-US" sz="1600" dirty="0">
                <a:solidFill>
                  <a:schemeClr val="tx2"/>
                </a:solidFill>
              </a:rPr>
              <a:t> </a:t>
            </a:r>
            <a:r>
              <a:rPr lang="en-US" sz="1600" dirty="0" err="1">
                <a:solidFill>
                  <a:schemeClr val="tx2"/>
                </a:solidFill>
              </a:rPr>
              <a:t>бұйрық</a:t>
            </a:r>
            <a:r>
              <a:rPr lang="en-US" sz="1600" dirty="0">
                <a:solidFill>
                  <a:schemeClr val="tx2"/>
                </a:solidFill>
              </a:rPr>
              <a:t> (</a:t>
            </a:r>
            <a:r>
              <a:rPr lang="en-US" sz="1600" dirty="0" err="1">
                <a:solidFill>
                  <a:schemeClr val="tx2"/>
                </a:solidFill>
              </a:rPr>
              <a:t>бұрын</a:t>
            </a:r>
            <a:r>
              <a:rPr lang="en-US" sz="1600" dirty="0">
                <a:solidFill>
                  <a:schemeClr val="tx2"/>
                </a:solidFill>
              </a:rPr>
              <a:t> </a:t>
            </a:r>
            <a:r>
              <a:rPr lang="en-US" sz="1600" dirty="0" err="1">
                <a:solidFill>
                  <a:schemeClr val="tx2"/>
                </a:solidFill>
              </a:rPr>
              <a:t>біліктілік</a:t>
            </a:r>
            <a:r>
              <a:rPr lang="en-US" sz="1600" dirty="0">
                <a:solidFill>
                  <a:schemeClr val="tx2"/>
                </a:solidFill>
              </a:rPr>
              <a:t> </a:t>
            </a:r>
            <a:r>
              <a:rPr lang="en-US" sz="1600" dirty="0" err="1">
                <a:solidFill>
                  <a:schemeClr val="tx2"/>
                </a:solidFill>
              </a:rPr>
              <a:t>санаты</a:t>
            </a:r>
            <a:r>
              <a:rPr lang="en-US" sz="1600" dirty="0">
                <a:solidFill>
                  <a:schemeClr val="tx2"/>
                </a:solidFill>
              </a:rPr>
              <a:t> </a:t>
            </a:r>
            <a:r>
              <a:rPr lang="en-US" sz="1600" dirty="0" err="1">
                <a:solidFill>
                  <a:schemeClr val="tx2"/>
                </a:solidFill>
              </a:rPr>
              <a:t>болған</a:t>
            </a:r>
            <a:r>
              <a:rPr lang="en-US" sz="1600" dirty="0">
                <a:solidFill>
                  <a:schemeClr val="tx2"/>
                </a:solidFill>
              </a:rPr>
              <a:t> </a:t>
            </a:r>
            <a:r>
              <a:rPr lang="en-US" sz="1600" dirty="0" err="1">
                <a:solidFill>
                  <a:schemeClr val="tx2"/>
                </a:solidFill>
              </a:rPr>
              <a:t>адамдар</a:t>
            </a:r>
            <a:r>
              <a:rPr lang="en-US" sz="1600" dirty="0">
                <a:solidFill>
                  <a:schemeClr val="tx2"/>
                </a:solidFill>
              </a:rPr>
              <a:t> </a:t>
            </a:r>
            <a:r>
              <a:rPr lang="en-US" sz="1600" dirty="0" err="1">
                <a:solidFill>
                  <a:schemeClr val="tx2"/>
                </a:solidFill>
              </a:rPr>
              <a:t>үшін</a:t>
            </a:r>
            <a:r>
              <a:rPr lang="en-US" sz="1600" dirty="0">
                <a:solidFill>
                  <a:schemeClr val="tx2"/>
                </a:solidFill>
              </a:rPr>
              <a:t>);</a:t>
            </a:r>
            <a:endParaRPr lang="ru-RU" sz="1600" dirty="0">
              <a:solidFill>
                <a:schemeClr val="tx2"/>
              </a:solidFill>
            </a:endParaRPr>
          </a:p>
          <a:p>
            <a:pPr marL="12700" algn="just"/>
            <a:r>
              <a:rPr lang="en-US" sz="1600" dirty="0">
                <a:solidFill>
                  <a:schemeClr val="tx2"/>
                </a:solidFill>
              </a:rPr>
              <a:t>2) </a:t>
            </a:r>
            <a:r>
              <a:rPr lang="en-US" sz="1600" dirty="0" err="1">
                <a:solidFill>
                  <a:schemeClr val="tx2"/>
                </a:solidFill>
              </a:rPr>
              <a:t>ұлттық</a:t>
            </a:r>
            <a:r>
              <a:rPr lang="en-US" sz="1600" dirty="0">
                <a:solidFill>
                  <a:schemeClr val="tx2"/>
                </a:solidFill>
              </a:rPr>
              <a:t> </a:t>
            </a:r>
            <a:r>
              <a:rPr lang="en-US" sz="1600" dirty="0" err="1">
                <a:solidFill>
                  <a:schemeClr val="tx2"/>
                </a:solidFill>
              </a:rPr>
              <a:t>біліктілік</a:t>
            </a:r>
            <a:r>
              <a:rPr lang="en-US" sz="1600" dirty="0">
                <a:solidFill>
                  <a:schemeClr val="tx2"/>
                </a:solidFill>
              </a:rPr>
              <a:t> </a:t>
            </a:r>
            <a:r>
              <a:rPr lang="en-US" sz="1600" dirty="0" err="1">
                <a:solidFill>
                  <a:schemeClr val="tx2"/>
                </a:solidFill>
              </a:rPr>
              <a:t>тестілеуден</a:t>
            </a:r>
            <a:r>
              <a:rPr lang="en-US" sz="1600" dirty="0">
                <a:solidFill>
                  <a:schemeClr val="tx2"/>
                </a:solidFill>
              </a:rPr>
              <a:t> </a:t>
            </a:r>
            <a:r>
              <a:rPr lang="en-US" sz="1600" dirty="0" err="1">
                <a:solidFill>
                  <a:schemeClr val="tx2"/>
                </a:solidFill>
              </a:rPr>
              <a:t>өткені</a:t>
            </a:r>
            <a:r>
              <a:rPr lang="en-US" sz="1600" dirty="0">
                <a:solidFill>
                  <a:schemeClr val="tx2"/>
                </a:solidFill>
              </a:rPr>
              <a:t> </a:t>
            </a:r>
            <a:r>
              <a:rPr lang="en-US" sz="1600" dirty="0" err="1">
                <a:solidFill>
                  <a:schemeClr val="tx2"/>
                </a:solidFill>
              </a:rPr>
              <a:t>туралы</a:t>
            </a:r>
            <a:r>
              <a:rPr lang="en-US" sz="1600" dirty="0">
                <a:solidFill>
                  <a:schemeClr val="tx2"/>
                </a:solidFill>
              </a:rPr>
              <a:t> </a:t>
            </a:r>
            <a:r>
              <a:rPr lang="en-US" sz="1600" dirty="0" err="1">
                <a:solidFill>
                  <a:schemeClr val="tx2"/>
                </a:solidFill>
              </a:rPr>
              <a:t>құжат</a:t>
            </a:r>
            <a:r>
              <a:rPr lang="en-US" sz="1600" dirty="0">
                <a:solidFill>
                  <a:schemeClr val="tx2"/>
                </a:solidFill>
              </a:rPr>
              <a:t> </a:t>
            </a:r>
            <a:r>
              <a:rPr lang="en-US" sz="1600" dirty="0" err="1">
                <a:solidFill>
                  <a:schemeClr val="tx2"/>
                </a:solidFill>
              </a:rPr>
              <a:t>және</a:t>
            </a:r>
            <a:r>
              <a:rPr lang="en-US" sz="1600" dirty="0">
                <a:solidFill>
                  <a:schemeClr val="tx2"/>
                </a:solidFill>
              </a:rPr>
              <a:t> </a:t>
            </a:r>
            <a:r>
              <a:rPr lang="en-US" sz="1600" dirty="0" err="1">
                <a:solidFill>
                  <a:schemeClr val="tx2"/>
                </a:solidFill>
              </a:rPr>
              <a:t>эссе</a:t>
            </a:r>
            <a:r>
              <a:rPr lang="en-US" sz="1600" dirty="0">
                <a:solidFill>
                  <a:schemeClr val="tx2"/>
                </a:solidFill>
              </a:rPr>
              <a:t>;</a:t>
            </a:r>
            <a:endParaRPr lang="ru-RU" sz="1600" dirty="0">
              <a:solidFill>
                <a:schemeClr val="tx2"/>
              </a:solidFill>
            </a:endParaRPr>
          </a:p>
          <a:p>
            <a:pPr marL="12700" algn="just"/>
            <a:r>
              <a:rPr lang="en-US" sz="1600" dirty="0">
                <a:solidFill>
                  <a:schemeClr val="tx2"/>
                </a:solidFill>
              </a:rPr>
              <a:t>3) </a:t>
            </a:r>
            <a:r>
              <a:rPr lang="en-US" sz="1600" dirty="0" err="1">
                <a:solidFill>
                  <a:schemeClr val="tx2"/>
                </a:solidFill>
              </a:rPr>
              <a:t>кәсіби</a:t>
            </a:r>
            <a:r>
              <a:rPr lang="en-US" sz="1600" dirty="0">
                <a:solidFill>
                  <a:schemeClr val="tx2"/>
                </a:solidFill>
              </a:rPr>
              <a:t> </a:t>
            </a:r>
            <a:r>
              <a:rPr lang="en-US" sz="1600" dirty="0" err="1">
                <a:solidFill>
                  <a:schemeClr val="tx2"/>
                </a:solidFill>
              </a:rPr>
              <a:t>жетістіктерін</a:t>
            </a:r>
            <a:r>
              <a:rPr lang="en-US" sz="1600" dirty="0">
                <a:solidFill>
                  <a:schemeClr val="tx2"/>
                </a:solidFill>
              </a:rPr>
              <a:t> </a:t>
            </a:r>
            <a:r>
              <a:rPr lang="en-US" sz="1600" dirty="0" err="1">
                <a:solidFill>
                  <a:schemeClr val="tx2"/>
                </a:solidFill>
              </a:rPr>
              <a:t>растайтын</a:t>
            </a:r>
            <a:r>
              <a:rPr lang="en-US" sz="1600" dirty="0">
                <a:solidFill>
                  <a:schemeClr val="tx2"/>
                </a:solidFill>
              </a:rPr>
              <a:t> </a:t>
            </a:r>
            <a:r>
              <a:rPr lang="en-US" sz="1600" dirty="0" err="1">
                <a:solidFill>
                  <a:schemeClr val="tx2"/>
                </a:solidFill>
              </a:rPr>
              <a:t>құжаттар</a:t>
            </a:r>
            <a:r>
              <a:rPr lang="en-US" sz="1600" dirty="0">
                <a:solidFill>
                  <a:schemeClr val="tx2"/>
                </a:solidFill>
              </a:rPr>
              <a:t>; </a:t>
            </a:r>
            <a:endParaRPr lang="ru-RU" sz="1600" dirty="0">
              <a:solidFill>
                <a:schemeClr val="tx2"/>
              </a:solidFill>
            </a:endParaRPr>
          </a:p>
          <a:p>
            <a:pPr marL="12700" algn="just"/>
            <a:r>
              <a:rPr lang="en-US" sz="1600" dirty="0">
                <a:solidFill>
                  <a:schemeClr val="tx2"/>
                </a:solidFill>
              </a:rPr>
              <a:t>4) "</a:t>
            </a:r>
            <a:r>
              <a:rPr lang="en-US" sz="1600" dirty="0" err="1">
                <a:solidFill>
                  <a:schemeClr val="tx2"/>
                </a:solidFill>
              </a:rPr>
              <a:t>педагог-зерттеуші</a:t>
            </a:r>
            <a:r>
              <a:rPr lang="en-US" sz="1600" dirty="0">
                <a:solidFill>
                  <a:schemeClr val="tx2"/>
                </a:solidFill>
              </a:rPr>
              <a:t>" </a:t>
            </a:r>
            <a:r>
              <a:rPr lang="en-US" sz="1600" dirty="0" err="1">
                <a:solidFill>
                  <a:schemeClr val="tx2"/>
                </a:solidFill>
              </a:rPr>
              <a:t>немесе</a:t>
            </a:r>
            <a:r>
              <a:rPr lang="en-US" sz="1600" dirty="0">
                <a:solidFill>
                  <a:schemeClr val="tx2"/>
                </a:solidFill>
              </a:rPr>
              <a:t> "</a:t>
            </a:r>
            <a:r>
              <a:rPr lang="en-US" sz="1600" dirty="0" err="1">
                <a:solidFill>
                  <a:schemeClr val="tx2"/>
                </a:solidFill>
              </a:rPr>
              <a:t>педагог-шебер</a:t>
            </a:r>
            <a:r>
              <a:rPr lang="en-US" sz="1600" dirty="0">
                <a:solidFill>
                  <a:schemeClr val="tx2"/>
                </a:solidFill>
              </a:rPr>
              <a:t>" </a:t>
            </a:r>
            <a:r>
              <a:rPr lang="en-US" sz="1600" dirty="0" err="1">
                <a:solidFill>
                  <a:schemeClr val="tx2"/>
                </a:solidFill>
              </a:rPr>
              <a:t>біліктілік</a:t>
            </a:r>
            <a:r>
              <a:rPr lang="en-US" sz="1600" dirty="0">
                <a:solidFill>
                  <a:schemeClr val="tx2"/>
                </a:solidFill>
              </a:rPr>
              <a:t> </a:t>
            </a:r>
            <a:r>
              <a:rPr lang="en-US" sz="1600" dirty="0" err="1">
                <a:solidFill>
                  <a:schemeClr val="tx2"/>
                </a:solidFill>
              </a:rPr>
              <a:t>санатына-тәжірибені</a:t>
            </a:r>
            <a:r>
              <a:rPr lang="en-US" sz="1600" dirty="0">
                <a:solidFill>
                  <a:schemeClr val="tx2"/>
                </a:solidFill>
              </a:rPr>
              <a:t> </a:t>
            </a:r>
            <a:r>
              <a:rPr lang="en-US" sz="1600" dirty="0" err="1">
                <a:solidFill>
                  <a:schemeClr val="tx2"/>
                </a:solidFill>
              </a:rPr>
              <a:t>жинақтау</a:t>
            </a:r>
            <a:r>
              <a:rPr lang="en-US" sz="1600" dirty="0">
                <a:solidFill>
                  <a:schemeClr val="tx2"/>
                </a:solidFill>
              </a:rPr>
              <a:t>; </a:t>
            </a:r>
            <a:endParaRPr lang="ru-RU" sz="1600" dirty="0">
              <a:solidFill>
                <a:schemeClr val="tx2"/>
              </a:solidFill>
            </a:endParaRPr>
          </a:p>
          <a:p>
            <a:pPr marL="12700" algn="just"/>
            <a:r>
              <a:rPr lang="en-US" sz="1600" dirty="0">
                <a:solidFill>
                  <a:schemeClr val="tx2"/>
                </a:solidFill>
              </a:rPr>
              <a:t>5) </a:t>
            </a:r>
            <a:r>
              <a:rPr lang="en-US" sz="1600" dirty="0" err="1">
                <a:solidFill>
                  <a:schemeClr val="tx2"/>
                </a:solidFill>
              </a:rPr>
              <a:t>бақылау</a:t>
            </a:r>
            <a:r>
              <a:rPr lang="en-US" sz="1600" dirty="0">
                <a:solidFill>
                  <a:schemeClr val="tx2"/>
                </a:solidFill>
              </a:rPr>
              <a:t> </a:t>
            </a:r>
            <a:r>
              <a:rPr lang="en-US" sz="1600" dirty="0" err="1">
                <a:solidFill>
                  <a:schemeClr val="tx2"/>
                </a:solidFill>
              </a:rPr>
              <a:t>парақтарымен</a:t>
            </a:r>
            <a:r>
              <a:rPr lang="en-US" sz="1600" dirty="0">
                <a:solidFill>
                  <a:schemeClr val="tx2"/>
                </a:solidFill>
              </a:rPr>
              <a:t> </a:t>
            </a:r>
            <a:r>
              <a:rPr lang="en-US" sz="1600" dirty="0" err="1">
                <a:solidFill>
                  <a:schemeClr val="tx2"/>
                </a:solidFill>
              </a:rPr>
              <a:t>сабақтардың</a:t>
            </a:r>
            <a:r>
              <a:rPr lang="en-US" sz="1600" dirty="0">
                <a:solidFill>
                  <a:schemeClr val="tx2"/>
                </a:solidFill>
              </a:rPr>
              <a:t>/</a:t>
            </a:r>
            <a:r>
              <a:rPr lang="en-US" sz="1600" dirty="0" err="1">
                <a:solidFill>
                  <a:schemeClr val="tx2"/>
                </a:solidFill>
              </a:rPr>
              <a:t>сабақтардың</a:t>
            </a:r>
            <a:r>
              <a:rPr lang="en-US" sz="1600" dirty="0">
                <a:solidFill>
                  <a:schemeClr val="tx2"/>
                </a:solidFill>
              </a:rPr>
              <a:t> </a:t>
            </a:r>
            <a:r>
              <a:rPr lang="en-US" sz="1600" dirty="0" err="1">
                <a:solidFill>
                  <a:schemeClr val="tx2"/>
                </a:solidFill>
              </a:rPr>
              <a:t>бейнежазбалары</a:t>
            </a:r>
            <a:r>
              <a:rPr lang="en-US" sz="1600" dirty="0">
                <a:solidFill>
                  <a:schemeClr val="tx2"/>
                </a:solidFill>
              </a:rPr>
              <a:t> </a:t>
            </a:r>
            <a:r>
              <a:rPr lang="en-US" sz="1600" dirty="0" err="1">
                <a:solidFill>
                  <a:schemeClr val="tx2"/>
                </a:solidFill>
              </a:rPr>
              <a:t>және</a:t>
            </a:r>
            <a:r>
              <a:rPr lang="en-US" sz="1600" dirty="0">
                <a:solidFill>
                  <a:schemeClr val="tx2"/>
                </a:solidFill>
              </a:rPr>
              <a:t> </a:t>
            </a:r>
            <a:r>
              <a:rPr lang="en-US" sz="1600" dirty="0" err="1">
                <a:solidFill>
                  <a:schemeClr val="tx2"/>
                </a:solidFill>
              </a:rPr>
              <a:t>сабақтарды</a:t>
            </a:r>
            <a:r>
              <a:rPr lang="en-US" sz="1600" dirty="0">
                <a:solidFill>
                  <a:schemeClr val="tx2"/>
                </a:solidFill>
              </a:rPr>
              <a:t>/</a:t>
            </a:r>
            <a:r>
              <a:rPr lang="en-US" sz="1600" dirty="0" err="1">
                <a:solidFill>
                  <a:schemeClr val="tx2"/>
                </a:solidFill>
              </a:rPr>
              <a:t>сабақтарды</a:t>
            </a:r>
            <a:r>
              <a:rPr lang="en-US" sz="1600" dirty="0">
                <a:solidFill>
                  <a:schemeClr val="tx2"/>
                </a:solidFill>
              </a:rPr>
              <a:t> </a:t>
            </a:r>
            <a:r>
              <a:rPr lang="en-US" sz="1600" dirty="0" err="1">
                <a:solidFill>
                  <a:schemeClr val="tx2"/>
                </a:solidFill>
              </a:rPr>
              <a:t>талдау</a:t>
            </a:r>
            <a:r>
              <a:rPr lang="en-US" sz="1600" dirty="0">
                <a:solidFill>
                  <a:schemeClr val="tx2"/>
                </a:solidFill>
              </a:rPr>
              <a:t> (ПМПК </a:t>
            </a:r>
            <a:r>
              <a:rPr lang="en-US" sz="1600" dirty="0" err="1">
                <a:solidFill>
                  <a:schemeClr val="tx2"/>
                </a:solidFill>
              </a:rPr>
              <a:t>педагогтерін</a:t>
            </a:r>
            <a:r>
              <a:rPr lang="en-US" sz="1600" dirty="0">
                <a:solidFill>
                  <a:schemeClr val="tx2"/>
                </a:solidFill>
              </a:rPr>
              <a:t> </a:t>
            </a:r>
            <a:r>
              <a:rPr lang="en-US" sz="1600" dirty="0" err="1">
                <a:solidFill>
                  <a:schemeClr val="tx2"/>
                </a:solidFill>
              </a:rPr>
              <a:t>қоспағанда</a:t>
            </a:r>
            <a:r>
              <a:rPr lang="en-US" sz="1600" dirty="0">
                <a:solidFill>
                  <a:schemeClr val="tx2"/>
                </a:solidFill>
              </a:rPr>
              <a:t>);</a:t>
            </a:r>
            <a:endParaRPr lang="ru-RU" sz="1600" dirty="0">
              <a:solidFill>
                <a:schemeClr val="tx2"/>
              </a:solidFill>
            </a:endParaRPr>
          </a:p>
          <a:p>
            <a:pPr marL="12700" algn="just"/>
            <a:r>
              <a:rPr lang="en-US" sz="1600" dirty="0">
                <a:solidFill>
                  <a:schemeClr val="tx2"/>
                </a:solidFill>
              </a:rPr>
              <a:t>6) </a:t>
            </a:r>
            <a:r>
              <a:rPr lang="en-US" sz="1600" dirty="0" err="1">
                <a:solidFill>
                  <a:schemeClr val="tx2"/>
                </a:solidFill>
              </a:rPr>
              <a:t>білім</a:t>
            </a:r>
            <a:r>
              <a:rPr lang="en-US" sz="1600" dirty="0">
                <a:solidFill>
                  <a:schemeClr val="tx2"/>
                </a:solidFill>
              </a:rPr>
              <a:t> </a:t>
            </a:r>
            <a:r>
              <a:rPr lang="en-US" sz="1600" dirty="0" err="1">
                <a:solidFill>
                  <a:schemeClr val="tx2"/>
                </a:solidFill>
              </a:rPr>
              <a:t>беру</a:t>
            </a:r>
            <a:r>
              <a:rPr lang="en-US" sz="1600" dirty="0">
                <a:solidFill>
                  <a:schemeClr val="tx2"/>
                </a:solidFill>
              </a:rPr>
              <a:t> </a:t>
            </a:r>
            <a:r>
              <a:rPr lang="en-US" sz="1600" dirty="0" err="1">
                <a:solidFill>
                  <a:schemeClr val="tx2"/>
                </a:solidFill>
              </a:rPr>
              <a:t>ұйымының</a:t>
            </a:r>
            <a:r>
              <a:rPr lang="en-US" sz="1600" dirty="0">
                <a:solidFill>
                  <a:schemeClr val="tx2"/>
                </a:solidFill>
              </a:rPr>
              <a:t> </a:t>
            </a:r>
            <a:r>
              <a:rPr lang="en-US" sz="1600" dirty="0" err="1">
                <a:solidFill>
                  <a:schemeClr val="tx2"/>
                </a:solidFill>
              </a:rPr>
              <a:t>педагогикалық</a:t>
            </a:r>
            <a:r>
              <a:rPr lang="en-US" sz="1600" dirty="0">
                <a:solidFill>
                  <a:schemeClr val="tx2"/>
                </a:solidFill>
              </a:rPr>
              <a:t> </a:t>
            </a:r>
            <a:r>
              <a:rPr lang="en-US" sz="1600" dirty="0" err="1">
                <a:solidFill>
                  <a:schemeClr val="tx2"/>
                </a:solidFill>
              </a:rPr>
              <a:t>кеңесі</a:t>
            </a:r>
            <a:r>
              <a:rPr lang="en-US" sz="1600" dirty="0">
                <a:solidFill>
                  <a:schemeClr val="tx2"/>
                </a:solidFill>
              </a:rPr>
              <a:t> </a:t>
            </a:r>
            <a:r>
              <a:rPr lang="en-US" sz="1600" dirty="0" err="1">
                <a:solidFill>
                  <a:schemeClr val="tx2"/>
                </a:solidFill>
              </a:rPr>
              <a:t>хаттамасынан</a:t>
            </a:r>
            <a:r>
              <a:rPr lang="en-US" sz="1600" dirty="0">
                <a:solidFill>
                  <a:schemeClr val="tx2"/>
                </a:solidFill>
              </a:rPr>
              <a:t> </a:t>
            </a:r>
            <a:r>
              <a:rPr lang="en-US" sz="1600" dirty="0" err="1">
                <a:solidFill>
                  <a:schemeClr val="tx2"/>
                </a:solidFill>
              </a:rPr>
              <a:t>үзінді</a:t>
            </a:r>
            <a:r>
              <a:rPr lang="en-US" sz="1600" dirty="0">
                <a:solidFill>
                  <a:schemeClr val="tx2"/>
                </a:solidFill>
              </a:rPr>
              <a:t>.</a:t>
            </a:r>
            <a:endParaRPr lang="ru-RU" sz="1600" dirty="0">
              <a:solidFill>
                <a:schemeClr val="tx2"/>
              </a:solidFill>
            </a:endParaRPr>
          </a:p>
          <a:p>
            <a:pPr marL="12700" algn="just"/>
            <a:r>
              <a:rPr lang="en-US" sz="1600" b="1" dirty="0" err="1">
                <a:solidFill>
                  <a:schemeClr val="tx2"/>
                </a:solidFill>
              </a:rPr>
              <a:t>Ескертпе</a:t>
            </a:r>
            <a:r>
              <a:rPr lang="en-US" sz="1600" b="1" dirty="0">
                <a:solidFill>
                  <a:schemeClr val="tx2"/>
                </a:solidFill>
              </a:rPr>
              <a:t>:</a:t>
            </a:r>
            <a:r>
              <a:rPr lang="en-US" sz="1600" dirty="0">
                <a:solidFill>
                  <a:schemeClr val="tx2"/>
                </a:solidFill>
              </a:rPr>
              <a:t> </a:t>
            </a:r>
            <a:endParaRPr lang="ru-RU" sz="1600" dirty="0">
              <a:solidFill>
                <a:schemeClr val="tx2"/>
              </a:solidFill>
            </a:endParaRPr>
          </a:p>
          <a:p>
            <a:pPr marL="12700" algn="just"/>
            <a:r>
              <a:rPr lang="en-US" sz="1600" dirty="0" err="1">
                <a:solidFill>
                  <a:schemeClr val="tx2"/>
                </a:solidFill>
              </a:rPr>
              <a:t>аттестаттау</a:t>
            </a:r>
            <a:r>
              <a:rPr lang="en-US" sz="1600" dirty="0">
                <a:solidFill>
                  <a:schemeClr val="tx2"/>
                </a:solidFill>
              </a:rPr>
              <a:t> </a:t>
            </a:r>
            <a:r>
              <a:rPr lang="en-US" sz="1600" dirty="0" err="1">
                <a:solidFill>
                  <a:schemeClr val="tx2"/>
                </a:solidFill>
              </a:rPr>
              <a:t>комиссиясы</a:t>
            </a:r>
            <a:r>
              <a:rPr lang="en-US" sz="1600" dirty="0">
                <a:solidFill>
                  <a:schemeClr val="tx2"/>
                </a:solidFill>
              </a:rPr>
              <a:t> </a:t>
            </a:r>
            <a:r>
              <a:rPr lang="en-US" sz="1600" dirty="0" err="1">
                <a:solidFill>
                  <a:schemeClr val="tx2"/>
                </a:solidFill>
              </a:rPr>
              <a:t>білім</a:t>
            </a:r>
            <a:r>
              <a:rPr lang="en-US" sz="1600" dirty="0">
                <a:solidFill>
                  <a:schemeClr val="tx2"/>
                </a:solidFill>
              </a:rPr>
              <a:t> </a:t>
            </a:r>
            <a:r>
              <a:rPr lang="en-US" sz="1600" dirty="0" err="1">
                <a:solidFill>
                  <a:schemeClr val="tx2"/>
                </a:solidFill>
              </a:rPr>
              <a:t>беру</a:t>
            </a:r>
            <a:r>
              <a:rPr lang="en-US" sz="1600" dirty="0">
                <a:solidFill>
                  <a:schemeClr val="tx2"/>
                </a:solidFill>
              </a:rPr>
              <a:t> </a:t>
            </a:r>
            <a:r>
              <a:rPr lang="en-US" sz="1600" dirty="0" err="1">
                <a:solidFill>
                  <a:schemeClr val="tx2"/>
                </a:solidFill>
              </a:rPr>
              <a:t>саласындағы</a:t>
            </a:r>
            <a:r>
              <a:rPr lang="en-US" sz="1600" dirty="0">
                <a:solidFill>
                  <a:schemeClr val="tx2"/>
                </a:solidFill>
              </a:rPr>
              <a:t> </a:t>
            </a:r>
            <a:r>
              <a:rPr lang="en-US" sz="1600" dirty="0" err="1">
                <a:solidFill>
                  <a:schemeClr val="tx2"/>
                </a:solidFill>
              </a:rPr>
              <a:t>уәкілетті</a:t>
            </a:r>
            <a:r>
              <a:rPr lang="en-US" sz="1600" dirty="0">
                <a:solidFill>
                  <a:schemeClr val="tx2"/>
                </a:solidFill>
              </a:rPr>
              <a:t> </a:t>
            </a:r>
            <a:r>
              <a:rPr lang="en-US" sz="1600" dirty="0" err="1">
                <a:solidFill>
                  <a:schemeClr val="tx2"/>
                </a:solidFill>
              </a:rPr>
              <a:t>органмен</a:t>
            </a:r>
            <a:r>
              <a:rPr lang="en-US" sz="1600" dirty="0">
                <a:solidFill>
                  <a:schemeClr val="tx2"/>
                </a:solidFill>
              </a:rPr>
              <a:t> </a:t>
            </a:r>
            <a:r>
              <a:rPr lang="en-US" sz="1600" dirty="0" err="1">
                <a:solidFill>
                  <a:schemeClr val="tx2"/>
                </a:solidFill>
              </a:rPr>
              <a:t>келісілген</a:t>
            </a:r>
            <a:r>
              <a:rPr lang="en-US" sz="1600" dirty="0">
                <a:solidFill>
                  <a:schemeClr val="tx2"/>
                </a:solidFill>
              </a:rPr>
              <a:t> </a:t>
            </a:r>
            <a:r>
              <a:rPr lang="en-US" sz="1600" dirty="0" err="1">
                <a:solidFill>
                  <a:schemeClr val="tx2"/>
                </a:solidFill>
              </a:rPr>
              <a:t>бағдарламалар</a:t>
            </a:r>
            <a:r>
              <a:rPr lang="en-US" sz="1600" dirty="0">
                <a:solidFill>
                  <a:schemeClr val="tx2"/>
                </a:solidFill>
              </a:rPr>
              <a:t> </a:t>
            </a:r>
            <a:r>
              <a:rPr lang="en-US" sz="1600" dirty="0" err="1">
                <a:solidFill>
                  <a:schemeClr val="tx2"/>
                </a:solidFill>
              </a:rPr>
              <a:t>бойынша</a:t>
            </a:r>
            <a:r>
              <a:rPr lang="en-US" sz="1600" dirty="0">
                <a:solidFill>
                  <a:schemeClr val="tx2"/>
                </a:solidFill>
              </a:rPr>
              <a:t> </a:t>
            </a:r>
            <a:r>
              <a:rPr lang="en-US" sz="1600" dirty="0" err="1">
                <a:solidFill>
                  <a:schemeClr val="tx2"/>
                </a:solidFill>
              </a:rPr>
              <a:t>біліктілікті</a:t>
            </a:r>
            <a:r>
              <a:rPr lang="en-US" sz="1600" dirty="0">
                <a:solidFill>
                  <a:schemeClr val="tx2"/>
                </a:solidFill>
              </a:rPr>
              <a:t> </a:t>
            </a:r>
            <a:r>
              <a:rPr lang="en-US" sz="1600" dirty="0" err="1">
                <a:solidFill>
                  <a:schemeClr val="tx2"/>
                </a:solidFill>
              </a:rPr>
              <a:t>арттыру</a:t>
            </a:r>
            <a:r>
              <a:rPr lang="en-US" sz="1600" dirty="0">
                <a:solidFill>
                  <a:schemeClr val="tx2"/>
                </a:solidFill>
              </a:rPr>
              <a:t> </a:t>
            </a:r>
            <a:r>
              <a:rPr lang="en-US" sz="1600" dirty="0" err="1">
                <a:solidFill>
                  <a:schemeClr val="tx2"/>
                </a:solidFill>
              </a:rPr>
              <a:t>курстарынан</a:t>
            </a:r>
            <a:r>
              <a:rPr lang="en-US" sz="1600" dirty="0">
                <a:solidFill>
                  <a:schemeClr val="tx2"/>
                </a:solidFill>
              </a:rPr>
              <a:t> </a:t>
            </a:r>
            <a:r>
              <a:rPr lang="en-US" sz="1600" dirty="0" err="1">
                <a:solidFill>
                  <a:schemeClr val="tx2"/>
                </a:solidFill>
              </a:rPr>
              <a:t>өткені</a:t>
            </a:r>
            <a:r>
              <a:rPr lang="en-US" sz="1600" dirty="0">
                <a:solidFill>
                  <a:schemeClr val="tx2"/>
                </a:solidFill>
              </a:rPr>
              <a:t> </a:t>
            </a:r>
            <a:r>
              <a:rPr lang="en-US" sz="1600" dirty="0" err="1">
                <a:solidFill>
                  <a:schemeClr val="tx2"/>
                </a:solidFill>
              </a:rPr>
              <a:t>туралы</a:t>
            </a:r>
            <a:r>
              <a:rPr lang="en-US" sz="1600" dirty="0">
                <a:solidFill>
                  <a:schemeClr val="tx2"/>
                </a:solidFill>
              </a:rPr>
              <a:t> </a:t>
            </a:r>
            <a:r>
              <a:rPr lang="en-US" sz="1600" dirty="0" err="1">
                <a:solidFill>
                  <a:schemeClr val="tx2"/>
                </a:solidFill>
              </a:rPr>
              <a:t>сертификатты</a:t>
            </a:r>
            <a:r>
              <a:rPr lang="en-US" sz="1600" dirty="0">
                <a:solidFill>
                  <a:schemeClr val="tx2"/>
                </a:solidFill>
              </a:rPr>
              <a:t> </a:t>
            </a:r>
            <a:r>
              <a:rPr lang="en-US" sz="1600" dirty="0" err="1">
                <a:solidFill>
                  <a:schemeClr val="tx2"/>
                </a:solidFill>
              </a:rPr>
              <a:t>және</a:t>
            </a:r>
            <a:r>
              <a:rPr lang="en-US" sz="1600" dirty="0">
                <a:solidFill>
                  <a:schemeClr val="tx2"/>
                </a:solidFill>
              </a:rPr>
              <a:t> </a:t>
            </a:r>
            <a:r>
              <a:rPr lang="en-US" sz="1600" dirty="0" err="1">
                <a:solidFill>
                  <a:schemeClr val="tx2"/>
                </a:solidFill>
              </a:rPr>
              <a:t>кәсіби</a:t>
            </a:r>
            <a:r>
              <a:rPr lang="en-US" sz="1600" dirty="0">
                <a:solidFill>
                  <a:schemeClr val="tx2"/>
                </a:solidFill>
              </a:rPr>
              <a:t> </a:t>
            </a:r>
            <a:r>
              <a:rPr lang="en-US" sz="1600" dirty="0" err="1">
                <a:solidFill>
                  <a:schemeClr val="tx2"/>
                </a:solidFill>
              </a:rPr>
              <a:t>жетістіктерін</a:t>
            </a:r>
            <a:r>
              <a:rPr lang="en-US" sz="1600" dirty="0">
                <a:solidFill>
                  <a:schemeClr val="tx2"/>
                </a:solidFill>
              </a:rPr>
              <a:t> </a:t>
            </a:r>
            <a:r>
              <a:rPr lang="en-US" sz="1600" dirty="0" err="1">
                <a:solidFill>
                  <a:schemeClr val="tx2"/>
                </a:solidFill>
              </a:rPr>
              <a:t>және</a:t>
            </a:r>
            <a:r>
              <a:rPr lang="en-US" sz="1600" dirty="0">
                <a:solidFill>
                  <a:schemeClr val="tx2"/>
                </a:solidFill>
              </a:rPr>
              <a:t> </a:t>
            </a:r>
            <a:r>
              <a:rPr lang="en-US" sz="1600" dirty="0" err="1">
                <a:solidFill>
                  <a:schemeClr val="tx2"/>
                </a:solidFill>
              </a:rPr>
              <a:t>жинақталуын</a:t>
            </a:r>
            <a:r>
              <a:rPr lang="en-US" sz="1600" dirty="0">
                <a:solidFill>
                  <a:schemeClr val="tx2"/>
                </a:solidFill>
              </a:rPr>
              <a:t> </a:t>
            </a:r>
            <a:r>
              <a:rPr lang="en-US" sz="1600" dirty="0" err="1">
                <a:solidFill>
                  <a:schemeClr val="tx2"/>
                </a:solidFill>
              </a:rPr>
              <a:t>растайтын</a:t>
            </a:r>
            <a:r>
              <a:rPr lang="en-US" sz="1600" dirty="0">
                <a:solidFill>
                  <a:schemeClr val="tx2"/>
                </a:solidFill>
              </a:rPr>
              <a:t> </a:t>
            </a:r>
            <a:r>
              <a:rPr lang="en-US" sz="1600" dirty="0" err="1">
                <a:solidFill>
                  <a:schemeClr val="tx2"/>
                </a:solidFill>
              </a:rPr>
              <a:t>құжаттарды</a:t>
            </a:r>
            <a:r>
              <a:rPr lang="en-US" sz="1600" dirty="0">
                <a:solidFill>
                  <a:schemeClr val="tx2"/>
                </a:solidFill>
              </a:rPr>
              <a:t> </a:t>
            </a:r>
            <a:r>
              <a:rPr lang="en-US" sz="1600" dirty="0" err="1">
                <a:solidFill>
                  <a:schemeClr val="tx2"/>
                </a:solidFill>
              </a:rPr>
              <a:t>білім</a:t>
            </a:r>
            <a:r>
              <a:rPr lang="en-US" sz="1600" dirty="0">
                <a:solidFill>
                  <a:schemeClr val="tx2"/>
                </a:solidFill>
              </a:rPr>
              <a:t> </a:t>
            </a:r>
            <a:r>
              <a:rPr lang="en-US" sz="1600" dirty="0" err="1">
                <a:solidFill>
                  <a:schemeClr val="tx2"/>
                </a:solidFill>
              </a:rPr>
              <a:t>басқармаларының</a:t>
            </a:r>
            <a:r>
              <a:rPr lang="en-US" sz="1600" dirty="0">
                <a:solidFill>
                  <a:schemeClr val="tx2"/>
                </a:solidFill>
              </a:rPr>
              <a:t> </a:t>
            </a:r>
            <a:r>
              <a:rPr lang="en-US" sz="1600" dirty="0" err="1">
                <a:solidFill>
                  <a:schemeClr val="tx2"/>
                </a:solidFill>
              </a:rPr>
              <a:t>және</a:t>
            </a:r>
            <a:r>
              <a:rPr lang="en-US" sz="1600" dirty="0">
                <a:solidFill>
                  <a:schemeClr val="tx2"/>
                </a:solidFill>
              </a:rPr>
              <a:t> ҚР БҒМ-</a:t>
            </a:r>
            <a:r>
              <a:rPr lang="en-US" sz="1600" dirty="0" err="1">
                <a:solidFill>
                  <a:schemeClr val="tx2"/>
                </a:solidFill>
              </a:rPr>
              <a:t>нің</a:t>
            </a:r>
            <a:r>
              <a:rPr lang="en-US" sz="1600" dirty="0">
                <a:solidFill>
                  <a:schemeClr val="tx2"/>
                </a:solidFill>
              </a:rPr>
              <a:t> (</a:t>
            </a:r>
            <a:r>
              <a:rPr lang="en-US" sz="1600" dirty="0" err="1">
                <a:solidFill>
                  <a:schemeClr val="tx2"/>
                </a:solidFill>
              </a:rPr>
              <a:t>ведомстволық</a:t>
            </a:r>
            <a:r>
              <a:rPr lang="en-US" sz="1600" dirty="0">
                <a:solidFill>
                  <a:schemeClr val="tx2"/>
                </a:solidFill>
              </a:rPr>
              <a:t> </a:t>
            </a:r>
            <a:r>
              <a:rPr lang="en-US" sz="1600" dirty="0" err="1">
                <a:solidFill>
                  <a:schemeClr val="tx2"/>
                </a:solidFill>
              </a:rPr>
              <a:t>бағынысты</a:t>
            </a:r>
            <a:r>
              <a:rPr lang="en-US" sz="1600" dirty="0">
                <a:solidFill>
                  <a:schemeClr val="tx2"/>
                </a:solidFill>
              </a:rPr>
              <a:t> </a:t>
            </a:r>
            <a:r>
              <a:rPr lang="en-US" sz="1600" dirty="0" err="1">
                <a:solidFill>
                  <a:schemeClr val="tx2"/>
                </a:solidFill>
              </a:rPr>
              <a:t>ұйымдардың</a:t>
            </a:r>
            <a:r>
              <a:rPr lang="en-US" sz="1600" dirty="0">
                <a:solidFill>
                  <a:schemeClr val="tx2"/>
                </a:solidFill>
              </a:rPr>
              <a:t>) </a:t>
            </a:r>
            <a:r>
              <a:rPr lang="en-US" sz="1600" dirty="0" err="1">
                <a:solidFill>
                  <a:schemeClr val="tx2"/>
                </a:solidFill>
              </a:rPr>
              <a:t>ресми</a:t>
            </a:r>
            <a:r>
              <a:rPr lang="en-US" sz="1600" dirty="0">
                <a:solidFill>
                  <a:schemeClr val="tx2"/>
                </a:solidFill>
              </a:rPr>
              <a:t> </a:t>
            </a:r>
            <a:r>
              <a:rPr lang="en-US" sz="1600" dirty="0" err="1">
                <a:solidFill>
                  <a:schemeClr val="tx2"/>
                </a:solidFill>
              </a:rPr>
              <a:t>сайттарында</a:t>
            </a:r>
            <a:r>
              <a:rPr lang="en-US" sz="1600" dirty="0">
                <a:solidFill>
                  <a:schemeClr val="tx2"/>
                </a:solidFill>
              </a:rPr>
              <a:t> </a:t>
            </a:r>
            <a:r>
              <a:rPr lang="en-US" sz="1600" dirty="0" err="1">
                <a:solidFill>
                  <a:schemeClr val="tx2"/>
                </a:solidFill>
              </a:rPr>
              <a:t>қарайды</a:t>
            </a:r>
            <a:r>
              <a:rPr lang="en-US" sz="1600" dirty="0">
                <a:solidFill>
                  <a:schemeClr val="tx2"/>
                </a:solidFill>
              </a:rPr>
              <a:t>.</a:t>
            </a:r>
            <a:endParaRPr lang="ru-RU" sz="1600" dirty="0">
              <a:solidFill>
                <a:schemeClr val="tx2"/>
              </a:solidFill>
            </a:endParaRPr>
          </a:p>
          <a:p>
            <a:pPr algn="just"/>
            <a:r>
              <a:rPr lang="en-US" sz="1600" dirty="0" err="1">
                <a:solidFill>
                  <a:schemeClr val="tx2"/>
                </a:solidFill>
              </a:rPr>
              <a:t>білім</a:t>
            </a:r>
            <a:r>
              <a:rPr lang="en-US" sz="1600" dirty="0">
                <a:solidFill>
                  <a:schemeClr val="tx2"/>
                </a:solidFill>
              </a:rPr>
              <a:t> </a:t>
            </a:r>
            <a:r>
              <a:rPr lang="en-US" sz="1600" dirty="0" err="1">
                <a:solidFill>
                  <a:schemeClr val="tx2"/>
                </a:solidFill>
              </a:rPr>
              <a:t>алушылардың</a:t>
            </a:r>
            <a:r>
              <a:rPr lang="en-US" sz="1600" dirty="0">
                <a:solidFill>
                  <a:schemeClr val="tx2"/>
                </a:solidFill>
              </a:rPr>
              <a:t>/</a:t>
            </a:r>
            <a:r>
              <a:rPr lang="en-US" sz="1600" dirty="0" err="1">
                <a:solidFill>
                  <a:schemeClr val="tx2"/>
                </a:solidFill>
              </a:rPr>
              <a:t>тәрбиеленушілердің</a:t>
            </a:r>
            <a:r>
              <a:rPr lang="en-US" sz="1600" dirty="0">
                <a:solidFill>
                  <a:schemeClr val="tx2"/>
                </a:solidFill>
              </a:rPr>
              <a:t> </a:t>
            </a:r>
            <a:r>
              <a:rPr lang="en-US" sz="1600" dirty="0" err="1">
                <a:solidFill>
                  <a:schemeClr val="tx2"/>
                </a:solidFill>
              </a:rPr>
              <a:t>жетістіктерін</a:t>
            </a:r>
            <a:r>
              <a:rPr lang="en-US" sz="1600" dirty="0">
                <a:solidFill>
                  <a:schemeClr val="tx2"/>
                </a:solidFill>
              </a:rPr>
              <a:t> </a:t>
            </a:r>
            <a:r>
              <a:rPr lang="en-US" sz="1600" dirty="0" err="1">
                <a:solidFill>
                  <a:schemeClr val="tx2"/>
                </a:solidFill>
              </a:rPr>
              <a:t>растайтын</a:t>
            </a:r>
            <a:r>
              <a:rPr lang="en-US" sz="1600" dirty="0">
                <a:solidFill>
                  <a:schemeClr val="tx2"/>
                </a:solidFill>
              </a:rPr>
              <a:t> </a:t>
            </a:r>
            <a:r>
              <a:rPr lang="en-US" sz="1600" dirty="0" err="1">
                <a:solidFill>
                  <a:schemeClr val="tx2"/>
                </a:solidFill>
              </a:rPr>
              <a:t>құжаттарды</a:t>
            </a:r>
            <a:r>
              <a:rPr lang="en-US" sz="1600" dirty="0">
                <a:solidFill>
                  <a:schemeClr val="tx2"/>
                </a:solidFill>
              </a:rPr>
              <a:t> (</a:t>
            </a:r>
            <a:r>
              <a:rPr lang="en-US" sz="1600" dirty="0" err="1">
                <a:solidFill>
                  <a:schemeClr val="tx2"/>
                </a:solidFill>
              </a:rPr>
              <a:t>әдістемелік</a:t>
            </a:r>
            <a:r>
              <a:rPr lang="en-US" sz="1600" dirty="0">
                <a:solidFill>
                  <a:schemeClr val="tx2"/>
                </a:solidFill>
              </a:rPr>
              <a:t> </a:t>
            </a:r>
            <a:r>
              <a:rPr lang="en-US" sz="1600" dirty="0" err="1">
                <a:solidFill>
                  <a:schemeClr val="tx2"/>
                </a:solidFill>
              </a:rPr>
              <a:t>кабинеттердің</a:t>
            </a:r>
            <a:r>
              <a:rPr lang="en-US" sz="1600" dirty="0">
                <a:solidFill>
                  <a:schemeClr val="tx2"/>
                </a:solidFill>
              </a:rPr>
              <a:t> (</a:t>
            </a:r>
            <a:r>
              <a:rPr lang="en-US" sz="1600" dirty="0" err="1">
                <a:solidFill>
                  <a:schemeClr val="tx2"/>
                </a:solidFill>
              </a:rPr>
              <a:t>орталықтардың</a:t>
            </a:r>
            <a:r>
              <a:rPr lang="en-US" sz="1600" dirty="0">
                <a:solidFill>
                  <a:schemeClr val="tx2"/>
                </a:solidFill>
              </a:rPr>
              <a:t>) </a:t>
            </a:r>
            <a:r>
              <a:rPr lang="en-US" sz="1600" dirty="0" err="1">
                <a:solidFill>
                  <a:schemeClr val="tx2"/>
                </a:solidFill>
              </a:rPr>
              <a:t>әдіскерлерін</a:t>
            </a:r>
            <a:r>
              <a:rPr lang="en-US" sz="1600" dirty="0">
                <a:solidFill>
                  <a:schemeClr val="tx2"/>
                </a:solidFill>
              </a:rPr>
              <a:t>, ПМПК, ППТК, РО </a:t>
            </a:r>
            <a:r>
              <a:rPr lang="en-US" sz="1600" dirty="0" err="1">
                <a:solidFill>
                  <a:schemeClr val="tx2"/>
                </a:solidFill>
              </a:rPr>
              <a:t>педагогтерін</a:t>
            </a:r>
            <a:r>
              <a:rPr lang="en-US" sz="1600" dirty="0">
                <a:solidFill>
                  <a:schemeClr val="tx2"/>
                </a:solidFill>
              </a:rPr>
              <a:t> </a:t>
            </a:r>
            <a:r>
              <a:rPr lang="en-US" sz="1600" dirty="0" err="1">
                <a:solidFill>
                  <a:schemeClr val="tx2"/>
                </a:solidFill>
              </a:rPr>
              <a:t>қоспағанда</a:t>
            </a:r>
            <a:r>
              <a:rPr lang="en-US" sz="1600" dirty="0">
                <a:solidFill>
                  <a:schemeClr val="tx2"/>
                </a:solidFill>
              </a:rPr>
              <a:t>) </a:t>
            </a:r>
            <a:r>
              <a:rPr lang="en-US" sz="1600" dirty="0" err="1">
                <a:solidFill>
                  <a:schemeClr val="tx2"/>
                </a:solidFill>
              </a:rPr>
              <a:t>аттестаттау</a:t>
            </a:r>
            <a:r>
              <a:rPr lang="en-US" sz="1600" dirty="0">
                <a:solidFill>
                  <a:schemeClr val="tx2"/>
                </a:solidFill>
              </a:rPr>
              <a:t> </a:t>
            </a:r>
            <a:r>
              <a:rPr lang="en-US" sz="1600" dirty="0" err="1">
                <a:solidFill>
                  <a:schemeClr val="tx2"/>
                </a:solidFill>
              </a:rPr>
              <a:t>комиссиясы</a:t>
            </a:r>
            <a:r>
              <a:rPr lang="en-US" sz="1600" dirty="0">
                <a:solidFill>
                  <a:schemeClr val="tx2"/>
                </a:solidFill>
              </a:rPr>
              <a:t> </a:t>
            </a:r>
            <a:r>
              <a:rPr lang="en-US" sz="1600" dirty="0" err="1">
                <a:solidFill>
                  <a:schemeClr val="tx2"/>
                </a:solidFill>
              </a:rPr>
              <a:t>білім</a:t>
            </a:r>
            <a:r>
              <a:rPr lang="en-US" sz="1600" dirty="0">
                <a:solidFill>
                  <a:schemeClr val="tx2"/>
                </a:solidFill>
              </a:rPr>
              <a:t> </a:t>
            </a:r>
            <a:r>
              <a:rPr lang="en-US" sz="1600" dirty="0" err="1">
                <a:solidFill>
                  <a:schemeClr val="tx2"/>
                </a:solidFill>
              </a:rPr>
              <a:t>басқармаларының</a:t>
            </a:r>
            <a:r>
              <a:rPr lang="en-US" sz="1600" dirty="0">
                <a:solidFill>
                  <a:schemeClr val="tx2"/>
                </a:solidFill>
              </a:rPr>
              <a:t> </a:t>
            </a:r>
            <a:r>
              <a:rPr lang="en-US" sz="1600" dirty="0" err="1">
                <a:solidFill>
                  <a:schemeClr val="tx2"/>
                </a:solidFill>
              </a:rPr>
              <a:t>және</a:t>
            </a:r>
            <a:r>
              <a:rPr lang="en-US" sz="1600" dirty="0">
                <a:solidFill>
                  <a:schemeClr val="tx2"/>
                </a:solidFill>
              </a:rPr>
              <a:t> "</a:t>
            </a:r>
            <a:r>
              <a:rPr lang="en-US" sz="1600" dirty="0" err="1">
                <a:solidFill>
                  <a:schemeClr val="tx2"/>
                </a:solidFill>
              </a:rPr>
              <a:t>Дарын</a:t>
            </a:r>
            <a:r>
              <a:rPr lang="en-US" sz="1600" dirty="0">
                <a:solidFill>
                  <a:schemeClr val="tx2"/>
                </a:solidFill>
              </a:rPr>
              <a:t>" РҒПО-</a:t>
            </a:r>
            <a:r>
              <a:rPr lang="en-US" sz="1600" dirty="0" err="1">
                <a:solidFill>
                  <a:schemeClr val="tx2"/>
                </a:solidFill>
              </a:rPr>
              <a:t>ның</a:t>
            </a:r>
            <a:r>
              <a:rPr lang="en-US" sz="1600" dirty="0">
                <a:solidFill>
                  <a:schemeClr val="tx2"/>
                </a:solidFill>
              </a:rPr>
              <a:t> </a:t>
            </a:r>
            <a:r>
              <a:rPr lang="en-US" sz="1600" dirty="0" err="1">
                <a:solidFill>
                  <a:schemeClr val="tx2"/>
                </a:solidFill>
              </a:rPr>
              <a:t>ресми</a:t>
            </a:r>
            <a:r>
              <a:rPr lang="en-US" sz="1600" dirty="0">
                <a:solidFill>
                  <a:schemeClr val="tx2"/>
                </a:solidFill>
              </a:rPr>
              <a:t> </a:t>
            </a:r>
            <a:r>
              <a:rPr lang="en-US" sz="1600" dirty="0" err="1">
                <a:solidFill>
                  <a:schemeClr val="tx2"/>
                </a:solidFill>
              </a:rPr>
              <a:t>сайттарында</a:t>
            </a:r>
            <a:r>
              <a:rPr lang="en-US" sz="1600" dirty="0">
                <a:solidFill>
                  <a:schemeClr val="tx2"/>
                </a:solidFill>
              </a:rPr>
              <a:t> </a:t>
            </a:r>
            <a:r>
              <a:rPr lang="en-US" sz="1600" dirty="0" err="1">
                <a:solidFill>
                  <a:schemeClr val="tx2"/>
                </a:solidFill>
              </a:rPr>
              <a:t>білім</a:t>
            </a:r>
            <a:r>
              <a:rPr lang="en-US" sz="1600" dirty="0">
                <a:solidFill>
                  <a:schemeClr val="tx2"/>
                </a:solidFill>
              </a:rPr>
              <a:t> </a:t>
            </a:r>
            <a:r>
              <a:rPr lang="en-US" sz="1600" dirty="0" err="1">
                <a:solidFill>
                  <a:schemeClr val="tx2"/>
                </a:solidFill>
              </a:rPr>
              <a:t>беру</a:t>
            </a:r>
            <a:r>
              <a:rPr lang="en-US" sz="1600" dirty="0">
                <a:solidFill>
                  <a:schemeClr val="tx2"/>
                </a:solidFill>
              </a:rPr>
              <a:t> </a:t>
            </a:r>
            <a:r>
              <a:rPr lang="en-US" sz="1600" dirty="0" err="1">
                <a:solidFill>
                  <a:schemeClr val="tx2"/>
                </a:solidFill>
              </a:rPr>
              <a:t>саласындағы</a:t>
            </a:r>
            <a:r>
              <a:rPr lang="en-US" sz="1600" dirty="0">
                <a:solidFill>
                  <a:schemeClr val="tx2"/>
                </a:solidFill>
              </a:rPr>
              <a:t> </a:t>
            </a:r>
            <a:r>
              <a:rPr lang="en-US" sz="1600" dirty="0" err="1">
                <a:solidFill>
                  <a:schemeClr val="tx2"/>
                </a:solidFill>
              </a:rPr>
              <a:t>уәкілетті</a:t>
            </a:r>
            <a:r>
              <a:rPr lang="en-US" sz="1600" dirty="0">
                <a:solidFill>
                  <a:schemeClr val="tx2"/>
                </a:solidFill>
              </a:rPr>
              <a:t> </a:t>
            </a:r>
            <a:r>
              <a:rPr lang="en-US" sz="1600" dirty="0" err="1">
                <a:solidFill>
                  <a:schemeClr val="tx2"/>
                </a:solidFill>
              </a:rPr>
              <a:t>орган</a:t>
            </a:r>
            <a:r>
              <a:rPr lang="en-US" sz="1600" dirty="0">
                <a:solidFill>
                  <a:schemeClr val="tx2"/>
                </a:solidFill>
              </a:rPr>
              <a:t> </a:t>
            </a:r>
            <a:r>
              <a:rPr lang="en-US" sz="1600" dirty="0" err="1">
                <a:solidFill>
                  <a:schemeClr val="tx2"/>
                </a:solidFill>
              </a:rPr>
              <a:t>бекіткен</a:t>
            </a:r>
            <a:r>
              <a:rPr lang="en-US" sz="1600" dirty="0">
                <a:solidFill>
                  <a:schemeClr val="tx2"/>
                </a:solidFill>
              </a:rPr>
              <a:t> </a:t>
            </a:r>
            <a:r>
              <a:rPr lang="en-US" sz="1600" dirty="0" err="1">
                <a:solidFill>
                  <a:schemeClr val="tx2"/>
                </a:solidFill>
              </a:rPr>
              <a:t>республикалық</a:t>
            </a:r>
            <a:r>
              <a:rPr lang="en-US" sz="1600" dirty="0">
                <a:solidFill>
                  <a:schemeClr val="tx2"/>
                </a:solidFill>
              </a:rPr>
              <a:t> </a:t>
            </a:r>
            <a:r>
              <a:rPr lang="en-US" sz="1600" dirty="0" err="1">
                <a:solidFill>
                  <a:schemeClr val="tx2"/>
                </a:solidFill>
              </a:rPr>
              <a:t>және</a:t>
            </a:r>
            <a:r>
              <a:rPr lang="en-US" sz="1600" dirty="0">
                <a:solidFill>
                  <a:schemeClr val="tx2"/>
                </a:solidFill>
              </a:rPr>
              <a:t> </a:t>
            </a:r>
            <a:r>
              <a:rPr lang="en-US" sz="1600" dirty="0" err="1">
                <a:solidFill>
                  <a:schemeClr val="tx2"/>
                </a:solidFill>
              </a:rPr>
              <a:t>халықаралық</a:t>
            </a:r>
            <a:r>
              <a:rPr lang="en-US" sz="1600" dirty="0">
                <a:solidFill>
                  <a:schemeClr val="tx2"/>
                </a:solidFill>
              </a:rPr>
              <a:t> </a:t>
            </a:r>
            <a:r>
              <a:rPr lang="en-US" sz="1600" dirty="0" err="1">
                <a:solidFill>
                  <a:schemeClr val="tx2"/>
                </a:solidFill>
              </a:rPr>
              <a:t>олимпиадалардың</a:t>
            </a:r>
            <a:r>
              <a:rPr lang="en-US" sz="1600" dirty="0">
                <a:solidFill>
                  <a:schemeClr val="tx2"/>
                </a:solidFill>
              </a:rPr>
              <a:t>, </a:t>
            </a:r>
            <a:r>
              <a:rPr lang="en-US" sz="1600" dirty="0" err="1">
                <a:solidFill>
                  <a:schemeClr val="tx2"/>
                </a:solidFill>
              </a:rPr>
              <a:t>конкурстар</a:t>
            </a:r>
            <a:r>
              <a:rPr lang="en-US" sz="1600" dirty="0">
                <a:solidFill>
                  <a:schemeClr val="tx2"/>
                </a:solidFill>
              </a:rPr>
              <a:t> </a:t>
            </a:r>
            <a:r>
              <a:rPr lang="en-US" sz="1600" dirty="0" err="1">
                <a:solidFill>
                  <a:schemeClr val="tx2"/>
                </a:solidFill>
              </a:rPr>
              <a:t>мен</a:t>
            </a:r>
            <a:r>
              <a:rPr lang="en-US" sz="1600" dirty="0">
                <a:solidFill>
                  <a:schemeClr val="tx2"/>
                </a:solidFill>
              </a:rPr>
              <a:t> </a:t>
            </a:r>
            <a:r>
              <a:rPr lang="en-US" sz="1600" dirty="0" err="1">
                <a:solidFill>
                  <a:schemeClr val="tx2"/>
                </a:solidFill>
              </a:rPr>
              <a:t>жарыстардың</a:t>
            </a:r>
            <a:r>
              <a:rPr lang="en-US" sz="1600" dirty="0">
                <a:solidFill>
                  <a:schemeClr val="tx2"/>
                </a:solidFill>
              </a:rPr>
              <a:t> </a:t>
            </a:r>
            <a:r>
              <a:rPr lang="en-US" sz="1600" dirty="0" err="1">
                <a:solidFill>
                  <a:schemeClr val="tx2"/>
                </a:solidFill>
              </a:rPr>
              <a:t>тізбесіне</a:t>
            </a:r>
            <a:r>
              <a:rPr lang="en-US" sz="1600" dirty="0">
                <a:solidFill>
                  <a:schemeClr val="tx2"/>
                </a:solidFill>
              </a:rPr>
              <a:t> </a:t>
            </a:r>
            <a:r>
              <a:rPr lang="en-US" sz="1600" dirty="0" err="1">
                <a:solidFill>
                  <a:schemeClr val="tx2"/>
                </a:solidFill>
              </a:rPr>
              <a:t>сәйкес</a:t>
            </a:r>
            <a:r>
              <a:rPr lang="en-US" sz="1600" dirty="0">
                <a:solidFill>
                  <a:schemeClr val="tx2"/>
                </a:solidFill>
              </a:rPr>
              <a:t> </a:t>
            </a:r>
            <a:r>
              <a:rPr lang="en-US" sz="1600" dirty="0" err="1">
                <a:solidFill>
                  <a:schemeClr val="tx2"/>
                </a:solidFill>
              </a:rPr>
              <a:t>қарайды</a:t>
            </a:r>
            <a:r>
              <a:rPr lang="en-US" sz="1600" dirty="0">
                <a:solidFill>
                  <a:schemeClr val="tx2"/>
                </a:solidFill>
              </a:rPr>
              <a:t>.</a:t>
            </a:r>
            <a:endParaRPr lang="ru-RU" sz="1600" dirty="0">
              <a:solidFill>
                <a:schemeClr val="tx2"/>
              </a:solidFill>
            </a:endParaRPr>
          </a:p>
        </p:txBody>
      </p:sp>
      <p:pic>
        <p:nvPicPr>
          <p:cNvPr id="6" name="Рисунок 5">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Tree>
    <p:extLst>
      <p:ext uri="{BB962C8B-B14F-4D97-AF65-F5344CB8AC3E}">
        <p14:creationId xmlns:p14="http://schemas.microsoft.com/office/powerpoint/2010/main" val="25680711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4953" y="1072055"/>
            <a:ext cx="11377448" cy="345582"/>
          </a:xfrm>
        </p:spPr>
        <p:txBody>
          <a:bodyPr>
            <a:noAutofit/>
          </a:bodyPr>
          <a:lstStyle/>
          <a:p>
            <a:pPr>
              <a:spcBef>
                <a:spcPts val="0"/>
              </a:spcBef>
              <a:buClr>
                <a:srgbClr val="000000"/>
              </a:buClr>
            </a:pPr>
            <a:r>
              <a:rPr lang="ru-RU" sz="2400" dirty="0" err="1">
                <a:solidFill>
                  <a:schemeClr val="tx2"/>
                </a:solidFill>
                <a:latin typeface="Arial"/>
                <a:ea typeface="Arial"/>
                <a:cs typeface="Arial"/>
                <a:sym typeface="Arial"/>
              </a:rPr>
              <a:t>Біліктілік</a:t>
            </a:r>
            <a:r>
              <a:rPr lang="ru-RU" sz="2400" dirty="0">
                <a:solidFill>
                  <a:schemeClr val="tx2"/>
                </a:solidFill>
                <a:latin typeface="Arial"/>
                <a:ea typeface="Arial"/>
                <a:cs typeface="Arial"/>
                <a:sym typeface="Arial"/>
              </a:rPr>
              <a:t> </a:t>
            </a:r>
            <a:r>
              <a:rPr lang="ru-RU" sz="2400" dirty="0" err="1">
                <a:solidFill>
                  <a:schemeClr val="tx2"/>
                </a:solidFill>
                <a:latin typeface="Arial"/>
                <a:ea typeface="Arial"/>
                <a:cs typeface="Arial"/>
                <a:sym typeface="Arial"/>
              </a:rPr>
              <a:t>санатын</a:t>
            </a:r>
            <a:r>
              <a:rPr lang="ru-RU" sz="2400" dirty="0">
                <a:solidFill>
                  <a:schemeClr val="tx2"/>
                </a:solidFill>
                <a:latin typeface="Arial"/>
                <a:ea typeface="Arial"/>
                <a:cs typeface="Arial"/>
                <a:sym typeface="Arial"/>
              </a:rPr>
              <a:t> беру (</a:t>
            </a:r>
            <a:r>
              <a:rPr lang="ru-RU" sz="2400" dirty="0" err="1">
                <a:solidFill>
                  <a:schemeClr val="tx2"/>
                </a:solidFill>
                <a:latin typeface="Arial"/>
                <a:ea typeface="Arial"/>
                <a:cs typeface="Arial"/>
                <a:sym typeface="Arial"/>
              </a:rPr>
              <a:t>растау</a:t>
            </a:r>
            <a:r>
              <a:rPr lang="ru-RU" sz="2400" dirty="0">
                <a:solidFill>
                  <a:schemeClr val="tx2"/>
                </a:solidFill>
                <a:latin typeface="Arial"/>
                <a:ea typeface="Arial"/>
                <a:cs typeface="Arial"/>
                <a:sym typeface="Arial"/>
              </a:rPr>
              <a:t>) </a:t>
            </a:r>
            <a:r>
              <a:rPr lang="ru-RU" sz="2400" dirty="0" err="1">
                <a:solidFill>
                  <a:schemeClr val="tx2"/>
                </a:solidFill>
                <a:latin typeface="Arial"/>
                <a:ea typeface="Arial"/>
                <a:cs typeface="Arial"/>
                <a:sym typeface="Arial"/>
              </a:rPr>
              <a:t>үшін</a:t>
            </a:r>
            <a:r>
              <a:rPr lang="ru-RU" sz="2400" dirty="0">
                <a:solidFill>
                  <a:schemeClr val="tx2"/>
                </a:solidFill>
                <a:latin typeface="Arial"/>
                <a:ea typeface="Arial"/>
                <a:cs typeface="Arial"/>
                <a:sym typeface="Arial"/>
              </a:rPr>
              <a:t> </a:t>
            </a:r>
            <a:r>
              <a:rPr lang="ru-RU" sz="2400" dirty="0" err="1">
                <a:solidFill>
                  <a:schemeClr val="tx2"/>
                </a:solidFill>
                <a:latin typeface="Arial"/>
                <a:ea typeface="Arial"/>
                <a:cs typeface="Arial"/>
                <a:sym typeface="Arial"/>
              </a:rPr>
              <a:t>жалпы</a:t>
            </a:r>
            <a:r>
              <a:rPr lang="ru-RU" sz="2400" dirty="0">
                <a:solidFill>
                  <a:schemeClr val="tx2"/>
                </a:solidFill>
                <a:latin typeface="Arial"/>
                <a:ea typeface="Arial"/>
                <a:cs typeface="Arial"/>
                <a:sym typeface="Arial"/>
              </a:rPr>
              <a:t> орта </a:t>
            </a:r>
            <a:r>
              <a:rPr lang="ru-RU" sz="2400" dirty="0" err="1">
                <a:solidFill>
                  <a:schemeClr val="tx2"/>
                </a:solidFill>
                <a:latin typeface="Arial"/>
                <a:ea typeface="Arial"/>
                <a:cs typeface="Arial"/>
                <a:sym typeface="Arial"/>
              </a:rPr>
              <a:t>білім</a:t>
            </a:r>
            <a:r>
              <a:rPr lang="ru-RU" sz="2400" dirty="0">
                <a:solidFill>
                  <a:schemeClr val="tx2"/>
                </a:solidFill>
                <a:latin typeface="Arial"/>
                <a:ea typeface="Arial"/>
                <a:cs typeface="Arial"/>
                <a:sym typeface="Arial"/>
              </a:rPr>
              <a:t> беру </a:t>
            </a:r>
            <a:r>
              <a:rPr lang="ru-RU" sz="2400" dirty="0" err="1">
                <a:solidFill>
                  <a:schemeClr val="tx2"/>
                </a:solidFill>
                <a:latin typeface="Arial"/>
                <a:ea typeface="Arial"/>
                <a:cs typeface="Arial"/>
                <a:sym typeface="Arial"/>
              </a:rPr>
              <a:t>ұйымдары</a:t>
            </a:r>
            <a:r>
              <a:rPr lang="ru-RU" sz="2400" dirty="0">
                <a:solidFill>
                  <a:schemeClr val="tx2"/>
                </a:solidFill>
                <a:latin typeface="Arial"/>
                <a:ea typeface="Arial"/>
                <a:cs typeface="Arial"/>
                <a:sym typeface="Arial"/>
              </a:rPr>
              <a:t> </a:t>
            </a:r>
            <a:r>
              <a:rPr lang="ru-RU" sz="2400" dirty="0" err="1">
                <a:solidFill>
                  <a:schemeClr val="tx2"/>
                </a:solidFill>
                <a:latin typeface="Arial"/>
                <a:ea typeface="Arial"/>
                <a:cs typeface="Arial"/>
                <a:sym typeface="Arial"/>
              </a:rPr>
              <a:t>педагогінің</a:t>
            </a:r>
            <a:r>
              <a:rPr lang="ru-RU" sz="2400" dirty="0">
                <a:solidFill>
                  <a:schemeClr val="tx2"/>
                </a:solidFill>
                <a:latin typeface="Arial"/>
                <a:ea typeface="Arial"/>
                <a:cs typeface="Arial"/>
                <a:sym typeface="Arial"/>
              </a:rPr>
              <a:t> </a:t>
            </a:r>
            <a:r>
              <a:rPr lang="ru-RU" sz="2400" dirty="0" err="1">
                <a:solidFill>
                  <a:schemeClr val="tx2"/>
                </a:solidFill>
                <a:latin typeface="Arial"/>
                <a:ea typeface="Arial"/>
                <a:cs typeface="Arial"/>
                <a:sym typeface="Arial"/>
              </a:rPr>
              <a:t>портфолиосын</a:t>
            </a:r>
            <a:r>
              <a:rPr lang="ru-RU" sz="2400" dirty="0">
                <a:solidFill>
                  <a:schemeClr val="tx2"/>
                </a:solidFill>
                <a:latin typeface="Arial"/>
                <a:ea typeface="Arial"/>
                <a:cs typeface="Arial"/>
                <a:sym typeface="Arial"/>
              </a:rPr>
              <a:t> </a:t>
            </a:r>
            <a:r>
              <a:rPr lang="ru-RU" sz="2400" dirty="0" err="1">
                <a:solidFill>
                  <a:schemeClr val="tx2"/>
                </a:solidFill>
                <a:latin typeface="Arial"/>
                <a:ea typeface="Arial"/>
                <a:cs typeface="Arial"/>
                <a:sym typeface="Arial"/>
              </a:rPr>
              <a:t>бағалау</a:t>
            </a:r>
            <a:r>
              <a:rPr lang="ru-RU" sz="2400" dirty="0">
                <a:solidFill>
                  <a:schemeClr val="tx2"/>
                </a:solidFill>
                <a:latin typeface="Arial"/>
                <a:ea typeface="Arial"/>
                <a:cs typeface="Arial"/>
                <a:sym typeface="Arial"/>
              </a:rPr>
              <a:t> </a:t>
            </a:r>
            <a:r>
              <a:rPr lang="ru-RU" sz="2400" dirty="0" err="1">
                <a:solidFill>
                  <a:schemeClr val="tx2"/>
                </a:solidFill>
                <a:latin typeface="Arial"/>
                <a:ea typeface="Arial"/>
                <a:cs typeface="Arial"/>
                <a:sym typeface="Arial"/>
              </a:rPr>
              <a:t>өлшемшарттары</a:t>
            </a:r>
            <a:r>
              <a:rPr lang="ru-RU" sz="2400" dirty="0">
                <a:solidFill>
                  <a:schemeClr val="tx2"/>
                </a:solidFill>
                <a:latin typeface="Arial"/>
                <a:ea typeface="Arial"/>
                <a:cs typeface="Arial"/>
                <a:sym typeface="Arial"/>
              </a:rPr>
              <a:t/>
            </a:r>
            <a:br>
              <a:rPr lang="ru-RU" sz="2400" dirty="0">
                <a:solidFill>
                  <a:schemeClr val="tx2"/>
                </a:solidFill>
                <a:latin typeface="Arial"/>
                <a:ea typeface="Arial"/>
                <a:cs typeface="Arial"/>
                <a:sym typeface="Arial"/>
              </a:rPr>
            </a:br>
            <a:endParaRPr lang="ru-RU" sz="2400" dirty="0">
              <a:solidFill>
                <a:schemeClr val="tx2"/>
              </a:solidFill>
              <a:latin typeface="Arial"/>
              <a:ea typeface="Arial"/>
              <a:cs typeface="Arial"/>
              <a:sym typeface="Arial"/>
            </a:endParaRPr>
          </a:p>
        </p:txBody>
      </p:sp>
      <p:sp>
        <p:nvSpPr>
          <p:cNvPr id="3" name="Номер слайда 2"/>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12</a:t>
            </a:fld>
            <a:endParaRPr lang="ru-RU"/>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0262" y="178316"/>
            <a:ext cx="12192000" cy="452305"/>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6" name="Прямоугольник 5"/>
          <p:cNvSpPr/>
          <p:nvPr/>
        </p:nvSpPr>
        <p:spPr>
          <a:xfrm>
            <a:off x="331076" y="1434662"/>
            <a:ext cx="11540358" cy="3775393"/>
          </a:xfrm>
          <a:prstGeom prst="rect">
            <a:avLst/>
          </a:prstGeom>
        </p:spPr>
        <p:txBody>
          <a:bodyPr wrap="square">
            <a:spAutoFit/>
          </a:bodyPr>
          <a:lstStyle/>
          <a:p>
            <a:pPr marL="342900" indent="-342900">
              <a:buFont typeface="+mj-lt"/>
              <a:buAutoNum type="arabicPeriod"/>
            </a:pPr>
            <a:r>
              <a:rPr lang="en-US" sz="2400" dirty="0" err="1">
                <a:solidFill>
                  <a:schemeClr val="tx2"/>
                </a:solidFill>
              </a:rPr>
              <a:t>Соңғы</a:t>
            </a:r>
            <a:r>
              <a:rPr lang="en-US" sz="2400" dirty="0">
                <a:solidFill>
                  <a:schemeClr val="tx2"/>
                </a:solidFill>
              </a:rPr>
              <a:t> </a:t>
            </a:r>
            <a:r>
              <a:rPr lang="en-US" sz="2400" dirty="0" err="1">
                <a:solidFill>
                  <a:schemeClr val="tx2"/>
                </a:solidFill>
              </a:rPr>
              <a:t>үш</a:t>
            </a:r>
            <a:r>
              <a:rPr lang="en-US" sz="2400" dirty="0">
                <a:solidFill>
                  <a:schemeClr val="tx2"/>
                </a:solidFill>
              </a:rPr>
              <a:t> </a:t>
            </a:r>
            <a:r>
              <a:rPr lang="en-US" sz="2400" dirty="0" err="1">
                <a:solidFill>
                  <a:schemeClr val="tx2"/>
                </a:solidFill>
              </a:rPr>
              <a:t>оқу</a:t>
            </a:r>
            <a:r>
              <a:rPr lang="en-US" sz="2400" dirty="0">
                <a:solidFill>
                  <a:schemeClr val="tx2"/>
                </a:solidFill>
              </a:rPr>
              <a:t> </a:t>
            </a:r>
            <a:r>
              <a:rPr lang="en-US" sz="2400" dirty="0" err="1">
                <a:solidFill>
                  <a:schemeClr val="tx2"/>
                </a:solidFill>
              </a:rPr>
              <a:t>жылындағы</a:t>
            </a:r>
            <a:r>
              <a:rPr lang="en-US" sz="2400" dirty="0">
                <a:solidFill>
                  <a:schemeClr val="tx2"/>
                </a:solidFill>
              </a:rPr>
              <a:t> </a:t>
            </a:r>
            <a:r>
              <a:rPr lang="en-US" sz="2400" dirty="0" err="1">
                <a:solidFill>
                  <a:schemeClr val="tx2"/>
                </a:solidFill>
              </a:rPr>
              <a:t>білім</a:t>
            </a:r>
            <a:r>
              <a:rPr lang="en-US" sz="2400" dirty="0">
                <a:solidFill>
                  <a:schemeClr val="tx2"/>
                </a:solidFill>
              </a:rPr>
              <a:t> </a:t>
            </a:r>
            <a:r>
              <a:rPr lang="en-US" sz="2400" dirty="0" err="1">
                <a:solidFill>
                  <a:schemeClr val="tx2"/>
                </a:solidFill>
              </a:rPr>
              <a:t>алушылардың</a:t>
            </a:r>
            <a:r>
              <a:rPr lang="en-US" sz="2400" dirty="0">
                <a:solidFill>
                  <a:schemeClr val="tx2"/>
                </a:solidFill>
              </a:rPr>
              <a:t> </a:t>
            </a:r>
            <a:r>
              <a:rPr lang="en-US" sz="2400" dirty="0" err="1">
                <a:solidFill>
                  <a:schemeClr val="tx2"/>
                </a:solidFill>
              </a:rPr>
              <a:t>білім</a:t>
            </a:r>
            <a:r>
              <a:rPr lang="en-US" sz="2400" dirty="0">
                <a:solidFill>
                  <a:schemeClr val="tx2"/>
                </a:solidFill>
              </a:rPr>
              <a:t> </a:t>
            </a:r>
            <a:r>
              <a:rPr lang="en-US" sz="2400" dirty="0" err="1">
                <a:solidFill>
                  <a:schemeClr val="tx2"/>
                </a:solidFill>
              </a:rPr>
              <a:t>сапасы</a:t>
            </a:r>
            <a:r>
              <a:rPr lang="en-US" sz="2400" dirty="0">
                <a:solidFill>
                  <a:schemeClr val="tx2"/>
                </a:solidFill>
              </a:rPr>
              <a:t>. </a:t>
            </a:r>
            <a:r>
              <a:rPr lang="en-US" sz="2400" dirty="0" err="1">
                <a:solidFill>
                  <a:schemeClr val="tx2"/>
                </a:solidFill>
              </a:rPr>
              <a:t>Білім</a:t>
            </a:r>
            <a:r>
              <a:rPr lang="en-US" sz="2400" dirty="0">
                <a:solidFill>
                  <a:schemeClr val="tx2"/>
                </a:solidFill>
              </a:rPr>
              <a:t> </a:t>
            </a:r>
            <a:r>
              <a:rPr lang="en-US" sz="2400" dirty="0" err="1">
                <a:solidFill>
                  <a:schemeClr val="tx2"/>
                </a:solidFill>
              </a:rPr>
              <a:t>сапасының</a:t>
            </a:r>
            <a:r>
              <a:rPr lang="en-US" sz="2400" dirty="0">
                <a:solidFill>
                  <a:schemeClr val="tx2"/>
                </a:solidFill>
              </a:rPr>
              <a:t> </a:t>
            </a:r>
            <a:r>
              <a:rPr lang="en-US" sz="2400" dirty="0" err="1">
                <a:solidFill>
                  <a:schemeClr val="tx2"/>
                </a:solidFill>
              </a:rPr>
              <a:t>серпінін</a:t>
            </a:r>
            <a:r>
              <a:rPr lang="en-US" sz="2400" dirty="0">
                <a:solidFill>
                  <a:schemeClr val="tx2"/>
                </a:solidFill>
              </a:rPr>
              <a:t> </a:t>
            </a:r>
            <a:r>
              <a:rPr lang="en-US" sz="2400" dirty="0" err="1">
                <a:solidFill>
                  <a:schemeClr val="tx2"/>
                </a:solidFill>
              </a:rPr>
              <a:t>ескере</a:t>
            </a:r>
            <a:r>
              <a:rPr lang="en-US" sz="2400" dirty="0">
                <a:solidFill>
                  <a:schemeClr val="tx2"/>
                </a:solidFill>
              </a:rPr>
              <a:t> </a:t>
            </a:r>
            <a:r>
              <a:rPr lang="en-US" sz="2400" dirty="0" err="1">
                <a:solidFill>
                  <a:schemeClr val="tx2"/>
                </a:solidFill>
              </a:rPr>
              <a:t>отырып</a:t>
            </a:r>
            <a:r>
              <a:rPr lang="en-US" sz="2400" dirty="0">
                <a:solidFill>
                  <a:schemeClr val="tx2"/>
                </a:solidFill>
              </a:rPr>
              <a:t> (</a:t>
            </a:r>
            <a:r>
              <a:rPr lang="en-US" sz="2400" dirty="0" err="1">
                <a:solidFill>
                  <a:schemeClr val="tx2"/>
                </a:solidFill>
              </a:rPr>
              <a:t>тоқсан</a:t>
            </a:r>
            <a:r>
              <a:rPr lang="en-US" sz="2400" dirty="0">
                <a:solidFill>
                  <a:schemeClr val="tx2"/>
                </a:solidFill>
              </a:rPr>
              <a:t>/</a:t>
            </a:r>
            <a:r>
              <a:rPr lang="en-US" sz="2400" dirty="0" err="1">
                <a:solidFill>
                  <a:schemeClr val="tx2"/>
                </a:solidFill>
              </a:rPr>
              <a:t>жартыжылдық</a:t>
            </a:r>
            <a:r>
              <a:rPr lang="en-US" sz="2400" dirty="0">
                <a:solidFill>
                  <a:schemeClr val="tx2"/>
                </a:solidFill>
              </a:rPr>
              <a:t>)</a:t>
            </a:r>
            <a:r>
              <a:rPr lang="ru-RU" sz="2400" dirty="0">
                <a:solidFill>
                  <a:schemeClr val="tx2"/>
                </a:solidFill>
              </a:rPr>
              <a:t>1</a:t>
            </a:r>
          </a:p>
          <a:p>
            <a:pPr marL="342900" indent="-342900">
              <a:buFont typeface="+mj-lt"/>
              <a:buAutoNum type="arabicPeriod"/>
            </a:pPr>
            <a:r>
              <a:rPr lang="en-US" sz="2400" dirty="0" err="1">
                <a:solidFill>
                  <a:schemeClr val="tx2"/>
                </a:solidFill>
              </a:rPr>
              <a:t>Үлгерімі</a:t>
            </a:r>
            <a:r>
              <a:rPr lang="en-US" sz="2400" dirty="0">
                <a:solidFill>
                  <a:schemeClr val="tx2"/>
                </a:solidFill>
              </a:rPr>
              <a:t> </a:t>
            </a:r>
            <a:r>
              <a:rPr lang="en-US" sz="2400" dirty="0" err="1">
                <a:solidFill>
                  <a:schemeClr val="tx2"/>
                </a:solidFill>
              </a:rPr>
              <a:t>нашар</a:t>
            </a:r>
            <a:r>
              <a:rPr lang="en-US" sz="2400" dirty="0">
                <a:solidFill>
                  <a:schemeClr val="tx2"/>
                </a:solidFill>
              </a:rPr>
              <a:t> </a:t>
            </a:r>
            <a:r>
              <a:rPr lang="en-US" sz="2400" dirty="0" err="1">
                <a:solidFill>
                  <a:schemeClr val="tx2"/>
                </a:solidFill>
              </a:rPr>
              <a:t>оқушылармен</a:t>
            </a:r>
            <a:r>
              <a:rPr lang="en-US" sz="2400" dirty="0">
                <a:solidFill>
                  <a:schemeClr val="tx2"/>
                </a:solidFill>
              </a:rPr>
              <a:t> </a:t>
            </a:r>
            <a:r>
              <a:rPr lang="en-US" sz="2400" dirty="0" err="1">
                <a:solidFill>
                  <a:schemeClr val="tx2"/>
                </a:solidFill>
              </a:rPr>
              <a:t>жұмыс</a:t>
            </a:r>
            <a:endParaRPr lang="kk-KZ" sz="2400" dirty="0">
              <a:solidFill>
                <a:schemeClr val="tx2"/>
              </a:solidFill>
            </a:endParaRPr>
          </a:p>
          <a:p>
            <a:pPr marL="342900" indent="-342900">
              <a:buFont typeface="+mj-lt"/>
              <a:buAutoNum type="arabicPeriod"/>
            </a:pPr>
            <a:r>
              <a:rPr lang="ru-RU" sz="2400" dirty="0" err="1">
                <a:solidFill>
                  <a:schemeClr val="tx2"/>
                </a:solidFill>
              </a:rPr>
              <a:t>Оқыту</a:t>
            </a:r>
            <a:r>
              <a:rPr lang="ru-RU" sz="2400" dirty="0">
                <a:solidFill>
                  <a:schemeClr val="tx2"/>
                </a:solidFill>
              </a:rPr>
              <a:t> </a:t>
            </a:r>
            <a:r>
              <a:rPr lang="ru-RU" sz="2400" dirty="0" smtClean="0">
                <a:solidFill>
                  <a:schemeClr val="tx2"/>
                </a:solidFill>
              </a:rPr>
              <a:t>сапасы2</a:t>
            </a:r>
            <a:endParaRPr lang="ru-RU" sz="2400" dirty="0">
              <a:solidFill>
                <a:schemeClr val="tx2"/>
              </a:solidFill>
            </a:endParaRPr>
          </a:p>
          <a:p>
            <a:pPr marL="342900" indent="-342900">
              <a:buFont typeface="+mj-lt"/>
              <a:buAutoNum type="arabicPeriod"/>
            </a:pPr>
            <a:r>
              <a:rPr lang="en-US" sz="2400" dirty="0">
                <a:solidFill>
                  <a:schemeClr val="tx2"/>
                </a:solidFill>
              </a:rPr>
              <a:t>№ 514 </a:t>
            </a:r>
            <a:r>
              <a:rPr lang="en-US" sz="2400" dirty="0" err="1">
                <a:solidFill>
                  <a:schemeClr val="tx2"/>
                </a:solidFill>
              </a:rPr>
              <a:t>бұйрығына</a:t>
            </a:r>
            <a:r>
              <a:rPr lang="en-US" sz="2400" dirty="0">
                <a:solidFill>
                  <a:schemeClr val="tx2"/>
                </a:solidFill>
              </a:rPr>
              <a:t> </a:t>
            </a:r>
            <a:r>
              <a:rPr lang="en-US" sz="2400" dirty="0" err="1">
                <a:solidFill>
                  <a:schemeClr val="tx2"/>
                </a:solidFill>
              </a:rPr>
              <a:t>сәйкес</a:t>
            </a:r>
            <a:r>
              <a:rPr lang="en-US" sz="2400" dirty="0">
                <a:solidFill>
                  <a:schemeClr val="tx2"/>
                </a:solidFill>
              </a:rPr>
              <a:t> </a:t>
            </a:r>
            <a:r>
              <a:rPr lang="en-US" sz="2400" dirty="0" err="1">
                <a:solidFill>
                  <a:schemeClr val="tx2"/>
                </a:solidFill>
              </a:rPr>
              <a:t>конкурстарда</a:t>
            </a:r>
            <a:r>
              <a:rPr lang="en-US" sz="2400" dirty="0">
                <a:solidFill>
                  <a:schemeClr val="tx2"/>
                </a:solidFill>
              </a:rPr>
              <a:t> </a:t>
            </a:r>
            <a:r>
              <a:rPr lang="en-US" sz="2400" dirty="0" err="1">
                <a:solidFill>
                  <a:schemeClr val="tx2"/>
                </a:solidFill>
              </a:rPr>
              <a:t>немесе</a:t>
            </a:r>
            <a:r>
              <a:rPr lang="en-US" sz="2400" dirty="0">
                <a:solidFill>
                  <a:schemeClr val="tx2"/>
                </a:solidFill>
              </a:rPr>
              <a:t> </a:t>
            </a:r>
            <a:r>
              <a:rPr lang="en-US" sz="2400" dirty="0" err="1">
                <a:solidFill>
                  <a:schemeClr val="tx2"/>
                </a:solidFill>
              </a:rPr>
              <a:t>олимпиадаларда</a:t>
            </a:r>
            <a:r>
              <a:rPr lang="en-US" sz="2400" dirty="0">
                <a:solidFill>
                  <a:schemeClr val="tx2"/>
                </a:solidFill>
              </a:rPr>
              <a:t> </a:t>
            </a:r>
            <a:r>
              <a:rPr lang="en-US" sz="2400" dirty="0" err="1">
                <a:solidFill>
                  <a:schemeClr val="tx2"/>
                </a:solidFill>
              </a:rPr>
              <a:t>немесе</a:t>
            </a:r>
            <a:r>
              <a:rPr lang="en-US" sz="2400" dirty="0">
                <a:solidFill>
                  <a:schemeClr val="tx2"/>
                </a:solidFill>
              </a:rPr>
              <a:t> </a:t>
            </a:r>
            <a:r>
              <a:rPr lang="en-US" sz="2400" dirty="0" err="1">
                <a:solidFill>
                  <a:schemeClr val="tx2"/>
                </a:solidFill>
              </a:rPr>
              <a:t>жарыстарда</a:t>
            </a:r>
            <a:r>
              <a:rPr lang="en-US" sz="2400" dirty="0">
                <a:solidFill>
                  <a:schemeClr val="tx2"/>
                </a:solidFill>
              </a:rPr>
              <a:t> </a:t>
            </a:r>
            <a:r>
              <a:rPr lang="en-US" sz="2400" dirty="0" err="1">
                <a:solidFill>
                  <a:schemeClr val="tx2"/>
                </a:solidFill>
              </a:rPr>
              <a:t>білім</a:t>
            </a:r>
            <a:r>
              <a:rPr lang="en-US" sz="2400" dirty="0">
                <a:solidFill>
                  <a:schemeClr val="tx2"/>
                </a:solidFill>
              </a:rPr>
              <a:t> </a:t>
            </a:r>
            <a:r>
              <a:rPr lang="en-US" sz="2400" dirty="0" err="1">
                <a:solidFill>
                  <a:schemeClr val="tx2"/>
                </a:solidFill>
              </a:rPr>
              <a:t>алушылардың</a:t>
            </a:r>
            <a:r>
              <a:rPr lang="en-US" sz="2400" dirty="0">
                <a:solidFill>
                  <a:schemeClr val="tx2"/>
                </a:solidFill>
              </a:rPr>
              <a:t> </a:t>
            </a:r>
            <a:r>
              <a:rPr lang="en-US" sz="2400" dirty="0" err="1">
                <a:solidFill>
                  <a:schemeClr val="tx2"/>
                </a:solidFill>
              </a:rPr>
              <a:t>жетістіктері</a:t>
            </a:r>
            <a:endParaRPr lang="kk-KZ" sz="2400" dirty="0">
              <a:solidFill>
                <a:schemeClr val="tx2"/>
              </a:solidFill>
            </a:endParaRPr>
          </a:p>
          <a:p>
            <a:pPr marL="342900" indent="-342900">
              <a:buFont typeface="+mj-lt"/>
              <a:buAutoNum type="arabicPeriod"/>
            </a:pPr>
            <a:r>
              <a:rPr lang="ru-RU" sz="2400" dirty="0">
                <a:solidFill>
                  <a:schemeClr val="tx2"/>
                </a:solidFill>
              </a:rPr>
              <a:t>№ 514 </a:t>
            </a:r>
            <a:r>
              <a:rPr lang="ru-RU" sz="2400" dirty="0" err="1">
                <a:solidFill>
                  <a:schemeClr val="tx2"/>
                </a:solidFill>
              </a:rPr>
              <a:t>бұйрығына</a:t>
            </a:r>
            <a:r>
              <a:rPr lang="ru-RU" sz="2400" dirty="0">
                <a:solidFill>
                  <a:schemeClr val="tx2"/>
                </a:solidFill>
              </a:rPr>
              <a:t> </a:t>
            </a:r>
            <a:r>
              <a:rPr lang="ru-RU" sz="2400" dirty="0" err="1">
                <a:solidFill>
                  <a:schemeClr val="tx2"/>
                </a:solidFill>
              </a:rPr>
              <a:t>сәйкес</a:t>
            </a:r>
            <a:r>
              <a:rPr lang="ru-RU" sz="2400" dirty="0">
                <a:solidFill>
                  <a:schemeClr val="tx2"/>
                </a:solidFill>
              </a:rPr>
              <a:t> </a:t>
            </a:r>
            <a:r>
              <a:rPr lang="ru-RU" sz="2400" dirty="0" err="1">
                <a:solidFill>
                  <a:schemeClr val="tx2"/>
                </a:solidFill>
              </a:rPr>
              <a:t>педагогтің</a:t>
            </a:r>
            <a:r>
              <a:rPr lang="ru-RU" sz="2400" dirty="0">
                <a:solidFill>
                  <a:schemeClr val="tx2"/>
                </a:solidFill>
              </a:rPr>
              <a:t> </a:t>
            </a:r>
            <a:r>
              <a:rPr lang="ru-RU" sz="2400" dirty="0" err="1">
                <a:solidFill>
                  <a:schemeClr val="tx2"/>
                </a:solidFill>
              </a:rPr>
              <a:t>кәсіби</a:t>
            </a:r>
            <a:r>
              <a:rPr lang="ru-RU" sz="2400" dirty="0">
                <a:solidFill>
                  <a:schemeClr val="tx2"/>
                </a:solidFill>
              </a:rPr>
              <a:t> </a:t>
            </a:r>
            <a:r>
              <a:rPr lang="ru-RU" sz="2400" dirty="0" err="1">
                <a:solidFill>
                  <a:schemeClr val="tx2"/>
                </a:solidFill>
              </a:rPr>
              <a:t>конкурстардағы</a:t>
            </a:r>
            <a:r>
              <a:rPr lang="ru-RU" sz="2400" dirty="0">
                <a:solidFill>
                  <a:schemeClr val="tx2"/>
                </a:solidFill>
              </a:rPr>
              <a:t> </a:t>
            </a:r>
            <a:r>
              <a:rPr lang="ru-RU" sz="2400" dirty="0" err="1">
                <a:solidFill>
                  <a:schemeClr val="tx2"/>
                </a:solidFill>
              </a:rPr>
              <a:t>немесе</a:t>
            </a:r>
            <a:r>
              <a:rPr lang="ru-RU" sz="2400" dirty="0">
                <a:solidFill>
                  <a:schemeClr val="tx2"/>
                </a:solidFill>
              </a:rPr>
              <a:t> </a:t>
            </a:r>
            <a:r>
              <a:rPr lang="ru-RU" sz="2400" dirty="0" err="1">
                <a:solidFill>
                  <a:schemeClr val="tx2"/>
                </a:solidFill>
              </a:rPr>
              <a:t>олимпиадалардағы</a:t>
            </a:r>
            <a:r>
              <a:rPr lang="ru-RU" sz="2400" dirty="0">
                <a:solidFill>
                  <a:schemeClr val="tx2"/>
                </a:solidFill>
              </a:rPr>
              <a:t> </a:t>
            </a:r>
            <a:r>
              <a:rPr lang="ru-RU" sz="2400" dirty="0" err="1">
                <a:solidFill>
                  <a:schemeClr val="tx2"/>
                </a:solidFill>
              </a:rPr>
              <a:t>жетістіктері</a:t>
            </a:r>
            <a:endParaRPr lang="ru-RU" sz="2400" dirty="0">
              <a:solidFill>
                <a:schemeClr val="tx2"/>
              </a:solidFill>
            </a:endParaRPr>
          </a:p>
          <a:p>
            <a:pPr marL="342900" indent="-342900">
              <a:buFont typeface="+mj-lt"/>
              <a:buAutoNum type="arabicPeriod"/>
            </a:pPr>
            <a:r>
              <a:rPr lang="en-US" sz="2400" dirty="0" err="1">
                <a:solidFill>
                  <a:schemeClr val="tx2"/>
                </a:solidFill>
              </a:rPr>
              <a:t>Педагогикалық</a:t>
            </a:r>
            <a:r>
              <a:rPr lang="en-US" sz="2400" dirty="0">
                <a:solidFill>
                  <a:schemeClr val="tx2"/>
                </a:solidFill>
              </a:rPr>
              <a:t> </a:t>
            </a:r>
            <a:r>
              <a:rPr lang="en-US" sz="2400" dirty="0" err="1">
                <a:solidFill>
                  <a:schemeClr val="tx2"/>
                </a:solidFill>
              </a:rPr>
              <a:t>тәжірибені</a:t>
            </a:r>
            <a:r>
              <a:rPr lang="en-US" sz="2400" dirty="0">
                <a:solidFill>
                  <a:schemeClr val="tx2"/>
                </a:solidFill>
              </a:rPr>
              <a:t> </a:t>
            </a:r>
            <a:r>
              <a:rPr lang="en-US" sz="2400" dirty="0" err="1">
                <a:solidFill>
                  <a:schemeClr val="tx2"/>
                </a:solidFill>
              </a:rPr>
              <a:t>жинақтау</a:t>
            </a:r>
            <a:endParaRPr lang="ru-RU" sz="2400" dirty="0">
              <a:solidFill>
                <a:schemeClr val="tx2"/>
              </a:solidFill>
            </a:endParaRPr>
          </a:p>
          <a:p>
            <a:r>
              <a:rPr lang="ru-RU" dirty="0"/>
              <a:t>    </a:t>
            </a:r>
            <a:endParaRPr lang="ru-RU" b="1" dirty="0"/>
          </a:p>
          <a:p>
            <a:pPr marL="342900" indent="-342900">
              <a:buFont typeface="+mj-lt"/>
              <a:buAutoNum type="arabicPeriod"/>
            </a:pPr>
            <a:endParaRPr lang="ru-RU" b="1" baseline="30000" dirty="0"/>
          </a:p>
        </p:txBody>
      </p:sp>
    </p:spTree>
    <p:extLst>
      <p:ext uri="{BB962C8B-B14F-4D97-AF65-F5344CB8AC3E}">
        <p14:creationId xmlns:p14="http://schemas.microsoft.com/office/powerpoint/2010/main" val="25680711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4953" y="740979"/>
            <a:ext cx="11377448" cy="676658"/>
          </a:xfrm>
        </p:spPr>
        <p:txBody>
          <a:bodyPr>
            <a:normAutofit fontScale="90000"/>
          </a:bodyPr>
          <a:lstStyle/>
          <a:p>
            <a:r>
              <a:rPr lang="ru-RU" sz="2700" b="1" dirty="0" err="1" smtClean="0">
                <a:solidFill>
                  <a:schemeClr val="tx2"/>
                </a:solidFill>
              </a:rPr>
              <a:t>Біліктілік</a:t>
            </a:r>
            <a:r>
              <a:rPr lang="ru-RU" sz="2700" b="1" dirty="0" smtClean="0">
                <a:solidFill>
                  <a:schemeClr val="tx2"/>
                </a:solidFill>
              </a:rPr>
              <a:t> </a:t>
            </a:r>
            <a:r>
              <a:rPr lang="ru-RU" sz="2700" b="1" dirty="0" err="1" smtClean="0">
                <a:solidFill>
                  <a:schemeClr val="tx2"/>
                </a:solidFill>
              </a:rPr>
              <a:t>санатын</a:t>
            </a:r>
            <a:r>
              <a:rPr lang="ru-RU" sz="2700" b="1" dirty="0" smtClean="0">
                <a:solidFill>
                  <a:schemeClr val="tx2"/>
                </a:solidFill>
              </a:rPr>
              <a:t> беру (</a:t>
            </a:r>
            <a:r>
              <a:rPr lang="ru-RU" sz="2700" b="1" dirty="0" err="1" smtClean="0">
                <a:solidFill>
                  <a:schemeClr val="tx2"/>
                </a:solidFill>
              </a:rPr>
              <a:t>растау</a:t>
            </a:r>
            <a:r>
              <a:rPr lang="ru-RU" sz="2700" b="1" dirty="0" smtClean="0">
                <a:solidFill>
                  <a:schemeClr val="tx2"/>
                </a:solidFill>
              </a:rPr>
              <a:t>) </a:t>
            </a:r>
            <a:r>
              <a:rPr lang="ru-RU" sz="2700" b="1" dirty="0" err="1" smtClean="0">
                <a:solidFill>
                  <a:schemeClr val="tx2"/>
                </a:solidFill>
              </a:rPr>
              <a:t>үшін жалпы</a:t>
            </a:r>
            <a:r>
              <a:rPr lang="ru-RU" sz="2700" b="1" dirty="0" smtClean="0">
                <a:solidFill>
                  <a:schemeClr val="tx2"/>
                </a:solidFill>
              </a:rPr>
              <a:t> орта </a:t>
            </a:r>
            <a:r>
              <a:rPr lang="ru-RU" sz="2700" b="1" dirty="0" err="1" smtClean="0">
                <a:solidFill>
                  <a:schemeClr val="tx2"/>
                </a:solidFill>
              </a:rPr>
              <a:t>білім</a:t>
            </a:r>
            <a:r>
              <a:rPr lang="ru-RU" sz="2700" b="1" dirty="0" smtClean="0">
                <a:solidFill>
                  <a:schemeClr val="tx2"/>
                </a:solidFill>
              </a:rPr>
              <a:t> беру </a:t>
            </a:r>
            <a:r>
              <a:rPr lang="ru-RU" sz="2700" b="1" dirty="0" err="1" smtClean="0">
                <a:solidFill>
                  <a:schemeClr val="tx2"/>
                </a:solidFill>
              </a:rPr>
              <a:t>ұйымдары педагогінің портфолиосын</a:t>
            </a:r>
            <a:r>
              <a:rPr lang="ru-RU" sz="2700" b="1" dirty="0" smtClean="0">
                <a:solidFill>
                  <a:schemeClr val="tx2"/>
                </a:solidFill>
              </a:rPr>
              <a:t> </a:t>
            </a:r>
            <a:r>
              <a:rPr lang="ru-RU" sz="2700" b="1" dirty="0" err="1" smtClean="0">
                <a:solidFill>
                  <a:schemeClr val="tx2"/>
                </a:solidFill>
              </a:rPr>
              <a:t>бағалау критерийлері</a:t>
            </a:r>
            <a:r>
              <a:rPr lang="ru-RU" sz="2700" b="1" dirty="0" smtClean="0">
                <a:solidFill>
                  <a:schemeClr val="tx2"/>
                </a:solidFill>
              </a:rPr>
              <a:t> </a:t>
            </a:r>
            <a:r>
              <a:rPr lang="ru-RU" dirty="0">
                <a:solidFill>
                  <a:schemeClr val="tx2"/>
                </a:solidFill>
              </a:rPr>
              <a:t/>
            </a:r>
            <a:br>
              <a:rPr lang="ru-RU" dirty="0">
                <a:solidFill>
                  <a:schemeClr val="tx2"/>
                </a:solidFill>
              </a:rPr>
            </a:br>
            <a:endParaRPr lang="ru-RU" dirty="0">
              <a:solidFill>
                <a:schemeClr val="tx2"/>
              </a:solidFill>
            </a:endParaRPr>
          </a:p>
        </p:txBody>
      </p:sp>
      <p:sp>
        <p:nvSpPr>
          <p:cNvPr id="3" name="Номер слайда 2"/>
          <p:cNvSpPr>
            <a:spLocks noGrp="1"/>
          </p:cNvSpPr>
          <p:nvPr>
            <p:ph type="sldNum" sz="quarter" idx="12"/>
          </p:nvPr>
        </p:nvSpPr>
        <p:spPr/>
        <p:txBody>
          <a:bodyPr/>
          <a:lstStyle/>
          <a:p>
            <a:pPr algn="ctr"/>
            <a:fld id="{00000000-1234-1234-1234-123412341234}" type="slidenum">
              <a:rPr lang="ru-RU" smtClean="0">
                <a:solidFill>
                  <a:prstClr val="black">
                    <a:tint val="75000"/>
                  </a:prstClr>
                </a:solidFill>
              </a:rPr>
              <a:pPr algn="ctr"/>
              <a:t>13</a:t>
            </a:fld>
            <a:endParaRPr lang="ru-RU">
              <a:solidFill>
                <a:prstClr val="black">
                  <a:tint val="75000"/>
                </a:prstClr>
              </a:solidFill>
            </a:endParaRPr>
          </a:p>
        </p:txBody>
      </p:sp>
      <p:pic>
        <p:nvPicPr>
          <p:cNvPr id="4" name="Picture 2" descr="D:\слайд22333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0433"/>
            <a:ext cx="12192000" cy="532892"/>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lc="http://schemas.openxmlformats.org/drawingml/2006/lockedCanvas" xmlns:a16="http://schemas.microsoft.com/office/drawing/2014/main" xmlns="" id="{79D6EEA6-1F01-41D5-A12E-48650E1831A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517218" y="0"/>
            <a:ext cx="674782" cy="674782"/>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graphicFrame>
        <p:nvGraphicFramePr>
          <p:cNvPr id="7" name="Таблица 6"/>
          <p:cNvGraphicFramePr>
            <a:graphicFrameLocks noGrp="1"/>
          </p:cNvGraphicFramePr>
          <p:nvPr>
            <p:extLst>
              <p:ext uri="{D42A27DB-BD31-4B8C-83A1-F6EECF244321}">
                <p14:modId xmlns:p14="http://schemas.microsoft.com/office/powerpoint/2010/main" val="2804041918"/>
              </p:ext>
            </p:extLst>
          </p:nvPr>
        </p:nvGraphicFramePr>
        <p:xfrm>
          <a:off x="70338" y="1238231"/>
          <a:ext cx="12121663" cy="5809270"/>
        </p:xfrm>
        <a:graphic>
          <a:graphicData uri="http://schemas.openxmlformats.org/drawingml/2006/table">
            <a:tbl>
              <a:tblPr firstRow="1" firstCol="1" bandRow="1">
                <a:tableStyleId>{69CF1AB2-1976-4502-BF36-3FF5EA218861}</a:tableStyleId>
              </a:tblPr>
              <a:tblGrid>
                <a:gridCol w="3080825"/>
                <a:gridCol w="4241819"/>
                <a:gridCol w="4799019"/>
              </a:tblGrid>
              <a:tr h="252436">
                <a:tc>
                  <a:txBody>
                    <a:bodyPr/>
                    <a:lstStyle/>
                    <a:p>
                      <a:pPr algn="l">
                        <a:lnSpc>
                          <a:spcPct val="115000"/>
                        </a:lnSpc>
                        <a:spcAft>
                          <a:spcPts val="1000"/>
                        </a:spcAft>
                      </a:pPr>
                      <a:r>
                        <a:rPr lang="ru-RU" sz="1400" dirty="0" err="1" smtClean="0">
                          <a:solidFill>
                            <a:schemeClr val="tx2"/>
                          </a:solidFill>
                          <a:effectLst/>
                          <a:latin typeface="Times New Roman" pitchFamily="18" charset="0"/>
                          <a:cs typeface="Times New Roman" pitchFamily="18" charset="0"/>
                        </a:rPr>
                        <a:t>Бағалау критерийлері</a:t>
                      </a:r>
                      <a:endParaRPr lang="ru-RU" sz="1400" dirty="0">
                        <a:solidFill>
                          <a:schemeClr val="tx2"/>
                        </a:solidFill>
                        <a:effectLst/>
                        <a:latin typeface="Times New Roman" pitchFamily="18" charset="0"/>
                        <a:ea typeface="Calibri"/>
                        <a:cs typeface="Times New Roman" pitchFamily="18" charset="0"/>
                      </a:endParaRPr>
                    </a:p>
                  </a:txBody>
                  <a:tcPr marL="46432" marR="46432" marT="0" marB="0"/>
                </a:tc>
                <a:tc>
                  <a:txBody>
                    <a:bodyPr/>
                    <a:lstStyle/>
                    <a:p>
                      <a:pPr marL="12700" algn="l">
                        <a:lnSpc>
                          <a:spcPct val="115000"/>
                        </a:lnSpc>
                        <a:spcAft>
                          <a:spcPts val="100"/>
                        </a:spcAft>
                      </a:pPr>
                      <a:r>
                        <a:rPr lang="ru-RU" sz="1400" dirty="0">
                          <a:solidFill>
                            <a:schemeClr val="tx2"/>
                          </a:solidFill>
                          <a:effectLst/>
                          <a:latin typeface="Times New Roman" pitchFamily="18" charset="0"/>
                          <a:cs typeface="Times New Roman" pitchFamily="18" charset="0"/>
                        </a:rPr>
                        <a:t>Педагог-модератор</a:t>
                      </a:r>
                      <a:endParaRPr lang="ru-RU" sz="1400" dirty="0">
                        <a:solidFill>
                          <a:schemeClr val="tx2"/>
                        </a:solidFill>
                        <a:effectLst/>
                        <a:latin typeface="Times New Roman" pitchFamily="18" charset="0"/>
                        <a:ea typeface="Calibri"/>
                        <a:cs typeface="Times New Roman" pitchFamily="18" charset="0"/>
                      </a:endParaRPr>
                    </a:p>
                  </a:txBody>
                  <a:tcPr marL="6449" marR="6449" marT="6449" marB="6449" anchor="ctr"/>
                </a:tc>
                <a:tc>
                  <a:txBody>
                    <a:bodyPr/>
                    <a:lstStyle/>
                    <a:p>
                      <a:pPr marL="12700" algn="l">
                        <a:lnSpc>
                          <a:spcPct val="115000"/>
                        </a:lnSpc>
                        <a:spcAft>
                          <a:spcPts val="100"/>
                        </a:spcAft>
                      </a:pPr>
                      <a:r>
                        <a:rPr lang="ru-RU" sz="1400" dirty="0" err="1" smtClean="0">
                          <a:solidFill>
                            <a:schemeClr val="tx2"/>
                          </a:solidFill>
                          <a:effectLst/>
                          <a:latin typeface="Times New Roman" pitchFamily="18" charset="0"/>
                          <a:cs typeface="Times New Roman" pitchFamily="18" charset="0"/>
                        </a:rPr>
                        <a:t>Педагог-сарапшы</a:t>
                      </a:r>
                      <a:endParaRPr lang="ru-RU" sz="1400" dirty="0">
                        <a:solidFill>
                          <a:schemeClr val="tx2"/>
                        </a:solidFill>
                        <a:effectLst/>
                        <a:latin typeface="Times New Roman" pitchFamily="18" charset="0"/>
                        <a:ea typeface="Calibri"/>
                        <a:cs typeface="Times New Roman" pitchFamily="18" charset="0"/>
                      </a:endParaRPr>
                    </a:p>
                  </a:txBody>
                  <a:tcPr marL="6449" marR="6449" marT="6449" marB="6449" anchor="ctr"/>
                </a:tc>
              </a:tr>
              <a:tr h="971922">
                <a:tc>
                  <a:txBody>
                    <a:bodyPr/>
                    <a:lstStyle/>
                    <a:p>
                      <a:pPr marL="12700" algn="l">
                        <a:lnSpc>
                          <a:spcPct val="115000"/>
                        </a:lnSpc>
                        <a:spcAft>
                          <a:spcPts val="100"/>
                        </a:spcAft>
                      </a:pPr>
                      <a:r>
                        <a:rPr lang="ru-RU" sz="1400" b="0" dirty="0" err="1" smtClean="0">
                          <a:solidFill>
                            <a:schemeClr val="tx2"/>
                          </a:solidFill>
                          <a:effectLst/>
                          <a:latin typeface="Times New Roman" pitchFamily="18" charset="0"/>
                          <a:cs typeface="Times New Roman" pitchFamily="18" charset="0"/>
                        </a:rPr>
                        <a:t>Соңғы үш оқу жылындағы білім</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алушылардың білім</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сапасы</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Білім</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сапасының динамикасын</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ескере</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отырып</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(тоқсан/жартыжылдық</a:t>
                      </a:r>
                      <a:r>
                        <a:rPr lang="ru-RU" sz="1400" b="0" dirty="0" smtClean="0">
                          <a:solidFill>
                            <a:schemeClr val="tx2"/>
                          </a:solidFill>
                          <a:effectLst/>
                          <a:latin typeface="Times New Roman" pitchFamily="18" charset="0"/>
                          <a:cs typeface="Times New Roman" pitchFamily="18" charset="0"/>
                        </a:rPr>
                        <a:t>)</a:t>
                      </a:r>
                      <a:endParaRPr lang="ru-RU" sz="1400" b="0" dirty="0">
                        <a:solidFill>
                          <a:schemeClr val="tx2"/>
                        </a:solidFill>
                        <a:effectLst/>
                        <a:latin typeface="Times New Roman" pitchFamily="18" charset="0"/>
                        <a:ea typeface="Calibri"/>
                        <a:cs typeface="Times New Roman" pitchFamily="18" charset="0"/>
                      </a:endParaRPr>
                    </a:p>
                  </a:txBody>
                  <a:tcPr marL="6449" marR="6449" marT="6449" marB="6449"/>
                </a:tc>
                <a:tc>
                  <a:txBody>
                    <a:bodyPr/>
                    <a:lstStyle/>
                    <a:p>
                      <a:pPr marL="12700" algn="l">
                        <a:lnSpc>
                          <a:spcPct val="115000"/>
                        </a:lnSpc>
                        <a:spcAft>
                          <a:spcPts val="100"/>
                        </a:spcAft>
                      </a:pPr>
                      <a:r>
                        <a:rPr lang="ru-RU" sz="1400" b="0" dirty="0" err="1" smtClean="0">
                          <a:solidFill>
                            <a:schemeClr val="tx2"/>
                          </a:solidFill>
                          <a:effectLst/>
                          <a:latin typeface="Times New Roman" pitchFamily="18" charset="0"/>
                          <a:cs typeface="Times New Roman" pitchFamily="18" charset="0"/>
                        </a:rPr>
                        <a:t>Білім</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сапасының өсу </a:t>
                      </a:r>
                      <a:r>
                        <a:rPr lang="ru-RU" sz="1400" b="0" dirty="0" smtClean="0">
                          <a:solidFill>
                            <a:schemeClr val="tx2"/>
                          </a:solidFill>
                          <a:effectLst/>
                          <a:latin typeface="Times New Roman" pitchFamily="18" charset="0"/>
                          <a:cs typeface="Times New Roman" pitchFamily="18" charset="0"/>
                        </a:rPr>
                        <a:t>динамикасы-3%</a:t>
                      </a:r>
                      <a:endParaRPr lang="ru-RU" sz="1400" b="0" dirty="0">
                        <a:solidFill>
                          <a:schemeClr val="tx2"/>
                        </a:solidFill>
                        <a:effectLst/>
                        <a:latin typeface="Times New Roman" pitchFamily="18" charset="0"/>
                        <a:ea typeface="Calibri"/>
                        <a:cs typeface="Times New Roman" pitchFamily="18" charset="0"/>
                      </a:endParaRPr>
                    </a:p>
                  </a:txBody>
                  <a:tcPr marL="6449" marR="6449" marT="6449" marB="6449"/>
                </a:tc>
                <a:tc>
                  <a:txBody>
                    <a:bodyPr/>
                    <a:lstStyle/>
                    <a:p>
                      <a:pPr marL="12700" algn="l">
                        <a:lnSpc>
                          <a:spcPct val="115000"/>
                        </a:lnSpc>
                        <a:spcAft>
                          <a:spcPts val="100"/>
                        </a:spcAft>
                      </a:pPr>
                      <a:r>
                        <a:rPr lang="ru-RU" sz="1400" b="0" dirty="0" err="1" smtClean="0">
                          <a:solidFill>
                            <a:schemeClr val="tx2"/>
                          </a:solidFill>
                          <a:effectLst/>
                          <a:latin typeface="Times New Roman" pitchFamily="18" charset="0"/>
                          <a:cs typeface="Times New Roman" pitchFamily="18" charset="0"/>
                        </a:rPr>
                        <a:t>Білім</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сапасының өсу </a:t>
                      </a:r>
                      <a:r>
                        <a:rPr lang="ru-RU" sz="1400" b="0" dirty="0" smtClean="0">
                          <a:solidFill>
                            <a:schemeClr val="tx2"/>
                          </a:solidFill>
                          <a:effectLst/>
                          <a:latin typeface="Times New Roman" pitchFamily="18" charset="0"/>
                          <a:cs typeface="Times New Roman" pitchFamily="18" charset="0"/>
                        </a:rPr>
                        <a:t>динамикасы-4</a:t>
                      </a:r>
                      <a:r>
                        <a:rPr lang="ru-RU" sz="1400" b="0" dirty="0">
                          <a:solidFill>
                            <a:schemeClr val="tx2"/>
                          </a:solidFill>
                          <a:effectLst/>
                          <a:latin typeface="Times New Roman" pitchFamily="18" charset="0"/>
                          <a:cs typeface="Times New Roman" pitchFamily="18" charset="0"/>
                        </a:rPr>
                        <a:t>%</a:t>
                      </a:r>
                      <a:endParaRPr lang="ru-RU" sz="1400" b="0" dirty="0">
                        <a:solidFill>
                          <a:schemeClr val="tx2"/>
                        </a:solidFill>
                        <a:effectLst/>
                        <a:latin typeface="Times New Roman" pitchFamily="18" charset="0"/>
                        <a:ea typeface="Calibri"/>
                        <a:cs typeface="Times New Roman" pitchFamily="18" charset="0"/>
                      </a:endParaRPr>
                    </a:p>
                  </a:txBody>
                  <a:tcPr marL="6449" marR="6449" marT="6449" marB="6449"/>
                </a:tc>
              </a:tr>
              <a:tr h="894420">
                <a:tc>
                  <a:txBody>
                    <a:bodyPr/>
                    <a:lstStyle/>
                    <a:p>
                      <a:pPr marL="12700" algn="l">
                        <a:lnSpc>
                          <a:spcPct val="115000"/>
                        </a:lnSpc>
                        <a:spcAft>
                          <a:spcPts val="100"/>
                        </a:spcAft>
                      </a:pPr>
                      <a:r>
                        <a:rPr lang="ru-RU" sz="1400" b="0" dirty="0" err="1" smtClean="0">
                          <a:solidFill>
                            <a:schemeClr val="tx2"/>
                          </a:solidFill>
                          <a:effectLst/>
                          <a:latin typeface="Times New Roman" pitchFamily="18" charset="0"/>
                          <a:cs typeface="Times New Roman" pitchFamily="18" charset="0"/>
                        </a:rPr>
                        <a:t>Үлгерімі  төмен оқушылармен жұмыс</a:t>
                      </a:r>
                      <a:endParaRPr lang="ru-RU" sz="1400" b="0" dirty="0">
                        <a:solidFill>
                          <a:schemeClr val="tx2"/>
                        </a:solidFill>
                        <a:effectLst/>
                        <a:latin typeface="Times New Roman" pitchFamily="18" charset="0"/>
                        <a:ea typeface="Calibri"/>
                        <a:cs typeface="Times New Roman" pitchFamily="18" charset="0"/>
                      </a:endParaRPr>
                    </a:p>
                  </a:txBody>
                  <a:tcPr marL="6449" marR="6449" marT="6449" marB="6449"/>
                </a:tc>
                <a:tc>
                  <a:txBody>
                    <a:bodyPr/>
                    <a:lstStyle/>
                    <a:p>
                      <a:pPr algn="l"/>
                      <a:r>
                        <a:rPr lang="kk-KZ" sz="1400" b="0" kern="1200" dirty="0" smtClean="0">
                          <a:solidFill>
                            <a:schemeClr val="tx2">
                              <a:lumMod val="75000"/>
                            </a:schemeClr>
                          </a:solidFill>
                          <a:latin typeface="Times New Roman" pitchFamily="18" charset="0"/>
                          <a:ea typeface="+mn-ea"/>
                          <a:cs typeface="Times New Roman" pitchFamily="18" charset="0"/>
                        </a:rPr>
                        <a:t>Оқу динамикасының-төмендеуі немесе жоғарлауы. Үлгермеушіліктің алдын алу бойынша жұмыс (жұмыс жоспарының болуы, талдау және анықтау( оқу жылының басында 1 рет), сауалнама (оқу жылының соңында 1 рет)</a:t>
                      </a:r>
                      <a:endParaRPr lang="ru-RU" sz="1400" b="0" kern="1200" dirty="0">
                        <a:solidFill>
                          <a:schemeClr val="tx2">
                            <a:lumMod val="75000"/>
                          </a:schemeClr>
                        </a:solidFill>
                        <a:latin typeface="Times New Roman" pitchFamily="18" charset="0"/>
                        <a:ea typeface="+mn-ea"/>
                        <a:cs typeface="Times New Roman" pitchFamily="18" charset="0"/>
                      </a:endParaRPr>
                    </a:p>
                  </a:txBody>
                  <a:tcPr marL="6449" marR="6449" marT="6449" marB="6449"/>
                </a:tc>
                <a:tc>
                  <a:txBody>
                    <a:bodyPr/>
                    <a:lstStyle/>
                    <a:p>
                      <a:pPr algn="l"/>
                      <a:r>
                        <a:rPr lang="kk-KZ" sz="1400" b="0" kern="1200" dirty="0" smtClean="0">
                          <a:solidFill>
                            <a:schemeClr val="tx2">
                              <a:lumMod val="75000"/>
                            </a:schemeClr>
                          </a:solidFill>
                          <a:latin typeface="Times New Roman" pitchFamily="18" charset="0"/>
                          <a:ea typeface="+mn-ea"/>
                          <a:cs typeface="Times New Roman" pitchFamily="18" charset="0"/>
                        </a:rPr>
                        <a:t>Оқу динамикасының-төмендеуі немесе жоғарлауы. Үлгермеушіліктің алдын алу бойынша жұмыс (жұмыс жоспарының болуы, талдау және анықтау( оқу жылының басында 1 рет), сауалнама (оқу жылының соңында 1 рет)</a:t>
                      </a:r>
                      <a:endParaRPr lang="ru-RU" sz="1400" b="0" kern="1200" dirty="0">
                        <a:solidFill>
                          <a:schemeClr val="tx2">
                            <a:lumMod val="75000"/>
                          </a:schemeClr>
                        </a:solidFill>
                        <a:latin typeface="Times New Roman" pitchFamily="18" charset="0"/>
                        <a:ea typeface="+mn-ea"/>
                        <a:cs typeface="Times New Roman" pitchFamily="18" charset="0"/>
                      </a:endParaRPr>
                    </a:p>
                  </a:txBody>
                  <a:tcPr marL="6449" marR="6449" marT="6449" marB="6449"/>
                </a:tc>
              </a:tr>
              <a:tr h="1211751">
                <a:tc>
                  <a:txBody>
                    <a:bodyPr/>
                    <a:lstStyle/>
                    <a:p>
                      <a:pPr marL="12700" algn="l">
                        <a:lnSpc>
                          <a:spcPct val="115000"/>
                        </a:lnSpc>
                        <a:spcAft>
                          <a:spcPts val="100"/>
                        </a:spcAft>
                      </a:pPr>
                      <a:r>
                        <a:rPr lang="ru-RU" sz="1400" b="0" dirty="0" err="1" smtClean="0">
                          <a:solidFill>
                            <a:schemeClr val="tx2"/>
                          </a:solidFill>
                          <a:effectLst/>
                          <a:latin typeface="Times New Roman" pitchFamily="18" charset="0"/>
                          <a:cs typeface="Times New Roman" pitchFamily="18" charset="0"/>
                        </a:rPr>
                        <a:t>Оқу сапасы</a:t>
                      </a:r>
                      <a:endParaRPr lang="ru-RU" sz="1400" b="0" dirty="0">
                        <a:solidFill>
                          <a:schemeClr val="tx2"/>
                        </a:solidFill>
                        <a:effectLst/>
                        <a:latin typeface="Times New Roman" pitchFamily="18" charset="0"/>
                        <a:ea typeface="Calibri"/>
                        <a:cs typeface="Times New Roman" pitchFamily="18" charset="0"/>
                      </a:endParaRPr>
                    </a:p>
                  </a:txBody>
                  <a:tcPr marL="6449" marR="6449" marT="6449" marB="6449"/>
                </a:tc>
                <a:tc>
                  <a:txBody>
                    <a:bodyPr/>
                    <a:lstStyle/>
                    <a:p>
                      <a:pPr marL="12700" algn="l">
                        <a:lnSpc>
                          <a:spcPct val="115000"/>
                        </a:lnSpc>
                        <a:spcAft>
                          <a:spcPts val="100"/>
                        </a:spcAft>
                      </a:pPr>
                      <a:r>
                        <a:rPr lang="ru-RU" sz="1400" b="0" dirty="0" err="1" smtClean="0">
                          <a:solidFill>
                            <a:schemeClr val="tx2"/>
                          </a:solidFill>
                          <a:effectLst/>
                          <a:latin typeface="Times New Roman" pitchFamily="18" charset="0"/>
                          <a:cs typeface="Times New Roman" pitchFamily="18" charset="0"/>
                        </a:rPr>
                        <a:t>Сабақтың бейнежазбасы</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(ұзақтығы </a:t>
                      </a:r>
                      <a:r>
                        <a:rPr lang="ru-RU" sz="1400" b="0" dirty="0" smtClean="0">
                          <a:solidFill>
                            <a:schemeClr val="tx2"/>
                          </a:solidFill>
                          <a:effectLst/>
                          <a:latin typeface="Times New Roman" pitchFamily="18" charset="0"/>
                          <a:cs typeface="Times New Roman" pitchFamily="18" charset="0"/>
                        </a:rPr>
                        <a:t>10 минут. </a:t>
                      </a:r>
                      <a:r>
                        <a:rPr lang="ru-RU" sz="1400" b="0" dirty="0" err="1" smtClean="0">
                          <a:solidFill>
                            <a:schemeClr val="tx2"/>
                          </a:solidFill>
                          <a:effectLst/>
                          <a:latin typeface="Times New Roman" pitchFamily="18" charset="0"/>
                          <a:cs typeface="Times New Roman" pitchFamily="18" charset="0"/>
                        </a:rPr>
                        <a:t>Негізгі</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талаптар</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монтажсыз</a:t>
                      </a:r>
                      <a:r>
                        <a:rPr lang="ru-RU" sz="1400" b="0" dirty="0" smtClean="0">
                          <a:solidFill>
                            <a:schemeClr val="tx2"/>
                          </a:solidFill>
                          <a:effectLst/>
                          <a:latin typeface="Times New Roman" pitchFamily="18" charset="0"/>
                          <a:cs typeface="Times New Roman" pitchFamily="18" charset="0"/>
                        </a:rPr>
                        <a:t>, аудио - видео </a:t>
                      </a:r>
                      <a:r>
                        <a:rPr lang="ru-RU" sz="1400" b="0" dirty="0" err="1" smtClean="0">
                          <a:solidFill>
                            <a:schemeClr val="tx2"/>
                          </a:solidFill>
                          <a:effectLst/>
                          <a:latin typeface="Times New Roman" pitchFamily="18" charset="0"/>
                          <a:cs typeface="Times New Roman" pitchFamily="18" charset="0"/>
                        </a:rPr>
                        <a:t>желімдеусіз</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бақылау парағымен және білім</a:t>
                      </a:r>
                      <a:r>
                        <a:rPr lang="ru-RU" sz="1400" b="0" dirty="0" smtClean="0">
                          <a:solidFill>
                            <a:schemeClr val="tx2"/>
                          </a:solidFill>
                          <a:effectLst/>
                          <a:latin typeface="Times New Roman" pitchFamily="18" charset="0"/>
                          <a:cs typeface="Times New Roman" pitchFamily="18" charset="0"/>
                        </a:rPr>
                        <a:t> беру </a:t>
                      </a:r>
                      <a:r>
                        <a:rPr lang="ru-RU" sz="1400" b="0" dirty="0" err="1" smtClean="0">
                          <a:solidFill>
                            <a:schemeClr val="tx2"/>
                          </a:solidFill>
                          <a:effectLst/>
                          <a:latin typeface="Times New Roman" pitchFamily="18" charset="0"/>
                          <a:cs typeface="Times New Roman" pitchFamily="18" charset="0"/>
                        </a:rPr>
                        <a:t>ұйымы басшысының орынбасары</a:t>
                      </a:r>
                      <a:r>
                        <a:rPr lang="ru-RU" sz="1400" b="0" dirty="0" smtClean="0">
                          <a:solidFill>
                            <a:schemeClr val="tx2"/>
                          </a:solidFill>
                          <a:effectLst/>
                          <a:latin typeface="Times New Roman" pitchFamily="18" charset="0"/>
                          <a:cs typeface="Times New Roman" pitchFamily="18" charset="0"/>
                        </a:rPr>
                        <a:t> мен </a:t>
                      </a:r>
                      <a:r>
                        <a:rPr lang="ru-RU" sz="1400" b="0" dirty="0" err="1" smtClean="0">
                          <a:solidFill>
                            <a:schemeClr val="tx2"/>
                          </a:solidFill>
                          <a:effectLst/>
                          <a:latin typeface="Times New Roman" pitchFamily="18" charset="0"/>
                          <a:cs typeface="Times New Roman" pitchFamily="18" charset="0"/>
                        </a:rPr>
                        <a:t>басшысының сабағын талдаумен</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ағымдағы оқу жылында</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кемінде</a:t>
                      </a:r>
                      <a:r>
                        <a:rPr lang="ru-RU" sz="1400" b="0" dirty="0" smtClean="0">
                          <a:solidFill>
                            <a:schemeClr val="tx2"/>
                          </a:solidFill>
                          <a:effectLst/>
                          <a:latin typeface="Times New Roman" pitchFamily="18" charset="0"/>
                          <a:cs typeface="Times New Roman" pitchFamily="18" charset="0"/>
                        </a:rPr>
                        <a:t> 2 </a:t>
                      </a:r>
                      <a:r>
                        <a:rPr lang="ru-RU" sz="1400" b="0" dirty="0" err="1" smtClean="0">
                          <a:solidFill>
                            <a:schemeClr val="tx2"/>
                          </a:solidFill>
                          <a:effectLst/>
                          <a:latin typeface="Times New Roman" pitchFamily="18" charset="0"/>
                          <a:cs typeface="Times New Roman" pitchFamily="18" charset="0"/>
                        </a:rPr>
                        <a:t>сабақ</a:t>
                      </a:r>
                      <a:r>
                        <a:rPr lang="ru-RU" sz="1400" b="0" dirty="0" smtClean="0">
                          <a:solidFill>
                            <a:schemeClr val="tx2"/>
                          </a:solidFill>
                          <a:effectLst/>
                          <a:latin typeface="Times New Roman" pitchFamily="18" charset="0"/>
                          <a:cs typeface="Times New Roman" pitchFamily="18" charset="0"/>
                        </a:rPr>
                        <a:t>)</a:t>
                      </a:r>
                      <a:endParaRPr lang="ru-RU" sz="1400" b="0" dirty="0">
                        <a:solidFill>
                          <a:schemeClr val="tx2"/>
                        </a:solidFill>
                        <a:effectLst/>
                        <a:latin typeface="Times New Roman" pitchFamily="18" charset="0"/>
                        <a:ea typeface="Calibri"/>
                        <a:cs typeface="Times New Roman" pitchFamily="18" charset="0"/>
                      </a:endParaRPr>
                    </a:p>
                  </a:txBody>
                  <a:tcPr marL="6449" marR="6449" marT="6449" marB="6449"/>
                </a:tc>
                <a:tc>
                  <a:txBody>
                    <a:bodyPr/>
                    <a:lstStyle/>
                    <a:p>
                      <a:pPr marL="12700" algn="l">
                        <a:lnSpc>
                          <a:spcPct val="115000"/>
                        </a:lnSpc>
                        <a:spcAft>
                          <a:spcPts val="100"/>
                        </a:spcAft>
                      </a:pPr>
                      <a:r>
                        <a:rPr lang="ru-RU" sz="1400" b="0" dirty="0" err="1" smtClean="0">
                          <a:solidFill>
                            <a:schemeClr val="tx2"/>
                          </a:solidFill>
                          <a:effectLst/>
                          <a:latin typeface="Times New Roman" pitchFamily="18" charset="0"/>
                          <a:cs typeface="Times New Roman" pitchFamily="18" charset="0"/>
                        </a:rPr>
                        <a:t>Сабақтың бейнежазбасы</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(ұзақтығы </a:t>
                      </a:r>
                      <a:r>
                        <a:rPr lang="ru-RU" sz="1400" b="0" dirty="0" smtClean="0">
                          <a:solidFill>
                            <a:schemeClr val="tx2"/>
                          </a:solidFill>
                          <a:effectLst/>
                          <a:latin typeface="Times New Roman" pitchFamily="18" charset="0"/>
                          <a:cs typeface="Times New Roman" pitchFamily="18" charset="0"/>
                        </a:rPr>
                        <a:t>10 минут. </a:t>
                      </a:r>
                      <a:r>
                        <a:rPr lang="ru-RU" sz="1400" b="0" dirty="0" err="1" smtClean="0">
                          <a:solidFill>
                            <a:schemeClr val="tx2"/>
                          </a:solidFill>
                          <a:effectLst/>
                          <a:latin typeface="Times New Roman" pitchFamily="18" charset="0"/>
                          <a:cs typeface="Times New Roman" pitchFamily="18" charset="0"/>
                        </a:rPr>
                        <a:t>Негізгі</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талаптар</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монтажсыз</a:t>
                      </a:r>
                      <a:r>
                        <a:rPr lang="ru-RU" sz="1400" b="0" dirty="0" smtClean="0">
                          <a:solidFill>
                            <a:schemeClr val="tx2"/>
                          </a:solidFill>
                          <a:effectLst/>
                          <a:latin typeface="Times New Roman" pitchFamily="18" charset="0"/>
                          <a:cs typeface="Times New Roman" pitchFamily="18" charset="0"/>
                        </a:rPr>
                        <a:t>, аудио - видео </a:t>
                      </a:r>
                      <a:r>
                        <a:rPr lang="ru-RU" sz="1400" b="0" dirty="0" err="1" smtClean="0">
                          <a:solidFill>
                            <a:schemeClr val="tx2"/>
                          </a:solidFill>
                          <a:effectLst/>
                          <a:latin typeface="Times New Roman" pitchFamily="18" charset="0"/>
                          <a:cs typeface="Times New Roman" pitchFamily="18" charset="0"/>
                        </a:rPr>
                        <a:t>желімдеусіз</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бақылау парағымен және білім</a:t>
                      </a:r>
                      <a:r>
                        <a:rPr lang="ru-RU" sz="1400" b="0" dirty="0" smtClean="0">
                          <a:solidFill>
                            <a:schemeClr val="tx2"/>
                          </a:solidFill>
                          <a:effectLst/>
                          <a:latin typeface="Times New Roman" pitchFamily="18" charset="0"/>
                          <a:cs typeface="Times New Roman" pitchFamily="18" charset="0"/>
                        </a:rPr>
                        <a:t> беру </a:t>
                      </a:r>
                      <a:r>
                        <a:rPr lang="ru-RU" sz="1400" b="0" dirty="0" err="1" smtClean="0">
                          <a:solidFill>
                            <a:schemeClr val="tx2"/>
                          </a:solidFill>
                          <a:effectLst/>
                          <a:latin typeface="Times New Roman" pitchFamily="18" charset="0"/>
                          <a:cs typeface="Times New Roman" pitchFamily="18" charset="0"/>
                        </a:rPr>
                        <a:t>ұйымы басшысының орынбасары</a:t>
                      </a:r>
                      <a:r>
                        <a:rPr lang="ru-RU" sz="1400" b="0" dirty="0" smtClean="0">
                          <a:solidFill>
                            <a:schemeClr val="tx2"/>
                          </a:solidFill>
                          <a:effectLst/>
                          <a:latin typeface="Times New Roman" pitchFamily="18" charset="0"/>
                          <a:cs typeface="Times New Roman" pitchFamily="18" charset="0"/>
                        </a:rPr>
                        <a:t> мен </a:t>
                      </a:r>
                      <a:r>
                        <a:rPr lang="ru-RU" sz="1400" b="0" dirty="0" err="1" smtClean="0">
                          <a:solidFill>
                            <a:schemeClr val="tx2"/>
                          </a:solidFill>
                          <a:effectLst/>
                          <a:latin typeface="Times New Roman" pitchFamily="18" charset="0"/>
                          <a:cs typeface="Times New Roman" pitchFamily="18" charset="0"/>
                        </a:rPr>
                        <a:t>басшысының сабағын талдаумен</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ағымдағы оқу жылында</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кемінде</a:t>
                      </a:r>
                      <a:r>
                        <a:rPr lang="ru-RU" sz="1400" b="0" dirty="0" smtClean="0">
                          <a:solidFill>
                            <a:schemeClr val="tx2"/>
                          </a:solidFill>
                          <a:effectLst/>
                          <a:latin typeface="Times New Roman" pitchFamily="18" charset="0"/>
                          <a:cs typeface="Times New Roman" pitchFamily="18" charset="0"/>
                        </a:rPr>
                        <a:t> 2 </a:t>
                      </a:r>
                      <a:r>
                        <a:rPr lang="ru-RU" sz="1400" b="0" dirty="0" err="1" smtClean="0">
                          <a:solidFill>
                            <a:schemeClr val="tx2"/>
                          </a:solidFill>
                          <a:effectLst/>
                          <a:latin typeface="Times New Roman" pitchFamily="18" charset="0"/>
                          <a:cs typeface="Times New Roman" pitchFamily="18" charset="0"/>
                        </a:rPr>
                        <a:t>сабақ</a:t>
                      </a:r>
                      <a:r>
                        <a:rPr lang="ru-RU" sz="1400" b="0" dirty="0" smtClean="0">
                          <a:solidFill>
                            <a:schemeClr val="tx2"/>
                          </a:solidFill>
                          <a:effectLst/>
                          <a:latin typeface="Times New Roman" pitchFamily="18" charset="0"/>
                          <a:cs typeface="Times New Roman" pitchFamily="18" charset="0"/>
                        </a:rPr>
                        <a:t>)</a:t>
                      </a:r>
                      <a:endParaRPr lang="ru-RU" sz="1400" b="0" dirty="0">
                        <a:solidFill>
                          <a:schemeClr val="tx2"/>
                        </a:solidFill>
                        <a:effectLst/>
                        <a:latin typeface="Times New Roman" pitchFamily="18" charset="0"/>
                        <a:ea typeface="Calibri"/>
                        <a:cs typeface="Times New Roman" pitchFamily="18" charset="0"/>
                      </a:endParaRPr>
                    </a:p>
                  </a:txBody>
                  <a:tcPr marL="6449" marR="6449" marT="6449" marB="6449"/>
                </a:tc>
              </a:tr>
              <a:tr h="971922">
                <a:tc>
                  <a:txBody>
                    <a:bodyPr/>
                    <a:lstStyle/>
                    <a:p>
                      <a:pPr marL="12700" algn="l">
                        <a:lnSpc>
                          <a:spcPct val="115000"/>
                        </a:lnSpc>
                        <a:spcAft>
                          <a:spcPts val="100"/>
                        </a:spcAft>
                      </a:pPr>
                      <a:r>
                        <a:rPr lang="ru-RU" sz="1400" b="0" dirty="0" smtClean="0">
                          <a:solidFill>
                            <a:schemeClr val="tx2"/>
                          </a:solidFill>
                          <a:effectLst/>
                          <a:latin typeface="Times New Roman" pitchFamily="18" charset="0"/>
                          <a:cs typeface="Times New Roman" pitchFamily="18" charset="0"/>
                        </a:rPr>
                        <a:t>№514 </a:t>
                      </a:r>
                      <a:r>
                        <a:rPr lang="ru-RU" sz="1400" b="0" dirty="0" err="1" smtClean="0">
                          <a:solidFill>
                            <a:schemeClr val="tx2"/>
                          </a:solidFill>
                          <a:effectLst/>
                          <a:latin typeface="Times New Roman" pitchFamily="18" charset="0"/>
                          <a:cs typeface="Times New Roman" pitchFamily="18" charset="0"/>
                        </a:rPr>
                        <a:t>бұйрығына сәйкес байқауларда</a:t>
                      </a:r>
                      <a:r>
                        <a:rPr lang="ru-RU" sz="1400" b="0" dirty="0" smtClean="0">
                          <a:solidFill>
                            <a:schemeClr val="tx2"/>
                          </a:solidFill>
                          <a:effectLst/>
                          <a:latin typeface="Times New Roman" pitchFamily="18" charset="0"/>
                          <a:cs typeface="Times New Roman" pitchFamily="18" charset="0"/>
                        </a:rPr>
                        <a:t>,</a:t>
                      </a:r>
                      <a:r>
                        <a:rPr lang="ru-RU" sz="1400" b="0" baseline="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олимпиадаларда</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немесе</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жарыстарда</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білім</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алушылардың жетістіктері</a:t>
                      </a:r>
                      <a:endParaRPr lang="ru-RU" sz="1400" b="0" dirty="0">
                        <a:solidFill>
                          <a:schemeClr val="tx2"/>
                        </a:solidFill>
                        <a:effectLst/>
                        <a:latin typeface="Times New Roman" pitchFamily="18" charset="0"/>
                        <a:ea typeface="Calibri"/>
                        <a:cs typeface="Times New Roman" pitchFamily="18" charset="0"/>
                      </a:endParaRPr>
                    </a:p>
                  </a:txBody>
                  <a:tcPr marL="6449" marR="6449" marT="6449" marB="6449"/>
                </a:tc>
                <a:tc>
                  <a:txBody>
                    <a:bodyPr/>
                    <a:lstStyle/>
                    <a:p>
                      <a:pPr marL="12700" marR="0" indent="0" algn="l" defTabSz="914400" rtl="0" eaLnBrk="1" fontAlgn="auto" latinLnBrk="0" hangingPunct="1">
                        <a:lnSpc>
                          <a:spcPct val="115000"/>
                        </a:lnSpc>
                        <a:spcBef>
                          <a:spcPts val="0"/>
                        </a:spcBef>
                        <a:spcAft>
                          <a:spcPts val="100"/>
                        </a:spcAft>
                        <a:buClrTx/>
                        <a:buSzTx/>
                        <a:buFontTx/>
                        <a:buNone/>
                        <a:tabLst/>
                        <a:defRPr/>
                      </a:pPr>
                      <a:r>
                        <a:rPr lang="ru-RU" sz="1400" b="0" dirty="0" err="1" smtClean="0">
                          <a:solidFill>
                            <a:schemeClr val="tx2"/>
                          </a:solidFill>
                          <a:effectLst/>
                          <a:latin typeface="Times New Roman" pitchFamily="18" charset="0"/>
                          <a:cs typeface="Times New Roman" pitchFamily="18" charset="0"/>
                        </a:rPr>
                        <a:t>Аудан/қала деңгейінің </a:t>
                      </a:r>
                      <a:r>
                        <a:rPr lang="ru-RU" sz="1400" dirty="0" err="1" smtClean="0">
                          <a:solidFill>
                            <a:schemeClr val="tx2"/>
                          </a:solidFill>
                          <a:effectLst/>
                        </a:rPr>
                        <a:t>жеңімпазы немесе</a:t>
                      </a:r>
                      <a:r>
                        <a:rPr lang="ru-RU" sz="1400" baseline="0" dirty="0" smtClean="0">
                          <a:solidFill>
                            <a:schemeClr val="tx2"/>
                          </a:solidFill>
                          <a:effectLst/>
                        </a:rPr>
                        <a:t> </a:t>
                      </a:r>
                      <a:r>
                        <a:rPr lang="ru-RU" sz="1400" dirty="0" smtClean="0">
                          <a:solidFill>
                            <a:schemeClr val="tx2"/>
                          </a:solidFill>
                          <a:effectLst/>
                        </a:rPr>
                        <a:t> </a:t>
                      </a:r>
                      <a:r>
                        <a:rPr lang="ru-RU" sz="1400" dirty="0" err="1" smtClean="0">
                          <a:solidFill>
                            <a:schemeClr val="tx2"/>
                          </a:solidFill>
                          <a:effectLst/>
                        </a:rPr>
                        <a:t>жүлдегері немесе</a:t>
                      </a:r>
                      <a:r>
                        <a:rPr lang="ru-RU" sz="1400" dirty="0" smtClean="0">
                          <a:solidFill>
                            <a:schemeClr val="tx2"/>
                          </a:solidFill>
                          <a:effectLst/>
                        </a:rPr>
                        <a:t> </a:t>
                      </a:r>
                      <a:r>
                        <a:rPr lang="ru-RU" sz="1400" dirty="0" err="1" smtClean="0">
                          <a:solidFill>
                            <a:schemeClr val="tx2"/>
                          </a:solidFill>
                          <a:effectLst/>
                        </a:rPr>
                        <a:t>қатысушысы</a:t>
                      </a:r>
                      <a:endParaRPr lang="ru-RU" sz="1400" dirty="0" smtClean="0">
                        <a:solidFill>
                          <a:schemeClr val="tx2"/>
                        </a:solidFill>
                        <a:effectLst/>
                        <a:latin typeface="+mn-lt"/>
                        <a:ea typeface="Calibri"/>
                        <a:cs typeface="Times New Roman"/>
                      </a:endParaRPr>
                    </a:p>
                    <a:p>
                      <a:pPr marL="12700" algn="l">
                        <a:lnSpc>
                          <a:spcPct val="115000"/>
                        </a:lnSpc>
                        <a:spcAft>
                          <a:spcPts val="100"/>
                        </a:spcAft>
                      </a:pPr>
                      <a:endParaRPr lang="ru-RU" sz="1400" b="0" dirty="0">
                        <a:solidFill>
                          <a:schemeClr val="tx2"/>
                        </a:solidFill>
                        <a:effectLst/>
                        <a:latin typeface="Times New Roman" pitchFamily="18" charset="0"/>
                        <a:ea typeface="Calibri"/>
                        <a:cs typeface="Times New Roman" pitchFamily="18" charset="0"/>
                      </a:endParaRPr>
                    </a:p>
                  </a:txBody>
                  <a:tcPr marL="6449" marR="6449" marT="6449" marB="6449"/>
                </a:tc>
                <a:tc>
                  <a:txBody>
                    <a:bodyPr/>
                    <a:lstStyle/>
                    <a:p>
                      <a:pPr marL="12700" algn="just">
                        <a:lnSpc>
                          <a:spcPct val="115000"/>
                        </a:lnSpc>
                        <a:spcAft>
                          <a:spcPts val="100"/>
                        </a:spcAft>
                      </a:pPr>
                      <a:r>
                        <a:rPr lang="ru-RU" sz="1400" dirty="0" err="1" smtClean="0">
                          <a:solidFill>
                            <a:schemeClr val="tx2"/>
                          </a:solidFill>
                          <a:effectLst/>
                        </a:rPr>
                        <a:t>Облыстың/республикалық маңызы </a:t>
                      </a:r>
                      <a:r>
                        <a:rPr lang="ru-RU" sz="1400" dirty="0" smtClean="0">
                          <a:solidFill>
                            <a:schemeClr val="tx2"/>
                          </a:solidFill>
                          <a:effectLst/>
                        </a:rPr>
                        <a:t>бар </a:t>
                      </a:r>
                      <a:r>
                        <a:rPr lang="ru-RU" sz="1400" dirty="0" err="1" smtClean="0">
                          <a:solidFill>
                            <a:schemeClr val="tx2"/>
                          </a:solidFill>
                          <a:effectLst/>
                        </a:rPr>
                        <a:t>қалалардың және астананың жеңімпазы немесе</a:t>
                      </a:r>
                      <a:r>
                        <a:rPr lang="ru-RU" sz="1400" dirty="0" smtClean="0">
                          <a:solidFill>
                            <a:schemeClr val="tx2"/>
                          </a:solidFill>
                          <a:effectLst/>
                        </a:rPr>
                        <a:t> </a:t>
                      </a:r>
                      <a:r>
                        <a:rPr lang="ru-RU" sz="1400" dirty="0" err="1" smtClean="0">
                          <a:solidFill>
                            <a:schemeClr val="tx2"/>
                          </a:solidFill>
                          <a:effectLst/>
                        </a:rPr>
                        <a:t>жүлдегері немесе</a:t>
                      </a:r>
                      <a:r>
                        <a:rPr lang="ru-RU" sz="1400" dirty="0" smtClean="0">
                          <a:solidFill>
                            <a:schemeClr val="tx2"/>
                          </a:solidFill>
                          <a:effectLst/>
                        </a:rPr>
                        <a:t> </a:t>
                      </a:r>
                      <a:r>
                        <a:rPr lang="ru-RU" sz="1400" dirty="0" err="1" smtClean="0">
                          <a:solidFill>
                            <a:schemeClr val="tx2"/>
                          </a:solidFill>
                          <a:effectLst/>
                        </a:rPr>
                        <a:t>қатысушысы</a:t>
                      </a:r>
                      <a:endParaRPr lang="ru-RU" sz="1400" dirty="0">
                        <a:solidFill>
                          <a:schemeClr val="tx2"/>
                        </a:solidFill>
                        <a:effectLst/>
                        <a:latin typeface="+mn-lt"/>
                        <a:ea typeface="Calibri"/>
                        <a:cs typeface="Times New Roman"/>
                      </a:endParaRPr>
                    </a:p>
                  </a:txBody>
                  <a:tcPr marL="6449" marR="6449" marT="6449" marB="6449"/>
                </a:tc>
              </a:tr>
              <a:tr h="732094">
                <a:tc>
                  <a:txBody>
                    <a:bodyPr/>
                    <a:lstStyle/>
                    <a:p>
                      <a:pPr marL="12700" algn="l">
                        <a:lnSpc>
                          <a:spcPct val="115000"/>
                        </a:lnSpc>
                        <a:spcAft>
                          <a:spcPts val="100"/>
                        </a:spcAft>
                      </a:pPr>
                      <a:r>
                        <a:rPr lang="ru-RU" sz="1400" b="0" dirty="0" smtClean="0">
                          <a:solidFill>
                            <a:schemeClr val="tx2"/>
                          </a:solidFill>
                          <a:effectLst/>
                          <a:latin typeface="Times New Roman" pitchFamily="18" charset="0"/>
                          <a:cs typeface="Times New Roman" pitchFamily="18" charset="0"/>
                        </a:rPr>
                        <a:t>№514 </a:t>
                      </a:r>
                      <a:r>
                        <a:rPr lang="ru-RU" sz="1400" b="0" dirty="0" err="1" smtClean="0">
                          <a:solidFill>
                            <a:schemeClr val="tx2"/>
                          </a:solidFill>
                          <a:effectLst/>
                          <a:latin typeface="Times New Roman" pitchFamily="18" charset="0"/>
                          <a:cs typeface="Times New Roman" pitchFamily="18" charset="0"/>
                        </a:rPr>
                        <a:t>бұйрыққа сәйкес педагогтың кәсіби конкурстардағы немесе</a:t>
                      </a:r>
                      <a:r>
                        <a:rPr lang="ru-RU" sz="1400" b="0" dirty="0" smtClean="0">
                          <a:solidFill>
                            <a:schemeClr val="tx2"/>
                          </a:solidFill>
                          <a:effectLst/>
                          <a:latin typeface="Times New Roman" pitchFamily="18" charset="0"/>
                          <a:cs typeface="Times New Roman" pitchFamily="18" charset="0"/>
                        </a:rPr>
                        <a:t> </a:t>
                      </a:r>
                      <a:r>
                        <a:rPr lang="ru-RU" sz="1400" b="0" dirty="0" err="1" smtClean="0">
                          <a:solidFill>
                            <a:schemeClr val="tx2"/>
                          </a:solidFill>
                          <a:effectLst/>
                          <a:latin typeface="Times New Roman" pitchFamily="18" charset="0"/>
                          <a:cs typeface="Times New Roman" pitchFamily="18" charset="0"/>
                        </a:rPr>
                        <a:t>олимпиадалардағы жетістіктері</a:t>
                      </a:r>
                      <a:endParaRPr lang="ru-RU" sz="1400" b="0" dirty="0">
                        <a:solidFill>
                          <a:schemeClr val="tx2"/>
                        </a:solidFill>
                        <a:effectLst/>
                        <a:latin typeface="Times New Roman" pitchFamily="18" charset="0"/>
                        <a:ea typeface="Calibri"/>
                        <a:cs typeface="Times New Roman" pitchFamily="18" charset="0"/>
                      </a:endParaRPr>
                    </a:p>
                  </a:txBody>
                  <a:tcPr marL="6449" marR="6449" marT="6449" marB="6449"/>
                </a:tc>
                <a:tc>
                  <a:txBody>
                    <a:bodyPr/>
                    <a:lstStyle/>
                    <a:p>
                      <a:pPr marL="12700" algn="l">
                        <a:lnSpc>
                          <a:spcPct val="115000"/>
                        </a:lnSpc>
                        <a:spcAft>
                          <a:spcPts val="100"/>
                        </a:spcAft>
                      </a:pPr>
                      <a:r>
                        <a:rPr lang="ru-RU" sz="1400" b="0" dirty="0">
                          <a:solidFill>
                            <a:schemeClr val="tx2"/>
                          </a:solidFill>
                          <a:effectLst/>
                          <a:latin typeface="Times New Roman" pitchFamily="18" charset="0"/>
                          <a:cs typeface="Times New Roman" pitchFamily="18" charset="0"/>
                        </a:rPr>
                        <a:t>-</a:t>
                      </a:r>
                      <a:endParaRPr lang="ru-RU" sz="1400" b="0" dirty="0">
                        <a:solidFill>
                          <a:schemeClr val="tx2"/>
                        </a:solidFill>
                        <a:effectLst/>
                        <a:latin typeface="Times New Roman" pitchFamily="18" charset="0"/>
                        <a:ea typeface="Calibri"/>
                        <a:cs typeface="Times New Roman" pitchFamily="18" charset="0"/>
                      </a:endParaRPr>
                    </a:p>
                  </a:txBody>
                  <a:tcPr marL="6449" marR="6449" marT="6449" marB="6449"/>
                </a:tc>
                <a:tc>
                  <a:txBody>
                    <a:bodyPr/>
                    <a:lstStyle/>
                    <a:p>
                      <a:pPr marL="12700" algn="just">
                        <a:lnSpc>
                          <a:spcPct val="115000"/>
                        </a:lnSpc>
                        <a:spcAft>
                          <a:spcPts val="100"/>
                        </a:spcAft>
                      </a:pPr>
                      <a:r>
                        <a:rPr lang="ru-RU" sz="1400" dirty="0" err="1" smtClean="0">
                          <a:solidFill>
                            <a:schemeClr val="tx2"/>
                          </a:solidFill>
                          <a:effectLst/>
                        </a:rPr>
                        <a:t>Облыстың/республикалық маңызы </a:t>
                      </a:r>
                      <a:r>
                        <a:rPr lang="ru-RU" sz="1400" dirty="0" smtClean="0">
                          <a:solidFill>
                            <a:schemeClr val="tx2"/>
                          </a:solidFill>
                          <a:effectLst/>
                        </a:rPr>
                        <a:t>бар </a:t>
                      </a:r>
                      <a:r>
                        <a:rPr lang="ru-RU" sz="1400" dirty="0" err="1" smtClean="0">
                          <a:solidFill>
                            <a:schemeClr val="tx2"/>
                          </a:solidFill>
                          <a:effectLst/>
                        </a:rPr>
                        <a:t>қалалардың және астананың жеңімпазы немесе</a:t>
                      </a:r>
                      <a:r>
                        <a:rPr lang="ru-RU" sz="1400" dirty="0" smtClean="0">
                          <a:solidFill>
                            <a:schemeClr val="tx2"/>
                          </a:solidFill>
                          <a:effectLst/>
                        </a:rPr>
                        <a:t> </a:t>
                      </a:r>
                      <a:r>
                        <a:rPr lang="ru-RU" sz="1400" dirty="0" err="1" smtClean="0">
                          <a:solidFill>
                            <a:schemeClr val="tx2"/>
                          </a:solidFill>
                          <a:effectLst/>
                        </a:rPr>
                        <a:t>жүлдегері немесе</a:t>
                      </a:r>
                      <a:r>
                        <a:rPr lang="ru-RU" sz="1400" dirty="0" smtClean="0">
                          <a:solidFill>
                            <a:schemeClr val="tx2"/>
                          </a:solidFill>
                          <a:effectLst/>
                        </a:rPr>
                        <a:t> </a:t>
                      </a:r>
                      <a:r>
                        <a:rPr lang="ru-RU" sz="1400" dirty="0" err="1" smtClean="0">
                          <a:solidFill>
                            <a:schemeClr val="tx2"/>
                          </a:solidFill>
                          <a:effectLst/>
                        </a:rPr>
                        <a:t>қатысушысы</a:t>
                      </a:r>
                      <a:endParaRPr lang="ru-RU" sz="1400" dirty="0">
                        <a:solidFill>
                          <a:schemeClr val="tx2"/>
                        </a:solidFill>
                        <a:effectLst/>
                        <a:latin typeface="+mn-lt"/>
                        <a:ea typeface="Calibri"/>
                        <a:cs typeface="Times New Roman"/>
                      </a:endParaRPr>
                    </a:p>
                  </a:txBody>
                  <a:tcPr marL="6449" marR="6449" marT="6449" marB="6449"/>
                </a:tc>
              </a:tr>
              <a:tr h="444421">
                <a:tc>
                  <a:txBody>
                    <a:bodyPr/>
                    <a:lstStyle/>
                    <a:p>
                      <a:pPr marL="12700" algn="l">
                        <a:lnSpc>
                          <a:spcPct val="115000"/>
                        </a:lnSpc>
                        <a:spcAft>
                          <a:spcPts val="100"/>
                        </a:spcAft>
                      </a:pPr>
                      <a:r>
                        <a:rPr lang="ru-RU" sz="1400" b="0" dirty="0" err="1" smtClean="0">
                          <a:solidFill>
                            <a:schemeClr val="tx2"/>
                          </a:solidFill>
                          <a:effectLst/>
                          <a:latin typeface="Times New Roman" pitchFamily="18" charset="0"/>
                          <a:cs typeface="Times New Roman" pitchFamily="18" charset="0"/>
                        </a:rPr>
                        <a:t>Педагогикалық тәжірибені жинақтау</a:t>
                      </a:r>
                      <a:endParaRPr lang="ru-RU" sz="1400" b="0" dirty="0">
                        <a:solidFill>
                          <a:schemeClr val="tx2"/>
                        </a:solidFill>
                        <a:effectLst/>
                        <a:latin typeface="Times New Roman" pitchFamily="18" charset="0"/>
                        <a:ea typeface="Calibri"/>
                        <a:cs typeface="Times New Roman" pitchFamily="18" charset="0"/>
                      </a:endParaRPr>
                    </a:p>
                  </a:txBody>
                  <a:tcPr marL="6449" marR="6449" marT="6449" marB="6449"/>
                </a:tc>
                <a:tc>
                  <a:txBody>
                    <a:bodyPr/>
                    <a:lstStyle/>
                    <a:p>
                      <a:pPr marL="12700" algn="l">
                        <a:lnSpc>
                          <a:spcPct val="115000"/>
                        </a:lnSpc>
                        <a:spcAft>
                          <a:spcPts val="100"/>
                        </a:spcAft>
                      </a:pPr>
                      <a:r>
                        <a:rPr lang="ru-RU" sz="1400" b="0" dirty="0">
                          <a:solidFill>
                            <a:schemeClr val="tx2"/>
                          </a:solidFill>
                          <a:effectLst/>
                          <a:latin typeface="Times New Roman" pitchFamily="18" charset="0"/>
                          <a:cs typeface="Times New Roman" pitchFamily="18" charset="0"/>
                        </a:rPr>
                        <a:t> </a:t>
                      </a:r>
                    </a:p>
                    <a:p>
                      <a:pPr marL="12700" algn="l">
                        <a:lnSpc>
                          <a:spcPct val="115000"/>
                        </a:lnSpc>
                        <a:spcAft>
                          <a:spcPts val="100"/>
                        </a:spcAft>
                      </a:pPr>
                      <a:r>
                        <a:rPr lang="ru-RU" sz="1400" b="0" dirty="0">
                          <a:solidFill>
                            <a:schemeClr val="tx2"/>
                          </a:solidFill>
                          <a:effectLst/>
                          <a:latin typeface="Times New Roman" pitchFamily="18" charset="0"/>
                          <a:cs typeface="Times New Roman" pitchFamily="18" charset="0"/>
                        </a:rPr>
                        <a:t> </a:t>
                      </a:r>
                      <a:endParaRPr lang="ru-RU" sz="1400" b="0" dirty="0">
                        <a:solidFill>
                          <a:schemeClr val="tx2"/>
                        </a:solidFill>
                        <a:effectLst/>
                        <a:latin typeface="Times New Roman" pitchFamily="18" charset="0"/>
                        <a:ea typeface="Calibri"/>
                        <a:cs typeface="Times New Roman" pitchFamily="18" charset="0"/>
                      </a:endParaRPr>
                    </a:p>
                  </a:txBody>
                  <a:tcPr marL="6449" marR="6449" marT="6449" marB="6449"/>
                </a:tc>
                <a:tc>
                  <a:txBody>
                    <a:bodyPr/>
                    <a:lstStyle/>
                    <a:p>
                      <a:pPr marL="12700" algn="l">
                        <a:lnSpc>
                          <a:spcPct val="115000"/>
                        </a:lnSpc>
                        <a:spcAft>
                          <a:spcPts val="100"/>
                        </a:spcAft>
                      </a:pPr>
                      <a:r>
                        <a:rPr lang="ru-RU" sz="1400" b="0" dirty="0">
                          <a:solidFill>
                            <a:schemeClr val="tx2"/>
                          </a:solidFill>
                          <a:effectLst/>
                          <a:latin typeface="Times New Roman" pitchFamily="18" charset="0"/>
                          <a:cs typeface="Times New Roman" pitchFamily="18" charset="0"/>
                        </a:rPr>
                        <a:t> </a:t>
                      </a:r>
                    </a:p>
                    <a:p>
                      <a:pPr marL="12700" algn="l">
                        <a:lnSpc>
                          <a:spcPct val="115000"/>
                        </a:lnSpc>
                        <a:spcAft>
                          <a:spcPts val="100"/>
                        </a:spcAft>
                      </a:pPr>
                      <a:r>
                        <a:rPr lang="ru-RU" sz="1400" b="0" dirty="0">
                          <a:solidFill>
                            <a:schemeClr val="tx2"/>
                          </a:solidFill>
                          <a:effectLst/>
                          <a:latin typeface="Times New Roman" pitchFamily="18" charset="0"/>
                          <a:cs typeface="Times New Roman" pitchFamily="18" charset="0"/>
                        </a:rPr>
                        <a:t> </a:t>
                      </a:r>
                      <a:endParaRPr lang="ru-RU" sz="1400" b="0" dirty="0">
                        <a:solidFill>
                          <a:schemeClr val="tx2"/>
                        </a:solidFill>
                        <a:effectLst/>
                        <a:latin typeface="Times New Roman" pitchFamily="18" charset="0"/>
                        <a:ea typeface="Calibri"/>
                        <a:cs typeface="Times New Roman" pitchFamily="18" charset="0"/>
                      </a:endParaRPr>
                    </a:p>
                  </a:txBody>
                  <a:tcPr marL="6449" marR="6449" marT="6449" marB="6449"/>
                </a:tc>
              </a:tr>
            </a:tbl>
          </a:graphicData>
        </a:graphic>
      </p:graphicFrame>
    </p:spTree>
    <p:extLst>
      <p:ext uri="{BB962C8B-B14F-4D97-AF65-F5344CB8AC3E}">
        <p14:creationId xmlns:p14="http://schemas.microsoft.com/office/powerpoint/2010/main" val="40304806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14855"/>
            <a:ext cx="11582401" cy="802782"/>
          </a:xfrm>
        </p:spPr>
        <p:txBody>
          <a:bodyPr>
            <a:noAutofit/>
          </a:bodyPr>
          <a:lstStyle/>
          <a:p>
            <a:r>
              <a:rPr lang="ru-RU" sz="2000" b="1" dirty="0" err="1" smtClean="0">
                <a:solidFill>
                  <a:schemeClr val="tx2"/>
                </a:solidFill>
              </a:rPr>
              <a:t>Біліктілік</a:t>
            </a:r>
            <a:r>
              <a:rPr lang="ru-RU" sz="2000" b="1" dirty="0" smtClean="0">
                <a:solidFill>
                  <a:schemeClr val="tx2"/>
                </a:solidFill>
              </a:rPr>
              <a:t> </a:t>
            </a:r>
            <a:r>
              <a:rPr lang="ru-RU" sz="2000" b="1" dirty="0" err="1" smtClean="0">
                <a:solidFill>
                  <a:schemeClr val="tx2"/>
                </a:solidFill>
              </a:rPr>
              <a:t>санатын</a:t>
            </a:r>
            <a:r>
              <a:rPr lang="ru-RU" sz="2000" b="1" dirty="0" smtClean="0">
                <a:solidFill>
                  <a:schemeClr val="tx2"/>
                </a:solidFill>
              </a:rPr>
              <a:t> беру (</a:t>
            </a:r>
            <a:r>
              <a:rPr lang="ru-RU" sz="2000" b="1" dirty="0" err="1" smtClean="0">
                <a:solidFill>
                  <a:schemeClr val="tx2"/>
                </a:solidFill>
              </a:rPr>
              <a:t>растау</a:t>
            </a:r>
            <a:r>
              <a:rPr lang="ru-RU" sz="2000" b="1" dirty="0" smtClean="0">
                <a:solidFill>
                  <a:schemeClr val="tx2"/>
                </a:solidFill>
              </a:rPr>
              <a:t>) </a:t>
            </a:r>
            <a:r>
              <a:rPr lang="ru-RU" sz="2000" b="1" dirty="0" err="1" smtClean="0">
                <a:solidFill>
                  <a:schemeClr val="tx2"/>
                </a:solidFill>
              </a:rPr>
              <a:t>үшін жалпы</a:t>
            </a:r>
            <a:r>
              <a:rPr lang="ru-RU" sz="2000" b="1" dirty="0" smtClean="0">
                <a:solidFill>
                  <a:schemeClr val="tx2"/>
                </a:solidFill>
              </a:rPr>
              <a:t> орта </a:t>
            </a:r>
            <a:r>
              <a:rPr lang="ru-RU" sz="2000" b="1" dirty="0" err="1" smtClean="0">
                <a:solidFill>
                  <a:schemeClr val="tx2"/>
                </a:solidFill>
              </a:rPr>
              <a:t>білім</a:t>
            </a:r>
            <a:r>
              <a:rPr lang="ru-RU" sz="2000" b="1" dirty="0" smtClean="0">
                <a:solidFill>
                  <a:schemeClr val="tx2"/>
                </a:solidFill>
              </a:rPr>
              <a:t> беру </a:t>
            </a:r>
            <a:r>
              <a:rPr lang="ru-RU" sz="2000" b="1" dirty="0" err="1" smtClean="0">
                <a:solidFill>
                  <a:schemeClr val="tx2"/>
                </a:solidFill>
              </a:rPr>
              <a:t>ұйымдары педагогінің портфолиосын</a:t>
            </a:r>
            <a:r>
              <a:rPr lang="ru-RU" sz="2000" b="1" dirty="0" smtClean="0">
                <a:solidFill>
                  <a:schemeClr val="tx2"/>
                </a:solidFill>
              </a:rPr>
              <a:t> </a:t>
            </a:r>
            <a:r>
              <a:rPr lang="ru-RU" sz="2000" b="1" dirty="0" err="1" smtClean="0">
                <a:solidFill>
                  <a:schemeClr val="tx2"/>
                </a:solidFill>
              </a:rPr>
              <a:t>бағалау критерийлері</a:t>
            </a:r>
            <a:r>
              <a:rPr lang="ru-RU" sz="2000" b="1" dirty="0" smtClean="0">
                <a:solidFill>
                  <a:schemeClr val="tx2"/>
                </a:solidFill>
              </a:rPr>
              <a:t> </a:t>
            </a:r>
            <a:r>
              <a:rPr lang="ru-RU" sz="2000" dirty="0"/>
              <a:t/>
            </a:r>
            <a:br>
              <a:rPr lang="ru-RU" sz="2000" dirty="0"/>
            </a:br>
            <a:endParaRPr lang="ru-RU" sz="2000" dirty="0"/>
          </a:p>
        </p:txBody>
      </p:sp>
      <p:sp>
        <p:nvSpPr>
          <p:cNvPr id="3" name="Номер слайда 2"/>
          <p:cNvSpPr>
            <a:spLocks noGrp="1"/>
          </p:cNvSpPr>
          <p:nvPr>
            <p:ph type="sldNum" sz="quarter" idx="12"/>
          </p:nvPr>
        </p:nvSpPr>
        <p:spPr/>
        <p:txBody>
          <a:bodyPr/>
          <a:lstStyle/>
          <a:p>
            <a:pPr algn="ctr"/>
            <a:fld id="{00000000-1234-1234-1234-123412341234}" type="slidenum">
              <a:rPr lang="ru-RU" smtClean="0">
                <a:solidFill>
                  <a:prstClr val="black">
                    <a:tint val="75000"/>
                  </a:prstClr>
                </a:solidFill>
              </a:rPr>
              <a:pPr algn="ctr"/>
              <a:t>14</a:t>
            </a:fld>
            <a:endParaRPr lang="ru-RU">
              <a:solidFill>
                <a:prstClr val="black">
                  <a:tint val="75000"/>
                </a:prstClr>
              </a:solidFill>
            </a:endParaRPr>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013324" cy="703381"/>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lc="http://schemas.openxmlformats.org/drawingml/2006/lockedCanvas" xmlns:a16="http://schemas.microsoft.com/office/drawing/2014/main" xmln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graphicFrame>
        <p:nvGraphicFramePr>
          <p:cNvPr id="9" name="Таблица 8"/>
          <p:cNvGraphicFramePr>
            <a:graphicFrameLocks noGrp="1"/>
          </p:cNvGraphicFramePr>
          <p:nvPr>
            <p:extLst>
              <p:ext uri="{D42A27DB-BD31-4B8C-83A1-F6EECF244321}">
                <p14:modId xmlns:p14="http://schemas.microsoft.com/office/powerpoint/2010/main" val="378439840"/>
              </p:ext>
            </p:extLst>
          </p:nvPr>
        </p:nvGraphicFramePr>
        <p:xfrm>
          <a:off x="0" y="1218871"/>
          <a:ext cx="12191999" cy="5736590"/>
        </p:xfrm>
        <a:graphic>
          <a:graphicData uri="http://schemas.openxmlformats.org/drawingml/2006/table">
            <a:tbl>
              <a:tblPr firstRow="1" firstCol="1" bandRow="1">
                <a:tableStyleId>{69CF1AB2-1976-4502-BF36-3FF5EA218861}</a:tableStyleId>
              </a:tblPr>
              <a:tblGrid>
                <a:gridCol w="2705796"/>
                <a:gridCol w="4822035"/>
                <a:gridCol w="4664168"/>
              </a:tblGrid>
              <a:tr h="250001">
                <a:tc>
                  <a:txBody>
                    <a:bodyPr/>
                    <a:lstStyle/>
                    <a:p>
                      <a:pPr algn="l">
                        <a:lnSpc>
                          <a:spcPct val="115000"/>
                        </a:lnSpc>
                        <a:spcAft>
                          <a:spcPts val="1000"/>
                        </a:spcAft>
                      </a:pPr>
                      <a:r>
                        <a:rPr lang="ru-RU" sz="1200" dirty="0" err="1" smtClean="0">
                          <a:solidFill>
                            <a:schemeClr val="tx2"/>
                          </a:solidFill>
                          <a:effectLst/>
                          <a:latin typeface="Times New Roman" pitchFamily="18" charset="0"/>
                          <a:cs typeface="Times New Roman" pitchFamily="18" charset="0"/>
                        </a:rPr>
                        <a:t>Бағалау критерийлері</a:t>
                      </a:r>
                      <a:endParaRPr lang="ru-RU" sz="1200" dirty="0">
                        <a:solidFill>
                          <a:schemeClr val="tx2"/>
                        </a:solidFill>
                        <a:effectLst/>
                        <a:latin typeface="Times New Roman" pitchFamily="18" charset="0"/>
                        <a:ea typeface="Calibri"/>
                        <a:cs typeface="Times New Roman" pitchFamily="18" charset="0"/>
                      </a:endParaRPr>
                    </a:p>
                  </a:txBody>
                  <a:tcPr marL="34753" marR="34753" marT="0" marB="0"/>
                </a:tc>
                <a:tc>
                  <a:txBody>
                    <a:bodyPr/>
                    <a:lstStyle/>
                    <a:p>
                      <a:pPr marL="12700" algn="just">
                        <a:lnSpc>
                          <a:spcPct val="115000"/>
                        </a:lnSpc>
                        <a:spcAft>
                          <a:spcPts val="100"/>
                        </a:spcAft>
                      </a:pPr>
                      <a:r>
                        <a:rPr lang="ru-RU" sz="1200" dirty="0" err="1" smtClean="0">
                          <a:solidFill>
                            <a:schemeClr val="tx2"/>
                          </a:solidFill>
                          <a:effectLst/>
                          <a:latin typeface="Times New Roman" pitchFamily="18" charset="0"/>
                          <a:cs typeface="Times New Roman" pitchFamily="18" charset="0"/>
                        </a:rPr>
                        <a:t>Педагог-зерттеуші</a:t>
                      </a:r>
                      <a:endParaRPr lang="ru-RU" sz="1200" dirty="0">
                        <a:solidFill>
                          <a:schemeClr val="tx2"/>
                        </a:solidFill>
                        <a:effectLst/>
                        <a:latin typeface="Times New Roman" pitchFamily="18" charset="0"/>
                        <a:ea typeface="Calibri"/>
                        <a:cs typeface="Times New Roman" pitchFamily="18" charset="0"/>
                      </a:endParaRPr>
                    </a:p>
                  </a:txBody>
                  <a:tcPr marL="4827" marR="4827" marT="4827" marB="4827" anchor="ctr"/>
                </a:tc>
                <a:tc>
                  <a:txBody>
                    <a:bodyPr/>
                    <a:lstStyle/>
                    <a:p>
                      <a:pPr marL="12700" algn="just">
                        <a:lnSpc>
                          <a:spcPct val="115000"/>
                        </a:lnSpc>
                        <a:spcAft>
                          <a:spcPts val="100"/>
                        </a:spcAft>
                      </a:pPr>
                      <a:r>
                        <a:rPr lang="ru-RU" sz="1200" dirty="0" err="1" smtClean="0">
                          <a:solidFill>
                            <a:schemeClr val="tx2"/>
                          </a:solidFill>
                          <a:effectLst/>
                          <a:latin typeface="Times New Roman" pitchFamily="18" charset="0"/>
                          <a:cs typeface="Times New Roman" pitchFamily="18" charset="0"/>
                        </a:rPr>
                        <a:t>Педагог-шебер</a:t>
                      </a:r>
                      <a:endParaRPr lang="ru-RU" sz="1200" dirty="0">
                        <a:solidFill>
                          <a:schemeClr val="tx2"/>
                        </a:solidFill>
                        <a:effectLst/>
                        <a:latin typeface="Times New Roman" pitchFamily="18" charset="0"/>
                        <a:ea typeface="Calibri"/>
                        <a:cs typeface="Times New Roman" pitchFamily="18" charset="0"/>
                      </a:endParaRPr>
                    </a:p>
                  </a:txBody>
                  <a:tcPr marL="4827" marR="4827" marT="4827" marB="4827" anchor="ctr"/>
                </a:tc>
              </a:tr>
              <a:tr h="759564">
                <a:tc>
                  <a:txBody>
                    <a:bodyPr/>
                    <a:lstStyle/>
                    <a:p>
                      <a:pPr marL="12700" algn="l">
                        <a:lnSpc>
                          <a:spcPct val="115000"/>
                        </a:lnSpc>
                        <a:spcAft>
                          <a:spcPts val="100"/>
                        </a:spcAft>
                      </a:pPr>
                      <a:r>
                        <a:rPr lang="ru-RU" sz="1200" b="0" dirty="0" err="1" smtClean="0">
                          <a:solidFill>
                            <a:schemeClr val="tx2"/>
                          </a:solidFill>
                          <a:effectLst/>
                          <a:latin typeface="Times New Roman" pitchFamily="18" charset="0"/>
                          <a:cs typeface="Times New Roman" pitchFamily="18" charset="0"/>
                        </a:rPr>
                        <a:t>Соңғы үш оқу жылындағы білім</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алушылардың білім</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сапасы</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Білім</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сапасының динамикасын</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ескере</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отырып</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(тоқсан/жартыжылдық</a:t>
                      </a:r>
                      <a:r>
                        <a:rPr lang="ru-RU" sz="1200" b="0" dirty="0" smtClean="0">
                          <a:solidFill>
                            <a:schemeClr val="tx2"/>
                          </a:solidFill>
                          <a:effectLst/>
                          <a:latin typeface="Times New Roman" pitchFamily="18" charset="0"/>
                          <a:cs typeface="Times New Roman" pitchFamily="18" charset="0"/>
                        </a:rPr>
                        <a:t>)</a:t>
                      </a:r>
                      <a:endParaRPr lang="ru-RU" sz="1200" b="0" dirty="0">
                        <a:solidFill>
                          <a:schemeClr val="tx2"/>
                        </a:solidFill>
                        <a:effectLst/>
                        <a:latin typeface="Times New Roman" pitchFamily="18" charset="0"/>
                        <a:ea typeface="Calibri"/>
                        <a:cs typeface="Times New Roman" pitchFamily="18" charset="0"/>
                      </a:endParaRPr>
                    </a:p>
                  </a:txBody>
                  <a:tcPr marL="4827" marR="4827" marT="4827" marB="4827"/>
                </a:tc>
                <a:tc>
                  <a:txBody>
                    <a:bodyPr/>
                    <a:lstStyle/>
                    <a:p>
                      <a:pPr marL="12700" algn="just">
                        <a:lnSpc>
                          <a:spcPct val="115000"/>
                        </a:lnSpc>
                        <a:spcAft>
                          <a:spcPts val="100"/>
                        </a:spcAft>
                      </a:pPr>
                      <a:r>
                        <a:rPr lang="ru-RU" sz="1200" b="0" dirty="0" err="1" smtClean="0">
                          <a:solidFill>
                            <a:schemeClr val="tx2"/>
                          </a:solidFill>
                          <a:effectLst/>
                          <a:latin typeface="Times New Roman" pitchFamily="18" charset="0"/>
                          <a:cs typeface="Times New Roman" pitchFamily="18" charset="0"/>
                        </a:rPr>
                        <a:t>Білім</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сапасының өсу динамикасы</a:t>
                      </a:r>
                      <a:r>
                        <a:rPr lang="ru-RU" sz="1200" dirty="0" smtClean="0">
                          <a:solidFill>
                            <a:schemeClr val="tx2"/>
                          </a:solidFill>
                          <a:effectLst/>
                          <a:latin typeface="Times New Roman" pitchFamily="18" charset="0"/>
                          <a:cs typeface="Times New Roman" pitchFamily="18" charset="0"/>
                        </a:rPr>
                        <a:t>-  </a:t>
                      </a:r>
                      <a:r>
                        <a:rPr lang="ru-RU" sz="1200" dirty="0">
                          <a:solidFill>
                            <a:schemeClr val="tx2"/>
                          </a:solidFill>
                          <a:effectLst/>
                          <a:latin typeface="Times New Roman" pitchFamily="18" charset="0"/>
                          <a:cs typeface="Times New Roman" pitchFamily="18" charset="0"/>
                        </a:rPr>
                        <a:t>5%</a:t>
                      </a:r>
                      <a:endParaRPr lang="ru-RU" sz="1200" dirty="0">
                        <a:solidFill>
                          <a:schemeClr val="tx2"/>
                        </a:solidFill>
                        <a:effectLst/>
                        <a:latin typeface="Times New Roman" pitchFamily="18" charset="0"/>
                        <a:ea typeface="Calibri"/>
                        <a:cs typeface="Times New Roman" pitchFamily="18" charset="0"/>
                      </a:endParaRPr>
                    </a:p>
                  </a:txBody>
                  <a:tcPr marL="4827" marR="4827" marT="4827" marB="4827"/>
                </a:tc>
                <a:tc>
                  <a:txBody>
                    <a:bodyPr/>
                    <a:lstStyle/>
                    <a:p>
                      <a:pPr marL="12700" algn="just">
                        <a:lnSpc>
                          <a:spcPct val="115000"/>
                        </a:lnSpc>
                        <a:spcAft>
                          <a:spcPts val="100"/>
                        </a:spcAft>
                      </a:pPr>
                      <a:r>
                        <a:rPr lang="ru-RU" sz="1200" b="0" dirty="0" err="1" smtClean="0">
                          <a:solidFill>
                            <a:schemeClr val="tx2"/>
                          </a:solidFill>
                          <a:effectLst/>
                          <a:latin typeface="Times New Roman" pitchFamily="18" charset="0"/>
                          <a:cs typeface="Times New Roman" pitchFamily="18" charset="0"/>
                        </a:rPr>
                        <a:t>Білім</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сапасының өсу динамикасы</a:t>
                      </a:r>
                      <a:r>
                        <a:rPr lang="ru-RU" sz="1200" dirty="0" smtClean="0">
                          <a:solidFill>
                            <a:schemeClr val="tx2"/>
                          </a:solidFill>
                          <a:effectLst/>
                          <a:latin typeface="Times New Roman" pitchFamily="18" charset="0"/>
                          <a:cs typeface="Times New Roman" pitchFamily="18" charset="0"/>
                        </a:rPr>
                        <a:t>-  </a:t>
                      </a:r>
                      <a:r>
                        <a:rPr lang="ru-RU" sz="1200" dirty="0">
                          <a:solidFill>
                            <a:schemeClr val="tx2"/>
                          </a:solidFill>
                          <a:effectLst/>
                          <a:latin typeface="Times New Roman" pitchFamily="18" charset="0"/>
                          <a:cs typeface="Times New Roman" pitchFamily="18" charset="0"/>
                        </a:rPr>
                        <a:t>6%</a:t>
                      </a:r>
                      <a:endParaRPr lang="ru-RU" sz="1200" dirty="0">
                        <a:solidFill>
                          <a:schemeClr val="tx2"/>
                        </a:solidFill>
                        <a:effectLst/>
                        <a:latin typeface="Times New Roman" pitchFamily="18" charset="0"/>
                        <a:ea typeface="Calibri"/>
                        <a:cs typeface="Times New Roman" pitchFamily="18" charset="0"/>
                      </a:endParaRPr>
                    </a:p>
                  </a:txBody>
                  <a:tcPr marL="4827" marR="4827" marT="4827" marB="4827"/>
                </a:tc>
              </a:tr>
              <a:tr h="800603">
                <a:tc>
                  <a:txBody>
                    <a:bodyPr/>
                    <a:lstStyle/>
                    <a:p>
                      <a:pPr marL="12700" algn="l">
                        <a:lnSpc>
                          <a:spcPct val="115000"/>
                        </a:lnSpc>
                        <a:spcAft>
                          <a:spcPts val="100"/>
                        </a:spcAft>
                      </a:pPr>
                      <a:r>
                        <a:rPr lang="ru-RU" sz="1200" b="0" dirty="0" err="1" smtClean="0">
                          <a:solidFill>
                            <a:schemeClr val="tx2"/>
                          </a:solidFill>
                          <a:effectLst/>
                          <a:latin typeface="Times New Roman" pitchFamily="18" charset="0"/>
                          <a:cs typeface="Times New Roman" pitchFamily="18" charset="0"/>
                        </a:rPr>
                        <a:t>Үлгерімі  төмен оқушылармен жұмыс</a:t>
                      </a:r>
                      <a:endParaRPr lang="ru-RU" sz="1200" b="0" dirty="0">
                        <a:solidFill>
                          <a:schemeClr val="tx2"/>
                        </a:solidFill>
                        <a:effectLst/>
                        <a:latin typeface="Times New Roman" pitchFamily="18" charset="0"/>
                        <a:ea typeface="Calibri"/>
                        <a:cs typeface="Times New Roman" pitchFamily="18" charset="0"/>
                      </a:endParaRPr>
                    </a:p>
                  </a:txBody>
                  <a:tcPr marL="4827" marR="4827" marT="4827" marB="4827"/>
                </a:tc>
                <a:tc>
                  <a:txBody>
                    <a:bodyPr/>
                    <a:lstStyle/>
                    <a:p>
                      <a:pPr algn="l"/>
                      <a:r>
                        <a:rPr lang="kk-KZ" sz="1200" b="0" kern="1200" dirty="0" smtClean="0">
                          <a:solidFill>
                            <a:schemeClr val="tx2">
                              <a:lumMod val="75000"/>
                            </a:schemeClr>
                          </a:solidFill>
                          <a:latin typeface="Times New Roman" pitchFamily="18" charset="0"/>
                          <a:ea typeface="+mn-ea"/>
                          <a:cs typeface="Times New Roman" pitchFamily="18" charset="0"/>
                        </a:rPr>
                        <a:t>Оқу динамикасының-төмендеуі немесе жоғарлауы. Үлгермеушіліктің алдын алу бойынша жұмыс (жұмыс жоспарының болуы, талдау және анықтау( оқу жылының басында 1 рет), сауалнама (оқу жылының соңында 1 рет)</a:t>
                      </a:r>
                      <a:endParaRPr lang="ru-RU" sz="1200" b="0" kern="1200" dirty="0">
                        <a:solidFill>
                          <a:schemeClr val="tx2">
                            <a:lumMod val="75000"/>
                          </a:schemeClr>
                        </a:solidFill>
                        <a:latin typeface="Times New Roman" pitchFamily="18" charset="0"/>
                        <a:ea typeface="+mn-ea"/>
                        <a:cs typeface="Times New Roman" pitchFamily="18" charset="0"/>
                      </a:endParaRPr>
                    </a:p>
                  </a:txBody>
                  <a:tcPr marL="4827" marR="4827" marT="4827" marB="4827"/>
                </a:tc>
                <a:tc>
                  <a:txBody>
                    <a:bodyPr/>
                    <a:lstStyle/>
                    <a:p>
                      <a:pPr algn="l"/>
                      <a:r>
                        <a:rPr lang="kk-KZ" sz="1200" b="0" kern="1200" dirty="0" smtClean="0">
                          <a:solidFill>
                            <a:schemeClr val="tx2">
                              <a:lumMod val="75000"/>
                            </a:schemeClr>
                          </a:solidFill>
                          <a:latin typeface="Times New Roman" pitchFamily="18" charset="0"/>
                          <a:ea typeface="+mn-ea"/>
                          <a:cs typeface="Times New Roman" pitchFamily="18" charset="0"/>
                        </a:rPr>
                        <a:t>Оқу динамикасының-төмендеуі немесе жоғарлауы. Үлгермеушіліктің алдын алу бойынша жұмыс (жұмыс жоспарының болуы, талдау және анықтау( оқу жылының басында 1 рет), сауалнама (оқу жылының соңында 1 рет)</a:t>
                      </a:r>
                      <a:endParaRPr lang="ru-RU" sz="1200" b="0" kern="1200" dirty="0">
                        <a:solidFill>
                          <a:schemeClr val="tx2">
                            <a:lumMod val="75000"/>
                          </a:schemeClr>
                        </a:solidFill>
                        <a:latin typeface="Times New Roman" pitchFamily="18" charset="0"/>
                        <a:ea typeface="+mn-ea"/>
                        <a:cs typeface="Times New Roman" pitchFamily="18" charset="0"/>
                      </a:endParaRPr>
                    </a:p>
                  </a:txBody>
                  <a:tcPr marL="4827" marR="4827" marT="4827" marB="4827"/>
                </a:tc>
              </a:tr>
              <a:tr h="998279">
                <a:tc>
                  <a:txBody>
                    <a:bodyPr/>
                    <a:lstStyle/>
                    <a:p>
                      <a:pPr marL="12700" algn="l">
                        <a:lnSpc>
                          <a:spcPct val="115000"/>
                        </a:lnSpc>
                        <a:spcAft>
                          <a:spcPts val="100"/>
                        </a:spcAft>
                      </a:pPr>
                      <a:r>
                        <a:rPr lang="ru-RU" sz="1200" b="0" dirty="0" err="1" smtClean="0">
                          <a:solidFill>
                            <a:schemeClr val="tx2"/>
                          </a:solidFill>
                          <a:effectLst/>
                          <a:latin typeface="Times New Roman" pitchFamily="18" charset="0"/>
                          <a:cs typeface="Times New Roman" pitchFamily="18" charset="0"/>
                        </a:rPr>
                        <a:t>Оқу сапасы</a:t>
                      </a:r>
                      <a:endParaRPr lang="ru-RU" sz="1200" b="0" dirty="0">
                        <a:solidFill>
                          <a:schemeClr val="tx2"/>
                        </a:solidFill>
                        <a:effectLst/>
                        <a:latin typeface="Times New Roman" pitchFamily="18" charset="0"/>
                        <a:ea typeface="Calibri"/>
                        <a:cs typeface="Times New Roman" pitchFamily="18" charset="0"/>
                      </a:endParaRPr>
                    </a:p>
                  </a:txBody>
                  <a:tcPr marL="4827" marR="4827" marT="4827" marB="4827"/>
                </a:tc>
                <a:tc>
                  <a:txBody>
                    <a:bodyPr/>
                    <a:lstStyle/>
                    <a:p>
                      <a:pPr marL="12700" algn="l">
                        <a:lnSpc>
                          <a:spcPct val="115000"/>
                        </a:lnSpc>
                        <a:spcAft>
                          <a:spcPts val="100"/>
                        </a:spcAft>
                      </a:pPr>
                      <a:r>
                        <a:rPr lang="ru-RU" sz="1200" b="0" dirty="0" err="1" smtClean="0">
                          <a:solidFill>
                            <a:schemeClr val="tx2"/>
                          </a:solidFill>
                          <a:effectLst/>
                          <a:latin typeface="Times New Roman" pitchFamily="18" charset="0"/>
                          <a:cs typeface="Times New Roman" pitchFamily="18" charset="0"/>
                        </a:rPr>
                        <a:t>Сабақтың бейнежазбасы</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(ұзақтығы </a:t>
                      </a:r>
                      <a:r>
                        <a:rPr lang="ru-RU" sz="1200" b="0" dirty="0" smtClean="0">
                          <a:solidFill>
                            <a:schemeClr val="tx2"/>
                          </a:solidFill>
                          <a:effectLst/>
                          <a:latin typeface="Times New Roman" pitchFamily="18" charset="0"/>
                          <a:cs typeface="Times New Roman" pitchFamily="18" charset="0"/>
                        </a:rPr>
                        <a:t>10 минут. </a:t>
                      </a:r>
                      <a:r>
                        <a:rPr lang="ru-RU" sz="1200" b="0" dirty="0" err="1" smtClean="0">
                          <a:solidFill>
                            <a:schemeClr val="tx2"/>
                          </a:solidFill>
                          <a:effectLst/>
                          <a:latin typeface="Times New Roman" pitchFamily="18" charset="0"/>
                          <a:cs typeface="Times New Roman" pitchFamily="18" charset="0"/>
                        </a:rPr>
                        <a:t>Негізгі</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талаптар</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монтажсыз</a:t>
                      </a:r>
                      <a:r>
                        <a:rPr lang="ru-RU" sz="1200" b="0" dirty="0" smtClean="0">
                          <a:solidFill>
                            <a:schemeClr val="tx2"/>
                          </a:solidFill>
                          <a:effectLst/>
                          <a:latin typeface="Times New Roman" pitchFamily="18" charset="0"/>
                          <a:cs typeface="Times New Roman" pitchFamily="18" charset="0"/>
                        </a:rPr>
                        <a:t>, аудио - видео </a:t>
                      </a:r>
                      <a:r>
                        <a:rPr lang="ru-RU" sz="1200" b="0" dirty="0" err="1" smtClean="0">
                          <a:solidFill>
                            <a:schemeClr val="tx2"/>
                          </a:solidFill>
                          <a:effectLst/>
                          <a:latin typeface="Times New Roman" pitchFamily="18" charset="0"/>
                          <a:cs typeface="Times New Roman" pitchFamily="18" charset="0"/>
                        </a:rPr>
                        <a:t>желімдеусіз</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бақылау парағымен және білім</a:t>
                      </a:r>
                      <a:r>
                        <a:rPr lang="ru-RU" sz="1200" b="0" dirty="0" smtClean="0">
                          <a:solidFill>
                            <a:schemeClr val="tx2"/>
                          </a:solidFill>
                          <a:effectLst/>
                          <a:latin typeface="Times New Roman" pitchFamily="18" charset="0"/>
                          <a:cs typeface="Times New Roman" pitchFamily="18" charset="0"/>
                        </a:rPr>
                        <a:t> беру </a:t>
                      </a:r>
                      <a:r>
                        <a:rPr lang="ru-RU" sz="1200" b="0" dirty="0" err="1" smtClean="0">
                          <a:solidFill>
                            <a:schemeClr val="tx2"/>
                          </a:solidFill>
                          <a:effectLst/>
                          <a:latin typeface="Times New Roman" pitchFamily="18" charset="0"/>
                          <a:cs typeface="Times New Roman" pitchFamily="18" charset="0"/>
                        </a:rPr>
                        <a:t>ұйымы басшысының орынбасары</a:t>
                      </a:r>
                      <a:r>
                        <a:rPr lang="ru-RU" sz="1200" b="0" dirty="0" smtClean="0">
                          <a:solidFill>
                            <a:schemeClr val="tx2"/>
                          </a:solidFill>
                          <a:effectLst/>
                          <a:latin typeface="Times New Roman" pitchFamily="18" charset="0"/>
                          <a:cs typeface="Times New Roman" pitchFamily="18" charset="0"/>
                        </a:rPr>
                        <a:t> мен </a:t>
                      </a:r>
                      <a:r>
                        <a:rPr lang="ru-RU" sz="1200" b="0" dirty="0" err="1" smtClean="0">
                          <a:solidFill>
                            <a:schemeClr val="tx2"/>
                          </a:solidFill>
                          <a:effectLst/>
                          <a:latin typeface="Times New Roman" pitchFamily="18" charset="0"/>
                          <a:cs typeface="Times New Roman" pitchFamily="18" charset="0"/>
                        </a:rPr>
                        <a:t>басшысының сабағын талдаумен</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ағымдағы оқу жылында</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кемінде</a:t>
                      </a:r>
                      <a:r>
                        <a:rPr lang="ru-RU" sz="1200" b="0" dirty="0" smtClean="0">
                          <a:solidFill>
                            <a:schemeClr val="tx2"/>
                          </a:solidFill>
                          <a:effectLst/>
                          <a:latin typeface="Times New Roman" pitchFamily="18" charset="0"/>
                          <a:cs typeface="Times New Roman" pitchFamily="18" charset="0"/>
                        </a:rPr>
                        <a:t> 3 </a:t>
                      </a:r>
                      <a:r>
                        <a:rPr lang="ru-RU" sz="1200" b="0" dirty="0" err="1" smtClean="0">
                          <a:solidFill>
                            <a:schemeClr val="tx2"/>
                          </a:solidFill>
                          <a:effectLst/>
                          <a:latin typeface="Times New Roman" pitchFamily="18" charset="0"/>
                          <a:cs typeface="Times New Roman" pitchFamily="18" charset="0"/>
                        </a:rPr>
                        <a:t>сабақ</a:t>
                      </a:r>
                      <a:r>
                        <a:rPr lang="ru-RU" sz="1200" b="0" dirty="0" smtClean="0">
                          <a:solidFill>
                            <a:schemeClr val="tx2"/>
                          </a:solidFill>
                          <a:effectLst/>
                          <a:latin typeface="Times New Roman" pitchFamily="18" charset="0"/>
                          <a:cs typeface="Times New Roman" pitchFamily="18" charset="0"/>
                        </a:rPr>
                        <a:t>)</a:t>
                      </a:r>
                      <a:endParaRPr lang="ru-RU" sz="1200" b="0" dirty="0">
                        <a:solidFill>
                          <a:schemeClr val="tx2"/>
                        </a:solidFill>
                        <a:effectLst/>
                        <a:latin typeface="Times New Roman" pitchFamily="18" charset="0"/>
                        <a:ea typeface="Calibri"/>
                        <a:cs typeface="Times New Roman" pitchFamily="18" charset="0"/>
                      </a:endParaRPr>
                    </a:p>
                  </a:txBody>
                  <a:tcPr marL="4827" marR="4827" marT="4827" marB="4827"/>
                </a:tc>
                <a:tc>
                  <a:txBody>
                    <a:bodyPr/>
                    <a:lstStyle/>
                    <a:p>
                      <a:pPr marL="12700" algn="l">
                        <a:lnSpc>
                          <a:spcPct val="115000"/>
                        </a:lnSpc>
                        <a:spcAft>
                          <a:spcPts val="100"/>
                        </a:spcAft>
                      </a:pPr>
                      <a:r>
                        <a:rPr lang="ru-RU" sz="1200" b="0" dirty="0" err="1" smtClean="0">
                          <a:solidFill>
                            <a:schemeClr val="tx2"/>
                          </a:solidFill>
                          <a:effectLst/>
                          <a:latin typeface="Times New Roman" pitchFamily="18" charset="0"/>
                          <a:cs typeface="Times New Roman" pitchFamily="18" charset="0"/>
                        </a:rPr>
                        <a:t>Сабақтың бейнежазбасы</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(ұзақтығы </a:t>
                      </a:r>
                      <a:r>
                        <a:rPr lang="ru-RU" sz="1200" b="0" dirty="0" smtClean="0">
                          <a:solidFill>
                            <a:schemeClr val="tx2"/>
                          </a:solidFill>
                          <a:effectLst/>
                          <a:latin typeface="Times New Roman" pitchFamily="18" charset="0"/>
                          <a:cs typeface="Times New Roman" pitchFamily="18" charset="0"/>
                        </a:rPr>
                        <a:t>10 минут. </a:t>
                      </a:r>
                      <a:r>
                        <a:rPr lang="ru-RU" sz="1200" b="0" dirty="0" err="1" smtClean="0">
                          <a:solidFill>
                            <a:schemeClr val="tx2"/>
                          </a:solidFill>
                          <a:effectLst/>
                          <a:latin typeface="Times New Roman" pitchFamily="18" charset="0"/>
                          <a:cs typeface="Times New Roman" pitchFamily="18" charset="0"/>
                        </a:rPr>
                        <a:t>Негізгі</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талаптар</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монтажсыз</a:t>
                      </a:r>
                      <a:r>
                        <a:rPr lang="ru-RU" sz="1200" b="0" dirty="0" smtClean="0">
                          <a:solidFill>
                            <a:schemeClr val="tx2"/>
                          </a:solidFill>
                          <a:effectLst/>
                          <a:latin typeface="Times New Roman" pitchFamily="18" charset="0"/>
                          <a:cs typeface="Times New Roman" pitchFamily="18" charset="0"/>
                        </a:rPr>
                        <a:t>, аудио - видео </a:t>
                      </a:r>
                      <a:r>
                        <a:rPr lang="ru-RU" sz="1200" b="0" dirty="0" err="1" smtClean="0">
                          <a:solidFill>
                            <a:schemeClr val="tx2"/>
                          </a:solidFill>
                          <a:effectLst/>
                          <a:latin typeface="Times New Roman" pitchFamily="18" charset="0"/>
                          <a:cs typeface="Times New Roman" pitchFamily="18" charset="0"/>
                        </a:rPr>
                        <a:t>желімдеусіз</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бақылау парағымен және білім</a:t>
                      </a:r>
                      <a:r>
                        <a:rPr lang="ru-RU" sz="1200" b="0" dirty="0" smtClean="0">
                          <a:solidFill>
                            <a:schemeClr val="tx2"/>
                          </a:solidFill>
                          <a:effectLst/>
                          <a:latin typeface="Times New Roman" pitchFamily="18" charset="0"/>
                          <a:cs typeface="Times New Roman" pitchFamily="18" charset="0"/>
                        </a:rPr>
                        <a:t> беру </a:t>
                      </a:r>
                      <a:r>
                        <a:rPr lang="ru-RU" sz="1200" b="0" dirty="0" err="1" smtClean="0">
                          <a:solidFill>
                            <a:schemeClr val="tx2"/>
                          </a:solidFill>
                          <a:effectLst/>
                          <a:latin typeface="Times New Roman" pitchFamily="18" charset="0"/>
                          <a:cs typeface="Times New Roman" pitchFamily="18" charset="0"/>
                        </a:rPr>
                        <a:t>ұйымы басшысының орынбасары</a:t>
                      </a:r>
                      <a:r>
                        <a:rPr lang="ru-RU" sz="1200" b="0" dirty="0" smtClean="0">
                          <a:solidFill>
                            <a:schemeClr val="tx2"/>
                          </a:solidFill>
                          <a:effectLst/>
                          <a:latin typeface="Times New Roman" pitchFamily="18" charset="0"/>
                          <a:cs typeface="Times New Roman" pitchFamily="18" charset="0"/>
                        </a:rPr>
                        <a:t> мен </a:t>
                      </a:r>
                      <a:r>
                        <a:rPr lang="ru-RU" sz="1200" b="0" dirty="0" err="1" smtClean="0">
                          <a:solidFill>
                            <a:schemeClr val="tx2"/>
                          </a:solidFill>
                          <a:effectLst/>
                          <a:latin typeface="Times New Roman" pitchFamily="18" charset="0"/>
                          <a:cs typeface="Times New Roman" pitchFamily="18" charset="0"/>
                        </a:rPr>
                        <a:t>басшысының сабағын талдаумен</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ағымдағы оқу жылында</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кемінде</a:t>
                      </a:r>
                      <a:r>
                        <a:rPr lang="ru-RU" sz="1200" b="0" dirty="0" smtClean="0">
                          <a:solidFill>
                            <a:schemeClr val="tx2"/>
                          </a:solidFill>
                          <a:effectLst/>
                          <a:latin typeface="Times New Roman" pitchFamily="18" charset="0"/>
                          <a:cs typeface="Times New Roman" pitchFamily="18" charset="0"/>
                        </a:rPr>
                        <a:t> 3 </a:t>
                      </a:r>
                      <a:r>
                        <a:rPr lang="ru-RU" sz="1200" b="0" dirty="0" err="1" smtClean="0">
                          <a:solidFill>
                            <a:schemeClr val="tx2"/>
                          </a:solidFill>
                          <a:effectLst/>
                          <a:latin typeface="Times New Roman" pitchFamily="18" charset="0"/>
                          <a:cs typeface="Times New Roman" pitchFamily="18" charset="0"/>
                        </a:rPr>
                        <a:t>сабақ</a:t>
                      </a:r>
                      <a:r>
                        <a:rPr lang="ru-RU" sz="1200" b="0" dirty="0" smtClean="0">
                          <a:solidFill>
                            <a:schemeClr val="tx2"/>
                          </a:solidFill>
                          <a:effectLst/>
                          <a:latin typeface="Times New Roman" pitchFamily="18" charset="0"/>
                          <a:cs typeface="Times New Roman" pitchFamily="18" charset="0"/>
                        </a:rPr>
                        <a:t>)</a:t>
                      </a:r>
                      <a:endParaRPr lang="ru-RU" sz="1200" b="0" dirty="0">
                        <a:solidFill>
                          <a:schemeClr val="tx2"/>
                        </a:solidFill>
                        <a:effectLst/>
                        <a:latin typeface="Times New Roman" pitchFamily="18" charset="0"/>
                        <a:ea typeface="Calibri"/>
                        <a:cs typeface="Times New Roman" pitchFamily="18" charset="0"/>
                      </a:endParaRPr>
                    </a:p>
                  </a:txBody>
                  <a:tcPr marL="4827" marR="4827" marT="4827" marB="4827"/>
                </a:tc>
              </a:tr>
              <a:tr h="602928">
                <a:tc>
                  <a:txBody>
                    <a:bodyPr/>
                    <a:lstStyle/>
                    <a:p>
                      <a:pPr marL="12700" algn="l">
                        <a:lnSpc>
                          <a:spcPct val="115000"/>
                        </a:lnSpc>
                        <a:spcAft>
                          <a:spcPts val="100"/>
                        </a:spcAft>
                      </a:pPr>
                      <a:r>
                        <a:rPr lang="ru-RU" sz="1200" b="0" dirty="0" smtClean="0">
                          <a:solidFill>
                            <a:schemeClr val="tx2"/>
                          </a:solidFill>
                          <a:effectLst/>
                          <a:latin typeface="Times New Roman" pitchFamily="18" charset="0"/>
                          <a:cs typeface="Times New Roman" pitchFamily="18" charset="0"/>
                        </a:rPr>
                        <a:t>№514 </a:t>
                      </a:r>
                      <a:r>
                        <a:rPr lang="ru-RU" sz="1200" b="0" dirty="0" err="1" smtClean="0">
                          <a:solidFill>
                            <a:schemeClr val="tx2"/>
                          </a:solidFill>
                          <a:effectLst/>
                          <a:latin typeface="Times New Roman" pitchFamily="18" charset="0"/>
                          <a:cs typeface="Times New Roman" pitchFamily="18" charset="0"/>
                        </a:rPr>
                        <a:t>бұйрығына сәйкес байқауларда</a:t>
                      </a:r>
                      <a:r>
                        <a:rPr lang="ru-RU" sz="1200" b="0" dirty="0" smtClean="0">
                          <a:solidFill>
                            <a:schemeClr val="tx2"/>
                          </a:solidFill>
                          <a:effectLst/>
                          <a:latin typeface="Times New Roman" pitchFamily="18" charset="0"/>
                          <a:cs typeface="Times New Roman" pitchFamily="18" charset="0"/>
                        </a:rPr>
                        <a:t>,</a:t>
                      </a:r>
                      <a:r>
                        <a:rPr lang="ru-RU" sz="1200" b="0" baseline="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олимпиадаларда</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немесе</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жарыстарда</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білім</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алушылардың жетістіктері</a:t>
                      </a:r>
                      <a:endParaRPr lang="ru-RU" sz="1200" b="0" dirty="0">
                        <a:solidFill>
                          <a:schemeClr val="tx2"/>
                        </a:solidFill>
                        <a:effectLst/>
                        <a:latin typeface="Times New Roman" pitchFamily="18" charset="0"/>
                        <a:ea typeface="Calibri"/>
                        <a:cs typeface="Times New Roman" pitchFamily="18" charset="0"/>
                      </a:endParaRPr>
                    </a:p>
                  </a:txBody>
                  <a:tcPr marL="4827" marR="4827" marT="4827" marB="4827"/>
                </a:tc>
                <a:tc>
                  <a:txBody>
                    <a:bodyPr/>
                    <a:lstStyle/>
                    <a:p>
                      <a:pPr marL="12700" algn="just">
                        <a:lnSpc>
                          <a:spcPct val="115000"/>
                        </a:lnSpc>
                        <a:spcAft>
                          <a:spcPts val="100"/>
                        </a:spcAft>
                      </a:pPr>
                      <a:r>
                        <a:rPr lang="ru-RU" sz="1200" dirty="0" err="1" smtClean="0">
                          <a:solidFill>
                            <a:schemeClr val="tx2"/>
                          </a:solidFill>
                          <a:effectLst/>
                          <a:latin typeface="Times New Roman" pitchFamily="18" charset="0"/>
                          <a:cs typeface="Times New Roman" pitchFamily="18" charset="0"/>
                        </a:rPr>
                        <a:t>Облыстың/республикалық маңызы </a:t>
                      </a:r>
                      <a:r>
                        <a:rPr lang="ru-RU" sz="1200" dirty="0" smtClean="0">
                          <a:solidFill>
                            <a:schemeClr val="tx2"/>
                          </a:solidFill>
                          <a:effectLst/>
                          <a:latin typeface="Times New Roman" pitchFamily="18" charset="0"/>
                          <a:cs typeface="Times New Roman" pitchFamily="18" charset="0"/>
                        </a:rPr>
                        <a:t>бар </a:t>
                      </a:r>
                      <a:r>
                        <a:rPr lang="ru-RU" sz="1200" dirty="0" err="1" smtClean="0">
                          <a:solidFill>
                            <a:schemeClr val="tx2"/>
                          </a:solidFill>
                          <a:effectLst/>
                          <a:latin typeface="Times New Roman" pitchFamily="18" charset="0"/>
                          <a:cs typeface="Times New Roman" pitchFamily="18" charset="0"/>
                        </a:rPr>
                        <a:t>қалалардың және астананың жеңімпазы немесе</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жүлдегері немесе</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қатысушысы</a:t>
                      </a:r>
                      <a:endParaRPr lang="ru-RU" sz="1200" dirty="0">
                        <a:solidFill>
                          <a:schemeClr val="tx2"/>
                        </a:solidFill>
                        <a:effectLst/>
                        <a:latin typeface="Times New Roman" pitchFamily="18" charset="0"/>
                        <a:ea typeface="Calibri"/>
                        <a:cs typeface="Times New Roman" pitchFamily="18" charset="0"/>
                      </a:endParaRPr>
                    </a:p>
                  </a:txBody>
                  <a:tcPr marL="4827" marR="4827" marT="4827" marB="4827"/>
                </a:tc>
                <a:tc>
                  <a:txBody>
                    <a:bodyPr/>
                    <a:lstStyle/>
                    <a:p>
                      <a:pPr marL="12700" algn="just">
                        <a:lnSpc>
                          <a:spcPct val="115000"/>
                        </a:lnSpc>
                        <a:spcAft>
                          <a:spcPts val="100"/>
                        </a:spcAft>
                      </a:pPr>
                      <a:r>
                        <a:rPr lang="ru-RU" sz="1200" dirty="0" err="1" smtClean="0">
                          <a:solidFill>
                            <a:schemeClr val="tx2"/>
                          </a:solidFill>
                          <a:effectLst/>
                          <a:latin typeface="Times New Roman" pitchFamily="18" charset="0"/>
                          <a:cs typeface="Times New Roman" pitchFamily="18" charset="0"/>
                        </a:rPr>
                        <a:t>Республикалық немесе</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халықаралық деңгейдегі жеңімпаз немесе</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жүлдегер немесе</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қатысушы</a:t>
                      </a:r>
                      <a:endParaRPr lang="ru-RU" sz="1200" dirty="0">
                        <a:solidFill>
                          <a:schemeClr val="tx2"/>
                        </a:solidFill>
                        <a:effectLst/>
                        <a:latin typeface="Times New Roman" pitchFamily="18" charset="0"/>
                        <a:ea typeface="Calibri"/>
                        <a:cs typeface="Times New Roman" pitchFamily="18" charset="0"/>
                      </a:endParaRPr>
                    </a:p>
                  </a:txBody>
                  <a:tcPr marL="4827" marR="4827" marT="4827" marB="4827"/>
                </a:tc>
              </a:tr>
              <a:tr h="666004">
                <a:tc>
                  <a:txBody>
                    <a:bodyPr/>
                    <a:lstStyle/>
                    <a:p>
                      <a:pPr marL="12700" algn="l">
                        <a:lnSpc>
                          <a:spcPct val="115000"/>
                        </a:lnSpc>
                        <a:spcAft>
                          <a:spcPts val="100"/>
                        </a:spcAft>
                      </a:pPr>
                      <a:r>
                        <a:rPr lang="ru-RU" sz="1200" b="0" dirty="0" smtClean="0">
                          <a:solidFill>
                            <a:schemeClr val="tx2"/>
                          </a:solidFill>
                          <a:effectLst/>
                          <a:latin typeface="Times New Roman" pitchFamily="18" charset="0"/>
                          <a:cs typeface="Times New Roman" pitchFamily="18" charset="0"/>
                        </a:rPr>
                        <a:t>№514 </a:t>
                      </a:r>
                      <a:r>
                        <a:rPr lang="ru-RU" sz="1200" b="0" dirty="0" err="1" smtClean="0">
                          <a:solidFill>
                            <a:schemeClr val="tx2"/>
                          </a:solidFill>
                          <a:effectLst/>
                          <a:latin typeface="Times New Roman" pitchFamily="18" charset="0"/>
                          <a:cs typeface="Times New Roman" pitchFamily="18" charset="0"/>
                        </a:rPr>
                        <a:t>бұйрыққа сәйкес педагогтың кәсіби конкурстардағы немесе</a:t>
                      </a:r>
                      <a:r>
                        <a:rPr lang="ru-RU" sz="1200" b="0" dirty="0" smtClean="0">
                          <a:solidFill>
                            <a:schemeClr val="tx2"/>
                          </a:solidFill>
                          <a:effectLst/>
                          <a:latin typeface="Times New Roman" pitchFamily="18" charset="0"/>
                          <a:cs typeface="Times New Roman" pitchFamily="18" charset="0"/>
                        </a:rPr>
                        <a:t> </a:t>
                      </a:r>
                      <a:r>
                        <a:rPr lang="ru-RU" sz="1200" b="0" dirty="0" err="1" smtClean="0">
                          <a:solidFill>
                            <a:schemeClr val="tx2"/>
                          </a:solidFill>
                          <a:effectLst/>
                          <a:latin typeface="Times New Roman" pitchFamily="18" charset="0"/>
                          <a:cs typeface="Times New Roman" pitchFamily="18" charset="0"/>
                        </a:rPr>
                        <a:t>олимпиадалардағы жетістіктері</a:t>
                      </a:r>
                      <a:endParaRPr lang="ru-RU" sz="1200" b="0" dirty="0">
                        <a:solidFill>
                          <a:schemeClr val="tx2"/>
                        </a:solidFill>
                        <a:effectLst/>
                        <a:latin typeface="Times New Roman" pitchFamily="18" charset="0"/>
                        <a:ea typeface="Calibri"/>
                        <a:cs typeface="Times New Roman" pitchFamily="18" charset="0"/>
                      </a:endParaRPr>
                    </a:p>
                  </a:txBody>
                  <a:tcPr marL="4827" marR="4827" marT="4827" marB="4827"/>
                </a:tc>
                <a:tc>
                  <a:txBody>
                    <a:bodyPr/>
                    <a:lstStyle/>
                    <a:p>
                      <a:pPr marL="12700" algn="just">
                        <a:lnSpc>
                          <a:spcPct val="115000"/>
                        </a:lnSpc>
                        <a:spcAft>
                          <a:spcPts val="100"/>
                        </a:spcAft>
                      </a:pPr>
                      <a:r>
                        <a:rPr lang="ru-RU" sz="1200" dirty="0" err="1" smtClean="0">
                          <a:solidFill>
                            <a:schemeClr val="tx2"/>
                          </a:solidFill>
                          <a:effectLst/>
                          <a:latin typeface="Times New Roman" pitchFamily="18" charset="0"/>
                          <a:cs typeface="Times New Roman" pitchFamily="18" charset="0"/>
                        </a:rPr>
                        <a:t>Облыстың/республикалық маңызы </a:t>
                      </a:r>
                      <a:r>
                        <a:rPr lang="ru-RU" sz="1200" dirty="0" smtClean="0">
                          <a:solidFill>
                            <a:schemeClr val="tx2"/>
                          </a:solidFill>
                          <a:effectLst/>
                          <a:latin typeface="Times New Roman" pitchFamily="18" charset="0"/>
                          <a:cs typeface="Times New Roman" pitchFamily="18" charset="0"/>
                        </a:rPr>
                        <a:t>бар </a:t>
                      </a:r>
                      <a:r>
                        <a:rPr lang="ru-RU" sz="1200" dirty="0" err="1" smtClean="0">
                          <a:solidFill>
                            <a:schemeClr val="tx2"/>
                          </a:solidFill>
                          <a:effectLst/>
                          <a:latin typeface="Times New Roman" pitchFamily="18" charset="0"/>
                          <a:cs typeface="Times New Roman" pitchFamily="18" charset="0"/>
                        </a:rPr>
                        <a:t>қалалардың және астананың жеңімпазы немесе</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жүлдегері немесе</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қатысушысы </a:t>
                      </a:r>
                      <a:r>
                        <a:rPr lang="ru-RU" sz="1200" dirty="0" smtClean="0">
                          <a:solidFill>
                            <a:schemeClr val="tx2"/>
                          </a:solidFill>
                          <a:effectLst/>
                          <a:latin typeface="Times New Roman" pitchFamily="18" charset="0"/>
                          <a:cs typeface="Times New Roman" pitchFamily="18" charset="0"/>
                        </a:rPr>
                        <a:t>(</a:t>
                      </a:r>
                      <a:r>
                        <a:rPr lang="ru-RU" sz="1200" dirty="0" err="1" smtClean="0">
                          <a:solidFill>
                            <a:schemeClr val="tx2"/>
                          </a:solidFill>
                          <a:effectLst/>
                          <a:latin typeface="Times New Roman" pitchFamily="18" charset="0"/>
                          <a:cs typeface="Times New Roman" pitchFamily="18" charset="0"/>
                        </a:rPr>
                        <a:t>бар</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болса</a:t>
                      </a:r>
                      <a:r>
                        <a:rPr lang="ru-RU" sz="1200" dirty="0" smtClean="0">
                          <a:solidFill>
                            <a:schemeClr val="tx2"/>
                          </a:solidFill>
                          <a:effectLst/>
                          <a:latin typeface="Times New Roman" pitchFamily="18" charset="0"/>
                          <a:cs typeface="Times New Roman" pitchFamily="18" charset="0"/>
                        </a:rPr>
                        <a:t>)</a:t>
                      </a:r>
                      <a:endParaRPr lang="ru-RU" sz="1200" dirty="0">
                        <a:solidFill>
                          <a:schemeClr val="tx2"/>
                        </a:solidFill>
                        <a:effectLst/>
                        <a:latin typeface="Times New Roman" pitchFamily="18" charset="0"/>
                        <a:ea typeface="Calibri"/>
                        <a:cs typeface="Times New Roman" pitchFamily="18" charset="0"/>
                      </a:endParaRPr>
                    </a:p>
                  </a:txBody>
                  <a:tcPr marL="4827" marR="4827" marT="4827" marB="4827"/>
                </a:tc>
                <a:tc>
                  <a:txBody>
                    <a:bodyPr/>
                    <a:lstStyle/>
                    <a:p>
                      <a:pPr marL="12700" marR="0" indent="0" algn="just" defTabSz="914400" rtl="0" eaLnBrk="1" fontAlgn="auto" latinLnBrk="0" hangingPunct="1">
                        <a:lnSpc>
                          <a:spcPct val="115000"/>
                        </a:lnSpc>
                        <a:spcBef>
                          <a:spcPts val="0"/>
                        </a:spcBef>
                        <a:spcAft>
                          <a:spcPts val="100"/>
                        </a:spcAft>
                        <a:buClrTx/>
                        <a:buSzTx/>
                        <a:buFontTx/>
                        <a:buNone/>
                        <a:tabLst/>
                        <a:defRPr/>
                      </a:pPr>
                      <a:r>
                        <a:rPr lang="ru-RU" sz="1200" dirty="0" err="1" smtClean="0">
                          <a:solidFill>
                            <a:schemeClr val="tx2"/>
                          </a:solidFill>
                          <a:effectLst/>
                          <a:latin typeface="Times New Roman" pitchFamily="18" charset="0"/>
                          <a:cs typeface="Times New Roman" pitchFamily="18" charset="0"/>
                        </a:rPr>
                        <a:t>Облыстың/республикалық маңызы </a:t>
                      </a:r>
                      <a:r>
                        <a:rPr lang="ru-RU" sz="1200" dirty="0" smtClean="0">
                          <a:solidFill>
                            <a:schemeClr val="tx2"/>
                          </a:solidFill>
                          <a:effectLst/>
                          <a:latin typeface="Times New Roman" pitchFamily="18" charset="0"/>
                          <a:cs typeface="Times New Roman" pitchFamily="18" charset="0"/>
                        </a:rPr>
                        <a:t>бар </a:t>
                      </a:r>
                      <a:r>
                        <a:rPr lang="ru-RU" sz="1200" dirty="0" err="1" smtClean="0">
                          <a:solidFill>
                            <a:schemeClr val="tx2"/>
                          </a:solidFill>
                          <a:effectLst/>
                          <a:latin typeface="Times New Roman" pitchFamily="18" charset="0"/>
                          <a:cs typeface="Times New Roman" pitchFamily="18" charset="0"/>
                        </a:rPr>
                        <a:t>қалалардың және астананың жеңімпазы немесе</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жүлдегері немесе</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қатысушысы </a:t>
                      </a:r>
                      <a:r>
                        <a:rPr lang="ru-RU" sz="1200" dirty="0" smtClean="0">
                          <a:solidFill>
                            <a:schemeClr val="tx2"/>
                          </a:solidFill>
                          <a:effectLst/>
                          <a:latin typeface="Times New Roman" pitchFamily="18" charset="0"/>
                          <a:cs typeface="Times New Roman" pitchFamily="18" charset="0"/>
                        </a:rPr>
                        <a:t>(</a:t>
                      </a:r>
                      <a:r>
                        <a:rPr lang="ru-RU" sz="1200" dirty="0" err="1" smtClean="0">
                          <a:solidFill>
                            <a:schemeClr val="tx2"/>
                          </a:solidFill>
                          <a:effectLst/>
                          <a:latin typeface="Times New Roman" pitchFamily="18" charset="0"/>
                          <a:cs typeface="Times New Roman" pitchFamily="18" charset="0"/>
                        </a:rPr>
                        <a:t>бар</a:t>
                      </a:r>
                      <a:r>
                        <a:rPr lang="ru-RU" sz="1200" baseline="0" dirty="0" smtClean="0">
                          <a:solidFill>
                            <a:schemeClr val="tx2"/>
                          </a:solidFill>
                          <a:effectLst/>
                          <a:latin typeface="Times New Roman" pitchFamily="18" charset="0"/>
                          <a:cs typeface="Times New Roman" pitchFamily="18" charset="0"/>
                        </a:rPr>
                        <a:t> </a:t>
                      </a:r>
                      <a:r>
                        <a:rPr lang="ru-RU" sz="1200" baseline="0" dirty="0" err="1" smtClean="0">
                          <a:solidFill>
                            <a:schemeClr val="tx2"/>
                          </a:solidFill>
                          <a:effectLst/>
                          <a:latin typeface="Times New Roman" pitchFamily="18" charset="0"/>
                          <a:cs typeface="Times New Roman" pitchFamily="18" charset="0"/>
                        </a:rPr>
                        <a:t>болса</a:t>
                      </a:r>
                      <a:r>
                        <a:rPr lang="ru-RU" sz="1200" baseline="0" dirty="0" smtClean="0">
                          <a:solidFill>
                            <a:schemeClr val="tx2"/>
                          </a:solidFill>
                          <a:effectLst/>
                          <a:latin typeface="Times New Roman" pitchFamily="18" charset="0"/>
                          <a:cs typeface="Times New Roman" pitchFamily="18" charset="0"/>
                        </a:rPr>
                        <a:t>)</a:t>
                      </a:r>
                      <a:endParaRPr lang="ru-RU" sz="1200" dirty="0" smtClean="0">
                        <a:solidFill>
                          <a:schemeClr val="tx2"/>
                        </a:solidFill>
                        <a:effectLst/>
                        <a:latin typeface="Times New Roman" pitchFamily="18" charset="0"/>
                        <a:ea typeface="Calibri"/>
                        <a:cs typeface="Times New Roman" pitchFamily="18" charset="0"/>
                      </a:endParaRPr>
                    </a:p>
                    <a:p>
                      <a:pPr marL="12700" algn="just">
                        <a:lnSpc>
                          <a:spcPct val="115000"/>
                        </a:lnSpc>
                        <a:spcAft>
                          <a:spcPts val="100"/>
                        </a:spcAft>
                      </a:pPr>
                      <a:endParaRPr lang="ru-RU" sz="1200" dirty="0">
                        <a:solidFill>
                          <a:schemeClr val="tx2"/>
                        </a:solidFill>
                        <a:effectLst/>
                        <a:latin typeface="Times New Roman" pitchFamily="18" charset="0"/>
                        <a:ea typeface="Calibri"/>
                        <a:cs typeface="Times New Roman" pitchFamily="18" charset="0"/>
                      </a:endParaRPr>
                    </a:p>
                  </a:txBody>
                  <a:tcPr marL="4827" marR="4827" marT="4827" marB="4827"/>
                </a:tc>
              </a:tr>
              <a:tr h="1530211">
                <a:tc>
                  <a:txBody>
                    <a:bodyPr/>
                    <a:lstStyle/>
                    <a:p>
                      <a:pPr marL="12700" algn="l">
                        <a:lnSpc>
                          <a:spcPct val="115000"/>
                        </a:lnSpc>
                        <a:spcAft>
                          <a:spcPts val="100"/>
                        </a:spcAft>
                      </a:pPr>
                      <a:r>
                        <a:rPr lang="ru-RU" sz="1200" b="0" dirty="0" err="1" smtClean="0">
                          <a:solidFill>
                            <a:schemeClr val="tx2"/>
                          </a:solidFill>
                          <a:effectLst/>
                          <a:latin typeface="Times New Roman" pitchFamily="18" charset="0"/>
                          <a:cs typeface="Times New Roman" pitchFamily="18" charset="0"/>
                        </a:rPr>
                        <a:t>Педагогикалық тәжірибені жинақтау</a:t>
                      </a:r>
                      <a:endParaRPr lang="ru-RU" sz="1200" b="0" dirty="0">
                        <a:solidFill>
                          <a:schemeClr val="tx2"/>
                        </a:solidFill>
                        <a:effectLst/>
                        <a:latin typeface="Times New Roman" pitchFamily="18" charset="0"/>
                        <a:ea typeface="Calibri"/>
                        <a:cs typeface="Times New Roman" pitchFamily="18" charset="0"/>
                      </a:endParaRPr>
                    </a:p>
                  </a:txBody>
                  <a:tcPr marL="4827" marR="4827" marT="4827" marB="4827"/>
                </a:tc>
                <a:tc>
                  <a:txBody>
                    <a:bodyPr/>
                    <a:lstStyle/>
                    <a:p>
                      <a:r>
                        <a:rPr lang="kk-KZ" sz="1200" kern="1200" dirty="0" smtClean="0">
                          <a:solidFill>
                            <a:schemeClr val="tx2">
                              <a:lumMod val="75000"/>
                            </a:schemeClr>
                          </a:solidFill>
                          <a:latin typeface="Times New Roman" pitchFamily="18" charset="0"/>
                          <a:ea typeface="+mn-ea"/>
                          <a:cs typeface="Times New Roman" pitchFamily="18" charset="0"/>
                        </a:rPr>
                        <a:t>облыс/қала деңгейіндегі семинарларда, конференцияларда, форумдарға қатысуы (бағдарламаның көшірмелері, жинақтағы жарияланымдар ұсынылады) немесе әдістемелік материалдарды әзірлеу (білім басқармасы жанында тиісті деңгейдегі оқу-әдістемелік кеңесіңің шешімі) немесе авторлық құқық туралы куәлік ұсынылады) немесе тиісті деңгейдегі деректер банкіне тәжірибе алмасу туралы құжат (білім басқармасы жанында) немесе авторлық құқық туралы куәліктің (білім басқармасы)болуы</a:t>
                      </a:r>
                      <a:endParaRPr lang="ru-RU" sz="1200" kern="1200" dirty="0">
                        <a:solidFill>
                          <a:schemeClr val="tx2">
                            <a:lumMod val="75000"/>
                          </a:schemeClr>
                        </a:solidFill>
                        <a:latin typeface="Times New Roman" pitchFamily="18" charset="0"/>
                        <a:ea typeface="+mn-ea"/>
                        <a:cs typeface="Times New Roman" pitchFamily="18" charset="0"/>
                      </a:endParaRPr>
                    </a:p>
                  </a:txBody>
                  <a:tcPr marL="4827" marR="4827" marT="4827" marB="4827"/>
                </a:tc>
                <a:tc>
                  <a:txBody>
                    <a:bodyPr/>
                    <a:lstStyle/>
                    <a:p>
                      <a:pPr marL="12700" algn="just">
                        <a:lnSpc>
                          <a:spcPct val="115000"/>
                        </a:lnSpc>
                        <a:spcAft>
                          <a:spcPts val="100"/>
                        </a:spcAft>
                      </a:pPr>
                      <a:r>
                        <a:rPr lang="ru-RU" sz="1200" dirty="0" smtClean="0">
                          <a:solidFill>
                            <a:schemeClr val="tx2"/>
                          </a:solidFill>
                          <a:effectLst/>
                          <a:latin typeface="Times New Roman" pitchFamily="18" charset="0"/>
                          <a:cs typeface="Times New Roman" pitchFamily="18" charset="0"/>
                        </a:rPr>
                        <a:t>Республика (</a:t>
                      </a:r>
                      <a:r>
                        <a:rPr lang="ru-RU" sz="1200" dirty="0" err="1" smtClean="0">
                          <a:solidFill>
                            <a:schemeClr val="tx2"/>
                          </a:solidFill>
                          <a:effectLst/>
                          <a:latin typeface="Times New Roman" pitchFamily="18" charset="0"/>
                          <a:cs typeface="Times New Roman" pitchFamily="18" charset="0"/>
                        </a:rPr>
                        <a:t>халықаралық</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деңгейіндегі семинарларда</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конференцияларда</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форумдарда</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сөз сөйлеу </a:t>
                      </a:r>
                      <a:r>
                        <a:rPr lang="ru-RU" sz="1200" dirty="0" smtClean="0">
                          <a:solidFill>
                            <a:schemeClr val="tx2"/>
                          </a:solidFill>
                          <a:effectLst/>
                          <a:latin typeface="Times New Roman" pitchFamily="18" charset="0"/>
                          <a:cs typeface="Times New Roman" pitchFamily="18" charset="0"/>
                        </a:rPr>
                        <a:t>(</a:t>
                      </a:r>
                      <a:r>
                        <a:rPr lang="ru-RU" sz="1200" dirty="0" err="1" smtClean="0">
                          <a:solidFill>
                            <a:schemeClr val="tx2"/>
                          </a:solidFill>
                          <a:effectLst/>
                          <a:latin typeface="Times New Roman" pitchFamily="18" charset="0"/>
                          <a:cs typeface="Times New Roman" pitchFamily="18" charset="0"/>
                        </a:rPr>
                        <a:t>бағдарламаның көшірмелері</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жинақтағы жарияланымдар</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ұсынылады</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немесе</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авторлық әзірлемелер немесе</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тиісті</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деңгейдегі деректер</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банкіне</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тәжірибе алмасу</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туралы</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құжат немесе</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авторлық құқық туралы</a:t>
                      </a:r>
                      <a:r>
                        <a:rPr lang="ru-RU" sz="1200" dirty="0" smtClean="0">
                          <a:solidFill>
                            <a:schemeClr val="tx2"/>
                          </a:solidFill>
                          <a:effectLst/>
                          <a:latin typeface="Times New Roman" pitchFamily="18" charset="0"/>
                          <a:cs typeface="Times New Roman" pitchFamily="18" charset="0"/>
                        </a:rPr>
                        <a:t> </a:t>
                      </a:r>
                      <a:r>
                        <a:rPr lang="ru-RU" sz="1200" dirty="0" err="1" smtClean="0">
                          <a:solidFill>
                            <a:schemeClr val="tx2"/>
                          </a:solidFill>
                          <a:effectLst/>
                          <a:latin typeface="Times New Roman" pitchFamily="18" charset="0"/>
                          <a:cs typeface="Times New Roman" pitchFamily="18" charset="0"/>
                        </a:rPr>
                        <a:t>куәліктің болуы</a:t>
                      </a:r>
                      <a:endParaRPr lang="ru-RU" sz="1200" dirty="0">
                        <a:solidFill>
                          <a:schemeClr val="tx2"/>
                        </a:solidFill>
                        <a:effectLst/>
                        <a:latin typeface="Times New Roman" pitchFamily="18" charset="0"/>
                        <a:ea typeface="Calibri"/>
                        <a:cs typeface="Times New Roman" pitchFamily="18" charset="0"/>
                      </a:endParaRPr>
                    </a:p>
                  </a:txBody>
                  <a:tcPr marL="4827" marR="4827" marT="4827" marB="4827"/>
                </a:tc>
              </a:tr>
            </a:tbl>
          </a:graphicData>
        </a:graphic>
      </p:graphicFrame>
    </p:spTree>
    <p:extLst>
      <p:ext uri="{BB962C8B-B14F-4D97-AF65-F5344CB8AC3E}">
        <p14:creationId xmlns:p14="http://schemas.microsoft.com/office/powerpoint/2010/main" val="34454835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9090" y="764274"/>
            <a:ext cx="10983310" cy="653363"/>
          </a:xfrm>
        </p:spPr>
        <p:txBody>
          <a:bodyPr>
            <a:normAutofit/>
          </a:bodyPr>
          <a:lstStyle/>
          <a:p>
            <a:pPr>
              <a:lnSpc>
                <a:spcPct val="115000"/>
              </a:lnSpc>
              <a:spcBef>
                <a:spcPts val="0"/>
              </a:spcBef>
              <a:buClr>
                <a:srgbClr val="000000"/>
              </a:buClr>
              <a:buFont typeface="Arial"/>
            </a:pPr>
            <a:r>
              <a:rPr lang="ru-RU" sz="2400" b="1" dirty="0" err="1" smtClean="0">
                <a:solidFill>
                  <a:schemeClr val="tx2"/>
                </a:solidFill>
                <a:latin typeface="Arial"/>
                <a:ea typeface="Arial"/>
                <a:cs typeface="Arial"/>
                <a:sym typeface="Arial"/>
              </a:rPr>
              <a:t>Педагогтің</a:t>
            </a:r>
            <a:r>
              <a:rPr lang="ru-RU" sz="2400" b="1" dirty="0" smtClean="0">
                <a:solidFill>
                  <a:schemeClr val="tx2"/>
                </a:solidFill>
                <a:latin typeface="Arial"/>
                <a:ea typeface="Arial"/>
                <a:cs typeface="Arial"/>
                <a:sym typeface="Arial"/>
              </a:rPr>
              <a:t> </a:t>
            </a:r>
            <a:r>
              <a:rPr lang="ru-RU" sz="2400" b="1" dirty="0" err="1">
                <a:solidFill>
                  <a:schemeClr val="tx2"/>
                </a:solidFill>
                <a:latin typeface="Arial"/>
                <a:ea typeface="Arial"/>
                <a:cs typeface="Arial"/>
                <a:sym typeface="Arial"/>
              </a:rPr>
              <a:t>портфолиосын</a:t>
            </a:r>
            <a:r>
              <a:rPr lang="ru-RU" sz="2400" b="1" dirty="0">
                <a:solidFill>
                  <a:schemeClr val="tx2"/>
                </a:solidFill>
                <a:latin typeface="Arial"/>
                <a:ea typeface="Arial"/>
                <a:cs typeface="Arial"/>
                <a:sym typeface="Arial"/>
              </a:rPr>
              <a:t> </a:t>
            </a:r>
            <a:r>
              <a:rPr lang="ru-RU" sz="2400" b="1" dirty="0" err="1">
                <a:solidFill>
                  <a:schemeClr val="tx2"/>
                </a:solidFill>
                <a:latin typeface="Arial"/>
                <a:ea typeface="Arial"/>
                <a:cs typeface="Arial"/>
                <a:sym typeface="Arial"/>
              </a:rPr>
              <a:t>бағалау</a:t>
            </a:r>
            <a:r>
              <a:rPr lang="ru-RU" sz="2400" b="1" dirty="0">
                <a:solidFill>
                  <a:schemeClr val="tx2"/>
                </a:solidFill>
                <a:latin typeface="Arial"/>
                <a:ea typeface="Arial"/>
                <a:cs typeface="Arial"/>
                <a:sym typeface="Arial"/>
              </a:rPr>
              <a:t> </a:t>
            </a:r>
            <a:r>
              <a:rPr lang="ru-RU" sz="2400" b="1" dirty="0" err="1">
                <a:solidFill>
                  <a:schemeClr val="tx2"/>
                </a:solidFill>
                <a:latin typeface="Arial"/>
                <a:ea typeface="Arial"/>
                <a:cs typeface="Arial"/>
                <a:sym typeface="Arial"/>
              </a:rPr>
              <a:t>өлшемшарттарына</a:t>
            </a:r>
            <a:r>
              <a:rPr lang="ru-RU" sz="2400" b="1" dirty="0">
                <a:solidFill>
                  <a:schemeClr val="tx2"/>
                </a:solidFill>
                <a:latin typeface="Arial"/>
                <a:ea typeface="Arial"/>
                <a:cs typeface="Arial"/>
                <a:sym typeface="Arial"/>
              </a:rPr>
              <a:t> </a:t>
            </a:r>
            <a:r>
              <a:rPr lang="ru-RU" sz="2400" b="1" dirty="0" err="1">
                <a:solidFill>
                  <a:schemeClr val="tx2"/>
                </a:solidFill>
                <a:latin typeface="Arial"/>
                <a:ea typeface="Arial"/>
                <a:cs typeface="Arial"/>
                <a:sym typeface="Arial"/>
              </a:rPr>
              <a:t>түсініктеме</a:t>
            </a:r>
            <a:endParaRPr lang="ru-RU" sz="2400" b="1" dirty="0">
              <a:solidFill>
                <a:schemeClr val="tx2"/>
              </a:solidFill>
              <a:latin typeface="Arial"/>
              <a:ea typeface="Arial"/>
              <a:cs typeface="Arial"/>
              <a:sym typeface="Arial"/>
            </a:endParaRPr>
          </a:p>
        </p:txBody>
      </p:sp>
      <p:sp>
        <p:nvSpPr>
          <p:cNvPr id="3" name="Номер слайда 2"/>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15</a:t>
            </a:fld>
            <a:endParaRPr lang="ru-RU"/>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pic>
        <p:nvPicPr>
          <p:cNvPr id="9" name="Рисунок 8">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5" name="Прямоугольник 4"/>
          <p:cNvSpPr/>
          <p:nvPr/>
        </p:nvSpPr>
        <p:spPr>
          <a:xfrm>
            <a:off x="299545" y="1277006"/>
            <a:ext cx="11698014" cy="5045484"/>
          </a:xfrm>
          <a:prstGeom prst="rect">
            <a:avLst/>
          </a:prstGeom>
        </p:spPr>
        <p:txBody>
          <a:bodyPr wrap="square">
            <a:spAutoFit/>
          </a:bodyPr>
          <a:lstStyle/>
          <a:p>
            <a:r>
              <a:rPr lang="ru-RU" dirty="0"/>
              <a:t> </a:t>
            </a:r>
            <a:r>
              <a:rPr lang="ru-RU" sz="1600" baseline="30000" dirty="0" smtClean="0">
                <a:solidFill>
                  <a:schemeClr val="tx2"/>
                </a:solidFill>
              </a:rPr>
              <a:t>1</a:t>
            </a:r>
            <a:r>
              <a:rPr lang="en-US" sz="1600" dirty="0" err="1">
                <a:solidFill>
                  <a:schemeClr val="tx2"/>
                </a:solidFill>
              </a:rPr>
              <a:t>Біліктер</a:t>
            </a:r>
            <a:r>
              <a:rPr lang="en-US" sz="1600" dirty="0">
                <a:solidFill>
                  <a:schemeClr val="tx2"/>
                </a:solidFill>
              </a:rPr>
              <a:t> </a:t>
            </a:r>
            <a:r>
              <a:rPr lang="en-US" sz="1600" dirty="0" err="1">
                <a:solidFill>
                  <a:schemeClr val="tx2"/>
                </a:solidFill>
              </a:rPr>
              <a:t>мен</a:t>
            </a:r>
            <a:r>
              <a:rPr lang="en-US" sz="1600" dirty="0">
                <a:solidFill>
                  <a:schemeClr val="tx2"/>
                </a:solidFill>
              </a:rPr>
              <a:t> </a:t>
            </a:r>
            <a:r>
              <a:rPr lang="en-US" sz="1600" dirty="0" err="1">
                <a:solidFill>
                  <a:schemeClr val="tx2"/>
                </a:solidFill>
              </a:rPr>
              <a:t>дағдылардың</a:t>
            </a:r>
            <a:r>
              <a:rPr lang="en-US" sz="1600" dirty="0">
                <a:solidFill>
                  <a:schemeClr val="tx2"/>
                </a:solidFill>
              </a:rPr>
              <a:t> </a:t>
            </a:r>
            <a:r>
              <a:rPr lang="en-US" sz="1600" dirty="0" err="1">
                <a:solidFill>
                  <a:schemeClr val="tx2"/>
                </a:solidFill>
              </a:rPr>
              <a:t>қалыптасу</a:t>
            </a:r>
            <a:r>
              <a:rPr lang="en-US" sz="1600" dirty="0">
                <a:solidFill>
                  <a:schemeClr val="tx2"/>
                </a:solidFill>
              </a:rPr>
              <a:t> </a:t>
            </a:r>
            <a:r>
              <a:rPr lang="en-US" sz="1600" dirty="0" err="1">
                <a:solidFill>
                  <a:schemeClr val="tx2"/>
                </a:solidFill>
              </a:rPr>
              <a:t>динамикасы</a:t>
            </a:r>
            <a:r>
              <a:rPr lang="en-US" sz="1600" dirty="0">
                <a:solidFill>
                  <a:schemeClr val="tx2"/>
                </a:solidFill>
              </a:rPr>
              <a:t> </a:t>
            </a:r>
            <a:r>
              <a:rPr lang="en-US" sz="1600" dirty="0" err="1">
                <a:solidFill>
                  <a:schemeClr val="tx2"/>
                </a:solidFill>
              </a:rPr>
              <a:t>туралы</a:t>
            </a:r>
            <a:r>
              <a:rPr lang="en-US" sz="1600" dirty="0">
                <a:solidFill>
                  <a:schemeClr val="tx2"/>
                </a:solidFill>
              </a:rPr>
              <a:t> </a:t>
            </a:r>
            <a:r>
              <a:rPr lang="en-US" sz="1600" dirty="0" err="1">
                <a:solidFill>
                  <a:schemeClr val="tx2"/>
                </a:solidFill>
              </a:rPr>
              <a:t>ақпарат</a:t>
            </a:r>
            <a:r>
              <a:rPr lang="en-US" sz="1600" dirty="0">
                <a:solidFill>
                  <a:schemeClr val="tx2"/>
                </a:solidFill>
              </a:rPr>
              <a:t> (</a:t>
            </a:r>
            <a:r>
              <a:rPr lang="en-US" sz="1600" dirty="0" err="1">
                <a:solidFill>
                  <a:schemeClr val="tx2"/>
                </a:solidFill>
              </a:rPr>
              <a:t>Бастапқы</a:t>
            </a:r>
            <a:r>
              <a:rPr lang="en-US" sz="1600" dirty="0">
                <a:solidFill>
                  <a:schemeClr val="tx2"/>
                </a:solidFill>
              </a:rPr>
              <a:t>/</a:t>
            </a:r>
            <a:r>
              <a:rPr lang="en-US" sz="1600" dirty="0" err="1">
                <a:solidFill>
                  <a:schemeClr val="tx2"/>
                </a:solidFill>
              </a:rPr>
              <a:t>аралық</a:t>
            </a:r>
            <a:r>
              <a:rPr lang="en-US" sz="1600" dirty="0">
                <a:solidFill>
                  <a:schemeClr val="tx2"/>
                </a:solidFill>
              </a:rPr>
              <a:t>/</a:t>
            </a:r>
            <a:r>
              <a:rPr lang="en-US" sz="1600" dirty="0" err="1">
                <a:solidFill>
                  <a:schemeClr val="tx2"/>
                </a:solidFill>
              </a:rPr>
              <a:t>қорытынды</a:t>
            </a:r>
            <a:r>
              <a:rPr lang="en-US" sz="1600" dirty="0">
                <a:solidFill>
                  <a:schemeClr val="tx2"/>
                </a:solidFill>
              </a:rPr>
              <a:t>) ҰБДҚ - </a:t>
            </a:r>
            <a:r>
              <a:rPr lang="en-US" sz="1600" dirty="0" err="1">
                <a:solidFill>
                  <a:schemeClr val="tx2"/>
                </a:solidFill>
              </a:rPr>
              <a:t>дан</a:t>
            </a:r>
            <a:r>
              <a:rPr lang="en-US" sz="1600" dirty="0">
                <a:solidFill>
                  <a:schemeClr val="tx2"/>
                </a:solidFill>
              </a:rPr>
              <a:t> </a:t>
            </a:r>
            <a:r>
              <a:rPr lang="en-US" sz="1600" dirty="0" err="1">
                <a:solidFill>
                  <a:schemeClr val="tx2"/>
                </a:solidFill>
              </a:rPr>
              <a:t>түсіріледі</a:t>
            </a:r>
            <a:r>
              <a:rPr lang="en-US" sz="1600" dirty="0">
                <a:solidFill>
                  <a:schemeClr val="tx2"/>
                </a:solidFill>
              </a:rPr>
              <a:t> </a:t>
            </a:r>
            <a:r>
              <a:rPr lang="en-US" sz="1600" dirty="0" err="1">
                <a:solidFill>
                  <a:schemeClr val="tx2"/>
                </a:solidFill>
              </a:rPr>
              <a:t>немесе</a:t>
            </a:r>
            <a:r>
              <a:rPr lang="en-US" sz="1600" dirty="0">
                <a:solidFill>
                  <a:schemeClr val="tx2"/>
                </a:solidFill>
              </a:rPr>
              <a:t> </a:t>
            </a:r>
            <a:r>
              <a:rPr lang="en-US" sz="1600" dirty="0" err="1">
                <a:solidFill>
                  <a:schemeClr val="tx2"/>
                </a:solidFill>
              </a:rPr>
              <a:t>бірінші</a:t>
            </a:r>
            <a:r>
              <a:rPr lang="en-US" sz="1600" dirty="0">
                <a:solidFill>
                  <a:schemeClr val="tx2"/>
                </a:solidFill>
              </a:rPr>
              <a:t> </a:t>
            </a:r>
            <a:r>
              <a:rPr lang="en-US" sz="1600" dirty="0" err="1">
                <a:solidFill>
                  <a:schemeClr val="tx2"/>
                </a:solidFill>
              </a:rPr>
              <a:t>басшының</a:t>
            </a:r>
            <a:r>
              <a:rPr lang="en-US" sz="1600" dirty="0">
                <a:solidFill>
                  <a:schemeClr val="tx2"/>
                </a:solidFill>
              </a:rPr>
              <a:t> </a:t>
            </a:r>
            <a:r>
              <a:rPr lang="en-US" sz="1600" dirty="0" err="1">
                <a:solidFill>
                  <a:schemeClr val="tx2"/>
                </a:solidFill>
              </a:rPr>
              <a:t>қолы</a:t>
            </a:r>
            <a:r>
              <a:rPr lang="en-US" sz="1600" dirty="0">
                <a:solidFill>
                  <a:schemeClr val="tx2"/>
                </a:solidFill>
              </a:rPr>
              <a:t> </a:t>
            </a:r>
            <a:r>
              <a:rPr lang="en-US" sz="1600" dirty="0" err="1">
                <a:solidFill>
                  <a:schemeClr val="tx2"/>
                </a:solidFill>
              </a:rPr>
              <a:t>қойылған</a:t>
            </a:r>
            <a:r>
              <a:rPr lang="en-US" sz="1600" dirty="0">
                <a:solidFill>
                  <a:schemeClr val="tx2"/>
                </a:solidFill>
              </a:rPr>
              <a:t> </a:t>
            </a:r>
            <a:r>
              <a:rPr lang="en-US" sz="1600" dirty="0" err="1">
                <a:solidFill>
                  <a:schemeClr val="tx2"/>
                </a:solidFill>
              </a:rPr>
              <a:t>сканерленген</a:t>
            </a:r>
            <a:r>
              <a:rPr lang="en-US" sz="1600" dirty="0">
                <a:solidFill>
                  <a:schemeClr val="tx2"/>
                </a:solidFill>
              </a:rPr>
              <a:t> </a:t>
            </a:r>
            <a:r>
              <a:rPr lang="en-US" sz="1600" dirty="0" err="1">
                <a:solidFill>
                  <a:schemeClr val="tx2"/>
                </a:solidFill>
              </a:rPr>
              <a:t>нұсқа-электрондық</a:t>
            </a:r>
            <a:r>
              <a:rPr lang="en-US" sz="1600" dirty="0">
                <a:solidFill>
                  <a:schemeClr val="tx2"/>
                </a:solidFill>
              </a:rPr>
              <a:t> </a:t>
            </a:r>
            <a:r>
              <a:rPr lang="en-US" sz="1600" dirty="0" err="1">
                <a:solidFill>
                  <a:schemeClr val="tx2"/>
                </a:solidFill>
              </a:rPr>
              <a:t>форматта</a:t>
            </a:r>
            <a:r>
              <a:rPr lang="en-US" sz="1600" dirty="0">
                <a:solidFill>
                  <a:schemeClr val="tx2"/>
                </a:solidFill>
              </a:rPr>
              <a:t> </a:t>
            </a:r>
            <a:r>
              <a:rPr lang="en-US" sz="1600" dirty="0" err="1">
                <a:solidFill>
                  <a:schemeClr val="tx2"/>
                </a:solidFill>
              </a:rPr>
              <a:t>ұсынылады</a:t>
            </a:r>
            <a:r>
              <a:rPr lang="en-US" sz="1600" dirty="0">
                <a:solidFill>
                  <a:schemeClr val="tx2"/>
                </a:solidFill>
              </a:rPr>
              <a:t>. </a:t>
            </a:r>
            <a:endParaRPr lang="kk-KZ" sz="1600" dirty="0" smtClean="0">
              <a:solidFill>
                <a:schemeClr val="tx2"/>
              </a:solidFill>
            </a:endParaRPr>
          </a:p>
          <a:p>
            <a:r>
              <a:rPr lang="en-US" sz="1600" dirty="0" err="1" smtClean="0">
                <a:solidFill>
                  <a:schemeClr val="tx2"/>
                </a:solidFill>
              </a:rPr>
              <a:t>Деректердің</a:t>
            </a:r>
            <a:r>
              <a:rPr lang="en-US" sz="1600" dirty="0" smtClean="0">
                <a:solidFill>
                  <a:schemeClr val="tx2"/>
                </a:solidFill>
              </a:rPr>
              <a:t> </a:t>
            </a:r>
            <a:r>
              <a:rPr lang="en-US" sz="1600" dirty="0" err="1">
                <a:solidFill>
                  <a:schemeClr val="tx2"/>
                </a:solidFill>
              </a:rPr>
              <a:t>дұрыстығына</a:t>
            </a:r>
            <a:r>
              <a:rPr lang="en-US" sz="1600" dirty="0">
                <a:solidFill>
                  <a:schemeClr val="tx2"/>
                </a:solidFill>
              </a:rPr>
              <a:t> </a:t>
            </a:r>
            <a:r>
              <a:rPr lang="en-US" sz="1600" dirty="0" err="1">
                <a:solidFill>
                  <a:schemeClr val="tx2"/>
                </a:solidFill>
              </a:rPr>
              <a:t>педагог</a:t>
            </a:r>
            <a:r>
              <a:rPr lang="en-US" sz="1600" dirty="0">
                <a:solidFill>
                  <a:schemeClr val="tx2"/>
                </a:solidFill>
              </a:rPr>
              <a:t> </a:t>
            </a:r>
            <a:r>
              <a:rPr lang="en-US" sz="1600" dirty="0" err="1">
                <a:solidFill>
                  <a:schemeClr val="tx2"/>
                </a:solidFill>
              </a:rPr>
              <a:t>пен</a:t>
            </a:r>
            <a:r>
              <a:rPr lang="en-US" sz="1600" dirty="0">
                <a:solidFill>
                  <a:schemeClr val="tx2"/>
                </a:solidFill>
              </a:rPr>
              <a:t> </a:t>
            </a:r>
            <a:r>
              <a:rPr lang="en-US" sz="1600" dirty="0" err="1">
                <a:solidFill>
                  <a:schemeClr val="tx2"/>
                </a:solidFill>
              </a:rPr>
              <a:t>басшы</a:t>
            </a:r>
            <a:r>
              <a:rPr lang="en-US" sz="1600" dirty="0">
                <a:solidFill>
                  <a:schemeClr val="tx2"/>
                </a:solidFill>
              </a:rPr>
              <a:t> </a:t>
            </a:r>
            <a:r>
              <a:rPr lang="en-US" sz="1600" dirty="0" err="1">
                <a:solidFill>
                  <a:schemeClr val="tx2"/>
                </a:solidFill>
              </a:rPr>
              <a:t>жауапты</a:t>
            </a:r>
            <a:r>
              <a:rPr lang="en-US" sz="1600" dirty="0">
                <a:solidFill>
                  <a:schemeClr val="tx2"/>
                </a:solidFill>
              </a:rPr>
              <a:t> </a:t>
            </a:r>
            <a:r>
              <a:rPr lang="en-US" sz="1600" dirty="0" err="1">
                <a:solidFill>
                  <a:schemeClr val="tx2"/>
                </a:solidFill>
              </a:rPr>
              <a:t>болады</a:t>
            </a:r>
            <a:r>
              <a:rPr lang="en-US" sz="1600" dirty="0">
                <a:solidFill>
                  <a:schemeClr val="tx2"/>
                </a:solidFill>
              </a:rPr>
              <a:t>.</a:t>
            </a:r>
            <a:endParaRPr lang="ru-RU" sz="1600" dirty="0">
              <a:solidFill>
                <a:schemeClr val="tx2"/>
              </a:solidFill>
            </a:endParaRPr>
          </a:p>
          <a:p>
            <a:endParaRPr lang="ru-RU" sz="1600" baseline="30000" dirty="0" smtClean="0">
              <a:solidFill>
                <a:schemeClr val="tx2"/>
              </a:solidFill>
            </a:endParaRPr>
          </a:p>
          <a:p>
            <a:r>
              <a:rPr lang="ru-RU" dirty="0"/>
              <a:t> </a:t>
            </a:r>
            <a:r>
              <a:rPr lang="ru-RU" dirty="0" smtClean="0"/>
              <a:t>2 </a:t>
            </a:r>
            <a:r>
              <a:rPr lang="en-US" sz="1600" b="1" dirty="0" err="1" smtClean="0">
                <a:solidFill>
                  <a:schemeClr val="tx2"/>
                </a:solidFill>
              </a:rPr>
              <a:t>Сабақтың</a:t>
            </a:r>
            <a:r>
              <a:rPr lang="en-US" sz="1600" b="1" dirty="0" smtClean="0">
                <a:solidFill>
                  <a:schemeClr val="tx2"/>
                </a:solidFill>
              </a:rPr>
              <a:t> </a:t>
            </a:r>
            <a:r>
              <a:rPr lang="en-US" sz="1600" b="1" dirty="0" err="1">
                <a:solidFill>
                  <a:schemeClr val="tx2"/>
                </a:solidFill>
              </a:rPr>
              <a:t>бейне</a:t>
            </a:r>
            <a:r>
              <a:rPr lang="en-US" sz="1600" b="1" dirty="0">
                <a:solidFill>
                  <a:schemeClr val="tx2"/>
                </a:solidFill>
              </a:rPr>
              <a:t> </a:t>
            </a:r>
            <a:r>
              <a:rPr lang="en-US" sz="1600" b="1" dirty="0" err="1">
                <a:solidFill>
                  <a:schemeClr val="tx2"/>
                </a:solidFill>
              </a:rPr>
              <a:t>жазбаларына</a:t>
            </a:r>
            <a:r>
              <a:rPr lang="en-US" sz="1600" b="1" dirty="0">
                <a:solidFill>
                  <a:schemeClr val="tx2"/>
                </a:solidFill>
              </a:rPr>
              <a:t> </a:t>
            </a:r>
            <a:r>
              <a:rPr lang="en-US" sz="1600" b="1" dirty="0" err="1">
                <a:solidFill>
                  <a:schemeClr val="tx2"/>
                </a:solidFill>
              </a:rPr>
              <a:t>ұсынылатын</a:t>
            </a:r>
            <a:r>
              <a:rPr lang="en-US" sz="1600" b="1" dirty="0">
                <a:solidFill>
                  <a:schemeClr val="tx2"/>
                </a:solidFill>
              </a:rPr>
              <a:t> </a:t>
            </a:r>
            <a:r>
              <a:rPr lang="en-US" sz="1600" b="1" dirty="0" err="1">
                <a:solidFill>
                  <a:schemeClr val="tx2"/>
                </a:solidFill>
              </a:rPr>
              <a:t>талаптар</a:t>
            </a:r>
            <a:r>
              <a:rPr lang="en-US" sz="1600" b="1" dirty="0">
                <a:solidFill>
                  <a:schemeClr val="tx2"/>
                </a:solidFill>
              </a:rPr>
              <a:t>:</a:t>
            </a:r>
            <a:endParaRPr lang="kk-KZ" sz="1600" b="1" dirty="0">
              <a:solidFill>
                <a:schemeClr val="tx2"/>
              </a:solidFill>
            </a:endParaRPr>
          </a:p>
          <a:p>
            <a:r>
              <a:rPr lang="en-US" sz="1600" b="1" dirty="0">
                <a:solidFill>
                  <a:schemeClr val="tx2"/>
                </a:solidFill>
              </a:rPr>
              <a:t>- </a:t>
            </a:r>
            <a:r>
              <a:rPr lang="en-US" sz="1600" dirty="0" err="1">
                <a:solidFill>
                  <a:schemeClr val="tx2"/>
                </a:solidFill>
              </a:rPr>
              <a:t>аттестатталушының</a:t>
            </a:r>
            <a:r>
              <a:rPr lang="en-US" sz="1600" dirty="0">
                <a:solidFill>
                  <a:schemeClr val="tx2"/>
                </a:solidFill>
              </a:rPr>
              <a:t> </a:t>
            </a:r>
            <a:r>
              <a:rPr lang="en-US" sz="1600" dirty="0" err="1">
                <a:solidFill>
                  <a:schemeClr val="tx2"/>
                </a:solidFill>
              </a:rPr>
              <a:t>аты-жөні</a:t>
            </a:r>
            <a:r>
              <a:rPr lang="en-US" sz="1600" dirty="0">
                <a:solidFill>
                  <a:schemeClr val="tx2"/>
                </a:solidFill>
              </a:rPr>
              <a:t>, </a:t>
            </a:r>
            <a:r>
              <a:rPr lang="en-US" sz="1600" dirty="0" err="1">
                <a:solidFill>
                  <a:schemeClr val="tx2"/>
                </a:solidFill>
              </a:rPr>
              <a:t>жұмыс</a:t>
            </a:r>
            <a:r>
              <a:rPr lang="en-US" sz="1600" dirty="0">
                <a:solidFill>
                  <a:schemeClr val="tx2"/>
                </a:solidFill>
              </a:rPr>
              <a:t> </a:t>
            </a:r>
            <a:r>
              <a:rPr lang="en-US" sz="1600" dirty="0" err="1">
                <a:solidFill>
                  <a:schemeClr val="tx2"/>
                </a:solidFill>
              </a:rPr>
              <a:t>орны</a:t>
            </a:r>
            <a:r>
              <a:rPr lang="en-US" sz="1600" dirty="0">
                <a:solidFill>
                  <a:schemeClr val="tx2"/>
                </a:solidFill>
              </a:rPr>
              <a:t>, </a:t>
            </a:r>
            <a:r>
              <a:rPr lang="en-US" sz="1600" dirty="0" err="1">
                <a:solidFill>
                  <a:schemeClr val="tx2"/>
                </a:solidFill>
              </a:rPr>
              <a:t>лауазымы</a:t>
            </a:r>
            <a:r>
              <a:rPr lang="en-US" sz="1600" dirty="0">
                <a:solidFill>
                  <a:schemeClr val="tx2"/>
                </a:solidFill>
              </a:rPr>
              <a:t>, </a:t>
            </a:r>
            <a:r>
              <a:rPr lang="en-US" sz="1600" dirty="0" err="1">
                <a:solidFill>
                  <a:schemeClr val="tx2"/>
                </a:solidFill>
              </a:rPr>
              <a:t>тобы</a:t>
            </a:r>
            <a:r>
              <a:rPr lang="en-US" sz="1600" dirty="0">
                <a:solidFill>
                  <a:schemeClr val="tx2"/>
                </a:solidFill>
              </a:rPr>
              <a:t>, </a:t>
            </a:r>
            <a:r>
              <a:rPr lang="en-US" sz="1600" dirty="0" err="1">
                <a:solidFill>
                  <a:schemeClr val="tx2"/>
                </a:solidFill>
              </a:rPr>
              <a:t>оқу</a:t>
            </a:r>
            <a:r>
              <a:rPr lang="en-US" sz="1600" dirty="0">
                <a:solidFill>
                  <a:schemeClr val="tx2"/>
                </a:solidFill>
              </a:rPr>
              <a:t> </a:t>
            </a:r>
            <a:r>
              <a:rPr lang="en-US" sz="1600" dirty="0" err="1">
                <a:solidFill>
                  <a:schemeClr val="tx2"/>
                </a:solidFill>
              </a:rPr>
              <a:t>мақсаттары</a:t>
            </a:r>
            <a:r>
              <a:rPr lang="en-US" sz="1600" dirty="0">
                <a:solidFill>
                  <a:schemeClr val="tx2"/>
                </a:solidFill>
              </a:rPr>
              <a:t>, </a:t>
            </a:r>
            <a:r>
              <a:rPr lang="en-US" sz="1600" dirty="0" err="1">
                <a:solidFill>
                  <a:schemeClr val="tx2"/>
                </a:solidFill>
              </a:rPr>
              <a:t>сабақ</a:t>
            </a:r>
            <a:r>
              <a:rPr lang="en-US" sz="1600" dirty="0">
                <a:solidFill>
                  <a:schemeClr val="tx2"/>
                </a:solidFill>
              </a:rPr>
              <a:t> </a:t>
            </a:r>
            <a:r>
              <a:rPr lang="en-US" sz="1600" dirty="0" err="1">
                <a:solidFill>
                  <a:schemeClr val="tx2"/>
                </a:solidFill>
              </a:rPr>
              <a:t>тақырыбы</a:t>
            </a:r>
            <a:r>
              <a:rPr lang="en-US" sz="1600" dirty="0">
                <a:solidFill>
                  <a:schemeClr val="tx2"/>
                </a:solidFill>
              </a:rPr>
              <a:t> </a:t>
            </a:r>
            <a:r>
              <a:rPr lang="en-US" sz="1600" dirty="0" err="1">
                <a:solidFill>
                  <a:schemeClr val="tx2"/>
                </a:solidFill>
              </a:rPr>
              <a:t>көрсетіледі</a:t>
            </a:r>
            <a:r>
              <a:rPr lang="en-US" sz="1600" dirty="0">
                <a:solidFill>
                  <a:schemeClr val="tx2"/>
                </a:solidFill>
              </a:rPr>
              <a:t>;</a:t>
            </a:r>
            <a:endParaRPr lang="ru-RU" sz="1600" dirty="0">
              <a:solidFill>
                <a:schemeClr val="tx2"/>
              </a:solidFill>
            </a:endParaRPr>
          </a:p>
          <a:p>
            <a:r>
              <a:rPr lang="kk-KZ" sz="1600" dirty="0" smtClean="0">
                <a:solidFill>
                  <a:schemeClr val="tx2"/>
                </a:solidFill>
              </a:rPr>
              <a:t>- </a:t>
            </a:r>
            <a:r>
              <a:rPr lang="ru-RU" sz="1600" dirty="0" smtClean="0">
                <a:solidFill>
                  <a:schemeClr val="tx2"/>
                </a:solidFill>
              </a:rPr>
              <a:t>су </a:t>
            </a:r>
            <a:r>
              <a:rPr lang="ru-RU" sz="1600" dirty="0" err="1">
                <a:solidFill>
                  <a:schemeClr val="tx2"/>
                </a:solidFill>
              </a:rPr>
              <a:t>белгілері</a:t>
            </a:r>
            <a:r>
              <a:rPr lang="ru-RU" sz="1600" dirty="0">
                <a:solidFill>
                  <a:schemeClr val="tx2"/>
                </a:solidFill>
              </a:rPr>
              <a:t>, </a:t>
            </a:r>
            <a:r>
              <a:rPr lang="ru-RU" sz="1600" dirty="0" err="1">
                <a:solidFill>
                  <a:schemeClr val="tx2"/>
                </a:solidFill>
              </a:rPr>
              <a:t>бөгде</a:t>
            </a:r>
            <a:r>
              <a:rPr lang="ru-RU" sz="1600" dirty="0">
                <a:solidFill>
                  <a:schemeClr val="tx2"/>
                </a:solidFill>
              </a:rPr>
              <a:t> </a:t>
            </a:r>
            <a:r>
              <a:rPr lang="ru-RU" sz="1600" dirty="0" err="1">
                <a:solidFill>
                  <a:schemeClr val="tx2"/>
                </a:solidFill>
              </a:rPr>
              <a:t>жазулар</a:t>
            </a:r>
            <a:r>
              <a:rPr lang="ru-RU" sz="1600" dirty="0">
                <a:solidFill>
                  <a:schemeClr val="tx2"/>
                </a:solidFill>
              </a:rPr>
              <a:t> </a:t>
            </a:r>
            <a:r>
              <a:rPr lang="ru-RU" sz="1600" dirty="0" err="1">
                <a:solidFill>
                  <a:schemeClr val="tx2"/>
                </a:solidFill>
              </a:rPr>
              <a:t>немесе</a:t>
            </a:r>
            <a:r>
              <a:rPr lang="ru-RU" sz="1600" dirty="0">
                <a:solidFill>
                  <a:schemeClr val="tx2"/>
                </a:solidFill>
              </a:rPr>
              <a:t> </a:t>
            </a:r>
            <a:r>
              <a:rPr lang="ru-RU" sz="1600" dirty="0" err="1">
                <a:solidFill>
                  <a:schemeClr val="tx2"/>
                </a:solidFill>
              </a:rPr>
              <a:t>жарнама</a:t>
            </a:r>
            <a:r>
              <a:rPr lang="ru-RU" sz="1600" dirty="0">
                <a:solidFill>
                  <a:schemeClr val="tx2"/>
                </a:solidFill>
              </a:rPr>
              <a:t> </a:t>
            </a:r>
            <a:r>
              <a:rPr lang="ru-RU" sz="1600" dirty="0" err="1">
                <a:solidFill>
                  <a:schemeClr val="tx2"/>
                </a:solidFill>
              </a:rPr>
              <a:t>болмаса</a:t>
            </a:r>
            <a:r>
              <a:rPr lang="ru-RU" sz="1600" dirty="0">
                <a:solidFill>
                  <a:schemeClr val="tx2"/>
                </a:solidFill>
              </a:rPr>
              <a:t>;</a:t>
            </a:r>
          </a:p>
          <a:p>
            <a:r>
              <a:rPr lang="kk-KZ" sz="1600" dirty="0" smtClean="0">
                <a:solidFill>
                  <a:schemeClr val="tx2"/>
                </a:solidFill>
              </a:rPr>
              <a:t>- </a:t>
            </a:r>
            <a:r>
              <a:rPr lang="ru-RU" sz="1600" dirty="0" err="1" smtClean="0">
                <a:solidFill>
                  <a:schemeClr val="tx2"/>
                </a:solidFill>
              </a:rPr>
              <a:t>сыртқы</a:t>
            </a:r>
            <a:r>
              <a:rPr lang="ru-RU" sz="1600" dirty="0" smtClean="0">
                <a:solidFill>
                  <a:schemeClr val="tx2"/>
                </a:solidFill>
              </a:rPr>
              <a:t> </a:t>
            </a:r>
            <a:r>
              <a:rPr lang="ru-RU" sz="1600" dirty="0" err="1">
                <a:solidFill>
                  <a:schemeClr val="tx2"/>
                </a:solidFill>
              </a:rPr>
              <a:t>дыбыстық</a:t>
            </a:r>
            <a:r>
              <a:rPr lang="ru-RU" sz="1600" dirty="0">
                <a:solidFill>
                  <a:schemeClr val="tx2"/>
                </a:solidFill>
              </a:rPr>
              <a:t> шу </a:t>
            </a:r>
            <a:r>
              <a:rPr lang="ru-RU" sz="1600" dirty="0" err="1">
                <a:solidFill>
                  <a:schemeClr val="tx2"/>
                </a:solidFill>
              </a:rPr>
              <a:t>жоқ</a:t>
            </a:r>
            <a:r>
              <a:rPr lang="ru-RU" sz="1600" dirty="0">
                <a:solidFill>
                  <a:schemeClr val="tx2"/>
                </a:solidFill>
              </a:rPr>
              <a:t>;</a:t>
            </a:r>
          </a:p>
          <a:p>
            <a:r>
              <a:rPr lang="kk-KZ" sz="1600" dirty="0" smtClean="0">
                <a:solidFill>
                  <a:schemeClr val="tx2"/>
                </a:solidFill>
              </a:rPr>
              <a:t>-</a:t>
            </a:r>
            <a:r>
              <a:rPr lang="ru-RU" sz="1600" dirty="0" smtClean="0">
                <a:solidFill>
                  <a:schemeClr val="tx2"/>
                </a:solidFill>
              </a:rPr>
              <a:t> </a:t>
            </a:r>
            <a:r>
              <a:rPr lang="ru-RU" sz="1600" dirty="0" err="1">
                <a:solidFill>
                  <a:schemeClr val="tx2"/>
                </a:solidFill>
              </a:rPr>
              <a:t>ұсынылатын</a:t>
            </a:r>
            <a:r>
              <a:rPr lang="ru-RU" sz="1600" dirty="0">
                <a:solidFill>
                  <a:schemeClr val="tx2"/>
                </a:solidFill>
              </a:rPr>
              <a:t> </a:t>
            </a:r>
            <a:r>
              <a:rPr lang="ru-RU" sz="1600" dirty="0" err="1">
                <a:solidFill>
                  <a:schemeClr val="tx2"/>
                </a:solidFill>
              </a:rPr>
              <a:t>бейне</a:t>
            </a:r>
            <a:r>
              <a:rPr lang="ru-RU" sz="1600" dirty="0">
                <a:solidFill>
                  <a:schemeClr val="tx2"/>
                </a:solidFill>
              </a:rPr>
              <a:t> </a:t>
            </a:r>
            <a:r>
              <a:rPr lang="ru-RU" sz="1600" dirty="0" err="1">
                <a:solidFill>
                  <a:schemeClr val="tx2"/>
                </a:solidFill>
              </a:rPr>
              <a:t>сабақ</a:t>
            </a:r>
            <a:r>
              <a:rPr lang="ru-RU" sz="1600" dirty="0">
                <a:solidFill>
                  <a:schemeClr val="tx2"/>
                </a:solidFill>
              </a:rPr>
              <a:t> </a:t>
            </a:r>
            <a:r>
              <a:rPr lang="ru-RU" sz="1600" dirty="0" err="1">
                <a:solidFill>
                  <a:schemeClr val="tx2"/>
                </a:solidFill>
              </a:rPr>
              <a:t>ажыратымдылығы</a:t>
            </a:r>
            <a:r>
              <a:rPr lang="ru-RU" sz="1600" dirty="0">
                <a:solidFill>
                  <a:schemeClr val="tx2"/>
                </a:solidFill>
              </a:rPr>
              <a:t> 1280х720 (720р)</a:t>
            </a:r>
          </a:p>
          <a:p>
            <a:r>
              <a:rPr lang="kk-KZ" sz="1600" dirty="0" smtClean="0">
                <a:solidFill>
                  <a:schemeClr val="tx2"/>
                </a:solidFill>
              </a:rPr>
              <a:t>-</a:t>
            </a:r>
            <a:r>
              <a:rPr lang="ru-RU" sz="1600" dirty="0" smtClean="0">
                <a:solidFill>
                  <a:schemeClr val="tx2"/>
                </a:solidFill>
              </a:rPr>
              <a:t> </a:t>
            </a:r>
            <a:r>
              <a:rPr lang="ru-RU" sz="1600" dirty="0" err="1">
                <a:solidFill>
                  <a:schemeClr val="tx2"/>
                </a:solidFill>
              </a:rPr>
              <a:t>сөйлеу</a:t>
            </a:r>
            <a:r>
              <a:rPr lang="ru-RU" sz="1600" dirty="0">
                <a:solidFill>
                  <a:schemeClr val="tx2"/>
                </a:solidFill>
              </a:rPr>
              <a:t> </a:t>
            </a:r>
            <a:r>
              <a:rPr lang="ru-RU" sz="1600" dirty="0" err="1">
                <a:solidFill>
                  <a:schemeClr val="tx2"/>
                </a:solidFill>
              </a:rPr>
              <a:t>қазіргі</a:t>
            </a:r>
            <a:r>
              <a:rPr lang="ru-RU" sz="1600" dirty="0">
                <a:solidFill>
                  <a:schemeClr val="tx2"/>
                </a:solidFill>
              </a:rPr>
              <a:t> </a:t>
            </a:r>
            <a:r>
              <a:rPr lang="ru-RU" sz="1600" dirty="0" err="1">
                <a:solidFill>
                  <a:schemeClr val="tx2"/>
                </a:solidFill>
              </a:rPr>
              <a:t>қазақ</a:t>
            </a:r>
            <a:r>
              <a:rPr lang="ru-RU" sz="1600" dirty="0">
                <a:solidFill>
                  <a:schemeClr val="tx2"/>
                </a:solidFill>
              </a:rPr>
              <a:t>, </a:t>
            </a:r>
            <a:r>
              <a:rPr lang="ru-RU" sz="1600" dirty="0" err="1">
                <a:solidFill>
                  <a:schemeClr val="tx2"/>
                </a:solidFill>
              </a:rPr>
              <a:t>орыс</a:t>
            </a:r>
            <a:r>
              <a:rPr lang="ru-RU" sz="1600" dirty="0">
                <a:solidFill>
                  <a:schemeClr val="tx2"/>
                </a:solidFill>
              </a:rPr>
              <a:t> </a:t>
            </a:r>
            <a:r>
              <a:rPr lang="ru-RU" sz="1600" dirty="0" err="1">
                <a:solidFill>
                  <a:schemeClr val="tx2"/>
                </a:solidFill>
              </a:rPr>
              <a:t>немесе</a:t>
            </a:r>
            <a:r>
              <a:rPr lang="ru-RU" sz="1600" dirty="0">
                <a:solidFill>
                  <a:schemeClr val="tx2"/>
                </a:solidFill>
              </a:rPr>
              <a:t> </a:t>
            </a:r>
            <a:r>
              <a:rPr lang="ru-RU" sz="1600" dirty="0" err="1">
                <a:solidFill>
                  <a:schemeClr val="tx2"/>
                </a:solidFill>
              </a:rPr>
              <a:t>шет</a:t>
            </a:r>
            <a:r>
              <a:rPr lang="ru-RU" sz="1600" dirty="0">
                <a:solidFill>
                  <a:schemeClr val="tx2"/>
                </a:solidFill>
              </a:rPr>
              <a:t> </a:t>
            </a:r>
            <a:r>
              <a:rPr lang="ru-RU" sz="1600" dirty="0" err="1">
                <a:solidFill>
                  <a:schemeClr val="tx2"/>
                </a:solidFill>
              </a:rPr>
              <a:t>тілінің</a:t>
            </a:r>
            <a:r>
              <a:rPr lang="ru-RU" sz="1600" dirty="0">
                <a:solidFill>
                  <a:schemeClr val="tx2"/>
                </a:solidFill>
              </a:rPr>
              <a:t> </a:t>
            </a:r>
            <a:r>
              <a:rPr lang="ru-RU" sz="1600" dirty="0" err="1">
                <a:solidFill>
                  <a:schemeClr val="tx2"/>
                </a:solidFill>
              </a:rPr>
              <a:t>нормаларына</a:t>
            </a:r>
            <a:r>
              <a:rPr lang="ru-RU" sz="1600" dirty="0">
                <a:solidFill>
                  <a:schemeClr val="tx2"/>
                </a:solidFill>
              </a:rPr>
              <a:t> </a:t>
            </a:r>
            <a:r>
              <a:rPr lang="ru-RU" sz="1600" dirty="0" err="1">
                <a:solidFill>
                  <a:schemeClr val="tx2"/>
                </a:solidFill>
              </a:rPr>
              <a:t>сәйкес</a:t>
            </a:r>
            <a:r>
              <a:rPr lang="ru-RU" sz="1600" dirty="0">
                <a:solidFill>
                  <a:schemeClr val="tx2"/>
                </a:solidFill>
              </a:rPr>
              <a:t> </a:t>
            </a:r>
            <a:r>
              <a:rPr lang="ru-RU" sz="1600" dirty="0" err="1">
                <a:solidFill>
                  <a:schemeClr val="tx2"/>
                </a:solidFill>
              </a:rPr>
              <a:t>келеді</a:t>
            </a:r>
            <a:r>
              <a:rPr lang="ru-RU" sz="1600" dirty="0">
                <a:solidFill>
                  <a:schemeClr val="tx2"/>
                </a:solidFill>
              </a:rPr>
              <a:t> (</a:t>
            </a:r>
            <a:r>
              <a:rPr lang="ru-RU" sz="1600" dirty="0" err="1">
                <a:solidFill>
                  <a:schemeClr val="tx2"/>
                </a:solidFill>
              </a:rPr>
              <a:t>мысалы</a:t>
            </a:r>
            <a:r>
              <a:rPr lang="ru-RU" sz="1600" dirty="0">
                <a:solidFill>
                  <a:schemeClr val="tx2"/>
                </a:solidFill>
              </a:rPr>
              <a:t>, </a:t>
            </a:r>
            <a:r>
              <a:rPr lang="ru-RU" sz="1600" dirty="0" err="1">
                <a:solidFill>
                  <a:schemeClr val="tx2"/>
                </a:solidFill>
              </a:rPr>
              <a:t>ағылшын</a:t>
            </a:r>
            <a:r>
              <a:rPr lang="ru-RU" sz="1600" dirty="0">
                <a:solidFill>
                  <a:schemeClr val="tx2"/>
                </a:solidFill>
              </a:rPr>
              <a:t> </a:t>
            </a:r>
            <a:r>
              <a:rPr lang="ru-RU" sz="1600" dirty="0" err="1">
                <a:solidFill>
                  <a:schemeClr val="tx2"/>
                </a:solidFill>
              </a:rPr>
              <a:t>тілі</a:t>
            </a:r>
            <a:r>
              <a:rPr lang="ru-RU" sz="1600" dirty="0">
                <a:solidFill>
                  <a:schemeClr val="tx2"/>
                </a:solidFill>
              </a:rPr>
              <a:t> </a:t>
            </a:r>
            <a:r>
              <a:rPr lang="ru-RU" sz="1600" dirty="0" err="1">
                <a:solidFill>
                  <a:schemeClr val="tx2"/>
                </a:solidFill>
              </a:rPr>
              <a:t>сабақтарында</a:t>
            </a:r>
            <a:r>
              <a:rPr lang="ru-RU" sz="1600" dirty="0">
                <a:solidFill>
                  <a:schemeClr val="tx2"/>
                </a:solidFill>
              </a:rPr>
              <a:t>);</a:t>
            </a:r>
          </a:p>
          <a:p>
            <a:r>
              <a:rPr lang="kk-KZ" sz="1600" dirty="0" smtClean="0">
                <a:solidFill>
                  <a:schemeClr val="tx2"/>
                </a:solidFill>
              </a:rPr>
              <a:t>- </a:t>
            </a:r>
            <a:r>
              <a:rPr lang="ru-RU" sz="1600" dirty="0" err="1" smtClean="0">
                <a:solidFill>
                  <a:schemeClr val="tx2"/>
                </a:solidFill>
              </a:rPr>
              <a:t>бейне</a:t>
            </a:r>
            <a:r>
              <a:rPr lang="ru-RU" sz="1600" dirty="0" smtClean="0">
                <a:solidFill>
                  <a:schemeClr val="tx2"/>
                </a:solidFill>
              </a:rPr>
              <a:t> </a:t>
            </a:r>
            <a:r>
              <a:rPr lang="ru-RU" sz="1600" dirty="0" err="1">
                <a:solidFill>
                  <a:schemeClr val="tx2"/>
                </a:solidFill>
              </a:rPr>
              <a:t>танымал</a:t>
            </a:r>
            <a:r>
              <a:rPr lang="ru-RU" sz="1600" dirty="0">
                <a:solidFill>
                  <a:schemeClr val="tx2"/>
                </a:solidFill>
              </a:rPr>
              <a:t> </a:t>
            </a:r>
            <a:r>
              <a:rPr lang="ru-RU" sz="1600" dirty="0" err="1">
                <a:solidFill>
                  <a:schemeClr val="tx2"/>
                </a:solidFill>
              </a:rPr>
              <a:t>және</a:t>
            </a:r>
            <a:r>
              <a:rPr lang="ru-RU" sz="1600" dirty="0">
                <a:solidFill>
                  <a:schemeClr val="tx2"/>
                </a:solidFill>
              </a:rPr>
              <a:t> </a:t>
            </a:r>
            <a:r>
              <a:rPr lang="ru-RU" sz="1600" dirty="0" err="1">
                <a:solidFill>
                  <a:schemeClr val="tx2"/>
                </a:solidFill>
              </a:rPr>
              <a:t>кең</a:t>
            </a:r>
            <a:r>
              <a:rPr lang="ru-RU" sz="1600" dirty="0">
                <a:solidFill>
                  <a:schemeClr val="tx2"/>
                </a:solidFill>
              </a:rPr>
              <a:t> </a:t>
            </a:r>
            <a:r>
              <a:rPr lang="ru-RU" sz="1600" dirty="0" err="1">
                <a:solidFill>
                  <a:schemeClr val="tx2"/>
                </a:solidFill>
              </a:rPr>
              <a:t>таралған</a:t>
            </a:r>
            <a:r>
              <a:rPr lang="ru-RU" sz="1600" dirty="0">
                <a:solidFill>
                  <a:schemeClr val="tx2"/>
                </a:solidFill>
              </a:rPr>
              <a:t> </a:t>
            </a:r>
            <a:r>
              <a:rPr lang="ru-RU" sz="1600" dirty="0" err="1">
                <a:solidFill>
                  <a:schemeClr val="tx2"/>
                </a:solidFill>
              </a:rPr>
              <a:t>бейне</a:t>
            </a:r>
            <a:r>
              <a:rPr lang="ru-RU" sz="1600" dirty="0">
                <a:solidFill>
                  <a:schemeClr val="tx2"/>
                </a:solidFill>
              </a:rPr>
              <a:t> файл </a:t>
            </a:r>
            <a:r>
              <a:rPr lang="ru-RU" sz="1600" dirty="0" err="1">
                <a:solidFill>
                  <a:schemeClr val="tx2"/>
                </a:solidFill>
              </a:rPr>
              <a:t>форматтарының</a:t>
            </a:r>
            <a:r>
              <a:rPr lang="ru-RU" sz="1600" dirty="0">
                <a:solidFill>
                  <a:schemeClr val="tx2"/>
                </a:solidFill>
              </a:rPr>
              <a:t> </a:t>
            </a:r>
            <a:r>
              <a:rPr lang="ru-RU" sz="1600" dirty="0" err="1">
                <a:solidFill>
                  <a:schemeClr val="tx2"/>
                </a:solidFill>
              </a:rPr>
              <a:t>бірінде</a:t>
            </a:r>
            <a:r>
              <a:rPr lang="ru-RU" sz="1600" dirty="0">
                <a:solidFill>
                  <a:schemeClr val="tx2"/>
                </a:solidFill>
              </a:rPr>
              <a:t> </a:t>
            </a:r>
            <a:r>
              <a:rPr lang="ru-RU" sz="1600" dirty="0" err="1">
                <a:solidFill>
                  <a:schemeClr val="tx2"/>
                </a:solidFill>
              </a:rPr>
              <a:t>ұсынылған</a:t>
            </a:r>
            <a:r>
              <a:rPr lang="ru-RU" sz="1600" dirty="0">
                <a:solidFill>
                  <a:schemeClr val="tx2"/>
                </a:solidFill>
              </a:rPr>
              <a:t> .</a:t>
            </a:r>
            <a:r>
              <a:rPr lang="en-US" sz="1600" dirty="0" err="1">
                <a:solidFill>
                  <a:schemeClr val="tx2"/>
                </a:solidFill>
              </a:rPr>
              <a:t>avi</a:t>
            </a:r>
            <a:r>
              <a:rPr lang="ru-RU" sz="1600" dirty="0">
                <a:solidFill>
                  <a:schemeClr val="tx2"/>
                </a:solidFill>
              </a:rPr>
              <a:t> </a:t>
            </a:r>
            <a:r>
              <a:rPr lang="ru-RU" sz="1600" dirty="0" err="1">
                <a:solidFill>
                  <a:schemeClr val="tx2"/>
                </a:solidFill>
              </a:rPr>
              <a:t>немесе</a:t>
            </a:r>
            <a:r>
              <a:rPr lang="ru-RU" sz="1600" dirty="0">
                <a:solidFill>
                  <a:schemeClr val="tx2"/>
                </a:solidFill>
              </a:rPr>
              <a:t> .</a:t>
            </a:r>
            <a:r>
              <a:rPr lang="en-US" sz="1600" dirty="0" err="1">
                <a:solidFill>
                  <a:schemeClr val="tx2"/>
                </a:solidFill>
              </a:rPr>
              <a:t>mp</a:t>
            </a:r>
            <a:r>
              <a:rPr lang="ru-RU" sz="1600" dirty="0">
                <a:solidFill>
                  <a:schemeClr val="tx2"/>
                </a:solidFill>
              </a:rPr>
              <a:t>4</a:t>
            </a:r>
          </a:p>
          <a:p>
            <a:r>
              <a:rPr lang="ru-RU" sz="1600" dirty="0" smtClean="0">
                <a:solidFill>
                  <a:schemeClr val="tx2"/>
                </a:solidFill>
              </a:rPr>
              <a:t> </a:t>
            </a:r>
            <a:r>
              <a:rPr lang="ru-RU" sz="1600" dirty="0">
                <a:solidFill>
                  <a:schemeClr val="tx2"/>
                </a:solidFill>
              </a:rPr>
              <a:t>     </a:t>
            </a:r>
            <a:r>
              <a:rPr lang="ru-RU" sz="1600" b="1" dirty="0">
                <a:solidFill>
                  <a:schemeClr val="tx2"/>
                </a:solidFill>
              </a:rPr>
              <a:t>   </a:t>
            </a:r>
            <a:endParaRPr lang="ru-RU" sz="1600" b="1" dirty="0" smtClean="0">
              <a:solidFill>
                <a:schemeClr val="tx2"/>
              </a:solidFill>
            </a:endParaRPr>
          </a:p>
          <a:p>
            <a:r>
              <a:rPr lang="ru-RU" sz="1600" b="1" dirty="0">
                <a:solidFill>
                  <a:schemeClr val="tx2"/>
                </a:solidFill>
              </a:rPr>
              <a:t>  </a:t>
            </a:r>
            <a:r>
              <a:rPr lang="ru-RU" sz="1600" b="1" dirty="0" err="1">
                <a:solidFill>
                  <a:schemeClr val="tx2"/>
                </a:solidFill>
              </a:rPr>
              <a:t>Ескертпе</a:t>
            </a:r>
            <a:r>
              <a:rPr lang="ru-RU" sz="1600" dirty="0">
                <a:solidFill>
                  <a:schemeClr val="tx2"/>
                </a:solidFill>
              </a:rPr>
              <a:t>: </a:t>
            </a:r>
            <a:r>
              <a:rPr lang="ru-RU" sz="1600" dirty="0" err="1">
                <a:solidFill>
                  <a:schemeClr val="tx2"/>
                </a:solidFill>
              </a:rPr>
              <a:t>біліктілік</a:t>
            </a:r>
            <a:r>
              <a:rPr lang="ru-RU" sz="1600" dirty="0">
                <a:solidFill>
                  <a:schemeClr val="tx2"/>
                </a:solidFill>
              </a:rPr>
              <a:t> </a:t>
            </a:r>
            <a:r>
              <a:rPr lang="ru-RU" sz="1600" dirty="0" err="1">
                <a:solidFill>
                  <a:schemeClr val="tx2"/>
                </a:solidFill>
              </a:rPr>
              <a:t>санатын</a:t>
            </a:r>
            <a:r>
              <a:rPr lang="ru-RU" sz="1600" dirty="0">
                <a:solidFill>
                  <a:schemeClr val="tx2"/>
                </a:solidFill>
              </a:rPr>
              <a:t> </a:t>
            </a:r>
            <a:r>
              <a:rPr lang="ru-RU" sz="1600" dirty="0" err="1">
                <a:solidFill>
                  <a:schemeClr val="tx2"/>
                </a:solidFill>
              </a:rPr>
              <a:t>беруге</a:t>
            </a:r>
            <a:r>
              <a:rPr lang="ru-RU" sz="1600" dirty="0">
                <a:solidFill>
                  <a:schemeClr val="tx2"/>
                </a:solidFill>
              </a:rPr>
              <a:t> (</a:t>
            </a:r>
            <a:r>
              <a:rPr lang="ru-RU" sz="1600" dirty="0" err="1">
                <a:solidFill>
                  <a:schemeClr val="tx2"/>
                </a:solidFill>
              </a:rPr>
              <a:t>растауға</a:t>
            </a:r>
            <a:r>
              <a:rPr lang="ru-RU" sz="1600" dirty="0">
                <a:solidFill>
                  <a:schemeClr val="tx2"/>
                </a:solidFill>
              </a:rPr>
              <a:t>) </a:t>
            </a:r>
            <a:r>
              <a:rPr lang="ru-RU" sz="1600" dirty="0" err="1">
                <a:solidFill>
                  <a:schemeClr val="tx2"/>
                </a:solidFill>
              </a:rPr>
              <a:t>арналған</a:t>
            </a:r>
            <a:r>
              <a:rPr lang="ru-RU" sz="1600" dirty="0">
                <a:solidFill>
                  <a:schemeClr val="tx2"/>
                </a:solidFill>
              </a:rPr>
              <a:t> педагог </a:t>
            </a:r>
            <a:r>
              <a:rPr lang="ru-RU" sz="1600" dirty="0" err="1">
                <a:solidFill>
                  <a:schemeClr val="tx2"/>
                </a:solidFill>
              </a:rPr>
              <a:t>портфолиосын</a:t>
            </a:r>
            <a:r>
              <a:rPr lang="ru-RU" sz="1600" dirty="0">
                <a:solidFill>
                  <a:schemeClr val="tx2"/>
                </a:solidFill>
              </a:rPr>
              <a:t> </a:t>
            </a:r>
            <a:r>
              <a:rPr lang="ru-RU" sz="1600" dirty="0" err="1">
                <a:solidFill>
                  <a:schemeClr val="tx2"/>
                </a:solidFill>
              </a:rPr>
              <a:t>бағалаудың</a:t>
            </a:r>
            <a:r>
              <a:rPr lang="ru-RU" sz="1600" dirty="0">
                <a:solidFill>
                  <a:schemeClr val="tx2"/>
                </a:solidFill>
              </a:rPr>
              <a:t> </a:t>
            </a:r>
            <a:r>
              <a:rPr lang="ru-RU" sz="1600" dirty="0" err="1">
                <a:solidFill>
                  <a:schemeClr val="tx2"/>
                </a:solidFill>
              </a:rPr>
              <a:t>барлық</a:t>
            </a:r>
            <a:r>
              <a:rPr lang="ru-RU" sz="1600" dirty="0">
                <a:solidFill>
                  <a:schemeClr val="tx2"/>
                </a:solidFill>
              </a:rPr>
              <a:t> </a:t>
            </a:r>
            <a:r>
              <a:rPr lang="ru-RU" sz="1600" dirty="0" err="1">
                <a:solidFill>
                  <a:schemeClr val="tx2"/>
                </a:solidFill>
              </a:rPr>
              <a:t>өлшемшарттары</a:t>
            </a:r>
            <a:r>
              <a:rPr lang="ru-RU" sz="1600" dirty="0">
                <a:solidFill>
                  <a:schemeClr val="tx2"/>
                </a:solidFill>
              </a:rPr>
              <a:t> </a:t>
            </a:r>
            <a:r>
              <a:rPr lang="ru-RU" sz="1600" dirty="0" err="1">
                <a:solidFill>
                  <a:schemeClr val="tx2"/>
                </a:solidFill>
              </a:rPr>
              <a:t>санатты</a:t>
            </a:r>
            <a:r>
              <a:rPr lang="ru-RU" sz="1600" dirty="0">
                <a:solidFill>
                  <a:schemeClr val="tx2"/>
                </a:solidFill>
              </a:rPr>
              <a:t> беру (</a:t>
            </a:r>
            <a:r>
              <a:rPr lang="ru-RU" sz="1600" dirty="0" err="1">
                <a:solidFill>
                  <a:schemeClr val="tx2"/>
                </a:solidFill>
              </a:rPr>
              <a:t>растау</a:t>
            </a:r>
            <a:r>
              <a:rPr lang="ru-RU" sz="1600" dirty="0">
                <a:solidFill>
                  <a:schemeClr val="tx2"/>
                </a:solidFill>
              </a:rPr>
              <a:t>) </a:t>
            </a:r>
            <a:r>
              <a:rPr lang="ru-RU" sz="1600" dirty="0" err="1">
                <a:solidFill>
                  <a:schemeClr val="tx2"/>
                </a:solidFill>
              </a:rPr>
              <a:t>рәсімдері</a:t>
            </a:r>
            <a:r>
              <a:rPr lang="ru-RU" sz="1600" dirty="0">
                <a:solidFill>
                  <a:schemeClr val="tx2"/>
                </a:solidFill>
              </a:rPr>
              <a:t> </a:t>
            </a:r>
            <a:r>
              <a:rPr lang="ru-RU" sz="1600" dirty="0" err="1">
                <a:solidFill>
                  <a:schemeClr val="tx2"/>
                </a:solidFill>
              </a:rPr>
              <a:t>арасындағы</a:t>
            </a:r>
            <a:r>
              <a:rPr lang="ru-RU" sz="1600" dirty="0">
                <a:solidFill>
                  <a:schemeClr val="tx2"/>
                </a:solidFill>
              </a:rPr>
              <a:t> </a:t>
            </a:r>
            <a:r>
              <a:rPr lang="ru-RU" sz="1600" dirty="0" err="1">
                <a:solidFill>
                  <a:schemeClr val="tx2"/>
                </a:solidFill>
              </a:rPr>
              <a:t>кезеңге</a:t>
            </a:r>
            <a:r>
              <a:rPr lang="ru-RU" sz="1600" dirty="0">
                <a:solidFill>
                  <a:schemeClr val="tx2"/>
                </a:solidFill>
              </a:rPr>
              <a:t> </a:t>
            </a:r>
            <a:r>
              <a:rPr lang="ru-RU" sz="1600" dirty="0" err="1">
                <a:solidFill>
                  <a:schemeClr val="tx2"/>
                </a:solidFill>
              </a:rPr>
              <a:t>ұсынылады</a:t>
            </a:r>
            <a:r>
              <a:rPr lang="ru-RU" sz="1600" dirty="0">
                <a:solidFill>
                  <a:schemeClr val="tx2"/>
                </a:solidFill>
              </a:rPr>
              <a:t>, </a:t>
            </a:r>
            <a:r>
              <a:rPr lang="ru-RU" sz="1600" dirty="0" err="1">
                <a:solidFill>
                  <a:schemeClr val="tx2"/>
                </a:solidFill>
              </a:rPr>
              <a:t>міндетті</a:t>
            </a:r>
            <a:r>
              <a:rPr lang="ru-RU" sz="1600" dirty="0">
                <a:solidFill>
                  <a:schemeClr val="tx2"/>
                </a:solidFill>
              </a:rPr>
              <a:t> </a:t>
            </a:r>
            <a:r>
              <a:rPr lang="ru-RU" sz="1600" dirty="0" err="1">
                <a:solidFill>
                  <a:schemeClr val="tx2"/>
                </a:solidFill>
              </a:rPr>
              <a:t>болып</a:t>
            </a:r>
            <a:r>
              <a:rPr lang="ru-RU" sz="1600" dirty="0">
                <a:solidFill>
                  <a:schemeClr val="tx2"/>
                </a:solidFill>
              </a:rPr>
              <a:t> </a:t>
            </a:r>
            <a:r>
              <a:rPr lang="ru-RU" sz="1600" dirty="0" err="1">
                <a:solidFill>
                  <a:schemeClr val="tx2"/>
                </a:solidFill>
              </a:rPr>
              <a:t>табылады</a:t>
            </a:r>
            <a:r>
              <a:rPr lang="ru-RU" sz="1600" dirty="0">
                <a:solidFill>
                  <a:schemeClr val="tx2"/>
                </a:solidFill>
              </a:rPr>
              <a:t>.</a:t>
            </a:r>
          </a:p>
          <a:p>
            <a:pPr algn="just">
              <a:lnSpc>
                <a:spcPct val="115000"/>
              </a:lnSpc>
            </a:pPr>
            <a:r>
              <a:rPr lang="ru-RU" sz="1600" dirty="0" err="1">
                <a:solidFill>
                  <a:schemeClr val="tx2"/>
                </a:solidFill>
              </a:rPr>
              <a:t>Білім</a:t>
            </a:r>
            <a:r>
              <a:rPr lang="ru-RU" sz="1600" dirty="0">
                <a:solidFill>
                  <a:schemeClr val="tx2"/>
                </a:solidFill>
              </a:rPr>
              <a:t> </a:t>
            </a:r>
            <a:r>
              <a:rPr lang="ru-RU" sz="1600" dirty="0" err="1">
                <a:solidFill>
                  <a:schemeClr val="tx2"/>
                </a:solidFill>
              </a:rPr>
              <a:t>алушылардың</a:t>
            </a:r>
            <a:r>
              <a:rPr lang="ru-RU" sz="1600" dirty="0">
                <a:solidFill>
                  <a:schemeClr val="tx2"/>
                </a:solidFill>
              </a:rPr>
              <a:t>/</a:t>
            </a:r>
            <a:r>
              <a:rPr lang="ru-RU" sz="1600" dirty="0" err="1">
                <a:solidFill>
                  <a:schemeClr val="tx2"/>
                </a:solidFill>
              </a:rPr>
              <a:t>тәрбиеленушілердің</a:t>
            </a:r>
            <a:r>
              <a:rPr lang="ru-RU" sz="1600" dirty="0">
                <a:solidFill>
                  <a:schemeClr val="tx2"/>
                </a:solidFill>
              </a:rPr>
              <a:t> </a:t>
            </a:r>
            <a:r>
              <a:rPr lang="ru-RU" sz="1600" dirty="0" err="1">
                <a:solidFill>
                  <a:schemeClr val="tx2"/>
                </a:solidFill>
              </a:rPr>
              <a:t>жетістіктерін</a:t>
            </a:r>
            <a:r>
              <a:rPr lang="ru-RU" sz="1600" dirty="0">
                <a:solidFill>
                  <a:schemeClr val="tx2"/>
                </a:solidFill>
              </a:rPr>
              <a:t> </a:t>
            </a:r>
            <a:r>
              <a:rPr lang="ru-RU" sz="1600" dirty="0" err="1">
                <a:solidFill>
                  <a:schemeClr val="tx2"/>
                </a:solidFill>
              </a:rPr>
              <a:t>растайтын</a:t>
            </a:r>
            <a:r>
              <a:rPr lang="ru-RU" sz="1600" dirty="0">
                <a:solidFill>
                  <a:schemeClr val="tx2"/>
                </a:solidFill>
              </a:rPr>
              <a:t> </a:t>
            </a:r>
            <a:r>
              <a:rPr lang="ru-RU" sz="1600" dirty="0" err="1">
                <a:solidFill>
                  <a:schemeClr val="tx2"/>
                </a:solidFill>
              </a:rPr>
              <a:t>құжаттарды</a:t>
            </a:r>
            <a:r>
              <a:rPr lang="ru-RU" sz="1600" dirty="0">
                <a:solidFill>
                  <a:schemeClr val="tx2"/>
                </a:solidFill>
              </a:rPr>
              <a:t> </a:t>
            </a:r>
            <a:r>
              <a:rPr lang="ru-RU" sz="1600" dirty="0" err="1">
                <a:solidFill>
                  <a:schemeClr val="tx2"/>
                </a:solidFill>
              </a:rPr>
              <a:t>аттестаттау</a:t>
            </a:r>
            <a:r>
              <a:rPr lang="ru-RU" sz="1600" dirty="0">
                <a:solidFill>
                  <a:schemeClr val="tx2"/>
                </a:solidFill>
              </a:rPr>
              <a:t> </a:t>
            </a:r>
            <a:r>
              <a:rPr lang="ru-RU" sz="1600" dirty="0" err="1">
                <a:solidFill>
                  <a:schemeClr val="tx2"/>
                </a:solidFill>
              </a:rPr>
              <a:t>комиссиясы</a:t>
            </a:r>
            <a:r>
              <a:rPr lang="ru-RU" sz="1600" dirty="0">
                <a:solidFill>
                  <a:schemeClr val="tx2"/>
                </a:solidFill>
              </a:rPr>
              <a:t> </a:t>
            </a:r>
            <a:r>
              <a:rPr lang="ru-RU" sz="1600" dirty="0" err="1">
                <a:solidFill>
                  <a:schemeClr val="tx2"/>
                </a:solidFill>
              </a:rPr>
              <a:t>білім</a:t>
            </a:r>
            <a:r>
              <a:rPr lang="ru-RU" sz="1600" dirty="0">
                <a:solidFill>
                  <a:schemeClr val="tx2"/>
                </a:solidFill>
              </a:rPr>
              <a:t> </a:t>
            </a:r>
            <a:r>
              <a:rPr lang="ru-RU" sz="1600" dirty="0" err="1">
                <a:solidFill>
                  <a:schemeClr val="tx2"/>
                </a:solidFill>
              </a:rPr>
              <a:t>басқармаларының</a:t>
            </a:r>
            <a:r>
              <a:rPr lang="ru-RU" sz="1600" dirty="0">
                <a:solidFill>
                  <a:schemeClr val="tx2"/>
                </a:solidFill>
              </a:rPr>
              <a:t> </a:t>
            </a:r>
            <a:r>
              <a:rPr lang="ru-RU" sz="1600" dirty="0" err="1">
                <a:solidFill>
                  <a:schemeClr val="tx2"/>
                </a:solidFill>
              </a:rPr>
              <a:t>және</a:t>
            </a:r>
            <a:r>
              <a:rPr lang="ru-RU" sz="1600" dirty="0">
                <a:solidFill>
                  <a:schemeClr val="tx2"/>
                </a:solidFill>
              </a:rPr>
              <a:t> "</a:t>
            </a:r>
            <a:r>
              <a:rPr lang="ru-RU" sz="1600" dirty="0" err="1">
                <a:solidFill>
                  <a:schemeClr val="tx2"/>
                </a:solidFill>
              </a:rPr>
              <a:t>Дарын</a:t>
            </a:r>
            <a:r>
              <a:rPr lang="ru-RU" sz="1600" dirty="0">
                <a:solidFill>
                  <a:schemeClr val="tx2"/>
                </a:solidFill>
              </a:rPr>
              <a:t>" РҒПО-</a:t>
            </a:r>
            <a:r>
              <a:rPr lang="ru-RU" sz="1600" dirty="0" err="1">
                <a:solidFill>
                  <a:schemeClr val="tx2"/>
                </a:solidFill>
              </a:rPr>
              <a:t>ның</a:t>
            </a:r>
            <a:r>
              <a:rPr lang="ru-RU" sz="1600" dirty="0">
                <a:solidFill>
                  <a:schemeClr val="tx2"/>
                </a:solidFill>
              </a:rPr>
              <a:t> </a:t>
            </a:r>
            <a:r>
              <a:rPr lang="ru-RU" sz="1600" dirty="0" err="1">
                <a:solidFill>
                  <a:schemeClr val="tx2"/>
                </a:solidFill>
              </a:rPr>
              <a:t>ресми</a:t>
            </a:r>
            <a:r>
              <a:rPr lang="ru-RU" sz="1600" dirty="0">
                <a:solidFill>
                  <a:schemeClr val="tx2"/>
                </a:solidFill>
              </a:rPr>
              <a:t> </a:t>
            </a:r>
            <a:r>
              <a:rPr lang="ru-RU" sz="1600" dirty="0" err="1">
                <a:solidFill>
                  <a:schemeClr val="tx2"/>
                </a:solidFill>
              </a:rPr>
              <a:t>сайттарында</a:t>
            </a:r>
            <a:r>
              <a:rPr lang="ru-RU" sz="1600" dirty="0">
                <a:solidFill>
                  <a:schemeClr val="tx2"/>
                </a:solidFill>
              </a:rPr>
              <a:t> </a:t>
            </a:r>
            <a:r>
              <a:rPr lang="ru-RU" sz="1600" dirty="0" err="1" smtClean="0">
                <a:solidFill>
                  <a:schemeClr val="tx2"/>
                </a:solidFill>
              </a:rPr>
              <a:t>қарайды.Осы</a:t>
            </a:r>
            <a:r>
              <a:rPr lang="ru-RU" sz="1600" dirty="0" smtClean="0">
                <a:solidFill>
                  <a:schemeClr val="tx2"/>
                </a:solidFill>
              </a:rPr>
              <a:t> </a:t>
            </a:r>
            <a:r>
              <a:rPr lang="ru-RU" sz="1600" dirty="0" err="1" smtClean="0">
                <a:solidFill>
                  <a:schemeClr val="tx2"/>
                </a:solidFill>
              </a:rPr>
              <a:t>Ереженің</a:t>
            </a:r>
            <a:r>
              <a:rPr lang="ru-RU" sz="1600" dirty="0" smtClean="0">
                <a:solidFill>
                  <a:schemeClr val="tx2"/>
                </a:solidFill>
              </a:rPr>
              <a:t> 29-қосымшасына </a:t>
            </a:r>
            <a:r>
              <a:rPr lang="ru-RU" sz="1600" dirty="0" err="1" smtClean="0">
                <a:solidFill>
                  <a:schemeClr val="tx2"/>
                </a:solidFill>
              </a:rPr>
              <a:t>сәйкес</a:t>
            </a:r>
            <a:r>
              <a:rPr lang="ru-RU" sz="1600" dirty="0" smtClean="0">
                <a:solidFill>
                  <a:schemeClr val="tx2"/>
                </a:solidFill>
              </a:rPr>
              <a:t> </a:t>
            </a:r>
            <a:r>
              <a:rPr lang="ru-RU" sz="1600" dirty="0" err="1" smtClean="0">
                <a:solidFill>
                  <a:schemeClr val="tx2"/>
                </a:solidFill>
              </a:rPr>
              <a:t>педагогикалық</a:t>
            </a:r>
            <a:r>
              <a:rPr lang="ru-RU" sz="1600" dirty="0" smtClean="0">
                <a:solidFill>
                  <a:schemeClr val="tx2"/>
                </a:solidFill>
              </a:rPr>
              <a:t> </a:t>
            </a:r>
            <a:r>
              <a:rPr lang="ru-RU" sz="1600" dirty="0" err="1" smtClean="0">
                <a:solidFill>
                  <a:schemeClr val="tx2"/>
                </a:solidFill>
              </a:rPr>
              <a:t>кеңес</a:t>
            </a:r>
            <a:r>
              <a:rPr lang="ru-RU" sz="1600" dirty="0" smtClean="0">
                <a:solidFill>
                  <a:schemeClr val="tx2"/>
                </a:solidFill>
              </a:rPr>
              <a:t> </a:t>
            </a:r>
            <a:r>
              <a:rPr lang="ru-RU" sz="1600" dirty="0" err="1" smtClean="0">
                <a:solidFill>
                  <a:schemeClr val="tx2"/>
                </a:solidFill>
              </a:rPr>
              <a:t>отырысының</a:t>
            </a:r>
            <a:r>
              <a:rPr lang="ru-RU" sz="1600" dirty="0" smtClean="0">
                <a:solidFill>
                  <a:schemeClr val="tx2"/>
                </a:solidFill>
              </a:rPr>
              <a:t> </a:t>
            </a:r>
            <a:r>
              <a:rPr lang="ru-RU" sz="1600" dirty="0" err="1" smtClean="0">
                <a:solidFill>
                  <a:schemeClr val="tx2"/>
                </a:solidFill>
              </a:rPr>
              <a:t>хаттамасының</a:t>
            </a:r>
            <a:r>
              <a:rPr lang="ru-RU" sz="1600" dirty="0" smtClean="0">
                <a:solidFill>
                  <a:schemeClr val="tx2"/>
                </a:solidFill>
              </a:rPr>
              <a:t> </a:t>
            </a:r>
            <a:r>
              <a:rPr lang="ru-RU" sz="1600" dirty="0" err="1" smtClean="0">
                <a:solidFill>
                  <a:schemeClr val="tx2"/>
                </a:solidFill>
              </a:rPr>
              <a:t>көшірмесі</a:t>
            </a:r>
            <a:r>
              <a:rPr lang="ru-RU" sz="1600" dirty="0" smtClean="0">
                <a:solidFill>
                  <a:schemeClr val="tx2"/>
                </a:solidFill>
              </a:rPr>
              <a:t> болу </a:t>
            </a:r>
            <a:r>
              <a:rPr lang="ru-RU" sz="1600" dirty="0" err="1" smtClean="0">
                <a:solidFill>
                  <a:schemeClr val="tx2"/>
                </a:solidFill>
              </a:rPr>
              <a:t>керек</a:t>
            </a:r>
            <a:r>
              <a:rPr lang="ru-RU" sz="1600" dirty="0" smtClean="0">
                <a:solidFill>
                  <a:schemeClr val="tx2"/>
                </a:solidFill>
              </a:rPr>
              <a:t>.</a:t>
            </a:r>
            <a:endParaRPr lang="ru-RU" sz="1600" dirty="0">
              <a:solidFill>
                <a:schemeClr val="tx2"/>
              </a:solidFill>
            </a:endParaRPr>
          </a:p>
          <a:p>
            <a:r>
              <a:rPr lang="ru-RU" sz="1600" dirty="0" smtClean="0">
                <a:solidFill>
                  <a:schemeClr val="tx2"/>
                </a:solidFill>
              </a:rPr>
              <a:t> </a:t>
            </a:r>
            <a:r>
              <a:rPr lang="en-US" sz="1600" b="1" dirty="0" err="1" smtClean="0">
                <a:solidFill>
                  <a:schemeClr val="tx2"/>
                </a:solidFill>
              </a:rPr>
              <a:t>Ескерт</a:t>
            </a:r>
            <a:r>
              <a:rPr lang="kk-KZ" sz="1600" b="1" dirty="0" smtClean="0">
                <a:solidFill>
                  <a:schemeClr val="tx2"/>
                </a:solidFill>
              </a:rPr>
              <a:t>пе</a:t>
            </a:r>
            <a:r>
              <a:rPr lang="en-US" sz="1600" b="1" dirty="0" smtClean="0">
                <a:solidFill>
                  <a:schemeClr val="tx2"/>
                </a:solidFill>
              </a:rPr>
              <a:t>:</a:t>
            </a:r>
            <a:r>
              <a:rPr lang="en-US" sz="1600" dirty="0" smtClean="0">
                <a:solidFill>
                  <a:schemeClr val="tx2"/>
                </a:solidFill>
              </a:rPr>
              <a:t> </a:t>
            </a:r>
            <a:r>
              <a:rPr lang="en-US" sz="1600" dirty="0">
                <a:solidFill>
                  <a:schemeClr val="tx2"/>
                </a:solidFill>
              </a:rPr>
              <a:t>"</a:t>
            </a:r>
            <a:r>
              <a:rPr lang="en-US" sz="1600" dirty="0" err="1">
                <a:solidFill>
                  <a:schemeClr val="tx2"/>
                </a:solidFill>
              </a:rPr>
              <a:t>Цифрлық</a:t>
            </a:r>
            <a:r>
              <a:rPr lang="en-US" sz="1600" dirty="0">
                <a:solidFill>
                  <a:schemeClr val="tx2"/>
                </a:solidFill>
              </a:rPr>
              <a:t> </a:t>
            </a:r>
            <a:r>
              <a:rPr lang="en-US" sz="1600" dirty="0" err="1">
                <a:solidFill>
                  <a:schemeClr val="tx2"/>
                </a:solidFill>
              </a:rPr>
              <a:t>сауаттылық</a:t>
            </a:r>
            <a:r>
              <a:rPr lang="en-US" sz="1600" dirty="0">
                <a:solidFill>
                  <a:schemeClr val="tx2"/>
                </a:solidFill>
              </a:rPr>
              <a:t>", "</a:t>
            </a:r>
            <a:r>
              <a:rPr lang="en-US" sz="1600" dirty="0" err="1">
                <a:solidFill>
                  <a:schemeClr val="tx2"/>
                </a:solidFill>
              </a:rPr>
              <a:t>Информатика</a:t>
            </a:r>
            <a:r>
              <a:rPr lang="en-US" sz="1600" dirty="0">
                <a:solidFill>
                  <a:schemeClr val="tx2"/>
                </a:solidFill>
              </a:rPr>
              <a:t>" </a:t>
            </a:r>
            <a:r>
              <a:rPr lang="en-US" sz="1600" dirty="0" err="1">
                <a:solidFill>
                  <a:schemeClr val="tx2"/>
                </a:solidFill>
              </a:rPr>
              <a:t>пәндері</a:t>
            </a:r>
            <a:r>
              <a:rPr lang="en-US" sz="1600" dirty="0">
                <a:solidFill>
                  <a:schemeClr val="tx2"/>
                </a:solidFill>
              </a:rPr>
              <a:t> </a:t>
            </a:r>
            <a:r>
              <a:rPr lang="en-US" sz="1600" dirty="0" err="1">
                <a:solidFill>
                  <a:schemeClr val="tx2"/>
                </a:solidFill>
              </a:rPr>
              <a:t>бойынша</a:t>
            </a:r>
            <a:r>
              <a:rPr lang="en-US" sz="1600" dirty="0">
                <a:solidFill>
                  <a:schemeClr val="tx2"/>
                </a:solidFill>
              </a:rPr>
              <a:t> </a:t>
            </a:r>
            <a:r>
              <a:rPr lang="en-US" sz="1600" dirty="0" err="1">
                <a:solidFill>
                  <a:schemeClr val="tx2"/>
                </a:solidFill>
              </a:rPr>
              <a:t>педагогтер</a:t>
            </a:r>
            <a:r>
              <a:rPr lang="en-US" sz="1600" dirty="0">
                <a:solidFill>
                  <a:schemeClr val="tx2"/>
                </a:solidFill>
              </a:rPr>
              <a:t> </a:t>
            </a:r>
            <a:r>
              <a:rPr lang="en-US" sz="1600" dirty="0" err="1">
                <a:solidFill>
                  <a:schemeClr val="tx2"/>
                </a:solidFill>
              </a:rPr>
              <a:t>үшін</a:t>
            </a:r>
            <a:r>
              <a:rPr lang="en-US" sz="1600" dirty="0">
                <a:solidFill>
                  <a:schemeClr val="tx2"/>
                </a:solidFill>
              </a:rPr>
              <a:t> – "</a:t>
            </a:r>
            <a:r>
              <a:rPr lang="en-US" sz="1600" dirty="0" err="1">
                <a:solidFill>
                  <a:schemeClr val="tx2"/>
                </a:solidFill>
              </a:rPr>
              <a:t>Пайтонда</a:t>
            </a:r>
            <a:r>
              <a:rPr lang="en-US" sz="1600" dirty="0">
                <a:solidFill>
                  <a:schemeClr val="tx2"/>
                </a:solidFill>
              </a:rPr>
              <a:t> (Python) </a:t>
            </a:r>
            <a:r>
              <a:rPr lang="en-US" sz="1600" dirty="0" err="1">
                <a:solidFill>
                  <a:schemeClr val="tx2"/>
                </a:solidFill>
              </a:rPr>
              <a:t>бағдарламалау</a:t>
            </a:r>
            <a:r>
              <a:rPr lang="en-US" sz="1600" dirty="0">
                <a:solidFill>
                  <a:schemeClr val="tx2"/>
                </a:solidFill>
              </a:rPr>
              <a:t> </a:t>
            </a:r>
            <a:r>
              <a:rPr lang="en-US" sz="1600" dirty="0" err="1">
                <a:solidFill>
                  <a:schemeClr val="tx2"/>
                </a:solidFill>
              </a:rPr>
              <a:t>негіздері</a:t>
            </a:r>
            <a:r>
              <a:rPr lang="en-US" sz="1600" dirty="0">
                <a:solidFill>
                  <a:schemeClr val="tx2"/>
                </a:solidFill>
              </a:rPr>
              <a:t>", "</a:t>
            </a:r>
            <a:r>
              <a:rPr lang="en-US" sz="1600" dirty="0" err="1">
                <a:solidFill>
                  <a:schemeClr val="tx2"/>
                </a:solidFill>
              </a:rPr>
              <a:t>Майкрософтпен</a:t>
            </a:r>
            <a:r>
              <a:rPr lang="en-US" sz="1600" dirty="0">
                <a:solidFill>
                  <a:schemeClr val="tx2"/>
                </a:solidFill>
              </a:rPr>
              <a:t> (Microsoft) </a:t>
            </a:r>
            <a:r>
              <a:rPr lang="en-US" sz="1600" dirty="0" err="1">
                <a:solidFill>
                  <a:schemeClr val="tx2"/>
                </a:solidFill>
              </a:rPr>
              <a:t>жұмыс</a:t>
            </a:r>
            <a:r>
              <a:rPr lang="en-US" sz="1600" dirty="0">
                <a:solidFill>
                  <a:schemeClr val="tx2"/>
                </a:solidFill>
              </a:rPr>
              <a:t> </a:t>
            </a:r>
            <a:r>
              <a:rPr lang="en-US" sz="1600" dirty="0" err="1">
                <a:solidFill>
                  <a:schemeClr val="tx2"/>
                </a:solidFill>
              </a:rPr>
              <a:t>істеуге</a:t>
            </a:r>
            <a:r>
              <a:rPr lang="en-US" sz="1600" dirty="0">
                <a:solidFill>
                  <a:schemeClr val="tx2"/>
                </a:solidFill>
              </a:rPr>
              <a:t> </a:t>
            </a:r>
            <a:r>
              <a:rPr lang="en-US" sz="1600" dirty="0" err="1">
                <a:solidFill>
                  <a:schemeClr val="tx2"/>
                </a:solidFill>
              </a:rPr>
              <a:t>оқыту</a:t>
            </a:r>
            <a:r>
              <a:rPr lang="en-US" sz="1600" dirty="0">
                <a:solidFill>
                  <a:schemeClr val="tx2"/>
                </a:solidFill>
              </a:rPr>
              <a:t>" (</a:t>
            </a:r>
            <a:r>
              <a:rPr lang="en-US" sz="1600" dirty="0" err="1">
                <a:solidFill>
                  <a:schemeClr val="tx2"/>
                </a:solidFill>
              </a:rPr>
              <a:t>болған</a:t>
            </a:r>
            <a:r>
              <a:rPr lang="en-US" sz="1600" dirty="0">
                <a:solidFill>
                  <a:schemeClr val="tx2"/>
                </a:solidFill>
              </a:rPr>
              <a:t> </a:t>
            </a:r>
            <a:r>
              <a:rPr lang="en-US" sz="1600" dirty="0" err="1">
                <a:solidFill>
                  <a:schemeClr val="tx2"/>
                </a:solidFill>
              </a:rPr>
              <a:t>жағдайда</a:t>
            </a:r>
            <a:r>
              <a:rPr lang="en-US" sz="1600" dirty="0">
                <a:solidFill>
                  <a:schemeClr val="tx2"/>
                </a:solidFill>
              </a:rPr>
              <a:t>) </a:t>
            </a:r>
            <a:r>
              <a:rPr lang="en-US" sz="1600" dirty="0" err="1">
                <a:solidFill>
                  <a:schemeClr val="tx2"/>
                </a:solidFill>
              </a:rPr>
              <a:t>бағдарламалары</a:t>
            </a:r>
            <a:r>
              <a:rPr lang="en-US" sz="1600" dirty="0">
                <a:solidFill>
                  <a:schemeClr val="tx2"/>
                </a:solidFill>
              </a:rPr>
              <a:t> </a:t>
            </a:r>
            <a:r>
              <a:rPr lang="en-US" sz="1600" dirty="0" err="1">
                <a:solidFill>
                  <a:schemeClr val="tx2"/>
                </a:solidFill>
              </a:rPr>
              <a:t>бойынша</a:t>
            </a:r>
            <a:r>
              <a:rPr lang="en-US" sz="1600" dirty="0">
                <a:solidFill>
                  <a:schemeClr val="tx2"/>
                </a:solidFill>
              </a:rPr>
              <a:t> </a:t>
            </a:r>
            <a:r>
              <a:rPr lang="en-US" sz="1600" dirty="0" err="1">
                <a:solidFill>
                  <a:schemeClr val="tx2"/>
                </a:solidFill>
              </a:rPr>
              <a:t>қосымша</a:t>
            </a:r>
            <a:r>
              <a:rPr lang="en-US" sz="1600" dirty="0">
                <a:solidFill>
                  <a:schemeClr val="tx2"/>
                </a:solidFill>
              </a:rPr>
              <a:t> </a:t>
            </a:r>
            <a:r>
              <a:rPr lang="en-US" sz="1600" dirty="0" err="1">
                <a:solidFill>
                  <a:schemeClr val="tx2"/>
                </a:solidFill>
              </a:rPr>
              <a:t>оқытудан</a:t>
            </a:r>
            <a:r>
              <a:rPr lang="en-US" sz="1600" dirty="0">
                <a:solidFill>
                  <a:schemeClr val="tx2"/>
                </a:solidFill>
              </a:rPr>
              <a:t> </a:t>
            </a:r>
            <a:r>
              <a:rPr lang="en-US" sz="1600" dirty="0" err="1">
                <a:solidFill>
                  <a:schemeClr val="tx2"/>
                </a:solidFill>
              </a:rPr>
              <a:t>өткені</a:t>
            </a:r>
            <a:r>
              <a:rPr lang="en-US" sz="1600" dirty="0">
                <a:solidFill>
                  <a:schemeClr val="tx2"/>
                </a:solidFill>
              </a:rPr>
              <a:t> </a:t>
            </a:r>
            <a:r>
              <a:rPr lang="en-US" sz="1600" dirty="0" err="1">
                <a:solidFill>
                  <a:schemeClr val="tx2"/>
                </a:solidFill>
              </a:rPr>
              <a:t>туралы</a:t>
            </a:r>
            <a:r>
              <a:rPr lang="en-US" sz="1600" dirty="0">
                <a:solidFill>
                  <a:schemeClr val="tx2"/>
                </a:solidFill>
              </a:rPr>
              <a:t> </a:t>
            </a:r>
            <a:r>
              <a:rPr lang="en-US" sz="1600" dirty="0" err="1">
                <a:solidFill>
                  <a:schemeClr val="tx2"/>
                </a:solidFill>
              </a:rPr>
              <a:t>құжат</a:t>
            </a:r>
            <a:r>
              <a:rPr lang="en-US" sz="1600" dirty="0">
                <a:solidFill>
                  <a:schemeClr val="tx2"/>
                </a:solidFill>
              </a:rPr>
              <a:t>)</a:t>
            </a:r>
            <a:endParaRPr lang="ru-RU" sz="1600" dirty="0">
              <a:solidFill>
                <a:schemeClr val="tx2"/>
              </a:solidFill>
            </a:endParaRPr>
          </a:p>
        </p:txBody>
      </p:sp>
    </p:spTree>
    <p:extLst>
      <p:ext uri="{BB962C8B-B14F-4D97-AF65-F5344CB8AC3E}">
        <p14:creationId xmlns:p14="http://schemas.microsoft.com/office/powerpoint/2010/main" val="35785531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8729" y="474725"/>
            <a:ext cx="11251325" cy="548774"/>
          </a:xfrm>
        </p:spPr>
        <p:txBody>
          <a:bodyPr>
            <a:normAutofit/>
          </a:bodyPr>
          <a:lstStyle/>
          <a:p>
            <a:r>
              <a:rPr lang="ru-RU" sz="2700" b="1" dirty="0" err="1" smtClean="0">
                <a:solidFill>
                  <a:schemeClr val="tx2"/>
                </a:solidFill>
                <a:latin typeface="Times New Roman" pitchFamily="18" charset="0"/>
                <a:cs typeface="Times New Roman" pitchFamily="18" charset="0"/>
              </a:rPr>
              <a:t>Педагогтерге</a:t>
            </a:r>
            <a:r>
              <a:rPr lang="ru-RU" sz="2700" b="1" dirty="0" smtClean="0">
                <a:solidFill>
                  <a:schemeClr val="tx2"/>
                </a:solidFill>
                <a:latin typeface="Times New Roman" pitchFamily="18" charset="0"/>
                <a:cs typeface="Times New Roman" pitchFamily="18" charset="0"/>
              </a:rPr>
              <a:t> </a:t>
            </a:r>
            <a:r>
              <a:rPr lang="ru-RU" sz="2700" b="1" dirty="0" err="1" smtClean="0">
                <a:solidFill>
                  <a:schemeClr val="tx2"/>
                </a:solidFill>
                <a:latin typeface="Times New Roman" pitchFamily="18" charset="0"/>
                <a:cs typeface="Times New Roman" pitchFamily="18" charset="0"/>
              </a:rPr>
              <a:t>кезекті</a:t>
            </a:r>
            <a:r>
              <a:rPr lang="ru-RU" sz="2700" b="1" dirty="0" smtClean="0">
                <a:solidFill>
                  <a:schemeClr val="tx2"/>
                </a:solidFill>
                <a:latin typeface="Times New Roman" pitchFamily="18" charset="0"/>
                <a:cs typeface="Times New Roman" pitchFamily="18" charset="0"/>
              </a:rPr>
              <a:t> </a:t>
            </a:r>
            <a:r>
              <a:rPr lang="ru-RU" sz="2700" b="1" dirty="0" err="1" smtClean="0">
                <a:solidFill>
                  <a:schemeClr val="tx2"/>
                </a:solidFill>
                <a:latin typeface="Times New Roman" pitchFamily="18" charset="0"/>
                <a:cs typeface="Times New Roman" pitchFamily="18" charset="0"/>
              </a:rPr>
              <a:t>біліктілік</a:t>
            </a:r>
            <a:r>
              <a:rPr lang="ru-RU" sz="2700" b="1" dirty="0" smtClean="0">
                <a:solidFill>
                  <a:schemeClr val="tx2"/>
                </a:solidFill>
                <a:latin typeface="Times New Roman" pitchFamily="18" charset="0"/>
                <a:cs typeface="Times New Roman" pitchFamily="18" charset="0"/>
              </a:rPr>
              <a:t> </a:t>
            </a:r>
            <a:r>
              <a:rPr lang="ru-RU" sz="2700" b="1" dirty="0" err="1" smtClean="0">
                <a:solidFill>
                  <a:schemeClr val="tx2"/>
                </a:solidFill>
                <a:latin typeface="Times New Roman" pitchFamily="18" charset="0"/>
                <a:cs typeface="Times New Roman" pitchFamily="18" charset="0"/>
              </a:rPr>
              <a:t>санаттарын</a:t>
            </a:r>
            <a:r>
              <a:rPr lang="ru-RU" sz="2700" b="1" dirty="0" smtClean="0">
                <a:solidFill>
                  <a:schemeClr val="tx2"/>
                </a:solidFill>
                <a:latin typeface="Times New Roman" pitchFamily="18" charset="0"/>
                <a:cs typeface="Times New Roman" pitchFamily="18" charset="0"/>
              </a:rPr>
              <a:t> беру </a:t>
            </a:r>
            <a:r>
              <a:rPr lang="ru-RU" sz="2700" b="1" dirty="0" err="1" smtClean="0">
                <a:solidFill>
                  <a:schemeClr val="tx2"/>
                </a:solidFill>
                <a:latin typeface="Times New Roman" pitchFamily="18" charset="0"/>
                <a:cs typeface="Times New Roman" pitchFamily="18" charset="0"/>
              </a:rPr>
              <a:t>тәртібі</a:t>
            </a:r>
            <a:endParaRPr lang="ru-RU"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pPr algn="ctr"/>
            <a:fld id="{00000000-1234-1234-1234-123412341234}" type="slidenum">
              <a:rPr lang="ru-RU" smtClean="0">
                <a:solidFill>
                  <a:prstClr val="black">
                    <a:tint val="75000"/>
                  </a:prstClr>
                </a:solidFill>
              </a:rPr>
              <a:pPr algn="ctr"/>
              <a:t>16</a:t>
            </a:fld>
            <a:endParaRPr lang="ru-RU">
              <a:solidFill>
                <a:prstClr val="black">
                  <a:tint val="75000"/>
                </a:prstClr>
              </a:solidFill>
            </a:endParaRPr>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3"/>
            <a:ext cx="12192000" cy="580187"/>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graphicFrame>
        <p:nvGraphicFramePr>
          <p:cNvPr id="7" name="Таблица 6"/>
          <p:cNvGraphicFramePr>
            <a:graphicFrameLocks noGrp="1"/>
          </p:cNvGraphicFramePr>
          <p:nvPr>
            <p:extLst>
              <p:ext uri="{D42A27DB-BD31-4B8C-83A1-F6EECF244321}">
                <p14:modId xmlns:p14="http://schemas.microsoft.com/office/powerpoint/2010/main" val="1643486477"/>
              </p:ext>
            </p:extLst>
          </p:nvPr>
        </p:nvGraphicFramePr>
        <p:xfrm>
          <a:off x="0" y="955420"/>
          <a:ext cx="12076386" cy="5958840"/>
        </p:xfrm>
        <a:graphic>
          <a:graphicData uri="http://schemas.openxmlformats.org/drawingml/2006/table">
            <a:tbl>
              <a:tblPr firstRow="1" firstCol="1" bandRow="1">
                <a:tableStyleId>{69CF1AB2-1976-4502-BF36-3FF5EA218861}</a:tableStyleId>
              </a:tblPr>
              <a:tblGrid>
                <a:gridCol w="1166648"/>
                <a:gridCol w="2948152"/>
                <a:gridCol w="7961586"/>
              </a:tblGrid>
              <a:tr h="529940">
                <a:tc>
                  <a:txBody>
                    <a:bodyPr/>
                    <a:lstStyle/>
                    <a:p>
                      <a:pPr algn="l">
                        <a:lnSpc>
                          <a:spcPct val="115000"/>
                        </a:lnSpc>
                        <a:spcAft>
                          <a:spcPts val="0"/>
                        </a:spcAft>
                      </a:pPr>
                      <a:r>
                        <a:rPr lang="kk-KZ" sz="2000" dirty="0" smtClean="0">
                          <a:solidFill>
                            <a:schemeClr val="tx2"/>
                          </a:solidFill>
                          <a:effectLst/>
                          <a:latin typeface="Times New Roman" pitchFamily="18" charset="0"/>
                          <a:cs typeface="Times New Roman" pitchFamily="18" charset="0"/>
                        </a:rPr>
                        <a:t>санат</a:t>
                      </a:r>
                      <a:endParaRPr lang="ru-RU" sz="2000" dirty="0">
                        <a:solidFill>
                          <a:schemeClr val="tx2"/>
                        </a:solidFill>
                        <a:effectLst/>
                        <a:latin typeface="Times New Roman" pitchFamily="18" charset="0"/>
                        <a:ea typeface="Calibri"/>
                        <a:cs typeface="Times New Roman" pitchFamily="18" charset="0"/>
                      </a:endParaRPr>
                    </a:p>
                  </a:txBody>
                  <a:tcPr marL="68580" marR="68580" marT="0" marB="0"/>
                </a:tc>
                <a:tc>
                  <a:txBody>
                    <a:bodyPr/>
                    <a:lstStyle/>
                    <a:p>
                      <a:pPr algn="l">
                        <a:lnSpc>
                          <a:spcPct val="115000"/>
                        </a:lnSpc>
                        <a:spcAft>
                          <a:spcPts val="0"/>
                        </a:spcAft>
                      </a:pPr>
                      <a:r>
                        <a:rPr lang="kk-KZ" sz="2000" dirty="0" smtClean="0">
                          <a:solidFill>
                            <a:schemeClr val="tx2"/>
                          </a:solidFill>
                          <a:effectLst/>
                          <a:latin typeface="Times New Roman" pitchFamily="18" charset="0"/>
                          <a:cs typeface="Times New Roman" pitchFamily="18" charset="0"/>
                        </a:rPr>
                        <a:t>Білімі және өтілі бойынша талаптар</a:t>
                      </a:r>
                      <a:endParaRPr lang="ru-RU" sz="2000" dirty="0">
                        <a:solidFill>
                          <a:schemeClr val="tx2"/>
                        </a:solidFill>
                        <a:effectLst/>
                        <a:latin typeface="Times New Roman" pitchFamily="18" charset="0"/>
                        <a:ea typeface="Calibri"/>
                        <a:cs typeface="Times New Roman" pitchFamily="18" charset="0"/>
                      </a:endParaRPr>
                    </a:p>
                  </a:txBody>
                  <a:tcPr marL="68580" marR="68580" marT="0" marB="0"/>
                </a:tc>
                <a:tc>
                  <a:txBody>
                    <a:bodyPr/>
                    <a:lstStyle/>
                    <a:p>
                      <a:pPr algn="l">
                        <a:lnSpc>
                          <a:spcPct val="115000"/>
                        </a:lnSpc>
                        <a:spcAft>
                          <a:spcPts val="0"/>
                        </a:spcAft>
                      </a:pPr>
                      <a:r>
                        <a:rPr lang="kk-KZ" sz="2000" dirty="0" smtClean="0">
                          <a:solidFill>
                            <a:schemeClr val="tx2"/>
                          </a:solidFill>
                          <a:effectLst/>
                          <a:latin typeface="Times New Roman" pitchFamily="18" charset="0"/>
                          <a:cs typeface="Times New Roman" pitchFamily="18" charset="0"/>
                        </a:rPr>
                        <a:t>Біліктілік талаптары</a:t>
                      </a:r>
                      <a:endParaRPr lang="ru-RU" sz="2000" dirty="0">
                        <a:solidFill>
                          <a:schemeClr val="tx2"/>
                        </a:solidFill>
                        <a:effectLst/>
                        <a:latin typeface="Times New Roman" pitchFamily="18" charset="0"/>
                        <a:ea typeface="Calibri"/>
                        <a:cs typeface="Times New Roman" pitchFamily="18" charset="0"/>
                      </a:endParaRPr>
                    </a:p>
                  </a:txBody>
                  <a:tcPr marL="68580" marR="68580" marT="0" marB="0"/>
                </a:tc>
              </a:tr>
              <a:tr h="5051053">
                <a:tc>
                  <a:txBody>
                    <a:bodyPr/>
                    <a:lstStyle/>
                    <a:p>
                      <a:pPr algn="l">
                        <a:lnSpc>
                          <a:spcPct val="115000"/>
                        </a:lnSpc>
                        <a:spcAft>
                          <a:spcPts val="0"/>
                        </a:spcAft>
                      </a:pPr>
                      <a:r>
                        <a:rPr lang="ru-RU" sz="2000" dirty="0" smtClean="0">
                          <a:solidFill>
                            <a:schemeClr val="tx2"/>
                          </a:solidFill>
                          <a:effectLst/>
                          <a:latin typeface="Times New Roman" pitchFamily="18" charset="0"/>
                          <a:cs typeface="Times New Roman" pitchFamily="18" charset="0"/>
                        </a:rPr>
                        <a:t>"</a:t>
                      </a:r>
                      <a:r>
                        <a:rPr lang="ru-RU" sz="2000" dirty="0">
                          <a:solidFill>
                            <a:schemeClr val="tx2"/>
                          </a:solidFill>
                          <a:effectLst/>
                          <a:latin typeface="Times New Roman" pitchFamily="18" charset="0"/>
                          <a:cs typeface="Times New Roman" pitchFamily="18" charset="0"/>
                        </a:rPr>
                        <a:t>педагог":</a:t>
                      </a:r>
                    </a:p>
                    <a:p>
                      <a:pPr algn="l">
                        <a:lnSpc>
                          <a:spcPct val="115000"/>
                        </a:lnSpc>
                        <a:spcAft>
                          <a:spcPts val="0"/>
                        </a:spcAft>
                      </a:pPr>
                      <a:r>
                        <a:rPr lang="ru-RU" sz="2000" dirty="0">
                          <a:solidFill>
                            <a:schemeClr val="tx2"/>
                          </a:solidFill>
                          <a:effectLst/>
                          <a:latin typeface="Times New Roman" pitchFamily="18" charset="0"/>
                          <a:cs typeface="Times New Roman" pitchFamily="18" charset="0"/>
                        </a:rPr>
                        <a:t> </a:t>
                      </a:r>
                      <a:endParaRPr lang="ru-RU" sz="2000" dirty="0">
                        <a:solidFill>
                          <a:schemeClr val="tx2"/>
                        </a:solidFill>
                        <a:effectLst/>
                        <a:latin typeface="Times New Roman" pitchFamily="18" charset="0"/>
                        <a:ea typeface="Calibri"/>
                        <a:cs typeface="Times New Roman" pitchFamily="18" charset="0"/>
                      </a:endParaRPr>
                    </a:p>
                  </a:txBody>
                  <a:tcPr marL="68580" marR="68580" marT="0" marB="0"/>
                </a:tc>
                <a:tc>
                  <a:txBody>
                    <a:bodyPr/>
                    <a:lstStyle/>
                    <a:p>
                      <a:pPr algn="l">
                        <a:lnSpc>
                          <a:spcPct val="115000"/>
                        </a:lnSpc>
                        <a:spcAft>
                          <a:spcPts val="0"/>
                        </a:spcAft>
                      </a:pP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тиісті</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бейіні</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бойынша</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педагогикалық немесе</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өзге </a:t>
                      </a:r>
                      <a:r>
                        <a:rPr lang="ru-RU" sz="2000" dirty="0" smtClean="0">
                          <a:solidFill>
                            <a:schemeClr val="tx2"/>
                          </a:solidFill>
                          <a:effectLst/>
                          <a:latin typeface="Times New Roman" pitchFamily="18" charset="0"/>
                          <a:cs typeface="Times New Roman" pitchFamily="18" charset="0"/>
                        </a:rPr>
                        <a:t>де </a:t>
                      </a:r>
                      <a:r>
                        <a:rPr lang="ru-RU" sz="2000" dirty="0" err="1" smtClean="0">
                          <a:solidFill>
                            <a:schemeClr val="tx2"/>
                          </a:solidFill>
                          <a:effectLst/>
                          <a:latin typeface="Times New Roman" pitchFamily="18" charset="0"/>
                          <a:cs typeface="Times New Roman" pitchFamily="18" charset="0"/>
                        </a:rPr>
                        <a:t>кәсіптік білімі</a:t>
                      </a:r>
                      <a:r>
                        <a:rPr lang="ru-RU" sz="2000" dirty="0" smtClean="0">
                          <a:solidFill>
                            <a:schemeClr val="tx2"/>
                          </a:solidFill>
                          <a:effectLst/>
                          <a:latin typeface="Times New Roman" pitchFamily="18" charset="0"/>
                          <a:cs typeface="Times New Roman" pitchFamily="18" charset="0"/>
                        </a:rPr>
                        <a:t> бар </a:t>
                      </a:r>
                      <a:r>
                        <a:rPr lang="ru-RU" sz="2000" dirty="0" err="1" smtClean="0">
                          <a:solidFill>
                            <a:schemeClr val="tx2"/>
                          </a:solidFill>
                          <a:effectLst/>
                          <a:latin typeface="Times New Roman" pitchFamily="18" charset="0"/>
                          <a:cs typeface="Times New Roman" pitchFamily="18" charset="0"/>
                        </a:rPr>
                        <a:t>немесе</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қайта даярлау</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курстарынан</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өткен</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педагогикалық қызметке алғаш рет</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кіріскен</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Ұлттық біліктілік</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тестінен</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табысты</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өткен</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сондай-ақ мынадай</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кәсіптік құзыреттерге сәйкес келетін</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адамдар</a:t>
                      </a:r>
                      <a:r>
                        <a:rPr lang="ru-RU" sz="2000" dirty="0" smtClean="0">
                          <a:solidFill>
                            <a:schemeClr val="tx2"/>
                          </a:solidFill>
                          <a:effectLst/>
                          <a:latin typeface="Times New Roman" pitchFamily="18" charset="0"/>
                          <a:cs typeface="Times New Roman" pitchFamily="18" charset="0"/>
                        </a:rPr>
                        <a:t>:</a:t>
                      </a:r>
                      <a:endParaRPr lang="ru-RU" sz="2000" dirty="0">
                        <a:solidFill>
                          <a:schemeClr val="tx2"/>
                        </a:solidFill>
                        <a:effectLst/>
                        <a:latin typeface="Times New Roman" pitchFamily="18" charset="0"/>
                        <a:cs typeface="Times New Roman" pitchFamily="18" charset="0"/>
                      </a:endParaRPr>
                    </a:p>
                    <a:p>
                      <a:pPr algn="l">
                        <a:lnSpc>
                          <a:spcPct val="115000"/>
                        </a:lnSpc>
                        <a:spcAft>
                          <a:spcPts val="0"/>
                        </a:spcAft>
                      </a:pPr>
                      <a:r>
                        <a:rPr lang="ru-RU" sz="2000" dirty="0">
                          <a:solidFill>
                            <a:schemeClr val="tx2"/>
                          </a:solidFill>
                          <a:effectLst/>
                          <a:latin typeface="Times New Roman" pitchFamily="18" charset="0"/>
                          <a:cs typeface="Times New Roman" pitchFamily="18" charset="0"/>
                        </a:rPr>
                        <a:t> </a:t>
                      </a:r>
                      <a:endParaRPr lang="ru-RU" sz="2000" dirty="0">
                        <a:solidFill>
                          <a:schemeClr val="tx2"/>
                        </a:solidFill>
                        <a:effectLst/>
                        <a:latin typeface="Times New Roman" pitchFamily="18" charset="0"/>
                        <a:ea typeface="Calibri"/>
                        <a:cs typeface="Times New Roman" pitchFamily="18" charset="0"/>
                      </a:endParaRPr>
                    </a:p>
                  </a:txBody>
                  <a:tcPr marL="68580" marR="68580" marT="0" marB="0"/>
                </a:tc>
                <a:tc>
                  <a:txBody>
                    <a:bodyPr/>
                    <a:lstStyle/>
                    <a:p>
                      <a:pPr marL="285750" indent="-285750" algn="l">
                        <a:lnSpc>
                          <a:spcPct val="115000"/>
                        </a:lnSpc>
                        <a:spcAft>
                          <a:spcPts val="0"/>
                        </a:spcAft>
                        <a:buFont typeface="Wingdings" pitchFamily="2" charset="2"/>
                        <a:buChar char="ü"/>
                      </a:pPr>
                      <a:r>
                        <a:rPr lang="ru-RU" sz="2000" dirty="0" err="1" smtClean="0">
                          <a:solidFill>
                            <a:schemeClr val="tx2"/>
                          </a:solidFill>
                          <a:effectLst/>
                          <a:latin typeface="Times New Roman" pitchFamily="18" charset="0"/>
                          <a:cs typeface="Times New Roman" pitchFamily="18" charset="0"/>
                        </a:rPr>
                        <a:t>оқу пәнінің мазмұнын, оқу-тәрбие процесін</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оқыту және бағалау әдістемесін біледі</a:t>
                      </a:r>
                      <a:r>
                        <a:rPr lang="ru-RU" sz="2000" dirty="0" smtClean="0">
                          <a:solidFill>
                            <a:schemeClr val="tx2"/>
                          </a:solidFill>
                          <a:effectLst/>
                          <a:latin typeface="Times New Roman" pitchFamily="18" charset="0"/>
                          <a:cs typeface="Times New Roman" pitchFamily="18" charset="0"/>
                        </a:rPr>
                        <a:t>;</a:t>
                      </a:r>
                    </a:p>
                    <a:p>
                      <a:pPr marL="285750" indent="-285750" algn="l">
                        <a:lnSpc>
                          <a:spcPct val="115000"/>
                        </a:lnSpc>
                        <a:spcAft>
                          <a:spcPts val="0"/>
                        </a:spcAft>
                        <a:buFont typeface="Wingdings" pitchFamily="2" charset="2"/>
                        <a:buChar char="ü"/>
                      </a:pPr>
                      <a:r>
                        <a:rPr lang="ru-RU" sz="2000" dirty="0" err="1" smtClean="0">
                          <a:solidFill>
                            <a:schemeClr val="tx2"/>
                          </a:solidFill>
                          <a:effectLst/>
                          <a:latin typeface="Times New Roman" pitchFamily="18" charset="0"/>
                          <a:cs typeface="Times New Roman" pitchFamily="18" charset="0"/>
                        </a:rPr>
                        <a:t>білім</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алушылардың психологиялық-жас ерекшеліктерін</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ескере</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отырып</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оқу-тәрбие процесін</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жоспарлайды</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және ұйымдастырады;</a:t>
                      </a:r>
                      <a:endParaRPr lang="ru-RU" sz="2000" dirty="0" smtClean="0">
                        <a:solidFill>
                          <a:schemeClr val="tx2"/>
                        </a:solidFill>
                        <a:effectLst/>
                        <a:latin typeface="Times New Roman" pitchFamily="18" charset="0"/>
                        <a:cs typeface="Times New Roman" pitchFamily="18" charset="0"/>
                      </a:endParaRPr>
                    </a:p>
                    <a:p>
                      <a:pPr marL="285750" indent="-285750" algn="l">
                        <a:lnSpc>
                          <a:spcPct val="115000"/>
                        </a:lnSpc>
                        <a:spcAft>
                          <a:spcPts val="0"/>
                        </a:spcAft>
                        <a:buFont typeface="Wingdings" pitchFamily="2" charset="2"/>
                        <a:buChar char="ü"/>
                      </a:pPr>
                      <a:r>
                        <a:rPr lang="ru-RU" sz="2000" dirty="0" err="1" smtClean="0">
                          <a:solidFill>
                            <a:schemeClr val="tx2"/>
                          </a:solidFill>
                          <a:effectLst/>
                          <a:latin typeface="Times New Roman" pitchFamily="18" charset="0"/>
                          <a:cs typeface="Times New Roman" pitchFamily="18" charset="0"/>
                        </a:rPr>
                        <a:t>білім</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алушының жалпы</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мәдениетін қалыптастыруға және </a:t>
                      </a:r>
                      <a:r>
                        <a:rPr lang="ru-RU" sz="2000" dirty="0" smtClean="0">
                          <a:solidFill>
                            <a:schemeClr val="tx2"/>
                          </a:solidFill>
                          <a:effectLst/>
                          <a:latin typeface="Times New Roman" pitchFamily="18" charset="0"/>
                          <a:cs typeface="Times New Roman" pitchFamily="18" charset="0"/>
                        </a:rPr>
                        <a:t>оны </a:t>
                      </a:r>
                      <a:r>
                        <a:rPr lang="ru-RU" sz="2000" dirty="0" err="1" smtClean="0">
                          <a:solidFill>
                            <a:schemeClr val="tx2"/>
                          </a:solidFill>
                          <a:effectLst/>
                          <a:latin typeface="Times New Roman" pitchFamily="18" charset="0"/>
                          <a:cs typeface="Times New Roman" pitchFamily="18" charset="0"/>
                        </a:rPr>
                        <a:t>әлеуметтендіруге ықпал етеді,білім</a:t>
                      </a:r>
                      <a:r>
                        <a:rPr lang="ru-RU" sz="2000" dirty="0" smtClean="0">
                          <a:solidFill>
                            <a:schemeClr val="tx2"/>
                          </a:solidFill>
                          <a:effectLst/>
                          <a:latin typeface="Times New Roman" pitchFamily="18" charset="0"/>
                          <a:cs typeface="Times New Roman" pitchFamily="18" charset="0"/>
                        </a:rPr>
                        <a:t> беру </a:t>
                      </a:r>
                      <a:r>
                        <a:rPr lang="ru-RU" sz="2000" dirty="0" err="1" smtClean="0">
                          <a:solidFill>
                            <a:schemeClr val="tx2"/>
                          </a:solidFill>
                          <a:effectLst/>
                          <a:latin typeface="Times New Roman" pitchFamily="18" charset="0"/>
                          <a:cs typeface="Times New Roman" pitchFamily="18" charset="0"/>
                        </a:rPr>
                        <a:t>ұйымы деңгейіндегі іс-шараларға қатысады</a:t>
                      </a:r>
                      <a:r>
                        <a:rPr lang="kk-KZ" sz="2000" dirty="0" smtClean="0">
                          <a:solidFill>
                            <a:schemeClr val="tx2"/>
                          </a:solidFill>
                          <a:effectLst/>
                          <a:latin typeface="Times New Roman" pitchFamily="18" charset="0"/>
                          <a:cs typeface="Times New Roman" pitchFamily="18" charset="0"/>
                        </a:rPr>
                        <a:t>;</a:t>
                      </a:r>
                      <a:endParaRPr lang="ru-RU" sz="2000" dirty="0" smtClean="0">
                        <a:solidFill>
                          <a:schemeClr val="tx2"/>
                        </a:solidFill>
                        <a:effectLst/>
                        <a:latin typeface="Times New Roman" pitchFamily="18" charset="0"/>
                        <a:cs typeface="Times New Roman" pitchFamily="18" charset="0"/>
                      </a:endParaRPr>
                    </a:p>
                    <a:p>
                      <a:pPr marL="285750" indent="-285750" algn="l">
                        <a:lnSpc>
                          <a:spcPct val="115000"/>
                        </a:lnSpc>
                        <a:spcAft>
                          <a:spcPts val="0"/>
                        </a:spcAft>
                        <a:buFont typeface="Wingdings" pitchFamily="2" charset="2"/>
                        <a:buChar char="ü"/>
                      </a:pPr>
                      <a:r>
                        <a:rPr lang="ru-RU" sz="2000" dirty="0" err="1" smtClean="0">
                          <a:solidFill>
                            <a:schemeClr val="tx2"/>
                          </a:solidFill>
                          <a:effectLst/>
                          <a:latin typeface="Times New Roman" pitchFamily="18" charset="0"/>
                          <a:cs typeface="Times New Roman" pitchFamily="18" charset="0"/>
                        </a:rPr>
                        <a:t>білім</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алушылардың қажеттіліктерін ескере</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отырып</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тәрбиелеу </a:t>
                      </a:r>
                      <a:r>
                        <a:rPr lang="ru-RU" sz="2000" dirty="0" smtClean="0">
                          <a:solidFill>
                            <a:schemeClr val="tx2"/>
                          </a:solidFill>
                          <a:effectLst/>
                          <a:latin typeface="Times New Roman" pitchFamily="18" charset="0"/>
                          <a:cs typeface="Times New Roman" pitchFamily="18" charset="0"/>
                        </a:rPr>
                        <a:t>мен </a:t>
                      </a:r>
                      <a:r>
                        <a:rPr lang="ru-RU" sz="2000" dirty="0" err="1" smtClean="0">
                          <a:solidFill>
                            <a:schemeClr val="tx2"/>
                          </a:solidFill>
                          <a:effectLst/>
                          <a:latin typeface="Times New Roman" pitchFamily="18" charset="0"/>
                          <a:cs typeface="Times New Roman" pitchFamily="18" charset="0"/>
                        </a:rPr>
                        <a:t>оқытуда жеке</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тәсілді жүзеге </a:t>
                      </a:r>
                      <a:r>
                        <a:rPr lang="ru-RU" sz="2000" dirty="0" smtClean="0">
                          <a:solidFill>
                            <a:schemeClr val="tx2"/>
                          </a:solidFill>
                          <a:effectLst/>
                          <a:latin typeface="Times New Roman" pitchFamily="18" charset="0"/>
                          <a:cs typeface="Times New Roman" pitchFamily="18" charset="0"/>
                        </a:rPr>
                        <a:t>асырады,</a:t>
                      </a:r>
                      <a:r>
                        <a:rPr lang="ru-RU" sz="2000" dirty="0" err="1" smtClean="0">
                          <a:solidFill>
                            <a:schemeClr val="tx2"/>
                          </a:solidFill>
                          <a:effectLst/>
                          <a:latin typeface="Times New Roman" pitchFamily="18" charset="0"/>
                          <a:cs typeface="Times New Roman" pitchFamily="18" charset="0"/>
                        </a:rPr>
                        <a:t>кәсіби-педагогикалық </a:t>
                      </a:r>
                      <a:r>
                        <a:rPr lang="ru-RU" sz="2000" dirty="0" smtClean="0">
                          <a:solidFill>
                            <a:schemeClr val="tx2"/>
                          </a:solidFill>
                          <a:effectLst/>
                          <a:latin typeface="Times New Roman" pitchFamily="18" charset="0"/>
                          <a:cs typeface="Times New Roman" pitchFamily="18" charset="0"/>
                        </a:rPr>
                        <a:t>диалог </a:t>
                      </a:r>
                      <a:r>
                        <a:rPr lang="ru-RU" sz="2000" dirty="0" err="1" smtClean="0">
                          <a:solidFill>
                            <a:schemeClr val="tx2"/>
                          </a:solidFill>
                          <a:effectLst/>
                          <a:latin typeface="Times New Roman" pitchFamily="18" charset="0"/>
                          <a:cs typeface="Times New Roman" pitchFamily="18" charset="0"/>
                        </a:rPr>
                        <a:t>дағдыларын меңгерген</a:t>
                      </a:r>
                      <a:r>
                        <a:rPr lang="ru-RU" sz="2000" dirty="0" smtClean="0">
                          <a:solidFill>
                            <a:schemeClr val="tx2"/>
                          </a:solidFill>
                          <a:effectLst/>
                          <a:latin typeface="Times New Roman" pitchFamily="18" charset="0"/>
                          <a:cs typeface="Times New Roman" pitchFamily="18" charset="0"/>
                        </a:rPr>
                        <a:t>,</a:t>
                      </a:r>
                      <a:r>
                        <a:rPr lang="ru-RU" sz="2000" dirty="0" err="1" smtClean="0">
                          <a:solidFill>
                            <a:schemeClr val="tx2"/>
                          </a:solidFill>
                          <a:effectLst/>
                          <a:latin typeface="Times New Roman" pitchFamily="18" charset="0"/>
                          <a:cs typeface="Times New Roman" pitchFamily="18" charset="0"/>
                        </a:rPr>
                        <a:t>сандық білім</a:t>
                      </a:r>
                      <a:r>
                        <a:rPr lang="ru-RU" sz="2000" dirty="0" smtClean="0">
                          <a:solidFill>
                            <a:schemeClr val="tx2"/>
                          </a:solidFill>
                          <a:effectLst/>
                          <a:latin typeface="Times New Roman" pitchFamily="18" charset="0"/>
                          <a:cs typeface="Times New Roman" pitchFamily="18" charset="0"/>
                        </a:rPr>
                        <a:t> беру </a:t>
                      </a:r>
                      <a:r>
                        <a:rPr lang="ru-RU" sz="2000" dirty="0" err="1" smtClean="0">
                          <a:solidFill>
                            <a:schemeClr val="tx2"/>
                          </a:solidFill>
                          <a:effectLst/>
                          <a:latin typeface="Times New Roman" pitchFamily="18" charset="0"/>
                          <a:cs typeface="Times New Roman" pitchFamily="18" charset="0"/>
                        </a:rPr>
                        <a:t>ресурстарын</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қолданады</a:t>
                      </a:r>
                      <a:r>
                        <a:rPr lang="ru-RU" sz="2000" dirty="0" smtClean="0">
                          <a:solidFill>
                            <a:schemeClr val="tx2"/>
                          </a:solidFill>
                          <a:effectLst/>
                          <a:latin typeface="Times New Roman" pitchFamily="18" charset="0"/>
                          <a:cs typeface="Times New Roman" pitchFamily="18" charset="0"/>
                        </a:rPr>
                        <a:t>;</a:t>
                      </a:r>
                    </a:p>
                    <a:p>
                      <a:pPr marL="285750" indent="-285750" algn="l">
                        <a:lnSpc>
                          <a:spcPct val="115000"/>
                        </a:lnSpc>
                        <a:spcAft>
                          <a:spcPts val="0"/>
                        </a:spcAft>
                        <a:buFont typeface="Wingdings" pitchFamily="2" charset="2"/>
                        <a:buChar char="ü"/>
                      </a:pPr>
                      <a:r>
                        <a:rPr lang="ru-RU" sz="2000" dirty="0" err="1" smtClean="0">
                          <a:solidFill>
                            <a:schemeClr val="tx2"/>
                          </a:solidFill>
                          <a:effectLst/>
                          <a:latin typeface="Times New Roman" pitchFamily="18" charset="0"/>
                          <a:cs typeface="Times New Roman" pitchFamily="18" charset="0"/>
                        </a:rPr>
                        <a:t>"Педагогикалық этиканың кейбір</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мәселелері туралы</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Қазақстан Республикасы</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Білім</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және ғылым министрінің </a:t>
                      </a:r>
                      <a:r>
                        <a:rPr lang="ru-RU" sz="2000" dirty="0" smtClean="0">
                          <a:solidFill>
                            <a:schemeClr val="tx2"/>
                          </a:solidFill>
                          <a:effectLst/>
                          <a:latin typeface="Times New Roman" pitchFamily="18" charset="0"/>
                          <a:cs typeface="Times New Roman" pitchFamily="18" charset="0"/>
                        </a:rPr>
                        <a:t>2020 </a:t>
                      </a:r>
                      <a:r>
                        <a:rPr lang="ru-RU" sz="2000" dirty="0" err="1" smtClean="0">
                          <a:solidFill>
                            <a:schemeClr val="tx2"/>
                          </a:solidFill>
                          <a:effectLst/>
                          <a:latin typeface="Times New Roman" pitchFamily="18" charset="0"/>
                          <a:cs typeface="Times New Roman" pitchFamily="18" charset="0"/>
                        </a:rPr>
                        <a:t>жылғы </a:t>
                      </a:r>
                      <a:r>
                        <a:rPr lang="ru-RU" sz="2000" dirty="0" smtClean="0">
                          <a:solidFill>
                            <a:schemeClr val="tx2"/>
                          </a:solidFill>
                          <a:effectLst/>
                          <a:latin typeface="Times New Roman" pitchFamily="18" charset="0"/>
                          <a:cs typeface="Times New Roman" pitchFamily="18" charset="0"/>
                        </a:rPr>
                        <a:t>11 </a:t>
                      </a:r>
                      <a:r>
                        <a:rPr lang="ru-RU" sz="2000" dirty="0" err="1" smtClean="0">
                          <a:solidFill>
                            <a:schemeClr val="tx2"/>
                          </a:solidFill>
                          <a:effectLst/>
                          <a:latin typeface="Times New Roman" pitchFamily="18" charset="0"/>
                          <a:cs typeface="Times New Roman" pitchFamily="18" charset="0"/>
                        </a:rPr>
                        <a:t>мамырдағы </a:t>
                      </a:r>
                      <a:r>
                        <a:rPr lang="ru-RU" sz="2000" dirty="0" smtClean="0">
                          <a:solidFill>
                            <a:schemeClr val="tx2"/>
                          </a:solidFill>
                          <a:effectLst/>
                          <a:latin typeface="Times New Roman" pitchFamily="18" charset="0"/>
                          <a:cs typeface="Times New Roman" pitchFamily="18" charset="0"/>
                        </a:rPr>
                        <a:t>№ 190 </a:t>
                      </a:r>
                      <a:r>
                        <a:rPr lang="ru-RU" sz="2000" dirty="0" err="1" smtClean="0">
                          <a:solidFill>
                            <a:schemeClr val="tx2"/>
                          </a:solidFill>
                          <a:effectLst/>
                          <a:latin typeface="Times New Roman" pitchFamily="18" charset="0"/>
                          <a:cs typeface="Times New Roman" pitchFamily="18" charset="0"/>
                        </a:rPr>
                        <a:t>бұйрығына </a:t>
                      </a:r>
                      <a:r>
                        <a:rPr lang="ru-RU" sz="2000" dirty="0" smtClean="0">
                          <a:solidFill>
                            <a:schemeClr val="tx2"/>
                          </a:solidFill>
                          <a:effectLst/>
                          <a:latin typeface="Times New Roman" pitchFamily="18" charset="0"/>
                          <a:cs typeface="Times New Roman" pitchFamily="18" charset="0"/>
                        </a:rPr>
                        <a:t>(</a:t>
                      </a:r>
                      <a:r>
                        <a:rPr lang="ru-RU" sz="2000" dirty="0" err="1" smtClean="0">
                          <a:solidFill>
                            <a:schemeClr val="tx2"/>
                          </a:solidFill>
                          <a:effectLst/>
                          <a:latin typeface="Times New Roman" pitchFamily="18" charset="0"/>
                          <a:cs typeface="Times New Roman" pitchFamily="18" charset="0"/>
                        </a:rPr>
                        <a:t>нормативтік</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құқықтық актілерді</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мемлекеттік</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тіркеу</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тізілімінде</a:t>
                      </a:r>
                      <a:r>
                        <a:rPr lang="ru-RU" sz="2000" dirty="0" smtClean="0">
                          <a:solidFill>
                            <a:schemeClr val="tx2"/>
                          </a:solidFill>
                          <a:effectLst/>
                          <a:latin typeface="Times New Roman" pitchFamily="18" charset="0"/>
                          <a:cs typeface="Times New Roman" pitchFamily="18" charset="0"/>
                        </a:rPr>
                        <a:t> № 20619 </a:t>
                      </a:r>
                      <a:r>
                        <a:rPr lang="ru-RU" sz="2000" dirty="0" err="1" smtClean="0">
                          <a:solidFill>
                            <a:schemeClr val="tx2"/>
                          </a:solidFill>
                          <a:effectLst/>
                          <a:latin typeface="Times New Roman" pitchFamily="18" charset="0"/>
                          <a:cs typeface="Times New Roman" pitchFamily="18" charset="0"/>
                        </a:rPr>
                        <a:t>болып</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тіркелген</a:t>
                      </a:r>
                      <a:r>
                        <a:rPr lang="ru-RU" sz="2000" dirty="0" smtClean="0">
                          <a:solidFill>
                            <a:schemeClr val="tx2"/>
                          </a:solidFill>
                          <a:effectLst/>
                          <a:latin typeface="Times New Roman" pitchFamily="18" charset="0"/>
                          <a:cs typeface="Times New Roman" pitchFamily="18" charset="0"/>
                        </a:rPr>
                        <a:t>)</a:t>
                      </a:r>
                      <a:r>
                        <a:rPr lang="ru-RU" sz="2000" dirty="0" err="1" smtClean="0">
                          <a:solidFill>
                            <a:schemeClr val="tx2"/>
                          </a:solidFill>
                          <a:effectLst/>
                          <a:latin typeface="Times New Roman" pitchFamily="18" charset="0"/>
                          <a:cs typeface="Times New Roman" pitchFamily="18" charset="0"/>
                        </a:rPr>
                        <a:t>сәйкес педагогикалық этиканың негізгі</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нормаларын</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сақтайды</a:t>
                      </a:r>
                      <a:r>
                        <a:rPr lang="ru-RU" sz="2000" dirty="0" smtClean="0">
                          <a:solidFill>
                            <a:schemeClr val="tx2"/>
                          </a:solidFill>
                          <a:effectLst/>
                          <a:latin typeface="Times New Roman" pitchFamily="18" charset="0"/>
                          <a:cs typeface="Times New Roman" pitchFamily="18" charset="0"/>
                        </a:rPr>
                        <a:t>;</a:t>
                      </a:r>
                      <a:endParaRPr lang="ru-RU" sz="2000" dirty="0">
                        <a:solidFill>
                          <a:schemeClr val="tx2"/>
                        </a:solidFill>
                        <a:effectLst/>
                        <a:latin typeface="Times New Roman" pitchFamily="18" charset="0"/>
                        <a:ea typeface="Calibri"/>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20108534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88275"/>
            <a:ext cx="11377448" cy="345582"/>
          </a:xfrm>
        </p:spPr>
        <p:txBody>
          <a:bodyPr>
            <a:normAutofit fontScale="90000"/>
          </a:bodyPr>
          <a:lstStyle/>
          <a:p>
            <a:r>
              <a:rPr lang="ru-RU" sz="2700" b="1" dirty="0" err="1" smtClean="0">
                <a:solidFill>
                  <a:schemeClr val="tx2"/>
                </a:solidFill>
                <a:latin typeface="Times New Roman" pitchFamily="18" charset="0"/>
                <a:cs typeface="Times New Roman" pitchFamily="18" charset="0"/>
              </a:rPr>
              <a:t>Педагогтерге</a:t>
            </a:r>
            <a:r>
              <a:rPr lang="ru-RU" sz="2700" b="1" dirty="0" smtClean="0">
                <a:solidFill>
                  <a:schemeClr val="tx2"/>
                </a:solidFill>
                <a:latin typeface="Times New Roman" pitchFamily="18" charset="0"/>
                <a:cs typeface="Times New Roman" pitchFamily="18" charset="0"/>
              </a:rPr>
              <a:t> </a:t>
            </a:r>
            <a:r>
              <a:rPr lang="ru-RU" sz="2700" b="1" dirty="0" err="1" smtClean="0">
                <a:solidFill>
                  <a:schemeClr val="tx2"/>
                </a:solidFill>
                <a:latin typeface="Times New Roman" pitchFamily="18" charset="0"/>
                <a:cs typeface="Times New Roman" pitchFamily="18" charset="0"/>
              </a:rPr>
              <a:t>кезекті</a:t>
            </a:r>
            <a:r>
              <a:rPr lang="ru-RU" sz="2700" b="1" dirty="0" smtClean="0">
                <a:solidFill>
                  <a:schemeClr val="tx2"/>
                </a:solidFill>
                <a:latin typeface="Times New Roman" pitchFamily="18" charset="0"/>
                <a:cs typeface="Times New Roman" pitchFamily="18" charset="0"/>
              </a:rPr>
              <a:t> </a:t>
            </a:r>
            <a:r>
              <a:rPr lang="ru-RU" sz="2700" b="1" dirty="0" err="1" smtClean="0">
                <a:solidFill>
                  <a:schemeClr val="tx2"/>
                </a:solidFill>
                <a:latin typeface="Times New Roman" pitchFamily="18" charset="0"/>
                <a:cs typeface="Times New Roman" pitchFamily="18" charset="0"/>
              </a:rPr>
              <a:t>біліктілік</a:t>
            </a:r>
            <a:r>
              <a:rPr lang="ru-RU" sz="2700" b="1" dirty="0" smtClean="0">
                <a:solidFill>
                  <a:schemeClr val="tx2"/>
                </a:solidFill>
                <a:latin typeface="Times New Roman" pitchFamily="18" charset="0"/>
                <a:cs typeface="Times New Roman" pitchFamily="18" charset="0"/>
              </a:rPr>
              <a:t> </a:t>
            </a:r>
            <a:r>
              <a:rPr lang="ru-RU" sz="2700" b="1" dirty="0" err="1" smtClean="0">
                <a:solidFill>
                  <a:schemeClr val="tx2"/>
                </a:solidFill>
                <a:latin typeface="Times New Roman" pitchFamily="18" charset="0"/>
                <a:cs typeface="Times New Roman" pitchFamily="18" charset="0"/>
              </a:rPr>
              <a:t>санаттарын</a:t>
            </a:r>
            <a:r>
              <a:rPr lang="ru-RU" sz="2700" b="1" dirty="0" smtClean="0">
                <a:solidFill>
                  <a:schemeClr val="tx2"/>
                </a:solidFill>
                <a:latin typeface="Times New Roman" pitchFamily="18" charset="0"/>
                <a:cs typeface="Times New Roman" pitchFamily="18" charset="0"/>
              </a:rPr>
              <a:t> беру </a:t>
            </a:r>
            <a:r>
              <a:rPr lang="ru-RU" sz="2700" b="1" dirty="0" err="1" smtClean="0">
                <a:solidFill>
                  <a:schemeClr val="tx2"/>
                </a:solidFill>
                <a:latin typeface="Times New Roman" pitchFamily="18" charset="0"/>
                <a:cs typeface="Times New Roman" pitchFamily="18" charset="0"/>
              </a:rPr>
              <a:t>тәртібі</a:t>
            </a:r>
            <a:endParaRPr lang="ru-RU"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pPr algn="ctr"/>
            <a:fld id="{00000000-1234-1234-1234-123412341234}" type="slidenum">
              <a:rPr lang="ru-RU" smtClean="0">
                <a:solidFill>
                  <a:prstClr val="black">
                    <a:tint val="75000"/>
                  </a:prstClr>
                </a:solidFill>
              </a:rPr>
              <a:pPr algn="ctr"/>
              <a:t>17</a:t>
            </a:fld>
            <a:endParaRPr lang="ru-RU">
              <a:solidFill>
                <a:prstClr val="black">
                  <a:tint val="75000"/>
                </a:prstClr>
              </a:solidFill>
            </a:endParaRPr>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graphicFrame>
        <p:nvGraphicFramePr>
          <p:cNvPr id="7" name="Таблица 6"/>
          <p:cNvGraphicFramePr>
            <a:graphicFrameLocks noGrp="1"/>
          </p:cNvGraphicFramePr>
          <p:nvPr>
            <p:extLst>
              <p:ext uri="{D42A27DB-BD31-4B8C-83A1-F6EECF244321}">
                <p14:modId xmlns:p14="http://schemas.microsoft.com/office/powerpoint/2010/main" val="1830160362"/>
              </p:ext>
            </p:extLst>
          </p:nvPr>
        </p:nvGraphicFramePr>
        <p:xfrm>
          <a:off x="0" y="1434662"/>
          <a:ext cx="12191999" cy="5423338"/>
        </p:xfrm>
        <a:graphic>
          <a:graphicData uri="http://schemas.openxmlformats.org/drawingml/2006/table">
            <a:tbl>
              <a:tblPr firstRow="1" firstCol="1" bandRow="1">
                <a:tableStyleId>{69CF1AB2-1976-4502-BF36-3FF5EA218861}</a:tableStyleId>
              </a:tblPr>
              <a:tblGrid>
                <a:gridCol w="1488715"/>
                <a:gridCol w="3406050"/>
                <a:gridCol w="7297234"/>
              </a:tblGrid>
              <a:tr h="764894">
                <a:tc>
                  <a:txBody>
                    <a:bodyPr/>
                    <a:lstStyle/>
                    <a:p>
                      <a:pPr algn="just">
                        <a:lnSpc>
                          <a:spcPct val="115000"/>
                        </a:lnSpc>
                        <a:spcAft>
                          <a:spcPts val="0"/>
                        </a:spcAft>
                      </a:pPr>
                      <a:r>
                        <a:rPr lang="kk-KZ" sz="2000" dirty="0" smtClean="0">
                          <a:solidFill>
                            <a:schemeClr val="tx2"/>
                          </a:solidFill>
                          <a:effectLst/>
                          <a:latin typeface="Times New Roman" pitchFamily="18" charset="0"/>
                          <a:cs typeface="Times New Roman" pitchFamily="18" charset="0"/>
                        </a:rPr>
                        <a:t>санат</a:t>
                      </a:r>
                      <a:endParaRPr lang="ru-RU" sz="2000" dirty="0">
                        <a:solidFill>
                          <a:schemeClr val="tx2"/>
                        </a:solidFill>
                        <a:effectLst/>
                        <a:latin typeface="Times New Roman" pitchFamily="18" charset="0"/>
                        <a:ea typeface="Calibri"/>
                        <a:cs typeface="Times New Roman" pitchFamily="18" charset="0"/>
                      </a:endParaRPr>
                    </a:p>
                  </a:txBody>
                  <a:tcPr marL="64168" marR="64168" marT="0" marB="0"/>
                </a:tc>
                <a:tc>
                  <a:txBody>
                    <a:bodyPr/>
                    <a:lstStyle/>
                    <a:p>
                      <a:pPr algn="just">
                        <a:lnSpc>
                          <a:spcPct val="115000"/>
                        </a:lnSpc>
                        <a:spcAft>
                          <a:spcPts val="0"/>
                        </a:spcAft>
                      </a:pPr>
                      <a:r>
                        <a:rPr lang="kk-KZ" sz="2000" dirty="0" smtClean="0">
                          <a:solidFill>
                            <a:schemeClr val="tx2"/>
                          </a:solidFill>
                          <a:effectLst/>
                          <a:latin typeface="Times New Roman" pitchFamily="18" charset="0"/>
                          <a:cs typeface="Times New Roman" pitchFamily="18" charset="0"/>
                        </a:rPr>
                        <a:t>Білімі және өтілі бойынша талаптар</a:t>
                      </a:r>
                      <a:endParaRPr lang="ru-RU" sz="2000" dirty="0">
                        <a:solidFill>
                          <a:schemeClr val="tx2"/>
                        </a:solidFill>
                        <a:effectLst/>
                        <a:latin typeface="Times New Roman" pitchFamily="18" charset="0"/>
                        <a:ea typeface="Calibri"/>
                        <a:cs typeface="Times New Roman" pitchFamily="18" charset="0"/>
                      </a:endParaRPr>
                    </a:p>
                  </a:txBody>
                  <a:tcPr marL="64168" marR="64168" marT="0" marB="0"/>
                </a:tc>
                <a:tc>
                  <a:txBody>
                    <a:bodyPr/>
                    <a:lstStyle/>
                    <a:p>
                      <a:pPr algn="just">
                        <a:lnSpc>
                          <a:spcPct val="115000"/>
                        </a:lnSpc>
                        <a:spcAft>
                          <a:spcPts val="0"/>
                        </a:spcAft>
                      </a:pPr>
                      <a:r>
                        <a:rPr lang="kk-KZ" sz="2000" dirty="0" smtClean="0">
                          <a:solidFill>
                            <a:schemeClr val="tx2"/>
                          </a:solidFill>
                          <a:effectLst/>
                          <a:latin typeface="Times New Roman" pitchFamily="18" charset="0"/>
                          <a:cs typeface="Times New Roman" pitchFamily="18" charset="0"/>
                        </a:rPr>
                        <a:t>Біліктілік талаптары</a:t>
                      </a:r>
                      <a:endParaRPr lang="ru-RU" sz="2000" dirty="0">
                        <a:solidFill>
                          <a:schemeClr val="tx2"/>
                        </a:solidFill>
                        <a:effectLst/>
                        <a:latin typeface="Times New Roman" pitchFamily="18" charset="0"/>
                        <a:ea typeface="Calibri"/>
                        <a:cs typeface="Times New Roman" pitchFamily="18" charset="0"/>
                      </a:endParaRPr>
                    </a:p>
                  </a:txBody>
                  <a:tcPr marL="64168" marR="64168" marT="0" marB="0"/>
                </a:tc>
              </a:tr>
              <a:tr h="4658444">
                <a:tc>
                  <a:txBody>
                    <a:bodyPr/>
                    <a:lstStyle/>
                    <a:p>
                      <a:pPr algn="just">
                        <a:lnSpc>
                          <a:spcPct val="115000"/>
                        </a:lnSpc>
                        <a:spcAft>
                          <a:spcPts val="0"/>
                        </a:spcAft>
                      </a:pPr>
                      <a:r>
                        <a:rPr lang="ru-RU" sz="2000" dirty="0" smtClean="0">
                          <a:solidFill>
                            <a:schemeClr val="tx2"/>
                          </a:solidFill>
                          <a:effectLst/>
                          <a:latin typeface="Times New Roman" pitchFamily="18" charset="0"/>
                          <a:cs typeface="Times New Roman" pitchFamily="18" charset="0"/>
                        </a:rPr>
                        <a:t>"</a:t>
                      </a:r>
                      <a:r>
                        <a:rPr lang="ru-RU" sz="2000" dirty="0">
                          <a:solidFill>
                            <a:schemeClr val="tx2"/>
                          </a:solidFill>
                          <a:effectLst/>
                          <a:latin typeface="Times New Roman" pitchFamily="18" charset="0"/>
                          <a:cs typeface="Times New Roman" pitchFamily="18" charset="0"/>
                        </a:rPr>
                        <a:t>педагог-модератор":</a:t>
                      </a:r>
                      <a:endParaRPr lang="ru-RU" sz="2000" dirty="0">
                        <a:solidFill>
                          <a:schemeClr val="tx2"/>
                        </a:solidFill>
                        <a:effectLst/>
                        <a:latin typeface="Times New Roman" pitchFamily="18" charset="0"/>
                        <a:ea typeface="Calibri"/>
                        <a:cs typeface="Times New Roman" pitchFamily="18" charset="0"/>
                      </a:endParaRPr>
                    </a:p>
                  </a:txBody>
                  <a:tcPr marL="64168" marR="64168" marT="0" marB="0"/>
                </a:tc>
                <a:tc>
                  <a:txBody>
                    <a:bodyPr/>
                    <a:lstStyle/>
                    <a:p>
                      <a:pPr algn="l">
                        <a:lnSpc>
                          <a:spcPct val="115000"/>
                        </a:lnSpc>
                        <a:spcAft>
                          <a:spcPts val="0"/>
                        </a:spcAft>
                      </a:pPr>
                      <a:r>
                        <a:rPr lang="ru-RU" sz="2000" dirty="0" err="1" smtClean="0">
                          <a:solidFill>
                            <a:schemeClr val="tx2"/>
                          </a:solidFill>
                          <a:effectLst/>
                          <a:latin typeface="Times New Roman" pitchFamily="18" charset="0"/>
                          <a:cs typeface="Times New Roman" pitchFamily="18" charset="0"/>
                        </a:rPr>
                        <a:t>тиісті</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бейіні</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бойынша</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педагогикалық немесе</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өзге </a:t>
                      </a:r>
                      <a:r>
                        <a:rPr lang="ru-RU" sz="2000" dirty="0" smtClean="0">
                          <a:solidFill>
                            <a:schemeClr val="tx2"/>
                          </a:solidFill>
                          <a:effectLst/>
                          <a:latin typeface="Times New Roman" pitchFamily="18" charset="0"/>
                          <a:cs typeface="Times New Roman" pitchFamily="18" charset="0"/>
                        </a:rPr>
                        <a:t>де </a:t>
                      </a:r>
                      <a:r>
                        <a:rPr lang="ru-RU" sz="2000" dirty="0" err="1" smtClean="0">
                          <a:solidFill>
                            <a:schemeClr val="tx2"/>
                          </a:solidFill>
                          <a:effectLst/>
                          <a:latin typeface="Times New Roman" pitchFamily="18" charset="0"/>
                          <a:cs typeface="Times New Roman" pitchFamily="18" charset="0"/>
                        </a:rPr>
                        <a:t>кәсіптік білімі</a:t>
                      </a:r>
                      <a:r>
                        <a:rPr lang="ru-RU" sz="2000" dirty="0" smtClean="0">
                          <a:solidFill>
                            <a:schemeClr val="tx2"/>
                          </a:solidFill>
                          <a:effectLst/>
                          <a:latin typeface="Times New Roman" pitchFamily="18" charset="0"/>
                          <a:cs typeface="Times New Roman" pitchFamily="18" charset="0"/>
                        </a:rPr>
                        <a:t> бар </a:t>
                      </a:r>
                      <a:r>
                        <a:rPr lang="ru-RU" sz="2000" dirty="0" err="1" smtClean="0">
                          <a:solidFill>
                            <a:schemeClr val="tx2"/>
                          </a:solidFill>
                          <a:effectLst/>
                          <a:latin typeface="Times New Roman" pitchFamily="18" charset="0"/>
                          <a:cs typeface="Times New Roman" pitchFamily="18" charset="0"/>
                        </a:rPr>
                        <a:t>адамдар</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сондай-ақ қайта даярлау</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курстарынан</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өткен адамдар</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мынадай</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кәсіби құзыреттеріне сәйкес келетін</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кемінде</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екі</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жыл</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педагогикалық өтілі бар</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адамдар</a:t>
                      </a:r>
                      <a:r>
                        <a:rPr lang="ru-RU" sz="2000" dirty="0" smtClean="0">
                          <a:solidFill>
                            <a:schemeClr val="tx2"/>
                          </a:solidFill>
                          <a:effectLst/>
                          <a:latin typeface="Times New Roman" pitchFamily="18" charset="0"/>
                          <a:cs typeface="Times New Roman" pitchFamily="18" charset="0"/>
                        </a:rPr>
                        <a:t>:</a:t>
                      </a:r>
                      <a:r>
                        <a:rPr lang="ru-RU" sz="2000" dirty="0">
                          <a:solidFill>
                            <a:schemeClr val="tx2"/>
                          </a:solidFill>
                          <a:effectLst/>
                          <a:latin typeface="Times New Roman" pitchFamily="18" charset="0"/>
                          <a:cs typeface="Times New Roman" pitchFamily="18" charset="0"/>
                        </a:rPr>
                        <a:t> </a:t>
                      </a:r>
                      <a:endParaRPr lang="ru-RU" sz="2000" dirty="0">
                        <a:solidFill>
                          <a:schemeClr val="tx2"/>
                        </a:solidFill>
                        <a:effectLst/>
                        <a:latin typeface="Times New Roman" pitchFamily="18" charset="0"/>
                        <a:ea typeface="Calibri"/>
                        <a:cs typeface="Times New Roman" pitchFamily="18" charset="0"/>
                      </a:endParaRPr>
                    </a:p>
                  </a:txBody>
                  <a:tcPr marL="64168" marR="64168" marT="0" marB="0"/>
                </a:tc>
                <a:tc>
                  <a:txBody>
                    <a:bodyPr/>
                    <a:lstStyle/>
                    <a:p>
                      <a:pPr algn="just">
                        <a:lnSpc>
                          <a:spcPct val="115000"/>
                        </a:lnSpc>
                        <a:spcAft>
                          <a:spcPts val="0"/>
                        </a:spcAft>
                      </a:pPr>
                      <a:r>
                        <a:rPr lang="ru-RU" sz="2000" dirty="0" smtClean="0">
                          <a:solidFill>
                            <a:schemeClr val="tx2"/>
                          </a:solidFill>
                          <a:effectLst/>
                          <a:latin typeface="Times New Roman" pitchFamily="18" charset="0"/>
                          <a:cs typeface="Times New Roman" pitchFamily="18" charset="0"/>
                        </a:rPr>
                        <a:t>"педагог" </a:t>
                      </a:r>
                      <a:r>
                        <a:rPr lang="ru-RU" sz="2000" dirty="0" err="1" smtClean="0">
                          <a:solidFill>
                            <a:schemeClr val="tx2"/>
                          </a:solidFill>
                          <a:effectLst/>
                          <a:latin typeface="Times New Roman" pitchFamily="18" charset="0"/>
                          <a:cs typeface="Times New Roman" pitchFamily="18" charset="0"/>
                        </a:rPr>
                        <a:t>біліктілік</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санатының жалпы</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талаптарына</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сәйкес келеді</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бұдан басқа</a:t>
                      </a:r>
                      <a:r>
                        <a:rPr lang="ru-RU" sz="2000" dirty="0" smtClean="0">
                          <a:solidFill>
                            <a:schemeClr val="tx2"/>
                          </a:solidFill>
                          <a:effectLst/>
                          <a:latin typeface="Times New Roman" pitchFamily="18" charset="0"/>
                          <a:cs typeface="Times New Roman" pitchFamily="18" charset="0"/>
                        </a:rPr>
                        <a:t>:</a:t>
                      </a:r>
                    </a:p>
                    <a:p>
                      <a:pPr algn="just">
                        <a:lnSpc>
                          <a:spcPct val="115000"/>
                        </a:lnSpc>
                        <a:spcAft>
                          <a:spcPts val="0"/>
                        </a:spcAft>
                        <a:buFont typeface="Wingdings" pitchFamily="2" charset="2"/>
                        <a:buChar char="ü"/>
                      </a:pP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оқытудың инновациялық формаларын</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әдістері </a:t>
                      </a:r>
                      <a:r>
                        <a:rPr lang="ru-RU" sz="2000" dirty="0" smtClean="0">
                          <a:solidFill>
                            <a:schemeClr val="tx2"/>
                          </a:solidFill>
                          <a:effectLst/>
                          <a:latin typeface="Times New Roman" pitchFamily="18" charset="0"/>
                          <a:cs typeface="Times New Roman" pitchFamily="18" charset="0"/>
                        </a:rPr>
                        <a:t>мен </a:t>
                      </a:r>
                      <a:r>
                        <a:rPr lang="ru-RU" sz="2000" dirty="0" err="1" smtClean="0">
                          <a:solidFill>
                            <a:schemeClr val="tx2"/>
                          </a:solidFill>
                          <a:effectLst/>
                          <a:latin typeface="Times New Roman" pitchFamily="18" charset="0"/>
                          <a:cs typeface="Times New Roman" pitchFamily="18" charset="0"/>
                        </a:rPr>
                        <a:t>құралдарын қолданады</a:t>
                      </a:r>
                      <a:r>
                        <a:rPr lang="ru-RU" sz="2000" dirty="0" smtClean="0">
                          <a:solidFill>
                            <a:schemeClr val="tx2"/>
                          </a:solidFill>
                          <a:effectLst/>
                          <a:latin typeface="Times New Roman" pitchFamily="18" charset="0"/>
                          <a:cs typeface="Times New Roman" pitchFamily="18" charset="0"/>
                        </a:rPr>
                        <a:t>;</a:t>
                      </a:r>
                    </a:p>
                    <a:p>
                      <a:pPr algn="just">
                        <a:lnSpc>
                          <a:spcPct val="115000"/>
                        </a:lnSpc>
                        <a:spcAft>
                          <a:spcPts val="0"/>
                        </a:spcAft>
                        <a:buFont typeface="Wingdings" pitchFamily="2" charset="2"/>
                        <a:buChar char="ü"/>
                      </a:pP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білім</a:t>
                      </a:r>
                      <a:r>
                        <a:rPr lang="ru-RU" sz="2000" dirty="0" smtClean="0">
                          <a:solidFill>
                            <a:schemeClr val="tx2"/>
                          </a:solidFill>
                          <a:effectLst/>
                          <a:latin typeface="Times New Roman" pitchFamily="18" charset="0"/>
                          <a:cs typeface="Times New Roman" pitchFamily="18" charset="0"/>
                        </a:rPr>
                        <a:t> беру </a:t>
                      </a:r>
                      <a:r>
                        <a:rPr lang="ru-RU" sz="2000" dirty="0" err="1" smtClean="0">
                          <a:solidFill>
                            <a:schemeClr val="tx2"/>
                          </a:solidFill>
                          <a:effectLst/>
                          <a:latin typeface="Times New Roman" pitchFamily="18" charset="0"/>
                          <a:cs typeface="Times New Roman" pitchFamily="18" charset="0"/>
                        </a:rPr>
                        <a:t>саласындағы уәкілетті </a:t>
                      </a:r>
                      <a:r>
                        <a:rPr lang="ru-RU" sz="2000" dirty="0" smtClean="0">
                          <a:solidFill>
                            <a:schemeClr val="tx2"/>
                          </a:solidFill>
                          <a:effectLst/>
                          <a:latin typeface="Times New Roman" pitchFamily="18" charset="0"/>
                          <a:cs typeface="Times New Roman" pitchFamily="18" charset="0"/>
                        </a:rPr>
                        <a:t>орган </a:t>
                      </a:r>
                      <a:r>
                        <a:rPr lang="ru-RU" sz="2000" dirty="0" err="1" smtClean="0">
                          <a:solidFill>
                            <a:schemeClr val="tx2"/>
                          </a:solidFill>
                          <a:effectLst/>
                          <a:latin typeface="Times New Roman" pitchFamily="18" charset="0"/>
                          <a:cs typeface="Times New Roman" pitchFamily="18" charset="0"/>
                        </a:rPr>
                        <a:t>бекіткен</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тізбеге</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сәйкес білім</a:t>
                      </a:r>
                      <a:r>
                        <a:rPr lang="ru-RU" sz="2000" dirty="0" smtClean="0">
                          <a:solidFill>
                            <a:schemeClr val="tx2"/>
                          </a:solidFill>
                          <a:effectLst/>
                          <a:latin typeface="Times New Roman" pitchFamily="18" charset="0"/>
                          <a:cs typeface="Times New Roman" pitchFamily="18" charset="0"/>
                        </a:rPr>
                        <a:t> беру </a:t>
                      </a:r>
                      <a:r>
                        <a:rPr lang="ru-RU" sz="2000" dirty="0" err="1" smtClean="0">
                          <a:solidFill>
                            <a:schemeClr val="tx2"/>
                          </a:solidFill>
                          <a:effectLst/>
                          <a:latin typeface="Times New Roman" pitchFamily="18" charset="0"/>
                          <a:cs typeface="Times New Roman" pitchFamily="18" charset="0"/>
                        </a:rPr>
                        <a:t>ұйымы</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аудан</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облыстық маңызы </a:t>
                      </a:r>
                      <a:r>
                        <a:rPr lang="ru-RU" sz="2000" dirty="0" smtClean="0">
                          <a:solidFill>
                            <a:schemeClr val="tx2"/>
                          </a:solidFill>
                          <a:effectLst/>
                          <a:latin typeface="Times New Roman" pitchFamily="18" charset="0"/>
                          <a:cs typeface="Times New Roman" pitchFamily="18" charset="0"/>
                        </a:rPr>
                        <a:t>бар </a:t>
                      </a:r>
                      <a:r>
                        <a:rPr lang="ru-RU" sz="2000" dirty="0" err="1" smtClean="0">
                          <a:solidFill>
                            <a:schemeClr val="tx2"/>
                          </a:solidFill>
                          <a:effectLst/>
                          <a:latin typeface="Times New Roman" pitchFamily="18" charset="0"/>
                          <a:cs typeface="Times New Roman" pitchFamily="18" charset="0"/>
                        </a:rPr>
                        <a:t>қала</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деңгейінде олимпиадалардың</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конкурстардың</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жарыстардың қатысушылары немесе</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жүлдегерлері немесе</a:t>
                      </a:r>
                      <a:r>
                        <a:rPr lang="ru-RU" sz="2000" dirty="0" smtClean="0">
                          <a:solidFill>
                            <a:schemeClr val="tx2"/>
                          </a:solidFill>
                          <a:effectLst/>
                          <a:latin typeface="Times New Roman" pitchFamily="18" charset="0"/>
                          <a:cs typeface="Times New Roman" pitchFamily="18" charset="0"/>
                        </a:rPr>
                        <a:t> </a:t>
                      </a:r>
                      <a:r>
                        <a:rPr lang="ru-RU" sz="2000" dirty="0" err="1" smtClean="0">
                          <a:solidFill>
                            <a:schemeClr val="tx2"/>
                          </a:solidFill>
                          <a:effectLst/>
                          <a:latin typeface="Times New Roman" pitchFamily="18" charset="0"/>
                          <a:cs typeface="Times New Roman" pitchFamily="18" charset="0"/>
                        </a:rPr>
                        <a:t>жеңімпаздары болады</a:t>
                      </a:r>
                      <a:r>
                        <a:rPr lang="ru-RU" sz="2000" dirty="0" smtClean="0">
                          <a:solidFill>
                            <a:schemeClr val="tx2"/>
                          </a:solidFill>
                          <a:effectLst/>
                          <a:latin typeface="Times New Roman" pitchFamily="18" charset="0"/>
                          <a:cs typeface="Times New Roman" pitchFamily="18" charset="0"/>
                        </a:rPr>
                        <a:t>;</a:t>
                      </a:r>
                      <a:endParaRPr lang="ru-RU" sz="2000" dirty="0">
                        <a:solidFill>
                          <a:schemeClr val="tx2"/>
                        </a:solidFill>
                        <a:effectLst/>
                        <a:latin typeface="Times New Roman" pitchFamily="18" charset="0"/>
                        <a:ea typeface="Calibri"/>
                        <a:cs typeface="Times New Roman" pitchFamily="18" charset="0"/>
                      </a:endParaRPr>
                    </a:p>
                  </a:txBody>
                  <a:tcPr marL="64168" marR="64168" marT="0" marB="0"/>
                </a:tc>
              </a:tr>
            </a:tbl>
          </a:graphicData>
        </a:graphic>
      </p:graphicFrame>
    </p:spTree>
    <p:extLst>
      <p:ext uri="{BB962C8B-B14F-4D97-AF65-F5344CB8AC3E}">
        <p14:creationId xmlns:p14="http://schemas.microsoft.com/office/powerpoint/2010/main" val="33533631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6842" y="709448"/>
            <a:ext cx="11377448" cy="345582"/>
          </a:xfrm>
        </p:spPr>
        <p:txBody>
          <a:bodyPr>
            <a:noAutofit/>
          </a:bodyPr>
          <a:lstStyle/>
          <a:p>
            <a:r>
              <a:rPr lang="ru-RU" sz="2800" b="1" dirty="0" err="1" smtClean="0">
                <a:solidFill>
                  <a:schemeClr val="tx2"/>
                </a:solidFill>
                <a:latin typeface="Times New Roman" pitchFamily="18" charset="0"/>
                <a:cs typeface="Times New Roman" pitchFamily="18" charset="0"/>
              </a:rPr>
              <a:t>Педагогтерге</a:t>
            </a:r>
            <a:r>
              <a:rPr lang="ru-RU" sz="2800" b="1" dirty="0" smtClean="0">
                <a:solidFill>
                  <a:schemeClr val="tx2"/>
                </a:solidFill>
                <a:latin typeface="Times New Roman" pitchFamily="18" charset="0"/>
                <a:cs typeface="Times New Roman" pitchFamily="18" charset="0"/>
              </a:rPr>
              <a:t> </a:t>
            </a:r>
            <a:r>
              <a:rPr lang="ru-RU" sz="2800" b="1" dirty="0" err="1" smtClean="0">
                <a:solidFill>
                  <a:schemeClr val="tx2"/>
                </a:solidFill>
                <a:latin typeface="Times New Roman" pitchFamily="18" charset="0"/>
                <a:cs typeface="Times New Roman" pitchFamily="18" charset="0"/>
              </a:rPr>
              <a:t>кезекті</a:t>
            </a:r>
            <a:r>
              <a:rPr lang="ru-RU" sz="2800" b="1" dirty="0" smtClean="0">
                <a:solidFill>
                  <a:schemeClr val="tx2"/>
                </a:solidFill>
                <a:latin typeface="Times New Roman" pitchFamily="18" charset="0"/>
                <a:cs typeface="Times New Roman" pitchFamily="18" charset="0"/>
              </a:rPr>
              <a:t> </a:t>
            </a:r>
            <a:r>
              <a:rPr lang="ru-RU" sz="2800" b="1" dirty="0" err="1" smtClean="0">
                <a:solidFill>
                  <a:schemeClr val="tx2"/>
                </a:solidFill>
                <a:latin typeface="Times New Roman" pitchFamily="18" charset="0"/>
                <a:cs typeface="Times New Roman" pitchFamily="18" charset="0"/>
              </a:rPr>
              <a:t>біліктілік</a:t>
            </a:r>
            <a:r>
              <a:rPr lang="ru-RU" sz="2800" b="1" dirty="0" smtClean="0">
                <a:solidFill>
                  <a:schemeClr val="tx2"/>
                </a:solidFill>
                <a:latin typeface="Times New Roman" pitchFamily="18" charset="0"/>
                <a:cs typeface="Times New Roman" pitchFamily="18" charset="0"/>
              </a:rPr>
              <a:t> </a:t>
            </a:r>
            <a:r>
              <a:rPr lang="ru-RU" sz="2800" b="1" dirty="0" err="1" smtClean="0">
                <a:solidFill>
                  <a:schemeClr val="tx2"/>
                </a:solidFill>
                <a:latin typeface="Times New Roman" pitchFamily="18" charset="0"/>
                <a:cs typeface="Times New Roman" pitchFamily="18" charset="0"/>
              </a:rPr>
              <a:t>санаттарын</a:t>
            </a:r>
            <a:r>
              <a:rPr lang="ru-RU" sz="2800" b="1" dirty="0" smtClean="0">
                <a:solidFill>
                  <a:schemeClr val="tx2"/>
                </a:solidFill>
                <a:latin typeface="Times New Roman" pitchFamily="18" charset="0"/>
                <a:cs typeface="Times New Roman" pitchFamily="18" charset="0"/>
              </a:rPr>
              <a:t> беру </a:t>
            </a:r>
            <a:r>
              <a:rPr lang="ru-RU" sz="2800" b="1" dirty="0" err="1" smtClean="0">
                <a:solidFill>
                  <a:schemeClr val="tx2"/>
                </a:solidFill>
                <a:latin typeface="Times New Roman" pitchFamily="18" charset="0"/>
                <a:cs typeface="Times New Roman" pitchFamily="18" charset="0"/>
              </a:rPr>
              <a:t>тәртібі</a:t>
            </a:r>
            <a:endParaRPr lang="ru-RU" sz="2800" dirty="0">
              <a:solidFill>
                <a:schemeClr val="tx2"/>
              </a:solidFill>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pPr algn="ctr"/>
            <a:fld id="{00000000-1234-1234-1234-123412341234}" type="slidenum">
              <a:rPr lang="ru-RU" smtClean="0">
                <a:solidFill>
                  <a:prstClr val="black">
                    <a:tint val="75000"/>
                  </a:prstClr>
                </a:solidFill>
              </a:rPr>
              <a:pPr algn="ctr"/>
              <a:t>18</a:t>
            </a:fld>
            <a:endParaRPr lang="ru-RU">
              <a:solidFill>
                <a:prstClr val="black">
                  <a:tint val="75000"/>
                </a:prstClr>
              </a:solidFill>
            </a:endParaRPr>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graphicFrame>
        <p:nvGraphicFramePr>
          <p:cNvPr id="7" name="Таблица 6"/>
          <p:cNvGraphicFramePr>
            <a:graphicFrameLocks noGrp="1"/>
          </p:cNvGraphicFramePr>
          <p:nvPr>
            <p:extLst>
              <p:ext uri="{D42A27DB-BD31-4B8C-83A1-F6EECF244321}">
                <p14:modId xmlns:p14="http://schemas.microsoft.com/office/powerpoint/2010/main" val="3228211518"/>
              </p:ext>
            </p:extLst>
          </p:nvPr>
        </p:nvGraphicFramePr>
        <p:xfrm>
          <a:off x="283780" y="1326740"/>
          <a:ext cx="11634951" cy="5316894"/>
        </p:xfrm>
        <a:graphic>
          <a:graphicData uri="http://schemas.openxmlformats.org/drawingml/2006/table">
            <a:tbl>
              <a:tblPr firstRow="1" firstCol="1" bandRow="1">
                <a:tableStyleId>{69CF1AB2-1976-4502-BF36-3FF5EA218861}</a:tableStyleId>
              </a:tblPr>
              <a:tblGrid>
                <a:gridCol w="1077589"/>
                <a:gridCol w="2917781"/>
                <a:gridCol w="7639581"/>
              </a:tblGrid>
              <a:tr h="608819">
                <a:tc>
                  <a:txBody>
                    <a:bodyPr/>
                    <a:lstStyle/>
                    <a:p>
                      <a:pPr algn="just">
                        <a:lnSpc>
                          <a:spcPct val="115000"/>
                        </a:lnSpc>
                        <a:spcAft>
                          <a:spcPts val="0"/>
                        </a:spcAft>
                      </a:pPr>
                      <a:r>
                        <a:rPr lang="kk-KZ" sz="1800" dirty="0" smtClean="0">
                          <a:solidFill>
                            <a:schemeClr val="tx2"/>
                          </a:solidFill>
                          <a:effectLst/>
                          <a:latin typeface="Times New Roman" pitchFamily="18" charset="0"/>
                          <a:ea typeface="Calibri"/>
                          <a:cs typeface="Times New Roman" pitchFamily="18" charset="0"/>
                        </a:rPr>
                        <a:t>санат</a:t>
                      </a:r>
                      <a:endParaRPr lang="ru-RU" sz="1800" dirty="0">
                        <a:solidFill>
                          <a:schemeClr val="tx2"/>
                        </a:solidFill>
                        <a:effectLst/>
                        <a:latin typeface="Times New Roman" pitchFamily="18" charset="0"/>
                        <a:ea typeface="Calibri"/>
                        <a:cs typeface="Times New Roman" pitchFamily="18" charset="0"/>
                      </a:endParaRPr>
                    </a:p>
                  </a:txBody>
                  <a:tcPr marL="39888" marR="39888" marT="0" marB="0"/>
                </a:tc>
                <a:tc>
                  <a:txBody>
                    <a:bodyPr/>
                    <a:lstStyle/>
                    <a:p>
                      <a:pPr algn="just">
                        <a:lnSpc>
                          <a:spcPct val="115000"/>
                        </a:lnSpc>
                        <a:spcAft>
                          <a:spcPts val="0"/>
                        </a:spcAft>
                      </a:pPr>
                      <a:r>
                        <a:rPr lang="kk-KZ" sz="1800" dirty="0" smtClean="0">
                          <a:solidFill>
                            <a:schemeClr val="tx2"/>
                          </a:solidFill>
                          <a:effectLst/>
                          <a:latin typeface="Times New Roman" pitchFamily="18" charset="0"/>
                          <a:cs typeface="Times New Roman" pitchFamily="18" charset="0"/>
                        </a:rPr>
                        <a:t>Білімі және өтілі бойынша талаптар</a:t>
                      </a:r>
                      <a:endParaRPr lang="ru-RU" sz="1800" dirty="0">
                        <a:solidFill>
                          <a:schemeClr val="tx2"/>
                        </a:solidFill>
                        <a:effectLst/>
                        <a:latin typeface="Times New Roman" pitchFamily="18" charset="0"/>
                        <a:ea typeface="Calibri"/>
                        <a:cs typeface="Times New Roman" pitchFamily="18" charset="0"/>
                      </a:endParaRPr>
                    </a:p>
                  </a:txBody>
                  <a:tcPr marL="39888" marR="39888" marT="0" marB="0"/>
                </a:tc>
                <a:tc>
                  <a:txBody>
                    <a:bodyPr/>
                    <a:lstStyle/>
                    <a:p>
                      <a:pPr algn="just">
                        <a:lnSpc>
                          <a:spcPct val="115000"/>
                        </a:lnSpc>
                        <a:spcAft>
                          <a:spcPts val="0"/>
                        </a:spcAft>
                      </a:pPr>
                      <a:r>
                        <a:rPr lang="kk-KZ" sz="1800" dirty="0" smtClean="0">
                          <a:solidFill>
                            <a:schemeClr val="tx2"/>
                          </a:solidFill>
                          <a:effectLst/>
                          <a:latin typeface="Times New Roman" pitchFamily="18" charset="0"/>
                          <a:cs typeface="Times New Roman" pitchFamily="18" charset="0"/>
                        </a:rPr>
                        <a:t>Біліктілік талаптары</a:t>
                      </a:r>
                      <a:endParaRPr lang="ru-RU" sz="1800" dirty="0">
                        <a:solidFill>
                          <a:schemeClr val="tx2"/>
                        </a:solidFill>
                        <a:effectLst/>
                        <a:latin typeface="Times New Roman" pitchFamily="18" charset="0"/>
                        <a:ea typeface="Calibri"/>
                        <a:cs typeface="Times New Roman" pitchFamily="18" charset="0"/>
                      </a:endParaRPr>
                    </a:p>
                  </a:txBody>
                  <a:tcPr marL="39888" marR="39888" marT="0" marB="0"/>
                </a:tc>
              </a:tr>
              <a:tr h="4685958">
                <a:tc>
                  <a:txBody>
                    <a:bodyPr/>
                    <a:lstStyle/>
                    <a:p>
                      <a:pPr algn="just">
                        <a:lnSpc>
                          <a:spcPct val="115000"/>
                        </a:lnSpc>
                        <a:spcAft>
                          <a:spcPts val="0"/>
                        </a:spcAft>
                      </a:pPr>
                      <a:r>
                        <a:rPr lang="ru-RU" sz="1800" dirty="0" smtClean="0">
                          <a:solidFill>
                            <a:schemeClr val="tx2"/>
                          </a:solidFill>
                          <a:effectLst/>
                          <a:latin typeface="Times New Roman" pitchFamily="18" charset="0"/>
                          <a:cs typeface="Times New Roman" pitchFamily="18" charset="0"/>
                        </a:rPr>
                        <a:t>"</a:t>
                      </a:r>
                      <a:r>
                        <a:rPr lang="ru-RU" sz="1800" dirty="0" err="1" smtClean="0">
                          <a:solidFill>
                            <a:schemeClr val="tx2"/>
                          </a:solidFill>
                          <a:effectLst/>
                          <a:latin typeface="Times New Roman" pitchFamily="18" charset="0"/>
                          <a:cs typeface="Times New Roman" pitchFamily="18" charset="0"/>
                        </a:rPr>
                        <a:t>педагог-сарапшы</a:t>
                      </a:r>
                      <a:r>
                        <a:rPr lang="ru-RU" sz="1800" dirty="0" smtClean="0">
                          <a:solidFill>
                            <a:schemeClr val="tx2"/>
                          </a:solidFill>
                          <a:effectLst/>
                          <a:latin typeface="Times New Roman" pitchFamily="18" charset="0"/>
                          <a:cs typeface="Times New Roman" pitchFamily="18" charset="0"/>
                        </a:rPr>
                        <a:t>":</a:t>
                      </a:r>
                      <a:endParaRPr lang="ru-RU" sz="1800" dirty="0">
                        <a:solidFill>
                          <a:schemeClr val="tx2"/>
                        </a:solidFill>
                        <a:effectLst/>
                        <a:latin typeface="Times New Roman" pitchFamily="18" charset="0"/>
                        <a:cs typeface="Times New Roman" pitchFamily="18" charset="0"/>
                      </a:endParaRPr>
                    </a:p>
                    <a:p>
                      <a:pPr algn="just">
                        <a:lnSpc>
                          <a:spcPct val="115000"/>
                        </a:lnSpc>
                        <a:spcAft>
                          <a:spcPts val="0"/>
                        </a:spcAft>
                      </a:pPr>
                      <a:r>
                        <a:rPr lang="ru-RU" sz="1800" dirty="0">
                          <a:solidFill>
                            <a:schemeClr val="tx2"/>
                          </a:solidFill>
                          <a:effectLst/>
                          <a:latin typeface="Times New Roman" pitchFamily="18" charset="0"/>
                          <a:cs typeface="Times New Roman" pitchFamily="18" charset="0"/>
                        </a:rPr>
                        <a:t> </a:t>
                      </a:r>
                      <a:endParaRPr lang="ru-RU" sz="1800" dirty="0">
                        <a:solidFill>
                          <a:schemeClr val="tx2"/>
                        </a:solidFill>
                        <a:effectLst/>
                        <a:latin typeface="Times New Roman" pitchFamily="18" charset="0"/>
                        <a:ea typeface="Calibri"/>
                        <a:cs typeface="Times New Roman" pitchFamily="18" charset="0"/>
                      </a:endParaRPr>
                    </a:p>
                  </a:txBody>
                  <a:tcPr marL="39888" marR="39888" marT="0" marB="0"/>
                </a:tc>
                <a:tc>
                  <a:txBody>
                    <a:bodyPr/>
                    <a:lstStyle/>
                    <a:p>
                      <a:pPr algn="l">
                        <a:lnSpc>
                          <a:spcPct val="115000"/>
                        </a:lnSpc>
                        <a:spcAft>
                          <a:spcPts val="0"/>
                        </a:spcAft>
                      </a:pPr>
                      <a:r>
                        <a:rPr lang="ru-RU" sz="1800" baseline="0" dirty="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тиісті</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бейіні</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бойынша</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педагогикалық немесе</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өзге </a:t>
                      </a:r>
                      <a:r>
                        <a:rPr lang="ru-RU" sz="1800" dirty="0" smtClean="0">
                          <a:solidFill>
                            <a:schemeClr val="tx2"/>
                          </a:solidFill>
                          <a:effectLst/>
                          <a:latin typeface="Times New Roman" pitchFamily="18" charset="0"/>
                          <a:cs typeface="Times New Roman" pitchFamily="18" charset="0"/>
                        </a:rPr>
                        <a:t>де </a:t>
                      </a:r>
                      <a:r>
                        <a:rPr lang="ru-RU" sz="1800" dirty="0" err="1" smtClean="0">
                          <a:solidFill>
                            <a:schemeClr val="tx2"/>
                          </a:solidFill>
                          <a:effectLst/>
                          <a:latin typeface="Times New Roman" pitchFamily="18" charset="0"/>
                          <a:cs typeface="Times New Roman" pitchFamily="18" charset="0"/>
                        </a:rPr>
                        <a:t>кәсіптік білімі</a:t>
                      </a:r>
                      <a:r>
                        <a:rPr lang="ru-RU" sz="1800" dirty="0" smtClean="0">
                          <a:solidFill>
                            <a:schemeClr val="tx2"/>
                          </a:solidFill>
                          <a:effectLst/>
                          <a:latin typeface="Times New Roman" pitchFamily="18" charset="0"/>
                          <a:cs typeface="Times New Roman" pitchFamily="18" charset="0"/>
                        </a:rPr>
                        <a:t> бар </a:t>
                      </a:r>
                      <a:r>
                        <a:rPr lang="ru-RU" sz="1800" dirty="0" err="1" smtClean="0">
                          <a:solidFill>
                            <a:schemeClr val="tx2"/>
                          </a:solidFill>
                          <a:effectLst/>
                          <a:latin typeface="Times New Roman" pitchFamily="18" charset="0"/>
                          <a:cs typeface="Times New Roman" pitchFamily="18" charset="0"/>
                        </a:rPr>
                        <a:t>адамдар</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сондай-ақ қайта даярлау</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курстарынан</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өткен адамдар</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мынадай</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кәсіби құзыреттерге сәйкес келетін</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кемінде</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үш жыл</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педагогикалық өтілі бар</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адамдар</a:t>
                      </a:r>
                      <a:r>
                        <a:rPr lang="ru-RU" sz="1800" dirty="0" smtClean="0">
                          <a:solidFill>
                            <a:schemeClr val="tx2"/>
                          </a:solidFill>
                          <a:effectLst/>
                          <a:latin typeface="Times New Roman" pitchFamily="18" charset="0"/>
                          <a:cs typeface="Times New Roman" pitchFamily="18" charset="0"/>
                        </a:rPr>
                        <a:t>:</a:t>
                      </a:r>
                      <a:endParaRPr lang="ru-RU" sz="1800" dirty="0">
                        <a:solidFill>
                          <a:schemeClr val="tx2"/>
                        </a:solidFill>
                        <a:effectLst/>
                        <a:latin typeface="Times New Roman" pitchFamily="18" charset="0"/>
                        <a:ea typeface="Calibri"/>
                        <a:cs typeface="Times New Roman" pitchFamily="18" charset="0"/>
                      </a:endParaRPr>
                    </a:p>
                  </a:txBody>
                  <a:tcPr marL="39888" marR="39888" marT="0" marB="0"/>
                </a:tc>
                <a:tc>
                  <a:txBody>
                    <a:bodyPr/>
                    <a:lstStyle/>
                    <a:p>
                      <a:pPr algn="just">
                        <a:lnSpc>
                          <a:spcPct val="115000"/>
                        </a:lnSpc>
                        <a:spcAft>
                          <a:spcPts val="0"/>
                        </a:spcAft>
                      </a:pPr>
                      <a:r>
                        <a:rPr lang="ru-RU" sz="1800" dirty="0">
                          <a:solidFill>
                            <a:schemeClr val="tx2"/>
                          </a:solidFill>
                          <a:effectLst/>
                          <a:latin typeface="Times New Roman" pitchFamily="18" charset="0"/>
                          <a:cs typeface="Times New Roman" pitchFamily="18" charset="0"/>
                        </a:rPr>
                        <a:t>      </a:t>
                      </a:r>
                      <a:r>
                        <a:rPr lang="ru-RU" sz="1800" dirty="0" smtClean="0">
                          <a:solidFill>
                            <a:schemeClr val="tx2"/>
                          </a:solidFill>
                          <a:effectLst/>
                          <a:latin typeface="Times New Roman" pitchFamily="18" charset="0"/>
                          <a:cs typeface="Times New Roman" pitchFamily="18" charset="0"/>
                        </a:rPr>
                        <a:t>"педагог-модератор" </a:t>
                      </a:r>
                      <a:r>
                        <a:rPr lang="ru-RU" sz="1800" dirty="0" err="1" smtClean="0">
                          <a:solidFill>
                            <a:schemeClr val="tx2"/>
                          </a:solidFill>
                          <a:effectLst/>
                          <a:latin typeface="Times New Roman" pitchFamily="18" charset="0"/>
                          <a:cs typeface="Times New Roman" pitchFamily="18" charset="0"/>
                        </a:rPr>
                        <a:t>біліктілік</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санатының жалпы</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талаптарына</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сәйкес келеді</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бұдан басқа</a:t>
                      </a:r>
                      <a:r>
                        <a:rPr lang="ru-RU" sz="1800" dirty="0" smtClean="0">
                          <a:solidFill>
                            <a:schemeClr val="tx2"/>
                          </a:solidFill>
                          <a:effectLst/>
                          <a:latin typeface="Times New Roman" pitchFamily="18" charset="0"/>
                          <a:cs typeface="Times New Roman" pitchFamily="18" charset="0"/>
                        </a:rPr>
                        <a:t>:</a:t>
                      </a:r>
                    </a:p>
                    <a:p>
                      <a:pPr algn="just">
                        <a:lnSpc>
                          <a:spcPct val="115000"/>
                        </a:lnSpc>
                        <a:spcAft>
                          <a:spcPts val="0"/>
                        </a:spcAft>
                        <a:buFont typeface="Wingdings" pitchFamily="2" charset="2"/>
                        <a:buChar char="ü"/>
                      </a:pP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ұйымдастырылған оқу қызметін, оқу-тәрбие процесін</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талдау</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дағдыларын меңгерген;</a:t>
                      </a:r>
                      <a:endParaRPr lang="ru-RU" sz="1800" dirty="0" smtClean="0">
                        <a:solidFill>
                          <a:schemeClr val="tx2"/>
                        </a:solidFill>
                        <a:effectLst/>
                        <a:latin typeface="Times New Roman" pitchFamily="18" charset="0"/>
                        <a:cs typeface="Times New Roman" pitchFamily="18" charset="0"/>
                      </a:endParaRPr>
                    </a:p>
                    <a:p>
                      <a:pPr algn="just">
                        <a:lnSpc>
                          <a:spcPct val="115000"/>
                        </a:lnSpc>
                        <a:spcAft>
                          <a:spcPts val="0"/>
                        </a:spcAft>
                        <a:buFont typeface="Wingdings" pitchFamily="2" charset="2"/>
                        <a:buChar char="ü"/>
                      </a:pP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білім</a:t>
                      </a:r>
                      <a:r>
                        <a:rPr lang="ru-RU" sz="1800" dirty="0" smtClean="0">
                          <a:solidFill>
                            <a:schemeClr val="tx2"/>
                          </a:solidFill>
                          <a:effectLst/>
                          <a:latin typeface="Times New Roman" pitchFamily="18" charset="0"/>
                          <a:cs typeface="Times New Roman" pitchFamily="18" charset="0"/>
                        </a:rPr>
                        <a:t> беру </a:t>
                      </a:r>
                      <a:r>
                        <a:rPr lang="ru-RU" sz="1800" dirty="0" err="1" smtClean="0">
                          <a:solidFill>
                            <a:schemeClr val="tx2"/>
                          </a:solidFill>
                          <a:effectLst/>
                          <a:latin typeface="Times New Roman" pitchFamily="18" charset="0"/>
                          <a:cs typeface="Times New Roman" pitchFamily="18" charset="0"/>
                        </a:rPr>
                        <a:t>ұйымы деңгейінде өзінің және әріптестерінің кәсіби </a:t>
                      </a:r>
                      <a:r>
                        <a:rPr lang="ru-RU" sz="1800" dirty="0" smtClean="0">
                          <a:solidFill>
                            <a:schemeClr val="tx2"/>
                          </a:solidFill>
                          <a:effectLst/>
                          <a:latin typeface="Times New Roman" pitchFamily="18" charset="0"/>
                          <a:cs typeface="Times New Roman" pitchFamily="18" charset="0"/>
                        </a:rPr>
                        <a:t>даму </a:t>
                      </a:r>
                      <a:r>
                        <a:rPr lang="ru-RU" sz="1800" dirty="0" err="1" smtClean="0">
                          <a:solidFill>
                            <a:schemeClr val="tx2"/>
                          </a:solidFill>
                          <a:effectLst/>
                          <a:latin typeface="Times New Roman" pitchFamily="18" charset="0"/>
                          <a:cs typeface="Times New Roman" pitchFamily="18" charset="0"/>
                        </a:rPr>
                        <a:t>басымдықтарын сындарлы</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түрде айқындайды</a:t>
                      </a:r>
                      <a:r>
                        <a:rPr lang="ru-RU" sz="1800" dirty="0" smtClean="0">
                          <a:solidFill>
                            <a:schemeClr val="tx2"/>
                          </a:solidFill>
                          <a:effectLst/>
                          <a:latin typeface="Times New Roman" pitchFamily="18" charset="0"/>
                          <a:cs typeface="Times New Roman" pitchFamily="18" charset="0"/>
                        </a:rPr>
                        <a:t>;</a:t>
                      </a:r>
                    </a:p>
                    <a:p>
                      <a:pPr algn="just">
                        <a:lnSpc>
                          <a:spcPct val="115000"/>
                        </a:lnSpc>
                        <a:spcAft>
                          <a:spcPts val="0"/>
                        </a:spcAft>
                        <a:buFont typeface="Wingdings" pitchFamily="2" charset="2"/>
                        <a:buChar char="ü"/>
                      </a:pP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білім</a:t>
                      </a:r>
                      <a:r>
                        <a:rPr lang="ru-RU" sz="1800" dirty="0" smtClean="0">
                          <a:solidFill>
                            <a:schemeClr val="tx2"/>
                          </a:solidFill>
                          <a:effectLst/>
                          <a:latin typeface="Times New Roman" pitchFamily="18" charset="0"/>
                          <a:cs typeface="Times New Roman" pitchFamily="18" charset="0"/>
                        </a:rPr>
                        <a:t> беру </a:t>
                      </a:r>
                      <a:r>
                        <a:rPr lang="ru-RU" sz="1800" dirty="0" err="1" smtClean="0">
                          <a:solidFill>
                            <a:schemeClr val="tx2"/>
                          </a:solidFill>
                          <a:effectLst/>
                          <a:latin typeface="Times New Roman" pitchFamily="18" charset="0"/>
                          <a:cs typeface="Times New Roman" pitchFamily="18" charset="0"/>
                        </a:rPr>
                        <a:t>саласындағы уәкілетті </a:t>
                      </a:r>
                      <a:r>
                        <a:rPr lang="ru-RU" sz="1800" dirty="0" smtClean="0">
                          <a:solidFill>
                            <a:schemeClr val="tx2"/>
                          </a:solidFill>
                          <a:effectLst/>
                          <a:latin typeface="Times New Roman" pitchFamily="18" charset="0"/>
                          <a:cs typeface="Times New Roman" pitchFamily="18" charset="0"/>
                        </a:rPr>
                        <a:t>орган </a:t>
                      </a:r>
                      <a:r>
                        <a:rPr lang="ru-RU" sz="1800" dirty="0" err="1" smtClean="0">
                          <a:solidFill>
                            <a:schemeClr val="tx2"/>
                          </a:solidFill>
                          <a:effectLst/>
                          <a:latin typeface="Times New Roman" pitchFamily="18" charset="0"/>
                          <a:cs typeface="Times New Roman" pitchFamily="18" charset="0"/>
                        </a:rPr>
                        <a:t>бекіткен</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тізбеге</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сәйкес аудан</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облыстық маңызы </a:t>
                      </a:r>
                      <a:r>
                        <a:rPr lang="ru-RU" sz="1800" dirty="0" smtClean="0">
                          <a:solidFill>
                            <a:schemeClr val="tx2"/>
                          </a:solidFill>
                          <a:effectLst/>
                          <a:latin typeface="Times New Roman" pitchFamily="18" charset="0"/>
                          <a:cs typeface="Times New Roman" pitchFamily="18" charset="0"/>
                        </a:rPr>
                        <a:t>бар </a:t>
                      </a:r>
                      <a:r>
                        <a:rPr lang="ru-RU" sz="1800" dirty="0" err="1" smtClean="0">
                          <a:solidFill>
                            <a:schemeClr val="tx2"/>
                          </a:solidFill>
                          <a:effectLst/>
                          <a:latin typeface="Times New Roman" pitchFamily="18" charset="0"/>
                          <a:cs typeface="Times New Roman" pitchFamily="18" charset="0"/>
                        </a:rPr>
                        <a:t>қала</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деңгейіндегі олимпиадалардың</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конкурстардың</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жарыстардың</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облыс</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деңгейіндегі конкурстардың</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жарыстардың қатысушылары немесе</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жеңімпаздары немесе</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жүлдегерлері бар</a:t>
                      </a:r>
                      <a:r>
                        <a:rPr lang="ru-RU" sz="1800" dirty="0" smtClean="0">
                          <a:solidFill>
                            <a:schemeClr val="tx2"/>
                          </a:solidFill>
                          <a:effectLst/>
                          <a:latin typeface="Times New Roman" pitchFamily="18" charset="0"/>
                          <a:cs typeface="Times New Roman" pitchFamily="18" charset="0"/>
                        </a:rPr>
                        <a:t>;</a:t>
                      </a:r>
                    </a:p>
                    <a:p>
                      <a:pPr algn="just">
                        <a:lnSpc>
                          <a:spcPct val="115000"/>
                        </a:lnSpc>
                        <a:spcAft>
                          <a:spcPts val="0"/>
                        </a:spcAft>
                        <a:buFont typeface="Wingdings" pitchFamily="2" charset="2"/>
                        <a:buChar char="ü"/>
                      </a:pP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облыс</a:t>
                      </a:r>
                      <a:r>
                        <a:rPr lang="ru-RU" sz="1800" dirty="0" smtClean="0">
                          <a:solidFill>
                            <a:schemeClr val="tx2"/>
                          </a:solidFill>
                          <a:effectLst/>
                          <a:latin typeface="Times New Roman" pitchFamily="18" charset="0"/>
                          <a:cs typeface="Times New Roman" pitchFamily="18" charset="0"/>
                        </a:rPr>
                        <a:t>, ел </a:t>
                      </a:r>
                      <a:r>
                        <a:rPr lang="ru-RU" sz="1800" dirty="0" err="1" smtClean="0">
                          <a:solidFill>
                            <a:schemeClr val="tx2"/>
                          </a:solidFill>
                          <a:effectLst/>
                          <a:latin typeface="Times New Roman" pitchFamily="18" charset="0"/>
                          <a:cs typeface="Times New Roman" pitchFamily="18" charset="0"/>
                        </a:rPr>
                        <a:t>теледидарында</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трансляциялауға енгізілген</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бейне</a:t>
                      </a:r>
                      <a:r>
                        <a:rPr lang="ru-RU" sz="1800" dirty="0" smtClean="0">
                          <a:solidFill>
                            <a:schemeClr val="tx2"/>
                          </a:solidFill>
                          <a:effectLst/>
                          <a:latin typeface="Times New Roman" pitchFamily="18" charset="0"/>
                          <a:cs typeface="Times New Roman" pitchFamily="18" charset="0"/>
                        </a:rPr>
                        <a:t> </a:t>
                      </a:r>
                      <a:r>
                        <a:rPr lang="ru-RU" sz="1800" dirty="0" err="1" smtClean="0">
                          <a:solidFill>
                            <a:schemeClr val="tx2"/>
                          </a:solidFill>
                          <a:effectLst/>
                          <a:latin typeface="Times New Roman" pitchFamily="18" charset="0"/>
                          <a:cs typeface="Times New Roman" pitchFamily="18" charset="0"/>
                        </a:rPr>
                        <a:t>-телесабақтар дайындады</a:t>
                      </a:r>
                      <a:r>
                        <a:rPr lang="ru-RU" sz="1800" dirty="0" smtClean="0">
                          <a:solidFill>
                            <a:schemeClr val="tx2"/>
                          </a:solidFill>
                          <a:effectLst/>
                          <a:latin typeface="Times New Roman" pitchFamily="18" charset="0"/>
                          <a:cs typeface="Times New Roman" pitchFamily="18" charset="0"/>
                        </a:rPr>
                        <a:t> (бар </a:t>
                      </a:r>
                      <a:r>
                        <a:rPr lang="ru-RU" sz="1800" dirty="0" err="1" smtClean="0">
                          <a:solidFill>
                            <a:schemeClr val="tx2"/>
                          </a:solidFill>
                          <a:effectLst/>
                          <a:latin typeface="Times New Roman" pitchFamily="18" charset="0"/>
                          <a:cs typeface="Times New Roman" pitchFamily="18" charset="0"/>
                        </a:rPr>
                        <a:t>болса</a:t>
                      </a:r>
                      <a:r>
                        <a:rPr lang="ru-RU" sz="1800" dirty="0" smtClean="0">
                          <a:solidFill>
                            <a:schemeClr val="tx2"/>
                          </a:solidFill>
                          <a:effectLst/>
                          <a:latin typeface="Times New Roman" pitchFamily="18" charset="0"/>
                          <a:cs typeface="Times New Roman" pitchFamily="18" charset="0"/>
                        </a:rPr>
                        <a:t>);</a:t>
                      </a:r>
                      <a:endParaRPr lang="ru-RU" sz="1800" dirty="0">
                        <a:solidFill>
                          <a:schemeClr val="tx2"/>
                        </a:solidFill>
                        <a:effectLst/>
                        <a:latin typeface="Times New Roman" pitchFamily="18" charset="0"/>
                        <a:ea typeface="Calibri"/>
                        <a:cs typeface="Times New Roman" pitchFamily="18" charset="0"/>
                      </a:endParaRPr>
                    </a:p>
                  </a:txBody>
                  <a:tcPr marL="39888" marR="39888" marT="0" marB="0"/>
                </a:tc>
              </a:tr>
            </a:tbl>
          </a:graphicData>
        </a:graphic>
      </p:graphicFrame>
    </p:spTree>
    <p:extLst>
      <p:ext uri="{BB962C8B-B14F-4D97-AF65-F5344CB8AC3E}">
        <p14:creationId xmlns:p14="http://schemas.microsoft.com/office/powerpoint/2010/main" val="31529949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0717" y="630621"/>
            <a:ext cx="11361684" cy="787016"/>
          </a:xfrm>
        </p:spPr>
        <p:txBody>
          <a:bodyPr>
            <a:normAutofit fontScale="90000"/>
          </a:bodyPr>
          <a:lstStyle/>
          <a:p>
            <a:r>
              <a:rPr lang="ru-RU" sz="2700" b="1" dirty="0" err="1" smtClean="0">
                <a:solidFill>
                  <a:schemeClr val="tx2"/>
                </a:solidFill>
              </a:rPr>
              <a:t>Педагогтерге</a:t>
            </a:r>
            <a:r>
              <a:rPr lang="ru-RU" sz="2700" b="1" dirty="0" smtClean="0">
                <a:solidFill>
                  <a:schemeClr val="tx2"/>
                </a:solidFill>
              </a:rPr>
              <a:t> </a:t>
            </a:r>
            <a:r>
              <a:rPr lang="ru-RU" sz="2700" b="1" dirty="0" err="1" smtClean="0">
                <a:solidFill>
                  <a:schemeClr val="tx2"/>
                </a:solidFill>
              </a:rPr>
              <a:t>кезекті</a:t>
            </a:r>
            <a:r>
              <a:rPr lang="ru-RU" sz="2700" b="1" dirty="0" smtClean="0">
                <a:solidFill>
                  <a:schemeClr val="tx2"/>
                </a:solidFill>
              </a:rPr>
              <a:t> </a:t>
            </a:r>
            <a:r>
              <a:rPr lang="ru-RU" sz="2700" b="1" dirty="0" err="1" smtClean="0">
                <a:solidFill>
                  <a:schemeClr val="tx2"/>
                </a:solidFill>
              </a:rPr>
              <a:t>біліктілік</a:t>
            </a:r>
            <a:r>
              <a:rPr lang="ru-RU" sz="2700" b="1" dirty="0" smtClean="0">
                <a:solidFill>
                  <a:schemeClr val="tx2"/>
                </a:solidFill>
              </a:rPr>
              <a:t> </a:t>
            </a:r>
            <a:r>
              <a:rPr lang="ru-RU" sz="2700" b="1" dirty="0" err="1" smtClean="0">
                <a:solidFill>
                  <a:schemeClr val="tx2"/>
                </a:solidFill>
              </a:rPr>
              <a:t>санаттарын</a:t>
            </a:r>
            <a:r>
              <a:rPr lang="ru-RU" sz="2700" b="1" dirty="0" smtClean="0">
                <a:solidFill>
                  <a:schemeClr val="tx2"/>
                </a:solidFill>
              </a:rPr>
              <a:t> беру </a:t>
            </a:r>
            <a:r>
              <a:rPr lang="ru-RU" sz="2700" b="1" dirty="0" err="1" smtClean="0">
                <a:solidFill>
                  <a:schemeClr val="tx2"/>
                </a:solidFill>
              </a:rPr>
              <a:t>тәртібі</a:t>
            </a:r>
            <a:r>
              <a:rPr lang="ru-RU" dirty="0">
                <a:solidFill>
                  <a:schemeClr val="tx2"/>
                </a:solidFill>
              </a:rPr>
              <a:t/>
            </a:r>
            <a:br>
              <a:rPr lang="ru-RU" dirty="0">
                <a:solidFill>
                  <a:schemeClr val="tx2"/>
                </a:solidFill>
              </a:rPr>
            </a:br>
            <a:endParaRPr lang="ru-RU" dirty="0">
              <a:solidFill>
                <a:schemeClr val="tx2"/>
              </a:solidFill>
            </a:endParaRPr>
          </a:p>
        </p:txBody>
      </p:sp>
      <p:sp>
        <p:nvSpPr>
          <p:cNvPr id="3" name="Номер слайда 2"/>
          <p:cNvSpPr>
            <a:spLocks noGrp="1"/>
          </p:cNvSpPr>
          <p:nvPr>
            <p:ph type="sldNum" sz="quarter" idx="12"/>
          </p:nvPr>
        </p:nvSpPr>
        <p:spPr/>
        <p:txBody>
          <a:bodyPr/>
          <a:lstStyle/>
          <a:p>
            <a:pPr algn="ctr"/>
            <a:fld id="{00000000-1234-1234-1234-123412341234}" type="slidenum">
              <a:rPr lang="ru-RU" smtClean="0">
                <a:solidFill>
                  <a:prstClr val="black">
                    <a:tint val="75000"/>
                  </a:prstClr>
                </a:solidFill>
              </a:rPr>
              <a:pPr algn="ctr"/>
              <a:t>19</a:t>
            </a:fld>
            <a:endParaRPr lang="ru-RU">
              <a:solidFill>
                <a:prstClr val="black">
                  <a:tint val="75000"/>
                </a:prstClr>
              </a:solidFill>
            </a:endParaRPr>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graphicFrame>
        <p:nvGraphicFramePr>
          <p:cNvPr id="7" name="Таблица 6"/>
          <p:cNvGraphicFramePr>
            <a:graphicFrameLocks noGrp="1"/>
          </p:cNvGraphicFramePr>
          <p:nvPr>
            <p:extLst>
              <p:ext uri="{D42A27DB-BD31-4B8C-83A1-F6EECF244321}">
                <p14:modId xmlns:p14="http://schemas.microsoft.com/office/powerpoint/2010/main" val="2521192974"/>
              </p:ext>
            </p:extLst>
          </p:nvPr>
        </p:nvGraphicFramePr>
        <p:xfrm>
          <a:off x="141889" y="1022452"/>
          <a:ext cx="12050110" cy="5888736"/>
        </p:xfrm>
        <a:graphic>
          <a:graphicData uri="http://schemas.openxmlformats.org/drawingml/2006/table">
            <a:tbl>
              <a:tblPr firstRow="1" firstCol="1" bandRow="1">
                <a:tableStyleId>{69CF1AB2-1976-4502-BF36-3FF5EA218861}</a:tableStyleId>
              </a:tblPr>
              <a:tblGrid>
                <a:gridCol w="788324"/>
                <a:gridCol w="1528385"/>
                <a:gridCol w="9733401"/>
              </a:tblGrid>
              <a:tr h="491038">
                <a:tc>
                  <a:txBody>
                    <a:bodyPr/>
                    <a:lstStyle/>
                    <a:p>
                      <a:pPr algn="l">
                        <a:lnSpc>
                          <a:spcPct val="115000"/>
                        </a:lnSpc>
                        <a:spcAft>
                          <a:spcPts val="0"/>
                        </a:spcAft>
                      </a:pPr>
                      <a:r>
                        <a:rPr lang="kk-KZ" sz="1400" dirty="0" smtClean="0">
                          <a:solidFill>
                            <a:schemeClr val="tx2"/>
                          </a:solidFill>
                          <a:effectLst/>
                          <a:latin typeface="Times New Roman" pitchFamily="18" charset="0"/>
                          <a:ea typeface="Calibri"/>
                          <a:cs typeface="Times New Roman" pitchFamily="18" charset="0"/>
                        </a:rPr>
                        <a:t>санат</a:t>
                      </a:r>
                      <a:endParaRPr lang="ru-RU" sz="1400" dirty="0">
                        <a:solidFill>
                          <a:schemeClr val="tx2"/>
                        </a:solidFill>
                        <a:effectLst/>
                        <a:latin typeface="Times New Roman" pitchFamily="18" charset="0"/>
                        <a:ea typeface="Calibri"/>
                        <a:cs typeface="Times New Roman" pitchFamily="18" charset="0"/>
                      </a:endParaRPr>
                    </a:p>
                  </a:txBody>
                  <a:tcPr marL="40996" marR="40996" marT="0" marB="0"/>
                </a:tc>
                <a:tc>
                  <a:txBody>
                    <a:bodyPr/>
                    <a:lstStyle/>
                    <a:p>
                      <a:pPr algn="l">
                        <a:lnSpc>
                          <a:spcPct val="115000"/>
                        </a:lnSpc>
                        <a:spcAft>
                          <a:spcPts val="0"/>
                        </a:spcAft>
                      </a:pPr>
                      <a:r>
                        <a:rPr lang="kk-KZ" sz="1400" dirty="0" smtClean="0">
                          <a:solidFill>
                            <a:schemeClr val="tx2"/>
                          </a:solidFill>
                          <a:effectLst/>
                          <a:latin typeface="Times New Roman" pitchFamily="18" charset="0"/>
                          <a:cs typeface="Times New Roman" pitchFamily="18" charset="0"/>
                        </a:rPr>
                        <a:t>Білімі және өтілі бойынша талаптар</a:t>
                      </a:r>
                      <a:endParaRPr lang="ru-RU" sz="1400" dirty="0">
                        <a:solidFill>
                          <a:schemeClr val="tx2"/>
                        </a:solidFill>
                        <a:effectLst/>
                        <a:latin typeface="Times New Roman" pitchFamily="18" charset="0"/>
                        <a:ea typeface="Calibri"/>
                        <a:cs typeface="Times New Roman" pitchFamily="18" charset="0"/>
                      </a:endParaRPr>
                    </a:p>
                  </a:txBody>
                  <a:tcPr marL="40996" marR="40996" marT="0" marB="0"/>
                </a:tc>
                <a:tc>
                  <a:txBody>
                    <a:bodyPr/>
                    <a:lstStyle/>
                    <a:p>
                      <a:pPr algn="l">
                        <a:lnSpc>
                          <a:spcPct val="115000"/>
                        </a:lnSpc>
                        <a:spcAft>
                          <a:spcPts val="0"/>
                        </a:spcAft>
                      </a:pPr>
                      <a:r>
                        <a:rPr lang="kk-KZ" sz="1400" dirty="0" smtClean="0">
                          <a:solidFill>
                            <a:schemeClr val="tx2"/>
                          </a:solidFill>
                          <a:effectLst/>
                          <a:latin typeface="Times New Roman" pitchFamily="18" charset="0"/>
                          <a:cs typeface="Times New Roman" pitchFamily="18" charset="0"/>
                        </a:rPr>
                        <a:t>Біліктілік талаптары</a:t>
                      </a:r>
                      <a:endParaRPr lang="ru-RU" sz="1400" dirty="0">
                        <a:solidFill>
                          <a:schemeClr val="tx2"/>
                        </a:solidFill>
                        <a:effectLst/>
                        <a:latin typeface="Times New Roman" pitchFamily="18" charset="0"/>
                        <a:ea typeface="Calibri"/>
                        <a:cs typeface="Times New Roman" pitchFamily="18" charset="0"/>
                      </a:endParaRPr>
                    </a:p>
                  </a:txBody>
                  <a:tcPr marL="40996" marR="40996" marT="0" marB="0"/>
                </a:tc>
              </a:tr>
              <a:tr h="5060949">
                <a:tc>
                  <a:txBody>
                    <a:bodyPr/>
                    <a:lstStyle/>
                    <a:p>
                      <a:pPr algn="l">
                        <a:lnSpc>
                          <a:spcPct val="115000"/>
                        </a:lnSpc>
                        <a:spcAft>
                          <a:spcPts val="0"/>
                        </a:spcAft>
                      </a:pPr>
                      <a:r>
                        <a:rPr lang="ru-RU" sz="1400" dirty="0" smtClean="0">
                          <a:solidFill>
                            <a:schemeClr val="tx2"/>
                          </a:solidFill>
                          <a:effectLst/>
                          <a:latin typeface="Times New Roman" pitchFamily="18" charset="0"/>
                          <a:cs typeface="Times New Roman" pitchFamily="18" charset="0"/>
                        </a:rPr>
                        <a:t> </a:t>
                      </a:r>
                      <a:r>
                        <a:rPr lang="ru-RU" sz="1400" dirty="0">
                          <a:solidFill>
                            <a:schemeClr val="tx2"/>
                          </a:solidFill>
                          <a:effectLst/>
                          <a:latin typeface="Times New Roman" pitchFamily="18" charset="0"/>
                          <a:cs typeface="Times New Roman" pitchFamily="18" charset="0"/>
                        </a:rPr>
                        <a:t>"</a:t>
                      </a:r>
                      <a:r>
                        <a:rPr lang="ru-RU" sz="1400" dirty="0" err="1" smtClean="0">
                          <a:solidFill>
                            <a:schemeClr val="tx2"/>
                          </a:solidFill>
                          <a:effectLst/>
                          <a:latin typeface="Times New Roman" pitchFamily="18" charset="0"/>
                          <a:cs typeface="Times New Roman" pitchFamily="18" charset="0"/>
                        </a:rPr>
                        <a:t>педагог-зерттеуші</a:t>
                      </a:r>
                      <a:r>
                        <a:rPr lang="ru-RU" sz="1400" dirty="0" smtClean="0">
                          <a:solidFill>
                            <a:schemeClr val="tx2"/>
                          </a:solidFill>
                          <a:effectLst/>
                          <a:latin typeface="Times New Roman" pitchFamily="18" charset="0"/>
                          <a:cs typeface="Times New Roman" pitchFamily="18" charset="0"/>
                        </a:rPr>
                        <a:t>":</a:t>
                      </a:r>
                      <a:endParaRPr lang="ru-RU" sz="1400" dirty="0">
                        <a:solidFill>
                          <a:schemeClr val="tx2"/>
                        </a:solidFill>
                        <a:effectLst/>
                        <a:latin typeface="Times New Roman" pitchFamily="18" charset="0"/>
                        <a:cs typeface="Times New Roman" pitchFamily="18" charset="0"/>
                      </a:endParaRPr>
                    </a:p>
                    <a:p>
                      <a:pPr algn="l">
                        <a:lnSpc>
                          <a:spcPct val="115000"/>
                        </a:lnSpc>
                        <a:spcAft>
                          <a:spcPts val="0"/>
                        </a:spcAft>
                      </a:pPr>
                      <a:r>
                        <a:rPr lang="ru-RU" sz="1400" dirty="0">
                          <a:solidFill>
                            <a:schemeClr val="tx2"/>
                          </a:solidFill>
                          <a:effectLst/>
                          <a:latin typeface="Times New Roman" pitchFamily="18" charset="0"/>
                          <a:cs typeface="Times New Roman" pitchFamily="18" charset="0"/>
                        </a:rPr>
                        <a:t> </a:t>
                      </a:r>
                      <a:endParaRPr lang="ru-RU" sz="1400" dirty="0">
                        <a:solidFill>
                          <a:schemeClr val="tx2"/>
                        </a:solidFill>
                        <a:effectLst/>
                        <a:latin typeface="Times New Roman" pitchFamily="18" charset="0"/>
                        <a:ea typeface="Calibri"/>
                        <a:cs typeface="Times New Roman" pitchFamily="18" charset="0"/>
                      </a:endParaRPr>
                    </a:p>
                  </a:txBody>
                  <a:tcPr marL="40996" marR="40996" marT="0" marB="0"/>
                </a:tc>
                <a:tc>
                  <a:txBody>
                    <a:bodyPr/>
                    <a:lstStyle/>
                    <a:p>
                      <a:pPr algn="l">
                        <a:lnSpc>
                          <a:spcPct val="115000"/>
                        </a:lnSpc>
                        <a:spcAft>
                          <a:spcPts val="0"/>
                        </a:spcAft>
                      </a:pPr>
                      <a:r>
                        <a:rPr lang="ru-RU" sz="1400" dirty="0" err="1" smtClean="0">
                          <a:solidFill>
                            <a:schemeClr val="tx2"/>
                          </a:solidFill>
                          <a:effectLst/>
                          <a:latin typeface="Times New Roman" pitchFamily="18" charset="0"/>
                          <a:cs typeface="Times New Roman" pitchFamily="18" charset="0"/>
                        </a:rPr>
                        <a:t>тиісті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бейіні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бойынша</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жоғары 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жоғары оқу орнынан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кейінгі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педагогикалық 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өзге </a:t>
                      </a:r>
                      <a:r>
                        <a:rPr lang="ru-RU" sz="1400" dirty="0" smtClean="0">
                          <a:solidFill>
                            <a:schemeClr val="tx2"/>
                          </a:solidFill>
                          <a:effectLst/>
                          <a:latin typeface="Times New Roman" pitchFamily="18" charset="0"/>
                          <a:cs typeface="Times New Roman" pitchFamily="18" charset="0"/>
                        </a:rPr>
                        <a:t>де </a:t>
                      </a:r>
                      <a:r>
                        <a:rPr lang="ru-RU" sz="1400" dirty="0" err="1" smtClean="0">
                          <a:solidFill>
                            <a:schemeClr val="tx2"/>
                          </a:solidFill>
                          <a:effectLst/>
                          <a:latin typeface="Times New Roman" pitchFamily="18" charset="0"/>
                          <a:cs typeface="Times New Roman" pitchFamily="18" charset="0"/>
                        </a:rPr>
                        <a:t>кәсіптік білімі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мынадай</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кәсіби құзыреттерге сәйкес келетін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кемінде</a:t>
                      </a:r>
                      <a:r>
                        <a:rPr lang="ru-RU" sz="1400" dirty="0" smtClean="0">
                          <a:solidFill>
                            <a:schemeClr val="tx2"/>
                          </a:solidFill>
                          <a:effectLst/>
                          <a:latin typeface="Times New Roman" pitchFamily="18" charset="0"/>
                          <a:cs typeface="Times New Roman" pitchFamily="18" charset="0"/>
                        </a:rPr>
                        <a:t> бес </a:t>
                      </a:r>
                      <a:r>
                        <a:rPr lang="ru-RU" sz="1400" dirty="0" err="1" smtClean="0">
                          <a:solidFill>
                            <a:schemeClr val="tx2"/>
                          </a:solidFill>
                          <a:effectLst/>
                          <a:latin typeface="Times New Roman" pitchFamily="18" charset="0"/>
                          <a:cs typeface="Times New Roman" pitchFamily="18" charset="0"/>
                        </a:rPr>
                        <a:t>жыл</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педагогикалық өтілі </a:t>
                      </a:r>
                      <a:r>
                        <a:rPr lang="ru-RU" sz="1400" dirty="0" smtClean="0">
                          <a:solidFill>
                            <a:schemeClr val="tx2"/>
                          </a:solidFill>
                          <a:effectLst/>
                          <a:latin typeface="Times New Roman" pitchFamily="18" charset="0"/>
                          <a:cs typeface="Times New Roman" pitchFamily="18" charset="0"/>
                        </a:rPr>
                        <a:t>бар </a:t>
                      </a:r>
                      <a:r>
                        <a:rPr lang="ru-RU" sz="1400" dirty="0" err="1" smtClean="0">
                          <a:solidFill>
                            <a:schemeClr val="tx2"/>
                          </a:solidFill>
                          <a:effectLst/>
                          <a:latin typeface="Times New Roman" pitchFamily="18" charset="0"/>
                          <a:cs typeface="Times New Roman" pitchFamily="18" charset="0"/>
                        </a:rPr>
                        <a:t>тұлғалар</a:t>
                      </a:r>
                      <a:r>
                        <a:rPr lang="ru-RU" sz="1400" dirty="0" smtClean="0">
                          <a:solidFill>
                            <a:schemeClr val="tx2"/>
                          </a:solidFill>
                          <a:effectLst/>
                          <a:latin typeface="Times New Roman" pitchFamily="18" charset="0"/>
                          <a:cs typeface="Times New Roman" pitchFamily="18" charset="0"/>
                        </a:rPr>
                        <a:t>:</a:t>
                      </a:r>
                      <a:endParaRPr lang="ru-RU" sz="1400" dirty="0">
                        <a:solidFill>
                          <a:schemeClr val="tx2"/>
                        </a:solidFill>
                        <a:effectLst/>
                        <a:latin typeface="Times New Roman" pitchFamily="18" charset="0"/>
                        <a:cs typeface="Times New Roman" pitchFamily="18" charset="0"/>
                      </a:endParaRPr>
                    </a:p>
                    <a:p>
                      <a:pPr algn="l">
                        <a:lnSpc>
                          <a:spcPct val="115000"/>
                        </a:lnSpc>
                        <a:spcAft>
                          <a:spcPts val="0"/>
                        </a:spcAft>
                      </a:pPr>
                      <a:r>
                        <a:rPr lang="ru-RU" sz="1400" dirty="0">
                          <a:solidFill>
                            <a:schemeClr val="tx2"/>
                          </a:solidFill>
                          <a:effectLst/>
                          <a:latin typeface="Times New Roman" pitchFamily="18" charset="0"/>
                          <a:cs typeface="Times New Roman" pitchFamily="18" charset="0"/>
                        </a:rPr>
                        <a:t> </a:t>
                      </a:r>
                      <a:endParaRPr lang="ru-RU" sz="1400" dirty="0">
                        <a:solidFill>
                          <a:schemeClr val="tx2"/>
                        </a:solidFill>
                        <a:effectLst/>
                        <a:latin typeface="Times New Roman" pitchFamily="18" charset="0"/>
                        <a:ea typeface="Calibri"/>
                        <a:cs typeface="Times New Roman" pitchFamily="18" charset="0"/>
                      </a:endParaRPr>
                    </a:p>
                  </a:txBody>
                  <a:tcPr marL="40996" marR="40996" marT="0" marB="0"/>
                </a:tc>
                <a:tc>
                  <a:txBody>
                    <a:bodyPr/>
                    <a:lstStyle/>
                    <a:p>
                      <a:pPr algn="l">
                        <a:lnSpc>
                          <a:spcPct val="115000"/>
                        </a:lnSpc>
                        <a:spcAft>
                          <a:spcPts val="0"/>
                        </a:spcAft>
                      </a:pPr>
                      <a:r>
                        <a:rPr lang="ru-RU" sz="1400" dirty="0">
                          <a:solidFill>
                            <a:schemeClr val="tx2"/>
                          </a:solidFill>
                          <a:effectLst/>
                          <a:latin typeface="Times New Roman" pitchFamily="18" charset="0"/>
                          <a:cs typeface="Times New Roman" pitchFamily="18" charset="0"/>
                        </a:rPr>
                        <a:t>    </a:t>
                      </a:r>
                      <a:r>
                        <a:rPr lang="ru-RU" sz="1400" dirty="0" smtClean="0">
                          <a:solidFill>
                            <a:schemeClr val="tx2"/>
                          </a:solidFill>
                          <a:effectLst/>
                          <a:latin typeface="Times New Roman" pitchFamily="18" charset="0"/>
                          <a:cs typeface="Times New Roman" pitchFamily="18" charset="0"/>
                        </a:rPr>
                        <a:t>"</a:t>
                      </a:r>
                      <a:r>
                        <a:rPr lang="ru-RU" sz="1400" dirty="0" err="1" smtClean="0">
                          <a:solidFill>
                            <a:schemeClr val="tx2"/>
                          </a:solidFill>
                          <a:effectLst/>
                          <a:latin typeface="Times New Roman" pitchFamily="18" charset="0"/>
                          <a:cs typeface="Times New Roman" pitchFamily="18" charset="0"/>
                        </a:rPr>
                        <a:t>педагог-сарапшы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біліктілік</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санатының жалпы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талаптарына</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сәйкес келеді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бұдан басқа:</a:t>
                      </a:r>
                      <a:r>
                        <a:rPr lang="ru-RU" sz="1400" dirty="0" smtClean="0">
                          <a:solidFill>
                            <a:schemeClr val="tx2"/>
                          </a:solidFill>
                          <a:effectLst/>
                          <a:latin typeface="Times New Roman" pitchFamily="18" charset="0"/>
                          <a:cs typeface="Times New Roman" pitchFamily="18" charset="0"/>
                        </a:rPr>
                        <a:t>      </a:t>
                      </a:r>
                    </a:p>
                    <a:p>
                      <a:pPr algn="l">
                        <a:lnSpc>
                          <a:spcPct val="115000"/>
                        </a:lnSpc>
                        <a:spcAft>
                          <a:spcPts val="0"/>
                        </a:spcAft>
                        <a:buFont typeface="Wingdings" pitchFamily="2" charset="2"/>
                        <a:buChar char="ü"/>
                      </a:pP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Сабақты зерттеу</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және бағалау құралдарын әзірлеу дағдыларын меңгерген;білім алушылардың зерттеу</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дағдыларын дамытуды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қамтамасыз етеді</a:t>
                      </a:r>
                      <a:r>
                        <a:rPr lang="ru-RU" sz="1400" dirty="0" smtClean="0">
                          <a:solidFill>
                            <a:schemeClr val="tx2"/>
                          </a:solidFill>
                          <a:effectLst/>
                          <a:latin typeface="Times New Roman" pitchFamily="18" charset="0"/>
                          <a:cs typeface="Times New Roman" pitchFamily="18" charset="0"/>
                        </a:rPr>
                        <a:t>;     </a:t>
                      </a:r>
                    </a:p>
                    <a:p>
                      <a:pPr algn="l">
                        <a:lnSpc>
                          <a:spcPct val="115000"/>
                        </a:lnSpc>
                        <a:spcAft>
                          <a:spcPts val="0"/>
                        </a:spcAft>
                        <a:buFont typeface="Wingdings" pitchFamily="2" charset="2"/>
                        <a:buChar char="ü"/>
                      </a:pP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облыс</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республикалық маңызы </a:t>
                      </a:r>
                      <a:r>
                        <a:rPr lang="ru-RU" sz="1400" dirty="0" smtClean="0">
                          <a:solidFill>
                            <a:schemeClr val="tx2"/>
                          </a:solidFill>
                          <a:effectLst/>
                          <a:latin typeface="Times New Roman" pitchFamily="18" charset="0"/>
                          <a:cs typeface="Times New Roman" pitchFamily="18" charset="0"/>
                        </a:rPr>
                        <a:t>бар </a:t>
                      </a:r>
                      <a:r>
                        <a:rPr lang="ru-RU" sz="1400" dirty="0" err="1" smtClean="0">
                          <a:solidFill>
                            <a:schemeClr val="tx2"/>
                          </a:solidFill>
                          <a:effectLst/>
                          <a:latin typeface="Times New Roman" pitchFamily="18" charset="0"/>
                          <a:cs typeface="Times New Roman" pitchFamily="18" charset="0"/>
                        </a:rPr>
                        <a:t>қалалар және </a:t>
                      </a:r>
                      <a:r>
                        <a:rPr lang="ru-RU" sz="1400" dirty="0" smtClean="0">
                          <a:solidFill>
                            <a:schemeClr val="tx2"/>
                          </a:solidFill>
                          <a:effectLst/>
                          <a:latin typeface="Times New Roman" pitchFamily="18" charset="0"/>
                          <a:cs typeface="Times New Roman" pitchFamily="18" charset="0"/>
                        </a:rPr>
                        <a:t>Астана, республика </a:t>
                      </a:r>
                      <a:r>
                        <a:rPr lang="ru-RU" sz="1400" dirty="0" err="1" smtClean="0">
                          <a:solidFill>
                            <a:schemeClr val="tx2"/>
                          </a:solidFill>
                          <a:effectLst/>
                          <a:latin typeface="Times New Roman" pitchFamily="18" charset="0"/>
                          <a:cs typeface="Times New Roman" pitchFamily="18" charset="0"/>
                        </a:rPr>
                        <a:t>деңгейінде тәжірибені жинақтайды </a:t>
                      </a:r>
                      <a:r>
                        <a:rPr lang="ru-RU" sz="1400" dirty="0" smtClean="0">
                          <a:solidFill>
                            <a:schemeClr val="tx2"/>
                          </a:solidFill>
                          <a:effectLst/>
                          <a:latin typeface="Times New Roman" pitchFamily="18" charset="0"/>
                          <a:cs typeface="Times New Roman" pitchFamily="18" charset="0"/>
                        </a:rPr>
                        <a:t>(</a:t>
                      </a:r>
                      <a:r>
                        <a:rPr lang="ru-RU" sz="1400" dirty="0" err="1" smtClean="0">
                          <a:solidFill>
                            <a:schemeClr val="tx2"/>
                          </a:solidFill>
                          <a:effectLst/>
                          <a:latin typeface="Times New Roman" pitchFamily="18" charset="0"/>
                          <a:cs typeface="Times New Roman" pitchFamily="18" charset="0"/>
                        </a:rPr>
                        <a:t>республикалық ведомстволық бағынысты ұйымдар </a:t>
                      </a:r>
                      <a:r>
                        <a:rPr lang="ru-RU" sz="1400" dirty="0" smtClean="0">
                          <a:solidFill>
                            <a:schemeClr val="tx2"/>
                          </a:solidFill>
                          <a:effectLst/>
                          <a:latin typeface="Times New Roman" pitchFamily="18" charset="0"/>
                          <a:cs typeface="Times New Roman" pitchFamily="18" charset="0"/>
                        </a:rPr>
                        <a:t>мен </a:t>
                      </a:r>
                      <a:r>
                        <a:rPr lang="ru-RU" sz="1400" dirty="0" err="1" smtClean="0">
                          <a:solidFill>
                            <a:schemeClr val="tx2"/>
                          </a:solidFill>
                          <a:effectLst/>
                          <a:latin typeface="Times New Roman" pitchFamily="18" charset="0"/>
                          <a:cs typeface="Times New Roman" pitchFamily="18" charset="0"/>
                        </a:rPr>
                        <a:t>салалық мемлекеттік</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органдардың білім</a:t>
                      </a:r>
                      <a:r>
                        <a:rPr lang="ru-RU" sz="1400" dirty="0" smtClean="0">
                          <a:solidFill>
                            <a:schemeClr val="tx2"/>
                          </a:solidFill>
                          <a:effectLst/>
                          <a:latin typeface="Times New Roman" pitchFamily="18" charset="0"/>
                          <a:cs typeface="Times New Roman" pitchFamily="18" charset="0"/>
                        </a:rPr>
                        <a:t> беру </a:t>
                      </a:r>
                      <a:r>
                        <a:rPr lang="ru-RU" sz="1400" dirty="0" err="1" smtClean="0">
                          <a:solidFill>
                            <a:schemeClr val="tx2"/>
                          </a:solidFill>
                          <a:effectLst/>
                          <a:latin typeface="Times New Roman" pitchFamily="18" charset="0"/>
                          <a:cs typeface="Times New Roman" pitchFamily="18" charset="0"/>
                        </a:rPr>
                        <a:t>ұйымдары үшін</a:t>
                      </a:r>
                      <a:r>
                        <a:rPr lang="ru-RU" sz="1400" dirty="0" smtClean="0">
                          <a:solidFill>
                            <a:schemeClr val="tx2"/>
                          </a:solidFill>
                          <a:effectLst/>
                          <a:latin typeface="Times New Roman" pitchFamily="18" charset="0"/>
                          <a:cs typeface="Times New Roman" pitchFamily="18" charset="0"/>
                        </a:rPr>
                        <a:t>);      </a:t>
                      </a:r>
                    </a:p>
                    <a:p>
                      <a:pPr algn="l">
                        <a:lnSpc>
                          <a:spcPct val="115000"/>
                        </a:lnSpc>
                        <a:spcAft>
                          <a:spcPts val="0"/>
                        </a:spcAft>
                        <a:buFont typeface="Wingdings" pitchFamily="2" charset="2"/>
                        <a:buChar char="ü"/>
                      </a:pP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білім</a:t>
                      </a:r>
                      <a:r>
                        <a:rPr lang="ru-RU" sz="1400" dirty="0" smtClean="0">
                          <a:solidFill>
                            <a:schemeClr val="tx2"/>
                          </a:solidFill>
                          <a:effectLst/>
                          <a:latin typeface="Times New Roman" pitchFamily="18" charset="0"/>
                          <a:cs typeface="Times New Roman" pitchFamily="18" charset="0"/>
                        </a:rPr>
                        <a:t> беру </a:t>
                      </a:r>
                      <a:r>
                        <a:rPr lang="ru-RU" sz="1400" dirty="0" err="1" smtClean="0">
                          <a:solidFill>
                            <a:schemeClr val="tx2"/>
                          </a:solidFill>
                          <a:effectLst/>
                          <a:latin typeface="Times New Roman" pitchFamily="18" charset="0"/>
                          <a:cs typeface="Times New Roman" pitchFamily="18" charset="0"/>
                        </a:rPr>
                        <a:t>саласындағы уәкілетті </a:t>
                      </a:r>
                      <a:r>
                        <a:rPr lang="ru-RU" sz="1400" dirty="0" smtClean="0">
                          <a:solidFill>
                            <a:schemeClr val="tx2"/>
                          </a:solidFill>
                          <a:effectLst/>
                          <a:latin typeface="Times New Roman" pitchFamily="18" charset="0"/>
                          <a:cs typeface="Times New Roman" pitchFamily="18" charset="0"/>
                        </a:rPr>
                        <a:t>орган </a:t>
                      </a:r>
                      <a:r>
                        <a:rPr lang="ru-RU" sz="1400" dirty="0" err="1" smtClean="0">
                          <a:solidFill>
                            <a:schemeClr val="tx2"/>
                          </a:solidFill>
                          <a:effectLst/>
                          <a:latin typeface="Times New Roman" pitchFamily="18" charset="0"/>
                          <a:cs typeface="Times New Roman" pitchFamily="18" charset="0"/>
                        </a:rPr>
                        <a:t>бекіткен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тізбеге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сәйкес облыстық</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республикалық</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халықаралық деңгейлерде олимпиадалардың</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конкурстардың</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жарыстардың қатысушылары 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жеңімпаздары 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жүлдегерлері </a:t>
                      </a:r>
                      <a:r>
                        <a:rPr lang="ru-RU" sz="1400" dirty="0" smtClean="0">
                          <a:solidFill>
                            <a:schemeClr val="tx2"/>
                          </a:solidFill>
                          <a:effectLst/>
                          <a:latin typeface="Times New Roman" pitchFamily="18" charset="0"/>
                          <a:cs typeface="Times New Roman" pitchFamily="18" charset="0"/>
                        </a:rPr>
                        <a:t>бар;    </a:t>
                      </a:r>
                    </a:p>
                    <a:p>
                      <a:pPr algn="l">
                        <a:lnSpc>
                          <a:spcPct val="115000"/>
                        </a:lnSpc>
                        <a:spcAft>
                          <a:spcPts val="0"/>
                        </a:spcAft>
                        <a:buFont typeface="Wingdings" pitchFamily="2" charset="2"/>
                        <a:buChar char="ü"/>
                      </a:pP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"Қазақстан мұғалімі" ұлттық сыйлығының қатысушысы 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жүлдегері 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жеңімпазы, </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Үздік </a:t>
                      </a:r>
                      <a:r>
                        <a:rPr lang="ru-RU" sz="1400" dirty="0" smtClean="0">
                          <a:solidFill>
                            <a:schemeClr val="tx2"/>
                          </a:solidFill>
                          <a:effectLst/>
                          <a:latin typeface="Times New Roman" pitchFamily="18" charset="0"/>
                          <a:cs typeface="Times New Roman" pitchFamily="18" charset="0"/>
                        </a:rPr>
                        <a:t>педагог "</a:t>
                      </a:r>
                      <a:r>
                        <a:rPr lang="ru-RU" sz="1400" dirty="0" err="1" smtClean="0">
                          <a:solidFill>
                            <a:schemeClr val="tx2"/>
                          </a:solidFill>
                          <a:effectLst/>
                          <a:latin typeface="Times New Roman" pitchFamily="18" charset="0"/>
                          <a:cs typeface="Times New Roman" pitchFamily="18" charset="0"/>
                        </a:rPr>
                        <a:t>атағының иегері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болған жағдайда</a:t>
                      </a:r>
                      <a:r>
                        <a:rPr lang="ru-RU" sz="1400" dirty="0" smtClean="0">
                          <a:solidFill>
                            <a:schemeClr val="tx2"/>
                          </a:solidFill>
                          <a:effectLst/>
                          <a:latin typeface="Times New Roman" pitchFamily="18" charset="0"/>
                          <a:cs typeface="Times New Roman" pitchFamily="18" charset="0"/>
                        </a:rPr>
                        <a:t>)</a:t>
                      </a:r>
                      <a:r>
                        <a:rPr lang="ru-RU" sz="1400" dirty="0" err="1" smtClean="0">
                          <a:solidFill>
                            <a:schemeClr val="tx2"/>
                          </a:solidFill>
                          <a:effectLst/>
                          <a:latin typeface="Times New Roman" pitchFamily="18" charset="0"/>
                          <a:cs typeface="Times New Roman" pitchFamily="18" charset="0"/>
                        </a:rPr>
                        <a:t>болып</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табылады</a:t>
                      </a:r>
                      <a:r>
                        <a:rPr lang="ru-RU" sz="1400" dirty="0" smtClean="0">
                          <a:solidFill>
                            <a:schemeClr val="tx2"/>
                          </a:solidFill>
                          <a:effectLst/>
                          <a:latin typeface="Times New Roman" pitchFamily="18" charset="0"/>
                          <a:cs typeface="Times New Roman" pitchFamily="18" charset="0"/>
                        </a:rPr>
                        <a:t>;      </a:t>
                      </a:r>
                    </a:p>
                    <a:p>
                      <a:pPr algn="l">
                        <a:lnSpc>
                          <a:spcPct val="115000"/>
                        </a:lnSpc>
                        <a:spcAft>
                          <a:spcPts val="0"/>
                        </a:spcAft>
                        <a:buFont typeface="Wingdings" pitchFamily="2" charset="2"/>
                        <a:buChar char="ü"/>
                      </a:pP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аудан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(облыстық маңызы </a:t>
                      </a:r>
                      <a:r>
                        <a:rPr lang="ru-RU" sz="1400" dirty="0" smtClean="0">
                          <a:solidFill>
                            <a:schemeClr val="tx2"/>
                          </a:solidFill>
                          <a:effectLst/>
                          <a:latin typeface="Times New Roman" pitchFamily="18" charset="0"/>
                          <a:cs typeface="Times New Roman" pitchFamily="18" charset="0"/>
                        </a:rPr>
                        <a:t>бар </a:t>
                      </a:r>
                      <a:r>
                        <a:rPr lang="ru-RU" sz="1400" dirty="0" err="1" smtClean="0">
                          <a:solidFill>
                            <a:schemeClr val="tx2"/>
                          </a:solidFill>
                          <a:effectLst/>
                          <a:latin typeface="Times New Roman" pitchFamily="18" charset="0"/>
                          <a:cs typeface="Times New Roman" pitchFamily="18" charset="0"/>
                        </a:rPr>
                        <a:t>қала</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облыс</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бар</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болса</a:t>
                      </a:r>
                      <a:r>
                        <a:rPr lang="ru-RU" sz="1400" dirty="0" smtClean="0">
                          <a:solidFill>
                            <a:schemeClr val="tx2"/>
                          </a:solidFill>
                          <a:effectLst/>
                          <a:latin typeface="Times New Roman" pitchFamily="18" charset="0"/>
                          <a:cs typeface="Times New Roman" pitchFamily="18" charset="0"/>
                        </a:rPr>
                        <a:t>)</a:t>
                      </a:r>
                      <a:r>
                        <a:rPr lang="ru-RU" sz="1400" dirty="0" err="1" smtClean="0">
                          <a:solidFill>
                            <a:schemeClr val="tx2"/>
                          </a:solidFill>
                          <a:effectLst/>
                          <a:latin typeface="Times New Roman" pitchFamily="18" charset="0"/>
                          <a:cs typeface="Times New Roman" pitchFamily="18" charset="0"/>
                        </a:rPr>
                        <a:t>деңгейінде педагогикалық қоғамдастықта тәлімгерлікті жүзеге асырады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және </a:t>
                      </a:r>
                      <a:r>
                        <a:rPr lang="ru-RU" sz="1400" dirty="0" smtClean="0">
                          <a:solidFill>
                            <a:schemeClr val="tx2"/>
                          </a:solidFill>
                          <a:effectLst/>
                          <a:latin typeface="Times New Roman" pitchFamily="18" charset="0"/>
                          <a:cs typeface="Times New Roman" pitchFamily="18" charset="0"/>
                        </a:rPr>
                        <a:t>даму </a:t>
                      </a:r>
                      <a:r>
                        <a:rPr lang="ru-RU" sz="1400" dirty="0" err="1" smtClean="0">
                          <a:solidFill>
                            <a:schemeClr val="tx2"/>
                          </a:solidFill>
                          <a:effectLst/>
                          <a:latin typeface="Times New Roman" pitchFamily="18" charset="0"/>
                          <a:cs typeface="Times New Roman" pitchFamily="18" charset="0"/>
                        </a:rPr>
                        <a:t>стратегиясын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сындарлы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айқындайды</a:t>
                      </a:r>
                      <a:r>
                        <a:rPr lang="ru-RU" sz="1400" dirty="0" smtClean="0">
                          <a:solidFill>
                            <a:schemeClr val="tx2"/>
                          </a:solidFill>
                          <a:effectLst/>
                          <a:latin typeface="Times New Roman" pitchFamily="18" charset="0"/>
                          <a:cs typeface="Times New Roman" pitchFamily="18" charset="0"/>
                        </a:rPr>
                        <a:t>;  </a:t>
                      </a:r>
                    </a:p>
                    <a:p>
                      <a:pPr algn="l">
                        <a:lnSpc>
                          <a:spcPct val="115000"/>
                        </a:lnSpc>
                        <a:spcAft>
                          <a:spcPts val="0"/>
                        </a:spcAft>
                        <a:buFont typeface="Wingdings" pitchFamily="2" charset="2"/>
                        <a:buChar char="ü"/>
                      </a:pP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тиісті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уәкілетті органның ведомстволық бағынысты білім</a:t>
                      </a:r>
                      <a:r>
                        <a:rPr lang="ru-RU" sz="1400" dirty="0" smtClean="0">
                          <a:solidFill>
                            <a:schemeClr val="tx2"/>
                          </a:solidFill>
                          <a:effectLst/>
                          <a:latin typeface="Times New Roman" pitchFamily="18" charset="0"/>
                          <a:cs typeface="Times New Roman" pitchFamily="18" charset="0"/>
                        </a:rPr>
                        <a:t> беру </a:t>
                      </a:r>
                      <a:r>
                        <a:rPr lang="ru-RU" sz="1400" dirty="0" err="1" smtClean="0">
                          <a:solidFill>
                            <a:schemeClr val="tx2"/>
                          </a:solidFill>
                          <a:effectLst/>
                          <a:latin typeface="Times New Roman" pitchFamily="18" charset="0"/>
                          <a:cs typeface="Times New Roman" pitchFamily="18" charset="0"/>
                        </a:rPr>
                        <a:t>ұйымдары ұйымдастырған педагогтар</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үшін семинарлар</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конференциялар</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ұйымдастыруға және өткізуге қатысады</a:t>
                      </a:r>
                      <a:r>
                        <a:rPr lang="ru-RU" sz="1400" dirty="0" smtClean="0">
                          <a:solidFill>
                            <a:schemeClr val="tx2"/>
                          </a:solidFill>
                          <a:effectLst/>
                          <a:latin typeface="Times New Roman" pitchFamily="18" charset="0"/>
                          <a:cs typeface="Times New Roman" pitchFamily="18" charset="0"/>
                        </a:rPr>
                        <a:t>;      </a:t>
                      </a:r>
                    </a:p>
                    <a:p>
                      <a:pPr algn="l">
                        <a:lnSpc>
                          <a:spcPct val="115000"/>
                        </a:lnSpc>
                        <a:spcAft>
                          <a:spcPts val="0"/>
                        </a:spcAft>
                        <a:buFont typeface="Wingdings" pitchFamily="2" charset="2"/>
                        <a:buChar char="ü"/>
                      </a:pP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Қазақстан Республикасы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Білім</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және ғылым министрлігінің </a:t>
                      </a:r>
                      <a:r>
                        <a:rPr lang="ru-RU" sz="1400" dirty="0" smtClean="0">
                          <a:solidFill>
                            <a:schemeClr val="tx2"/>
                          </a:solidFill>
                          <a:effectLst/>
                          <a:latin typeface="Times New Roman" pitchFamily="18" charset="0"/>
                          <a:cs typeface="Times New Roman" pitchFamily="18" charset="0"/>
                        </a:rPr>
                        <a:t>"</a:t>
                      </a:r>
                      <a:r>
                        <a:rPr lang="ru-RU" sz="1400" dirty="0" err="1" smtClean="0">
                          <a:solidFill>
                            <a:schemeClr val="tx2"/>
                          </a:solidFill>
                          <a:effectLst/>
                          <a:latin typeface="Times New Roman" pitchFamily="18" charset="0"/>
                          <a:cs typeface="Times New Roman" pitchFamily="18" charset="0"/>
                        </a:rPr>
                        <a:t>Білім</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мазмұнын сараптау</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Республикалық ғылыми-практикалық орталығы" шаруашылық жүргізу құқығындағы республикалық мемлекеттік</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кәсіпорнының "сарапшылардың электрондық базасына</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сәйкес оқулықтарды, оқу-әдістемелік кешендер</a:t>
                      </a:r>
                      <a:r>
                        <a:rPr lang="ru-RU" sz="1400" dirty="0" smtClean="0">
                          <a:solidFill>
                            <a:schemeClr val="tx2"/>
                          </a:solidFill>
                          <a:effectLst/>
                          <a:latin typeface="Times New Roman" pitchFamily="18" charset="0"/>
                          <a:cs typeface="Times New Roman" pitchFamily="18" charset="0"/>
                        </a:rPr>
                        <a:t> мен </a:t>
                      </a:r>
                      <a:r>
                        <a:rPr lang="ru-RU" sz="1400" dirty="0" err="1" smtClean="0">
                          <a:solidFill>
                            <a:schemeClr val="tx2"/>
                          </a:solidFill>
                          <a:effectLst/>
                          <a:latin typeface="Times New Roman" pitchFamily="18" charset="0"/>
                          <a:cs typeface="Times New Roman" pitchFamily="18" charset="0"/>
                        </a:rPr>
                        <a:t>оқу-әдістемелік құралдарды сараптау</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жөніндегі сарапшылар</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құрамына кіреді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бұдан әрі </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Білім</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мазмұнын сараптау</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республикалық ғылыми-практикалық орталығы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техникалық және кәсіптік білім</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департаменті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жанындағы Республикалық оқу-әдістемелік кеңес ұсынған </a:t>
                      </a:r>
                      <a:r>
                        <a:rPr lang="ru-RU" sz="1400" dirty="0" smtClean="0">
                          <a:solidFill>
                            <a:schemeClr val="tx2"/>
                          </a:solidFill>
                          <a:effectLst/>
                          <a:latin typeface="Times New Roman" pitchFamily="18" charset="0"/>
                          <a:cs typeface="Times New Roman" pitchFamily="18" charset="0"/>
                        </a:rPr>
                        <a:t>(бар </a:t>
                      </a:r>
                      <a:r>
                        <a:rPr lang="ru-RU" sz="1400" dirty="0" err="1" smtClean="0">
                          <a:solidFill>
                            <a:schemeClr val="tx2"/>
                          </a:solidFill>
                          <a:effectLst/>
                          <a:latin typeface="Times New Roman" pitchFamily="18" charset="0"/>
                          <a:cs typeface="Times New Roman" pitchFamily="18" charset="0"/>
                        </a:rPr>
                        <a:t>болса</a:t>
                      </a:r>
                      <a:r>
                        <a:rPr lang="ru-RU" sz="1400" dirty="0" smtClean="0">
                          <a:solidFill>
                            <a:schemeClr val="tx2"/>
                          </a:solidFill>
                          <a:effectLst/>
                          <a:latin typeface="Times New Roman" pitchFamily="18" charset="0"/>
                          <a:cs typeface="Times New Roman" pitchFamily="18" charset="0"/>
                        </a:rPr>
                        <a:t>);      </a:t>
                      </a:r>
                    </a:p>
                    <a:p>
                      <a:pPr algn="l">
                        <a:lnSpc>
                          <a:spcPct val="115000"/>
                        </a:lnSpc>
                        <a:spcAft>
                          <a:spcPts val="0"/>
                        </a:spcAft>
                        <a:buFont typeface="Wingdings" pitchFamily="2" charset="2"/>
                        <a:buChar char="ü"/>
                      </a:pPr>
                      <a:r>
                        <a:rPr lang="ru-RU" sz="1400" dirty="0" err="1" smtClean="0">
                          <a:solidFill>
                            <a:schemeClr val="tx2"/>
                          </a:solidFill>
                          <a:effectLst/>
                          <a:latin typeface="Times New Roman" pitchFamily="18" charset="0"/>
                          <a:cs typeface="Times New Roman" pitchFamily="18" charset="0"/>
                        </a:rPr>
                        <a:t>еліміздің, Облыстың теледидарында</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трансляциялауға енгізілген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білім</a:t>
                      </a:r>
                      <a:r>
                        <a:rPr lang="ru-RU" sz="1400" dirty="0" smtClean="0">
                          <a:solidFill>
                            <a:schemeClr val="tx2"/>
                          </a:solidFill>
                          <a:effectLst/>
                          <a:latin typeface="Times New Roman" pitchFamily="18" charset="0"/>
                          <a:cs typeface="Times New Roman" pitchFamily="18" charset="0"/>
                        </a:rPr>
                        <a:t> беру </a:t>
                      </a:r>
                      <a:r>
                        <a:rPr lang="ru-RU" sz="1400" dirty="0" err="1" smtClean="0">
                          <a:solidFill>
                            <a:schemeClr val="tx2"/>
                          </a:solidFill>
                          <a:effectLst/>
                          <a:latin typeface="Times New Roman" pitchFamily="18" charset="0"/>
                          <a:cs typeface="Times New Roman" pitchFamily="18" charset="0"/>
                        </a:rPr>
                        <a:t>порталдарында</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орналастырылған бейне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-телесабақтар дайындады</a:t>
                      </a:r>
                      <a:r>
                        <a:rPr lang="ru-RU" sz="1400" dirty="0" smtClean="0">
                          <a:solidFill>
                            <a:schemeClr val="tx2"/>
                          </a:solidFill>
                          <a:effectLst/>
                          <a:latin typeface="Times New Roman" pitchFamily="18" charset="0"/>
                          <a:cs typeface="Times New Roman" pitchFamily="18" charset="0"/>
                        </a:rPr>
                        <a:t> (бар </a:t>
                      </a:r>
                      <a:r>
                        <a:rPr lang="ru-RU" sz="1400" dirty="0" err="1" smtClean="0">
                          <a:solidFill>
                            <a:schemeClr val="tx2"/>
                          </a:solidFill>
                          <a:effectLst/>
                          <a:latin typeface="Times New Roman" pitchFamily="18" charset="0"/>
                          <a:cs typeface="Times New Roman" pitchFamily="18" charset="0"/>
                        </a:rPr>
                        <a:t>болса</a:t>
                      </a:r>
                      <a:r>
                        <a:rPr lang="ru-RU" sz="1400" dirty="0" smtClean="0">
                          <a:solidFill>
                            <a:schemeClr val="tx2"/>
                          </a:solidFill>
                          <a:effectLst/>
                          <a:latin typeface="Times New Roman" pitchFamily="18" charset="0"/>
                          <a:cs typeface="Times New Roman" pitchFamily="18" charset="0"/>
                        </a:rPr>
                        <a:t>);      </a:t>
                      </a:r>
                    </a:p>
                    <a:p>
                      <a:pPr algn="l">
                        <a:lnSpc>
                          <a:spcPct val="115000"/>
                        </a:lnSpc>
                        <a:spcAft>
                          <a:spcPts val="0"/>
                        </a:spcAft>
                        <a:buFont typeface="Wingdings" pitchFamily="2" charset="2"/>
                        <a:buChar char="ü"/>
                      </a:pPr>
                      <a:r>
                        <a:rPr lang="ru-RU" sz="1400" dirty="0" err="1" smtClean="0">
                          <a:solidFill>
                            <a:schemeClr val="tx2"/>
                          </a:solidFill>
                          <a:effectLst/>
                          <a:latin typeface="Times New Roman" pitchFamily="18" charset="0"/>
                          <a:cs typeface="Times New Roman" pitchFamily="18" charset="0"/>
                        </a:rPr>
                        <a:t>интернет-ресурстарды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пайдалана</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отырып</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жұмыс тәжірибесін таратады</a:t>
                      </a:r>
                      <a:r>
                        <a:rPr lang="ru-RU" sz="1400" dirty="0" smtClean="0">
                          <a:solidFill>
                            <a:schemeClr val="tx2"/>
                          </a:solidFill>
                          <a:effectLst/>
                          <a:latin typeface="Times New Roman" pitchFamily="18" charset="0"/>
                          <a:cs typeface="Times New Roman" pitchFamily="18" charset="0"/>
                        </a:rPr>
                        <a:t>;</a:t>
                      </a:r>
                      <a:endParaRPr lang="ru-RU" sz="1400" dirty="0">
                        <a:solidFill>
                          <a:schemeClr val="tx2"/>
                        </a:solidFill>
                        <a:effectLst/>
                        <a:latin typeface="Times New Roman" pitchFamily="18" charset="0"/>
                        <a:ea typeface="Calibri"/>
                        <a:cs typeface="Times New Roman" pitchFamily="18" charset="0"/>
                      </a:endParaRPr>
                    </a:p>
                  </a:txBody>
                  <a:tcPr marL="40996" marR="40996" marT="0" marB="0"/>
                </a:tc>
              </a:tr>
            </a:tbl>
          </a:graphicData>
        </a:graphic>
      </p:graphicFrame>
    </p:spTree>
    <p:extLst>
      <p:ext uri="{BB962C8B-B14F-4D97-AF65-F5344CB8AC3E}">
        <p14:creationId xmlns:p14="http://schemas.microsoft.com/office/powerpoint/2010/main" val="9392305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5669" y="764274"/>
            <a:ext cx="11156731" cy="653363"/>
          </a:xfrm>
        </p:spPr>
        <p:txBody>
          <a:bodyPr>
            <a:noAutofit/>
          </a:bodyPr>
          <a:lstStyle/>
          <a:p>
            <a:r>
              <a:rPr lang="ru-RU" sz="3600" b="1" dirty="0" err="1" smtClean="0">
                <a:solidFill>
                  <a:schemeClr val="tx2"/>
                </a:solidFill>
              </a:rPr>
              <a:t>Педагогтерді</a:t>
            </a:r>
            <a:r>
              <a:rPr lang="ru-RU" sz="3600" b="1" dirty="0" smtClean="0">
                <a:solidFill>
                  <a:schemeClr val="tx2"/>
                </a:solidFill>
              </a:rPr>
              <a:t>  </a:t>
            </a:r>
            <a:r>
              <a:rPr lang="ru-RU" sz="3600" b="1" dirty="0" err="1" smtClean="0">
                <a:solidFill>
                  <a:schemeClr val="tx2"/>
                </a:solidFill>
              </a:rPr>
              <a:t>аттестаттау</a:t>
            </a:r>
            <a:r>
              <a:rPr lang="ru-RU" sz="3600" b="1" dirty="0" smtClean="0">
                <a:solidFill>
                  <a:schemeClr val="tx2"/>
                </a:solidFill>
              </a:rPr>
              <a:t> </a:t>
            </a:r>
            <a:r>
              <a:rPr lang="ru-RU" sz="3600" b="1" dirty="0" err="1" smtClean="0">
                <a:solidFill>
                  <a:schemeClr val="tx2"/>
                </a:solidFill>
              </a:rPr>
              <a:t>бойынша</a:t>
            </a:r>
            <a:r>
              <a:rPr lang="ru-RU" sz="3600" b="1" dirty="0" smtClean="0">
                <a:solidFill>
                  <a:schemeClr val="tx2"/>
                </a:solidFill>
              </a:rPr>
              <a:t> </a:t>
            </a:r>
            <a:r>
              <a:rPr lang="ru-RU" sz="3600" b="1" dirty="0" err="1" smtClean="0">
                <a:solidFill>
                  <a:schemeClr val="tx2"/>
                </a:solidFill>
              </a:rPr>
              <a:t>нормативтік</a:t>
            </a:r>
            <a:r>
              <a:rPr lang="ru-RU" sz="3600" b="1" dirty="0" smtClean="0">
                <a:solidFill>
                  <a:schemeClr val="tx2"/>
                </a:solidFill>
              </a:rPr>
              <a:t> </a:t>
            </a:r>
            <a:r>
              <a:rPr lang="ru-RU" sz="3600" b="1" dirty="0" err="1" smtClean="0">
                <a:solidFill>
                  <a:schemeClr val="tx2"/>
                </a:solidFill>
              </a:rPr>
              <a:t>құқықтық</a:t>
            </a:r>
            <a:r>
              <a:rPr lang="ru-RU" sz="3600" b="1" dirty="0" smtClean="0">
                <a:solidFill>
                  <a:schemeClr val="tx2"/>
                </a:solidFill>
              </a:rPr>
              <a:t> </a:t>
            </a:r>
            <a:r>
              <a:rPr lang="ru-RU" sz="3600" b="1" dirty="0" err="1" smtClean="0">
                <a:solidFill>
                  <a:schemeClr val="tx2"/>
                </a:solidFill>
              </a:rPr>
              <a:t>құжаттар</a:t>
            </a:r>
            <a:endParaRPr lang="ru-RU" sz="3600" b="1" dirty="0">
              <a:solidFill>
                <a:schemeClr val="tx2"/>
              </a:solidFill>
            </a:endParaRPr>
          </a:p>
        </p:txBody>
      </p:sp>
      <p:sp>
        <p:nvSpPr>
          <p:cNvPr id="3" name="Номер слайда 2"/>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2</a:t>
            </a:fld>
            <a:endParaRPr lang="ru-RU"/>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740979" y="1718440"/>
            <a:ext cx="10846676" cy="4401205"/>
          </a:xfrm>
          <a:prstGeom prst="rect">
            <a:avLst/>
          </a:prstGeom>
        </p:spPr>
        <p:txBody>
          <a:bodyPr wrap="square">
            <a:spAutoFit/>
          </a:bodyPr>
          <a:lstStyle/>
          <a:p>
            <a:pPr marL="457200" indent="-457200" algn="just">
              <a:buFont typeface="Wingdings" pitchFamily="2" charset="2"/>
              <a:buChar char="Ø"/>
            </a:pPr>
            <a:r>
              <a:rPr lang="ru-RU" sz="2800" dirty="0" smtClean="0">
                <a:solidFill>
                  <a:schemeClr val="tx2"/>
                </a:solidFill>
              </a:rPr>
              <a:t>«</a:t>
            </a:r>
            <a:r>
              <a:rPr lang="en-US" sz="2800" dirty="0" err="1">
                <a:solidFill>
                  <a:schemeClr val="tx2"/>
                </a:solidFill>
              </a:rPr>
              <a:t>Педагогтерді</a:t>
            </a:r>
            <a:r>
              <a:rPr lang="en-US" sz="2800" dirty="0">
                <a:solidFill>
                  <a:schemeClr val="tx2"/>
                </a:solidFill>
              </a:rPr>
              <a:t> </a:t>
            </a:r>
            <a:r>
              <a:rPr lang="en-US" sz="2800" dirty="0" err="1">
                <a:solidFill>
                  <a:schemeClr val="tx2"/>
                </a:solidFill>
              </a:rPr>
              <a:t>аттестаттаудан</a:t>
            </a:r>
            <a:r>
              <a:rPr lang="en-US" sz="2800" dirty="0">
                <a:solidFill>
                  <a:schemeClr val="tx2"/>
                </a:solidFill>
              </a:rPr>
              <a:t> </a:t>
            </a:r>
            <a:r>
              <a:rPr lang="en-US" sz="2800" dirty="0" err="1">
                <a:solidFill>
                  <a:schemeClr val="tx2"/>
                </a:solidFill>
              </a:rPr>
              <a:t>өткізу</a:t>
            </a:r>
            <a:r>
              <a:rPr lang="en-US" sz="2800" dirty="0">
                <a:solidFill>
                  <a:schemeClr val="tx2"/>
                </a:solidFill>
              </a:rPr>
              <a:t> </a:t>
            </a:r>
            <a:r>
              <a:rPr lang="en-US" sz="2800" dirty="0" err="1">
                <a:solidFill>
                  <a:schemeClr val="tx2"/>
                </a:solidFill>
              </a:rPr>
              <a:t>қағидалары</a:t>
            </a:r>
            <a:r>
              <a:rPr lang="en-US" sz="2800" dirty="0">
                <a:solidFill>
                  <a:schemeClr val="tx2"/>
                </a:solidFill>
              </a:rPr>
              <a:t> </a:t>
            </a:r>
            <a:r>
              <a:rPr lang="en-US" sz="2800" dirty="0" err="1">
                <a:solidFill>
                  <a:schemeClr val="tx2"/>
                </a:solidFill>
              </a:rPr>
              <a:t>мен</a:t>
            </a:r>
            <a:r>
              <a:rPr lang="en-US" sz="2800" dirty="0">
                <a:solidFill>
                  <a:schemeClr val="tx2"/>
                </a:solidFill>
              </a:rPr>
              <a:t> </a:t>
            </a:r>
            <a:r>
              <a:rPr lang="en-US" sz="2800" dirty="0" err="1">
                <a:solidFill>
                  <a:schemeClr val="tx2"/>
                </a:solidFill>
              </a:rPr>
              <a:t>шарттары</a:t>
            </a:r>
            <a:r>
              <a:rPr lang="ru-RU" sz="2800" dirty="0">
                <a:solidFill>
                  <a:schemeClr val="tx2"/>
                </a:solidFill>
              </a:rPr>
              <a:t>» </a:t>
            </a:r>
            <a:r>
              <a:rPr lang="ru-RU" sz="2800" dirty="0" smtClean="0">
                <a:solidFill>
                  <a:schemeClr val="tx2"/>
                </a:solidFill>
              </a:rPr>
              <a:t>(ҚР </a:t>
            </a:r>
            <a:r>
              <a:rPr lang="ru-RU" sz="2800" dirty="0" err="1" smtClean="0">
                <a:solidFill>
                  <a:schemeClr val="tx2"/>
                </a:solidFill>
              </a:rPr>
              <a:t>Білім</a:t>
            </a:r>
            <a:r>
              <a:rPr lang="ru-RU" sz="2800" dirty="0" smtClean="0">
                <a:solidFill>
                  <a:schemeClr val="tx2"/>
                </a:solidFill>
              </a:rPr>
              <a:t> </a:t>
            </a:r>
            <a:r>
              <a:rPr lang="ru-RU" sz="2800" dirty="0" err="1" smtClean="0">
                <a:solidFill>
                  <a:schemeClr val="tx2"/>
                </a:solidFill>
              </a:rPr>
              <a:t>және</a:t>
            </a:r>
            <a:r>
              <a:rPr lang="ru-RU" sz="2800" dirty="0" smtClean="0">
                <a:solidFill>
                  <a:schemeClr val="tx2"/>
                </a:solidFill>
              </a:rPr>
              <a:t> </a:t>
            </a:r>
            <a:r>
              <a:rPr lang="ru-RU" sz="2800" dirty="0" err="1" smtClean="0">
                <a:solidFill>
                  <a:schemeClr val="tx2"/>
                </a:solidFill>
              </a:rPr>
              <a:t>ғылым</a:t>
            </a:r>
            <a:r>
              <a:rPr lang="ru-RU" sz="2800" dirty="0" smtClean="0">
                <a:solidFill>
                  <a:schemeClr val="tx2"/>
                </a:solidFill>
              </a:rPr>
              <a:t> </a:t>
            </a:r>
            <a:r>
              <a:rPr lang="ru-RU" sz="2800" dirty="0" err="1" smtClean="0">
                <a:solidFill>
                  <a:schemeClr val="tx2"/>
                </a:solidFill>
              </a:rPr>
              <a:t>министрінің</a:t>
            </a:r>
            <a:r>
              <a:rPr lang="ru-RU" sz="2800" dirty="0" smtClean="0">
                <a:solidFill>
                  <a:schemeClr val="tx2"/>
                </a:solidFill>
              </a:rPr>
              <a:t> 12.11.2021 </a:t>
            </a:r>
            <a:r>
              <a:rPr lang="ru-RU" sz="2800" dirty="0" err="1" smtClean="0">
                <a:solidFill>
                  <a:schemeClr val="tx2"/>
                </a:solidFill>
              </a:rPr>
              <a:t>жылғы</a:t>
            </a:r>
            <a:r>
              <a:rPr lang="ru-RU" sz="2800" dirty="0" smtClean="0">
                <a:solidFill>
                  <a:schemeClr val="tx2"/>
                </a:solidFill>
              </a:rPr>
              <a:t> № 561 </a:t>
            </a:r>
            <a:r>
              <a:rPr lang="ru-RU" sz="2800" dirty="0" err="1" smtClean="0">
                <a:solidFill>
                  <a:schemeClr val="tx2"/>
                </a:solidFill>
              </a:rPr>
              <a:t>бұйрығы</a:t>
            </a:r>
            <a:r>
              <a:rPr lang="ru-RU" sz="2800" dirty="0" smtClean="0">
                <a:solidFill>
                  <a:schemeClr val="tx2"/>
                </a:solidFill>
              </a:rPr>
              <a:t>).</a:t>
            </a:r>
          </a:p>
          <a:p>
            <a:pPr marL="457200" lvl="0" indent="-457200" algn="just">
              <a:buFont typeface="Wingdings" pitchFamily="2" charset="2"/>
              <a:buChar char="Ø"/>
            </a:pPr>
            <a:r>
              <a:rPr lang="ru-RU" sz="2800" dirty="0">
                <a:solidFill>
                  <a:schemeClr val="tx2"/>
                </a:solidFill>
              </a:rPr>
              <a:t>"Педагог </a:t>
            </a:r>
            <a:r>
              <a:rPr lang="ru-RU" sz="2800" dirty="0" err="1">
                <a:solidFill>
                  <a:schemeClr val="tx2"/>
                </a:solidFill>
              </a:rPr>
              <a:t>қызметкерлер</a:t>
            </a:r>
            <a:r>
              <a:rPr lang="ru-RU" sz="2800" dirty="0">
                <a:solidFill>
                  <a:schemeClr val="tx2"/>
                </a:solidFill>
              </a:rPr>
              <a:t> мен </a:t>
            </a:r>
            <a:r>
              <a:rPr lang="ru-RU" sz="2800" dirty="0" err="1">
                <a:solidFill>
                  <a:schemeClr val="tx2"/>
                </a:solidFill>
              </a:rPr>
              <a:t>оларға</a:t>
            </a:r>
            <a:r>
              <a:rPr lang="ru-RU" sz="2800" dirty="0">
                <a:solidFill>
                  <a:schemeClr val="tx2"/>
                </a:solidFill>
              </a:rPr>
              <a:t> </a:t>
            </a:r>
            <a:r>
              <a:rPr lang="ru-RU" sz="2800" dirty="0" err="1">
                <a:solidFill>
                  <a:schemeClr val="tx2"/>
                </a:solidFill>
              </a:rPr>
              <a:t>теңестірілген</a:t>
            </a:r>
            <a:r>
              <a:rPr lang="ru-RU" sz="2800" dirty="0">
                <a:solidFill>
                  <a:schemeClr val="tx2"/>
                </a:solidFill>
              </a:rPr>
              <a:t> </a:t>
            </a:r>
            <a:r>
              <a:rPr lang="ru-RU" sz="2800" dirty="0" err="1">
                <a:solidFill>
                  <a:schemeClr val="tx2"/>
                </a:solidFill>
              </a:rPr>
              <a:t>тұлғалардың</a:t>
            </a:r>
            <a:r>
              <a:rPr lang="ru-RU" sz="2800" dirty="0">
                <a:solidFill>
                  <a:schemeClr val="tx2"/>
                </a:solidFill>
              </a:rPr>
              <a:t> </a:t>
            </a:r>
            <a:r>
              <a:rPr lang="ru-RU" sz="2800" dirty="0" err="1">
                <a:solidFill>
                  <a:schemeClr val="tx2"/>
                </a:solidFill>
              </a:rPr>
              <a:t>лауазымдарының</a:t>
            </a:r>
            <a:r>
              <a:rPr lang="ru-RU" sz="2800" dirty="0">
                <a:solidFill>
                  <a:schemeClr val="tx2"/>
                </a:solidFill>
              </a:rPr>
              <a:t> </a:t>
            </a:r>
            <a:r>
              <a:rPr lang="ru-RU" sz="2800" dirty="0" err="1">
                <a:solidFill>
                  <a:schemeClr val="tx2"/>
                </a:solidFill>
              </a:rPr>
              <a:t>үлгілік</a:t>
            </a:r>
            <a:r>
              <a:rPr lang="ru-RU" sz="2800" dirty="0">
                <a:solidFill>
                  <a:schemeClr val="tx2"/>
                </a:solidFill>
              </a:rPr>
              <a:t> </a:t>
            </a:r>
            <a:r>
              <a:rPr lang="ru-RU" sz="2800" dirty="0" err="1">
                <a:solidFill>
                  <a:schemeClr val="tx2"/>
                </a:solidFill>
              </a:rPr>
              <a:t>біліктілік</a:t>
            </a:r>
            <a:r>
              <a:rPr lang="ru-RU" sz="2800" dirty="0">
                <a:solidFill>
                  <a:schemeClr val="tx2"/>
                </a:solidFill>
              </a:rPr>
              <a:t> </a:t>
            </a:r>
            <a:r>
              <a:rPr lang="ru-RU" sz="2800" dirty="0" err="1">
                <a:solidFill>
                  <a:schemeClr val="tx2"/>
                </a:solidFill>
              </a:rPr>
              <a:t>сипаттамаларын</a:t>
            </a:r>
            <a:r>
              <a:rPr lang="ru-RU" sz="2800" dirty="0">
                <a:solidFill>
                  <a:schemeClr val="tx2"/>
                </a:solidFill>
              </a:rPr>
              <a:t> </a:t>
            </a:r>
            <a:r>
              <a:rPr lang="ru-RU" sz="2800" dirty="0" err="1">
                <a:solidFill>
                  <a:schemeClr val="tx2"/>
                </a:solidFill>
              </a:rPr>
              <a:t>бекіту</a:t>
            </a:r>
            <a:r>
              <a:rPr lang="ru-RU" sz="2800" dirty="0">
                <a:solidFill>
                  <a:schemeClr val="tx2"/>
                </a:solidFill>
              </a:rPr>
              <a:t> </a:t>
            </a:r>
            <a:r>
              <a:rPr lang="ru-RU" sz="2800" dirty="0" err="1">
                <a:solidFill>
                  <a:schemeClr val="tx2"/>
                </a:solidFill>
              </a:rPr>
              <a:t>туралы</a:t>
            </a:r>
            <a:r>
              <a:rPr lang="ru-RU" sz="2800" dirty="0">
                <a:solidFill>
                  <a:schemeClr val="tx2"/>
                </a:solidFill>
              </a:rPr>
              <a:t>" </a:t>
            </a:r>
            <a:r>
              <a:rPr lang="ru-RU" sz="2800" dirty="0" err="1">
                <a:solidFill>
                  <a:schemeClr val="tx2"/>
                </a:solidFill>
              </a:rPr>
              <a:t>Қазақстан</a:t>
            </a:r>
            <a:r>
              <a:rPr lang="ru-RU" sz="2800" dirty="0">
                <a:solidFill>
                  <a:schemeClr val="tx2"/>
                </a:solidFill>
              </a:rPr>
              <a:t> </a:t>
            </a:r>
            <a:r>
              <a:rPr lang="ru-RU" sz="2800" dirty="0" err="1">
                <a:solidFill>
                  <a:schemeClr val="tx2"/>
                </a:solidFill>
              </a:rPr>
              <a:t>Республикасы</a:t>
            </a:r>
            <a:r>
              <a:rPr lang="ru-RU" sz="2800" dirty="0">
                <a:solidFill>
                  <a:schemeClr val="tx2"/>
                </a:solidFill>
              </a:rPr>
              <a:t> </a:t>
            </a:r>
            <a:r>
              <a:rPr lang="ru-RU" sz="2800" dirty="0" err="1">
                <a:solidFill>
                  <a:schemeClr val="tx2"/>
                </a:solidFill>
              </a:rPr>
              <a:t>Білім</a:t>
            </a:r>
            <a:r>
              <a:rPr lang="ru-RU" sz="2800" dirty="0">
                <a:solidFill>
                  <a:schemeClr val="tx2"/>
                </a:solidFill>
              </a:rPr>
              <a:t> </a:t>
            </a:r>
            <a:r>
              <a:rPr lang="ru-RU" sz="2800" dirty="0" err="1">
                <a:solidFill>
                  <a:schemeClr val="tx2"/>
                </a:solidFill>
              </a:rPr>
              <a:t>және</a:t>
            </a:r>
            <a:r>
              <a:rPr lang="ru-RU" sz="2800" dirty="0">
                <a:solidFill>
                  <a:schemeClr val="tx2"/>
                </a:solidFill>
              </a:rPr>
              <a:t> </a:t>
            </a:r>
            <a:r>
              <a:rPr lang="ru-RU" sz="2800" dirty="0" err="1">
                <a:solidFill>
                  <a:schemeClr val="tx2"/>
                </a:solidFill>
              </a:rPr>
              <a:t>ғылым</a:t>
            </a:r>
            <a:r>
              <a:rPr lang="ru-RU" sz="2800" dirty="0">
                <a:solidFill>
                  <a:schemeClr val="tx2"/>
                </a:solidFill>
              </a:rPr>
              <a:t> </a:t>
            </a:r>
            <a:r>
              <a:rPr lang="ru-RU" sz="2800" dirty="0" err="1">
                <a:solidFill>
                  <a:schemeClr val="tx2"/>
                </a:solidFill>
              </a:rPr>
              <a:t>министрінің</a:t>
            </a:r>
            <a:r>
              <a:rPr lang="ru-RU" sz="2800" dirty="0">
                <a:solidFill>
                  <a:schemeClr val="tx2"/>
                </a:solidFill>
              </a:rPr>
              <a:t> 2009 </a:t>
            </a:r>
            <a:r>
              <a:rPr lang="ru-RU" sz="2800" dirty="0" err="1">
                <a:solidFill>
                  <a:schemeClr val="tx2"/>
                </a:solidFill>
              </a:rPr>
              <a:t>жылғы</a:t>
            </a:r>
            <a:r>
              <a:rPr lang="ru-RU" sz="2800" dirty="0">
                <a:solidFill>
                  <a:schemeClr val="tx2"/>
                </a:solidFill>
              </a:rPr>
              <a:t> 13 </a:t>
            </a:r>
            <a:r>
              <a:rPr lang="ru-RU" sz="2800" dirty="0" err="1">
                <a:solidFill>
                  <a:schemeClr val="tx2"/>
                </a:solidFill>
              </a:rPr>
              <a:t>шілдедегі</a:t>
            </a:r>
            <a:r>
              <a:rPr lang="ru-RU" sz="2800" dirty="0">
                <a:solidFill>
                  <a:schemeClr val="tx2"/>
                </a:solidFill>
              </a:rPr>
              <a:t> № 338 </a:t>
            </a:r>
            <a:r>
              <a:rPr lang="ru-RU" sz="2800" dirty="0" err="1">
                <a:solidFill>
                  <a:schemeClr val="tx2"/>
                </a:solidFill>
              </a:rPr>
              <a:t>бұйрығы</a:t>
            </a:r>
            <a:r>
              <a:rPr lang="ru-RU" sz="2800" dirty="0">
                <a:solidFill>
                  <a:schemeClr val="tx2"/>
                </a:solidFill>
              </a:rPr>
              <a:t> (ҚР </a:t>
            </a:r>
            <a:r>
              <a:rPr lang="ru-RU" sz="2800" dirty="0" err="1">
                <a:solidFill>
                  <a:schemeClr val="tx2"/>
                </a:solidFill>
              </a:rPr>
              <a:t>Білім</a:t>
            </a:r>
            <a:r>
              <a:rPr lang="ru-RU" sz="2800" dirty="0">
                <a:solidFill>
                  <a:schemeClr val="tx2"/>
                </a:solidFill>
              </a:rPr>
              <a:t> </a:t>
            </a:r>
            <a:r>
              <a:rPr lang="ru-RU" sz="2800" dirty="0" err="1">
                <a:solidFill>
                  <a:schemeClr val="tx2"/>
                </a:solidFill>
              </a:rPr>
              <a:t>және</a:t>
            </a:r>
            <a:r>
              <a:rPr lang="ru-RU" sz="2800" dirty="0">
                <a:solidFill>
                  <a:schemeClr val="tx2"/>
                </a:solidFill>
              </a:rPr>
              <a:t> </a:t>
            </a:r>
            <a:r>
              <a:rPr lang="ru-RU" sz="2800" dirty="0" err="1">
                <a:solidFill>
                  <a:schemeClr val="tx2"/>
                </a:solidFill>
              </a:rPr>
              <a:t>ғылым</a:t>
            </a:r>
            <a:r>
              <a:rPr lang="ru-RU" sz="2800" dirty="0">
                <a:solidFill>
                  <a:schemeClr val="tx2"/>
                </a:solidFill>
              </a:rPr>
              <a:t> </a:t>
            </a:r>
            <a:r>
              <a:rPr lang="ru-RU" sz="2800" dirty="0" err="1">
                <a:solidFill>
                  <a:schemeClr val="tx2"/>
                </a:solidFill>
              </a:rPr>
              <a:t>министрінің</a:t>
            </a:r>
            <a:r>
              <a:rPr lang="ru-RU" sz="2800" dirty="0">
                <a:solidFill>
                  <a:schemeClr val="tx2"/>
                </a:solidFill>
              </a:rPr>
              <a:t> 30.04.2020 </a:t>
            </a:r>
            <a:r>
              <a:rPr lang="ru-RU" sz="2800" dirty="0" err="1">
                <a:solidFill>
                  <a:schemeClr val="tx2"/>
                </a:solidFill>
              </a:rPr>
              <a:t>жылғы</a:t>
            </a:r>
            <a:r>
              <a:rPr lang="ru-RU" sz="2800" dirty="0">
                <a:solidFill>
                  <a:schemeClr val="tx2"/>
                </a:solidFill>
              </a:rPr>
              <a:t> № 169 </a:t>
            </a:r>
            <a:r>
              <a:rPr lang="ru-RU" sz="2800" dirty="0" err="1">
                <a:solidFill>
                  <a:schemeClr val="tx2"/>
                </a:solidFill>
              </a:rPr>
              <a:t>бұйрығы</a:t>
            </a:r>
            <a:r>
              <a:rPr lang="ru-RU" sz="2800" dirty="0">
                <a:solidFill>
                  <a:schemeClr val="tx2"/>
                </a:solidFill>
              </a:rPr>
              <a:t>).</a:t>
            </a:r>
          </a:p>
          <a:p>
            <a:pPr fontAlgn="base"/>
            <a:endParaRPr lang="ru-RU" sz="2800" dirty="0" smtClean="0">
              <a:solidFill>
                <a:srgbClr val="444444"/>
              </a:solidFill>
              <a:latin typeface="customFont"/>
            </a:endParaRPr>
          </a:p>
        </p:txBody>
      </p:sp>
      <p:pic>
        <p:nvPicPr>
          <p:cNvPr id="7" name="Рисунок 6">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Tree>
    <p:extLst>
      <p:ext uri="{BB962C8B-B14F-4D97-AF65-F5344CB8AC3E}">
        <p14:creationId xmlns:p14="http://schemas.microsoft.com/office/powerpoint/2010/main" val="23695300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04952"/>
            <a:ext cx="11584100" cy="630620"/>
          </a:xfrm>
        </p:spPr>
        <p:txBody>
          <a:bodyPr>
            <a:normAutofit/>
          </a:bodyPr>
          <a:lstStyle/>
          <a:p>
            <a:r>
              <a:rPr lang="ru-RU" sz="2800" b="1" dirty="0" err="1" smtClean="0">
                <a:solidFill>
                  <a:schemeClr val="tx2"/>
                </a:solidFill>
                <a:latin typeface="Times New Roman" pitchFamily="18" charset="0"/>
                <a:cs typeface="Times New Roman" pitchFamily="18" charset="0"/>
              </a:rPr>
              <a:t>Педагогтерге</a:t>
            </a:r>
            <a:r>
              <a:rPr lang="ru-RU" sz="2800" b="1" dirty="0" smtClean="0">
                <a:solidFill>
                  <a:schemeClr val="tx2"/>
                </a:solidFill>
                <a:latin typeface="Times New Roman" pitchFamily="18" charset="0"/>
                <a:cs typeface="Times New Roman" pitchFamily="18" charset="0"/>
              </a:rPr>
              <a:t> </a:t>
            </a:r>
            <a:r>
              <a:rPr lang="ru-RU" sz="2800" b="1" dirty="0" err="1" smtClean="0">
                <a:solidFill>
                  <a:schemeClr val="tx2"/>
                </a:solidFill>
                <a:latin typeface="Times New Roman" pitchFamily="18" charset="0"/>
                <a:cs typeface="Times New Roman" pitchFamily="18" charset="0"/>
              </a:rPr>
              <a:t>кезекті</a:t>
            </a:r>
            <a:r>
              <a:rPr lang="ru-RU" sz="2800" b="1" dirty="0" smtClean="0">
                <a:solidFill>
                  <a:schemeClr val="tx2"/>
                </a:solidFill>
                <a:latin typeface="Times New Roman" pitchFamily="18" charset="0"/>
                <a:cs typeface="Times New Roman" pitchFamily="18" charset="0"/>
              </a:rPr>
              <a:t> </a:t>
            </a:r>
            <a:r>
              <a:rPr lang="ru-RU" sz="2800" b="1" dirty="0" err="1" smtClean="0">
                <a:solidFill>
                  <a:schemeClr val="tx2"/>
                </a:solidFill>
                <a:latin typeface="Times New Roman" pitchFamily="18" charset="0"/>
                <a:cs typeface="Times New Roman" pitchFamily="18" charset="0"/>
              </a:rPr>
              <a:t>біліктілік</a:t>
            </a:r>
            <a:r>
              <a:rPr lang="ru-RU" sz="2800" b="1" dirty="0" smtClean="0">
                <a:solidFill>
                  <a:schemeClr val="tx2"/>
                </a:solidFill>
                <a:latin typeface="Times New Roman" pitchFamily="18" charset="0"/>
                <a:cs typeface="Times New Roman" pitchFamily="18" charset="0"/>
              </a:rPr>
              <a:t> </a:t>
            </a:r>
            <a:r>
              <a:rPr lang="ru-RU" sz="2800" b="1" dirty="0" err="1" smtClean="0">
                <a:solidFill>
                  <a:schemeClr val="tx2"/>
                </a:solidFill>
                <a:latin typeface="Times New Roman" pitchFamily="18" charset="0"/>
                <a:cs typeface="Times New Roman" pitchFamily="18" charset="0"/>
              </a:rPr>
              <a:t>санаттарын</a:t>
            </a:r>
            <a:r>
              <a:rPr lang="ru-RU" sz="2800" b="1" dirty="0" smtClean="0">
                <a:solidFill>
                  <a:schemeClr val="tx2"/>
                </a:solidFill>
                <a:latin typeface="Times New Roman" pitchFamily="18" charset="0"/>
                <a:cs typeface="Times New Roman" pitchFamily="18" charset="0"/>
              </a:rPr>
              <a:t> беру </a:t>
            </a:r>
            <a:r>
              <a:rPr lang="ru-RU" sz="2800" b="1" dirty="0" err="1" smtClean="0">
                <a:solidFill>
                  <a:schemeClr val="tx2"/>
                </a:solidFill>
                <a:latin typeface="Times New Roman" pitchFamily="18" charset="0"/>
                <a:cs typeface="Times New Roman" pitchFamily="18" charset="0"/>
              </a:rPr>
              <a:t>тәртібі</a:t>
            </a:r>
            <a:endParaRPr lang="ru-RU" sz="28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pPr algn="ctr"/>
            <a:fld id="{00000000-1234-1234-1234-123412341234}" type="slidenum">
              <a:rPr lang="ru-RU" smtClean="0">
                <a:solidFill>
                  <a:prstClr val="black">
                    <a:tint val="75000"/>
                  </a:prstClr>
                </a:solidFill>
              </a:rPr>
              <a:pPr algn="ctr"/>
              <a:t>20</a:t>
            </a:fld>
            <a:endParaRPr lang="ru-RU">
              <a:solidFill>
                <a:prstClr val="black">
                  <a:tint val="75000"/>
                </a:prstClr>
              </a:solidFill>
            </a:endParaRPr>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56922"/>
            <a:ext cx="12444248" cy="713843"/>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73569" y="-434432"/>
            <a:ext cx="818431" cy="868863"/>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graphicFrame>
        <p:nvGraphicFramePr>
          <p:cNvPr id="7" name="Таблица 6"/>
          <p:cNvGraphicFramePr>
            <a:graphicFrameLocks noGrp="1"/>
          </p:cNvGraphicFramePr>
          <p:nvPr>
            <p:extLst>
              <p:ext uri="{D42A27DB-BD31-4B8C-83A1-F6EECF244321}">
                <p14:modId xmlns:p14="http://schemas.microsoft.com/office/powerpoint/2010/main" val="413014606"/>
              </p:ext>
            </p:extLst>
          </p:nvPr>
        </p:nvGraphicFramePr>
        <p:xfrm>
          <a:off x="110359" y="835572"/>
          <a:ext cx="11966027" cy="6554724"/>
        </p:xfrm>
        <a:graphic>
          <a:graphicData uri="http://schemas.openxmlformats.org/drawingml/2006/table">
            <a:tbl>
              <a:tblPr firstRow="1" firstCol="1" bandRow="1">
                <a:tableStyleId>{69CF1AB2-1976-4502-BF36-3FF5EA218861}</a:tableStyleId>
              </a:tblPr>
              <a:tblGrid>
                <a:gridCol w="945931"/>
                <a:gridCol w="1848231"/>
                <a:gridCol w="9171865"/>
              </a:tblGrid>
              <a:tr h="413588">
                <a:tc>
                  <a:txBody>
                    <a:bodyPr/>
                    <a:lstStyle/>
                    <a:p>
                      <a:pPr algn="just">
                        <a:lnSpc>
                          <a:spcPct val="115000"/>
                        </a:lnSpc>
                        <a:spcAft>
                          <a:spcPts val="0"/>
                        </a:spcAft>
                      </a:pPr>
                      <a:r>
                        <a:rPr lang="kk-KZ" sz="1200" dirty="0" smtClean="0">
                          <a:solidFill>
                            <a:schemeClr val="tx2">
                              <a:lumMod val="50000"/>
                            </a:schemeClr>
                          </a:solidFill>
                          <a:effectLst/>
                          <a:latin typeface="Times New Roman" pitchFamily="18" charset="0"/>
                          <a:cs typeface="Times New Roman" pitchFamily="18" charset="0"/>
                        </a:rPr>
                        <a:t>санат</a:t>
                      </a:r>
                      <a:endParaRPr lang="ru-RU" sz="1200" dirty="0">
                        <a:solidFill>
                          <a:schemeClr val="tx2">
                            <a:lumMod val="50000"/>
                          </a:schemeClr>
                        </a:solidFill>
                        <a:effectLst/>
                        <a:latin typeface="Times New Roman" pitchFamily="18" charset="0"/>
                        <a:ea typeface="Calibri"/>
                        <a:cs typeface="Times New Roman" pitchFamily="18" charset="0"/>
                      </a:endParaRPr>
                    </a:p>
                  </a:txBody>
                  <a:tcPr marL="35997" marR="35997" marT="0" marB="0"/>
                </a:tc>
                <a:tc>
                  <a:txBody>
                    <a:bodyPr/>
                    <a:lstStyle/>
                    <a:p>
                      <a:pPr algn="just">
                        <a:lnSpc>
                          <a:spcPct val="115000"/>
                        </a:lnSpc>
                        <a:spcAft>
                          <a:spcPts val="0"/>
                        </a:spcAft>
                      </a:pPr>
                      <a:r>
                        <a:rPr lang="kk-KZ" sz="1200" dirty="0" smtClean="0">
                          <a:solidFill>
                            <a:schemeClr val="tx2"/>
                          </a:solidFill>
                          <a:effectLst/>
                          <a:latin typeface="Times New Roman" pitchFamily="18" charset="0"/>
                          <a:cs typeface="Times New Roman" pitchFamily="18" charset="0"/>
                        </a:rPr>
                        <a:t>Білімі және өтілі бойынша талаптар</a:t>
                      </a:r>
                      <a:endParaRPr lang="ru-RU" sz="1200" dirty="0">
                        <a:solidFill>
                          <a:schemeClr val="tx2"/>
                        </a:solidFill>
                        <a:effectLst/>
                        <a:latin typeface="Times New Roman" pitchFamily="18" charset="0"/>
                        <a:ea typeface="Calibri"/>
                        <a:cs typeface="Times New Roman" pitchFamily="18" charset="0"/>
                      </a:endParaRPr>
                    </a:p>
                  </a:txBody>
                  <a:tcPr marL="35997" marR="35997" marT="0" marB="0"/>
                </a:tc>
                <a:tc>
                  <a:txBody>
                    <a:bodyPr/>
                    <a:lstStyle/>
                    <a:p>
                      <a:pPr algn="just">
                        <a:lnSpc>
                          <a:spcPct val="115000"/>
                        </a:lnSpc>
                        <a:spcAft>
                          <a:spcPts val="0"/>
                        </a:spcAft>
                      </a:pPr>
                      <a:r>
                        <a:rPr lang="kk-KZ" sz="1200" dirty="0" smtClean="0">
                          <a:solidFill>
                            <a:schemeClr val="tx2"/>
                          </a:solidFill>
                          <a:effectLst/>
                          <a:latin typeface="Times New Roman" pitchFamily="18" charset="0"/>
                          <a:cs typeface="Times New Roman" pitchFamily="18" charset="0"/>
                        </a:rPr>
                        <a:t>Біліктілік талаптары</a:t>
                      </a:r>
                      <a:endParaRPr lang="ru-RU" sz="1200" dirty="0">
                        <a:solidFill>
                          <a:schemeClr val="tx2"/>
                        </a:solidFill>
                        <a:effectLst/>
                        <a:latin typeface="Times New Roman" pitchFamily="18" charset="0"/>
                        <a:ea typeface="Calibri"/>
                        <a:cs typeface="Times New Roman" pitchFamily="18" charset="0"/>
                      </a:endParaRPr>
                    </a:p>
                  </a:txBody>
                  <a:tcPr marL="35997" marR="35997" marT="0" marB="0"/>
                </a:tc>
              </a:tr>
              <a:tr h="5608840">
                <a:tc>
                  <a:txBody>
                    <a:bodyPr/>
                    <a:lstStyle/>
                    <a:p>
                      <a:pPr algn="l">
                        <a:lnSpc>
                          <a:spcPct val="115000"/>
                        </a:lnSpc>
                        <a:spcAft>
                          <a:spcPts val="0"/>
                        </a:spcAft>
                      </a:pPr>
                      <a:r>
                        <a:rPr lang="ru-RU" sz="1400" dirty="0" smtClean="0">
                          <a:solidFill>
                            <a:schemeClr val="tx2"/>
                          </a:solidFill>
                          <a:effectLst/>
                          <a:latin typeface="Times New Roman" pitchFamily="18" charset="0"/>
                          <a:cs typeface="Times New Roman" pitchFamily="18" charset="0"/>
                        </a:rPr>
                        <a:t> </a:t>
                      </a:r>
                      <a:r>
                        <a:rPr lang="ru-RU" sz="1400" dirty="0">
                          <a:solidFill>
                            <a:schemeClr val="tx2"/>
                          </a:solidFill>
                          <a:effectLst/>
                          <a:latin typeface="Times New Roman" pitchFamily="18" charset="0"/>
                          <a:cs typeface="Times New Roman" pitchFamily="18" charset="0"/>
                        </a:rPr>
                        <a:t>"</a:t>
                      </a:r>
                      <a:r>
                        <a:rPr lang="ru-RU" sz="1400" dirty="0" err="1" smtClean="0">
                          <a:solidFill>
                            <a:schemeClr val="tx2"/>
                          </a:solidFill>
                          <a:effectLst/>
                          <a:latin typeface="Times New Roman" pitchFamily="18" charset="0"/>
                          <a:cs typeface="Times New Roman" pitchFamily="18" charset="0"/>
                        </a:rPr>
                        <a:t>педагог-шебер</a:t>
                      </a:r>
                      <a:r>
                        <a:rPr lang="ru-RU" sz="1400" dirty="0" smtClean="0">
                          <a:solidFill>
                            <a:schemeClr val="tx2"/>
                          </a:solidFill>
                          <a:effectLst/>
                          <a:latin typeface="Times New Roman" pitchFamily="18" charset="0"/>
                          <a:cs typeface="Times New Roman" pitchFamily="18" charset="0"/>
                        </a:rPr>
                        <a:t>":</a:t>
                      </a:r>
                      <a:endParaRPr lang="ru-RU" sz="1400" dirty="0">
                        <a:solidFill>
                          <a:schemeClr val="tx2"/>
                        </a:solidFill>
                        <a:effectLst/>
                        <a:latin typeface="Times New Roman" pitchFamily="18" charset="0"/>
                        <a:cs typeface="Times New Roman" pitchFamily="18" charset="0"/>
                      </a:endParaRPr>
                    </a:p>
                    <a:p>
                      <a:pPr algn="l">
                        <a:lnSpc>
                          <a:spcPct val="115000"/>
                        </a:lnSpc>
                        <a:spcAft>
                          <a:spcPts val="0"/>
                        </a:spcAft>
                      </a:pPr>
                      <a:r>
                        <a:rPr lang="ru-RU" sz="1400" dirty="0">
                          <a:solidFill>
                            <a:schemeClr val="tx2"/>
                          </a:solidFill>
                          <a:effectLst/>
                          <a:latin typeface="Times New Roman" pitchFamily="18" charset="0"/>
                          <a:cs typeface="Times New Roman" pitchFamily="18" charset="0"/>
                        </a:rPr>
                        <a:t> </a:t>
                      </a:r>
                      <a:endParaRPr lang="ru-RU" sz="1400" dirty="0">
                        <a:solidFill>
                          <a:schemeClr val="tx2"/>
                        </a:solidFill>
                        <a:effectLst/>
                        <a:latin typeface="Times New Roman" pitchFamily="18" charset="0"/>
                        <a:ea typeface="Calibri"/>
                        <a:cs typeface="Times New Roman" pitchFamily="18" charset="0"/>
                      </a:endParaRPr>
                    </a:p>
                  </a:txBody>
                  <a:tcPr marL="35997" marR="35997" marT="0" marB="0"/>
                </a:tc>
                <a:tc>
                  <a:txBody>
                    <a:bodyPr/>
                    <a:lstStyle/>
                    <a:p>
                      <a:pPr algn="l">
                        <a:lnSpc>
                          <a:spcPct val="115000"/>
                        </a:lnSpc>
                        <a:spcAft>
                          <a:spcPts val="0"/>
                        </a:spcAft>
                      </a:pPr>
                      <a:r>
                        <a:rPr lang="ru-RU" sz="1400" dirty="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тиісті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бейіні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бойынша</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жоғары 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жоғары оқу орнынан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кейінгі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педагогикалық білімі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келесі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кәсіби құзыреттерге сәйкес келетін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кемінде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алты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жыл</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педагогикалық өтілі </a:t>
                      </a:r>
                      <a:r>
                        <a:rPr lang="ru-RU" sz="1400" dirty="0" smtClean="0">
                          <a:solidFill>
                            <a:schemeClr val="tx2"/>
                          </a:solidFill>
                          <a:effectLst/>
                          <a:latin typeface="Times New Roman" pitchFamily="18" charset="0"/>
                          <a:cs typeface="Times New Roman" pitchFamily="18" charset="0"/>
                        </a:rPr>
                        <a:t>бар </a:t>
                      </a:r>
                      <a:r>
                        <a:rPr lang="ru-RU" sz="1400" dirty="0" err="1" smtClean="0">
                          <a:solidFill>
                            <a:schemeClr val="tx2"/>
                          </a:solidFill>
                          <a:effectLst/>
                          <a:latin typeface="Times New Roman" pitchFamily="18" charset="0"/>
                          <a:cs typeface="Times New Roman" pitchFamily="18" charset="0"/>
                        </a:rPr>
                        <a:t>тұлғалар</a:t>
                      </a:r>
                      <a:r>
                        <a:rPr lang="ru-RU" sz="1400" dirty="0" smtClean="0">
                          <a:solidFill>
                            <a:schemeClr val="tx2"/>
                          </a:solidFill>
                          <a:effectLst/>
                          <a:latin typeface="Times New Roman" pitchFamily="18" charset="0"/>
                          <a:cs typeface="Times New Roman" pitchFamily="18" charset="0"/>
                        </a:rPr>
                        <a:t>:</a:t>
                      </a:r>
                      <a:endParaRPr lang="ru-RU" sz="1400" dirty="0">
                        <a:solidFill>
                          <a:schemeClr val="tx2"/>
                        </a:solidFill>
                        <a:effectLst/>
                        <a:latin typeface="Times New Roman" pitchFamily="18" charset="0"/>
                        <a:cs typeface="Times New Roman" pitchFamily="18" charset="0"/>
                      </a:endParaRPr>
                    </a:p>
                    <a:p>
                      <a:pPr algn="l">
                        <a:lnSpc>
                          <a:spcPct val="115000"/>
                        </a:lnSpc>
                        <a:spcAft>
                          <a:spcPts val="0"/>
                        </a:spcAft>
                      </a:pPr>
                      <a:r>
                        <a:rPr lang="ru-RU" sz="1400" dirty="0">
                          <a:solidFill>
                            <a:schemeClr val="tx2"/>
                          </a:solidFill>
                          <a:effectLst/>
                          <a:latin typeface="Times New Roman" pitchFamily="18" charset="0"/>
                          <a:cs typeface="Times New Roman" pitchFamily="18" charset="0"/>
                        </a:rPr>
                        <a:t> </a:t>
                      </a:r>
                      <a:endParaRPr lang="ru-RU" sz="1400" dirty="0">
                        <a:solidFill>
                          <a:schemeClr val="tx2"/>
                        </a:solidFill>
                        <a:effectLst/>
                        <a:latin typeface="Times New Roman" pitchFamily="18" charset="0"/>
                        <a:ea typeface="Calibri"/>
                        <a:cs typeface="Times New Roman" pitchFamily="18" charset="0"/>
                      </a:endParaRPr>
                    </a:p>
                  </a:txBody>
                  <a:tcPr marL="35997" marR="35997" marT="0" marB="0"/>
                </a:tc>
                <a:tc>
                  <a:txBody>
                    <a:bodyPr/>
                    <a:lstStyle/>
                    <a:p>
                      <a:pPr algn="just">
                        <a:lnSpc>
                          <a:spcPct val="115000"/>
                        </a:lnSpc>
                        <a:spcAft>
                          <a:spcPts val="0"/>
                        </a:spcAft>
                      </a:pPr>
                      <a:r>
                        <a:rPr lang="ru-RU" sz="1400" dirty="0" smtClean="0">
                          <a:solidFill>
                            <a:schemeClr val="tx2"/>
                          </a:solidFill>
                          <a:effectLst/>
                          <a:latin typeface="Times New Roman" pitchFamily="18" charset="0"/>
                          <a:cs typeface="Times New Roman" pitchFamily="18" charset="0"/>
                        </a:rPr>
                        <a:t>"</a:t>
                      </a:r>
                      <a:r>
                        <a:rPr lang="ru-RU" sz="1400" dirty="0" err="1" smtClean="0">
                          <a:solidFill>
                            <a:schemeClr val="tx2"/>
                          </a:solidFill>
                          <a:effectLst/>
                          <a:latin typeface="Times New Roman" pitchFamily="18" charset="0"/>
                          <a:cs typeface="Times New Roman" pitchFamily="18" charset="0"/>
                        </a:rPr>
                        <a:t>педагог-зерттеуші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біліктілік</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санатының жалпы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талаптарына</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сәйкес келеді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бұдан басқа:</a:t>
                      </a:r>
                      <a:endParaRPr lang="ru-RU" sz="1400" dirty="0" smtClean="0">
                        <a:solidFill>
                          <a:schemeClr val="tx2"/>
                        </a:solidFill>
                        <a:effectLst/>
                        <a:latin typeface="Times New Roman" pitchFamily="18" charset="0"/>
                        <a:cs typeface="Times New Roman" pitchFamily="18" charset="0"/>
                      </a:endParaRPr>
                    </a:p>
                    <a:p>
                      <a:pPr algn="just">
                        <a:lnSpc>
                          <a:spcPct val="115000"/>
                        </a:lnSpc>
                        <a:spcAft>
                          <a:spcPts val="0"/>
                        </a:spcAft>
                        <a:buFont typeface="Wingdings" pitchFamily="2" charset="2"/>
                        <a:buChar char="ü"/>
                      </a:pP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Ы.Алтынсарин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атындағы ұлттық білім</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академиясы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жанындағы Республикалық оқу-әдістемелік кеңесте мақұлданған авторлық бағдарламасы </a:t>
                      </a:r>
                      <a:r>
                        <a:rPr lang="ru-RU" sz="1400" dirty="0" smtClean="0">
                          <a:solidFill>
                            <a:schemeClr val="tx2"/>
                          </a:solidFill>
                          <a:effectLst/>
                          <a:latin typeface="Times New Roman" pitchFamily="18" charset="0"/>
                          <a:cs typeface="Times New Roman" pitchFamily="18" charset="0"/>
                        </a:rPr>
                        <a:t>бар. </a:t>
                      </a:r>
                      <a:r>
                        <a:rPr lang="ru-RU" sz="1400" dirty="0" err="1" smtClean="0">
                          <a:solidFill>
                            <a:schemeClr val="tx2"/>
                          </a:solidFill>
                          <a:effectLst/>
                          <a:latin typeface="Times New Roman" pitchFamily="18" charset="0"/>
                          <a:cs typeface="Times New Roman" pitchFamily="18" charset="0"/>
                        </a:rPr>
                        <a:t>Техникалық және кәсіптік білім</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департаменті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жанындағы Республикалық оқу-әдістемелік кеңесте 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оқулықтар, оқу-әдістемелік кешендер</a:t>
                      </a:r>
                      <a:r>
                        <a:rPr lang="ru-RU" sz="1400" dirty="0" smtClean="0">
                          <a:solidFill>
                            <a:schemeClr val="tx2"/>
                          </a:solidFill>
                          <a:effectLst/>
                          <a:latin typeface="Times New Roman" pitchFamily="18" charset="0"/>
                          <a:cs typeface="Times New Roman" pitchFamily="18" charset="0"/>
                        </a:rPr>
                        <a:t> мен </a:t>
                      </a:r>
                      <a:r>
                        <a:rPr lang="ru-RU" sz="1400" dirty="0" err="1" smtClean="0">
                          <a:solidFill>
                            <a:schemeClr val="tx2"/>
                          </a:solidFill>
                          <a:effectLst/>
                          <a:latin typeface="Times New Roman" pitchFamily="18" charset="0"/>
                          <a:cs typeface="Times New Roman" pitchFamily="18" charset="0"/>
                        </a:rPr>
                        <a:t>оқу-әдістемелік құралдар тізбесіне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енгізілген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шығарылған оқулықтардың</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оқу-әдістемелік құралдардың </a:t>
                      </a:r>
                      <a:r>
                        <a:rPr lang="ru-RU" sz="1400" dirty="0" smtClean="0">
                          <a:solidFill>
                            <a:schemeClr val="tx2"/>
                          </a:solidFill>
                          <a:effectLst/>
                          <a:latin typeface="Times New Roman" pitchFamily="18" charset="0"/>
                          <a:cs typeface="Times New Roman" pitchFamily="18" charset="0"/>
                        </a:rPr>
                        <a:t>авторы (</a:t>
                      </a:r>
                      <a:r>
                        <a:rPr lang="ru-RU" sz="1400" dirty="0" err="1" smtClean="0">
                          <a:solidFill>
                            <a:schemeClr val="tx2"/>
                          </a:solidFill>
                          <a:effectLst/>
                          <a:latin typeface="Times New Roman" pitchFamily="18" charset="0"/>
                          <a:cs typeface="Times New Roman" pitchFamily="18" charset="0"/>
                        </a:rPr>
                        <a:t>бірлескен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авторы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болып</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табылады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білім</a:t>
                      </a:r>
                      <a:r>
                        <a:rPr lang="ru-RU" sz="1400" dirty="0" smtClean="0">
                          <a:solidFill>
                            <a:schemeClr val="tx2"/>
                          </a:solidFill>
                          <a:effectLst/>
                          <a:latin typeface="Times New Roman" pitchFamily="18" charset="0"/>
                          <a:cs typeface="Times New Roman" pitchFamily="18" charset="0"/>
                        </a:rPr>
                        <a:t> беру </a:t>
                      </a:r>
                      <a:r>
                        <a:rPr lang="ru-RU" sz="1400" dirty="0" err="1" smtClean="0">
                          <a:solidFill>
                            <a:schemeClr val="tx2"/>
                          </a:solidFill>
                          <a:effectLst/>
                          <a:latin typeface="Times New Roman" pitchFamily="18" charset="0"/>
                          <a:cs typeface="Times New Roman" pitchFamily="18" charset="0"/>
                        </a:rPr>
                        <a:t>саласындағы уәкілетті </a:t>
                      </a:r>
                      <a:r>
                        <a:rPr lang="ru-RU" sz="1400" dirty="0" smtClean="0">
                          <a:solidFill>
                            <a:schemeClr val="tx2"/>
                          </a:solidFill>
                          <a:effectLst/>
                          <a:latin typeface="Times New Roman" pitchFamily="18" charset="0"/>
                          <a:cs typeface="Times New Roman" pitchFamily="18" charset="0"/>
                        </a:rPr>
                        <a:t>орган </a:t>
                      </a:r>
                      <a:r>
                        <a:rPr lang="ru-RU" sz="1400" dirty="0" err="1" smtClean="0">
                          <a:solidFill>
                            <a:schemeClr val="tx2"/>
                          </a:solidFill>
                          <a:effectLst/>
                          <a:latin typeface="Times New Roman" pitchFamily="18" charset="0"/>
                          <a:cs typeface="Times New Roman" pitchFamily="18" charset="0"/>
                        </a:rPr>
                        <a:t>бекіткен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техникалық және кәсіптік білім</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департаменті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жанындағы Республикалық оқу-әдістемелік кеңес ұсынған немесе</a:t>
                      </a:r>
                      <a:r>
                        <a:rPr lang="ru-RU" sz="1400" dirty="0" smtClean="0">
                          <a:solidFill>
                            <a:schemeClr val="tx2"/>
                          </a:solidFill>
                          <a:effectLst/>
                          <a:latin typeface="Times New Roman" pitchFamily="18" charset="0"/>
                          <a:cs typeface="Times New Roman" pitchFamily="18" charset="0"/>
                        </a:rPr>
                        <a:t> тест </a:t>
                      </a:r>
                      <a:r>
                        <a:rPr lang="ru-RU" sz="1400" dirty="0" err="1" smtClean="0">
                          <a:solidFill>
                            <a:schemeClr val="tx2"/>
                          </a:solidFill>
                          <a:effectLst/>
                          <a:latin typeface="Times New Roman" pitchFamily="18" charset="0"/>
                          <a:cs typeface="Times New Roman" pitchFamily="18" charset="0"/>
                        </a:rPr>
                        <a:t>тапсырмаларын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оқулықтарды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оқу-әдістемелік кешендерді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сараптау</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жөніндегі сарапшылар</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құрамына кіретін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немесе</a:t>
                      </a:r>
                      <a:r>
                        <a:rPr lang="ru-RU" sz="1400" dirty="0" smtClean="0">
                          <a:solidFill>
                            <a:schemeClr val="tx2"/>
                          </a:solidFill>
                          <a:effectLst/>
                          <a:latin typeface="Times New Roman" pitchFamily="18" charset="0"/>
                          <a:cs typeface="Times New Roman" pitchFamily="18" charset="0"/>
                        </a:rPr>
                        <a:t> </a:t>
                      </a:r>
                      <a:r>
                        <a:rPr lang="en-US" sz="1400" dirty="0" smtClean="0">
                          <a:solidFill>
                            <a:schemeClr val="tx2"/>
                          </a:solidFill>
                          <a:effectLst/>
                          <a:latin typeface="Times New Roman" pitchFamily="18" charset="0"/>
                          <a:cs typeface="Times New Roman" pitchFamily="18" charset="0"/>
                        </a:rPr>
                        <a:t>World Skills (</a:t>
                      </a:r>
                      <a:r>
                        <a:rPr lang="en-US" sz="1400" dirty="0" err="1" smtClean="0">
                          <a:solidFill>
                            <a:schemeClr val="tx2"/>
                          </a:solidFill>
                          <a:effectLst/>
                          <a:latin typeface="Times New Roman" pitchFamily="18" charset="0"/>
                          <a:cs typeface="Times New Roman" pitchFamily="18" charset="0"/>
                        </a:rPr>
                        <a:t>WorldSkills</a:t>
                      </a:r>
                      <a:r>
                        <a:rPr lang="en-US"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чемпионаттарының сарапшысы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(кәсіби шеберлік</a:t>
                      </a:r>
                      <a:r>
                        <a:rPr lang="ru-RU" sz="1400" dirty="0" smtClean="0">
                          <a:solidFill>
                            <a:schemeClr val="tx2"/>
                          </a:solidFill>
                          <a:effectLst/>
                          <a:latin typeface="Times New Roman" pitchFamily="18" charset="0"/>
                          <a:cs typeface="Times New Roman" pitchFamily="18" charset="0"/>
                        </a:rPr>
                        <a:t> конкурсы) </a:t>
                      </a:r>
                      <a:r>
                        <a:rPr lang="ru-RU" sz="1400" dirty="0" err="1" smtClean="0">
                          <a:solidFill>
                            <a:schemeClr val="tx2"/>
                          </a:solidFill>
                          <a:effectLst/>
                          <a:latin typeface="Times New Roman" pitchFamily="18" charset="0"/>
                          <a:cs typeface="Times New Roman" pitchFamily="18" charset="0"/>
                        </a:rPr>
                        <a:t>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педагогтердің біліктілігін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арттыру</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бойынша</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жаттықтырушы болып</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табылады</a:t>
                      </a:r>
                      <a:r>
                        <a:rPr lang="ru-RU" sz="1400" dirty="0" smtClean="0">
                          <a:solidFill>
                            <a:schemeClr val="tx2"/>
                          </a:solidFill>
                          <a:effectLst/>
                          <a:latin typeface="Times New Roman" pitchFamily="18" charset="0"/>
                          <a:cs typeface="Times New Roman" pitchFamily="18" charset="0"/>
                        </a:rPr>
                        <a:t>;</a:t>
                      </a:r>
                    </a:p>
                    <a:p>
                      <a:pPr algn="just">
                        <a:lnSpc>
                          <a:spcPct val="115000"/>
                        </a:lnSpc>
                        <a:spcAft>
                          <a:spcPts val="0"/>
                        </a:spcAft>
                        <a:buFont typeface="Wingdings" pitchFamily="2" charset="2"/>
                        <a:buChar char="ü"/>
                      </a:pP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білім</a:t>
                      </a:r>
                      <a:r>
                        <a:rPr lang="ru-RU" sz="1400" dirty="0" smtClean="0">
                          <a:solidFill>
                            <a:schemeClr val="tx2"/>
                          </a:solidFill>
                          <a:effectLst/>
                          <a:latin typeface="Times New Roman" pitchFamily="18" charset="0"/>
                          <a:cs typeface="Times New Roman" pitchFamily="18" charset="0"/>
                        </a:rPr>
                        <a:t> беру </a:t>
                      </a:r>
                      <a:r>
                        <a:rPr lang="ru-RU" sz="1400" dirty="0" err="1" smtClean="0">
                          <a:solidFill>
                            <a:schemeClr val="tx2"/>
                          </a:solidFill>
                          <a:effectLst/>
                          <a:latin typeface="Times New Roman" pitchFamily="18" charset="0"/>
                          <a:cs typeface="Times New Roman" pitchFamily="18" charset="0"/>
                        </a:rPr>
                        <a:t>саласындағы уәкілетті </a:t>
                      </a:r>
                      <a:r>
                        <a:rPr lang="ru-RU" sz="1400" dirty="0" smtClean="0">
                          <a:solidFill>
                            <a:schemeClr val="tx2"/>
                          </a:solidFill>
                          <a:effectLst/>
                          <a:latin typeface="Times New Roman" pitchFamily="18" charset="0"/>
                          <a:cs typeface="Times New Roman" pitchFamily="18" charset="0"/>
                        </a:rPr>
                        <a:t>орган </a:t>
                      </a:r>
                      <a:r>
                        <a:rPr lang="ru-RU" sz="1400" dirty="0" err="1" smtClean="0">
                          <a:solidFill>
                            <a:schemeClr val="tx2"/>
                          </a:solidFill>
                          <a:effectLst/>
                          <a:latin typeface="Times New Roman" pitchFamily="18" charset="0"/>
                          <a:cs typeface="Times New Roman" pitchFamily="18" charset="0"/>
                        </a:rPr>
                        <a:t>бекіткен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тізбеге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сәйкес республикалық 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халықаралық кәсіптік конкурстардың 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олимпиадалардың жүлдегері 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жеңімпазы болып</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табылады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республикалық 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халықаралық деңгейлерде олимпиадалардың</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конкурстардың</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жарыстардың жеңімпаздарын 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жүлдегерлерін дайындады</a:t>
                      </a:r>
                      <a:r>
                        <a:rPr lang="ru-RU" sz="1400" dirty="0" smtClean="0">
                          <a:solidFill>
                            <a:schemeClr val="tx2"/>
                          </a:solidFill>
                          <a:effectLst/>
                          <a:latin typeface="Times New Roman" pitchFamily="18" charset="0"/>
                          <a:cs typeface="Times New Roman" pitchFamily="18" charset="0"/>
                        </a:rPr>
                        <a:t>;</a:t>
                      </a:r>
                    </a:p>
                    <a:p>
                      <a:pPr algn="just">
                        <a:lnSpc>
                          <a:spcPct val="115000"/>
                        </a:lnSpc>
                        <a:spcAft>
                          <a:spcPts val="0"/>
                        </a:spcAft>
                        <a:buFont typeface="Wingdings" pitchFamily="2" charset="2"/>
                        <a:buChar char="ü"/>
                      </a:pP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«Қазақстан мұғалімі" ұлттық сыйлығының қатысушысы 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жүлдегері 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жеңімпазы, </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Үздік </a:t>
                      </a:r>
                      <a:r>
                        <a:rPr lang="ru-RU" sz="1400" dirty="0" smtClean="0">
                          <a:solidFill>
                            <a:schemeClr val="tx2"/>
                          </a:solidFill>
                          <a:effectLst/>
                          <a:latin typeface="Times New Roman" pitchFamily="18" charset="0"/>
                          <a:cs typeface="Times New Roman" pitchFamily="18" charset="0"/>
                        </a:rPr>
                        <a:t>педагог "</a:t>
                      </a:r>
                      <a:r>
                        <a:rPr lang="ru-RU" sz="1400" dirty="0" err="1" smtClean="0">
                          <a:solidFill>
                            <a:schemeClr val="tx2"/>
                          </a:solidFill>
                          <a:effectLst/>
                          <a:latin typeface="Times New Roman" pitchFamily="18" charset="0"/>
                          <a:cs typeface="Times New Roman" pitchFamily="18" charset="0"/>
                        </a:rPr>
                        <a:t>атағының иегері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болған жағдайда</a:t>
                      </a:r>
                      <a:r>
                        <a:rPr lang="ru-RU" sz="1400" dirty="0" smtClean="0">
                          <a:solidFill>
                            <a:schemeClr val="tx2"/>
                          </a:solidFill>
                          <a:effectLst/>
                          <a:latin typeface="Times New Roman" pitchFamily="18" charset="0"/>
                          <a:cs typeface="Times New Roman" pitchFamily="18" charset="0"/>
                        </a:rPr>
                        <a:t>)</a:t>
                      </a:r>
                      <a:r>
                        <a:rPr lang="ru-RU" sz="1400" dirty="0" err="1" smtClean="0">
                          <a:solidFill>
                            <a:schemeClr val="tx2"/>
                          </a:solidFill>
                          <a:effectLst/>
                          <a:latin typeface="Times New Roman" pitchFamily="18" charset="0"/>
                          <a:cs typeface="Times New Roman" pitchFamily="18" charset="0"/>
                        </a:rPr>
                        <a:t>болып</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табылады</a:t>
                      </a:r>
                      <a:r>
                        <a:rPr lang="ru-RU" sz="1400" dirty="0" smtClean="0">
                          <a:solidFill>
                            <a:schemeClr val="tx2"/>
                          </a:solidFill>
                          <a:effectLst/>
                          <a:latin typeface="Times New Roman" pitchFamily="18" charset="0"/>
                          <a:cs typeface="Times New Roman" pitchFamily="18" charset="0"/>
                        </a:rPr>
                        <a:t>;</a:t>
                      </a:r>
                    </a:p>
                    <a:p>
                      <a:pPr algn="just">
                        <a:lnSpc>
                          <a:spcPct val="115000"/>
                        </a:lnSpc>
                        <a:spcAft>
                          <a:spcPts val="0"/>
                        </a:spcAft>
                        <a:buFont typeface="Wingdings" pitchFamily="2" charset="2"/>
                        <a:buChar char="ü"/>
                      </a:pP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интернет-ресурстарды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пайдалана</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отырып</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жұмыс тәжірибесін таратады;тәлімгерлікті жүзеге асырады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және облыс</a:t>
                      </a:r>
                      <a:r>
                        <a:rPr lang="ru-RU" sz="1400" dirty="0" smtClean="0">
                          <a:solidFill>
                            <a:schemeClr val="tx2"/>
                          </a:solidFill>
                          <a:effectLst/>
                          <a:latin typeface="Times New Roman" pitchFamily="18" charset="0"/>
                          <a:cs typeface="Times New Roman" pitchFamily="18" charset="0"/>
                        </a:rPr>
                        <a:t>, республика </a:t>
                      </a:r>
                      <a:r>
                        <a:rPr lang="ru-RU" sz="1400" dirty="0" err="1" smtClean="0">
                          <a:solidFill>
                            <a:schemeClr val="tx2"/>
                          </a:solidFill>
                          <a:effectLst/>
                          <a:latin typeface="Times New Roman" pitchFamily="18" charset="0"/>
                          <a:cs typeface="Times New Roman" pitchFamily="18" charset="0"/>
                        </a:rPr>
                        <a:t>деңгейінде кәсіби қоғамдастық желісін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дамытуды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жоспарлайды</a:t>
                      </a:r>
                      <a:r>
                        <a:rPr lang="ru-RU" sz="1400" dirty="0" smtClean="0">
                          <a:solidFill>
                            <a:schemeClr val="tx2"/>
                          </a:solidFill>
                          <a:effectLst/>
                          <a:latin typeface="Times New Roman" pitchFamily="18" charset="0"/>
                          <a:cs typeface="Times New Roman" pitchFamily="18" charset="0"/>
                        </a:rPr>
                        <a:t> (бар </a:t>
                      </a:r>
                      <a:r>
                        <a:rPr lang="ru-RU" sz="1400" dirty="0" err="1" smtClean="0">
                          <a:solidFill>
                            <a:schemeClr val="tx2"/>
                          </a:solidFill>
                          <a:effectLst/>
                          <a:latin typeface="Times New Roman" pitchFamily="18" charset="0"/>
                          <a:cs typeface="Times New Roman" pitchFamily="18" charset="0"/>
                        </a:rPr>
                        <a:t>болса</a:t>
                      </a:r>
                      <a:r>
                        <a:rPr lang="ru-RU" sz="1400" dirty="0" smtClean="0">
                          <a:solidFill>
                            <a:schemeClr val="tx2"/>
                          </a:solidFill>
                          <a:effectLst/>
                          <a:latin typeface="Times New Roman" pitchFamily="18" charset="0"/>
                          <a:cs typeface="Times New Roman" pitchFamily="18" charset="0"/>
                        </a:rPr>
                        <a:t>);</a:t>
                      </a:r>
                    </a:p>
                    <a:p>
                      <a:pPr algn="just">
                        <a:lnSpc>
                          <a:spcPct val="115000"/>
                        </a:lnSpc>
                        <a:spcAft>
                          <a:spcPts val="0"/>
                        </a:spcAft>
                        <a:buFont typeface="Wingdings" pitchFamily="2" charset="2"/>
                        <a:buChar char="ü"/>
                      </a:pP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білім</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мазмұнын сараптаудың республикалық ғылыми-практикалық орталығының "сарапшылардың электрондық базасына</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сәйкес оқулықтарды, оқу-әдістемелік кешендер</a:t>
                      </a:r>
                      <a:r>
                        <a:rPr lang="ru-RU" sz="1400" dirty="0" smtClean="0">
                          <a:solidFill>
                            <a:schemeClr val="tx2"/>
                          </a:solidFill>
                          <a:effectLst/>
                          <a:latin typeface="Times New Roman" pitchFamily="18" charset="0"/>
                          <a:cs typeface="Times New Roman" pitchFamily="18" charset="0"/>
                        </a:rPr>
                        <a:t> мен </a:t>
                      </a:r>
                      <a:r>
                        <a:rPr lang="ru-RU" sz="1400" dirty="0" err="1" smtClean="0">
                          <a:solidFill>
                            <a:schemeClr val="tx2"/>
                          </a:solidFill>
                          <a:effectLst/>
                          <a:latin typeface="Times New Roman" pitchFamily="18" charset="0"/>
                          <a:cs typeface="Times New Roman" pitchFamily="18" charset="0"/>
                        </a:rPr>
                        <a:t>оқу-әдістемелік құралдарды сараптау</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жөніндегі немесе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техникалық және кәсіптік білім</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департаменті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жанындағы Республикалық оқу-әдістемелік кеңес ұсынған сарапшылар</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құрамына кіреді</a:t>
                      </a:r>
                      <a:r>
                        <a:rPr lang="ru-RU" sz="1400" dirty="0" smtClean="0">
                          <a:solidFill>
                            <a:schemeClr val="tx2"/>
                          </a:solidFill>
                          <a:effectLst/>
                          <a:latin typeface="Times New Roman" pitchFamily="18" charset="0"/>
                          <a:cs typeface="Times New Roman" pitchFamily="18" charset="0"/>
                        </a:rPr>
                        <a:t> (бар </a:t>
                      </a:r>
                      <a:r>
                        <a:rPr lang="ru-RU" sz="1400" dirty="0" err="1" smtClean="0">
                          <a:solidFill>
                            <a:schemeClr val="tx2"/>
                          </a:solidFill>
                          <a:effectLst/>
                          <a:latin typeface="Times New Roman" pitchFamily="18" charset="0"/>
                          <a:cs typeface="Times New Roman" pitchFamily="18" charset="0"/>
                        </a:rPr>
                        <a:t>болса</a:t>
                      </a:r>
                      <a:r>
                        <a:rPr lang="ru-RU" sz="1400" dirty="0" smtClean="0">
                          <a:solidFill>
                            <a:schemeClr val="tx2"/>
                          </a:solidFill>
                          <a:effectLst/>
                          <a:latin typeface="Times New Roman" pitchFamily="18" charset="0"/>
                          <a:cs typeface="Times New Roman" pitchFamily="18" charset="0"/>
                        </a:rPr>
                        <a:t>);</a:t>
                      </a:r>
                    </a:p>
                    <a:p>
                      <a:pPr algn="just">
                        <a:lnSpc>
                          <a:spcPct val="115000"/>
                        </a:lnSpc>
                        <a:spcAft>
                          <a:spcPts val="0"/>
                        </a:spcAft>
                        <a:buFont typeface="Wingdings" pitchFamily="2" charset="2"/>
                        <a:buChar char="ü"/>
                      </a:pPr>
                      <a:r>
                        <a:rPr lang="ru-RU" sz="1400" dirty="0" smtClean="0">
                          <a:solidFill>
                            <a:schemeClr val="tx2"/>
                          </a:solidFill>
                          <a:effectLst/>
                          <a:latin typeface="Times New Roman" pitchFamily="18" charset="0"/>
                          <a:cs typeface="Times New Roman" pitchFamily="18" charset="0"/>
                        </a:rPr>
                        <a:t> республика </a:t>
                      </a:r>
                      <a:r>
                        <a:rPr lang="ru-RU" sz="1400" dirty="0" err="1" smtClean="0">
                          <a:solidFill>
                            <a:schemeClr val="tx2"/>
                          </a:solidFill>
                          <a:effectLst/>
                          <a:latin typeface="Times New Roman" pitchFamily="18" charset="0"/>
                          <a:cs typeface="Times New Roman" pitchFamily="18" charset="0"/>
                        </a:rPr>
                        <a:t>деңгейінде тәжірибені жинақтайды</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тиісті</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уәкілетті органның ведомстволық бағынысты білім</a:t>
                      </a:r>
                      <a:r>
                        <a:rPr lang="ru-RU" sz="1400" dirty="0" smtClean="0">
                          <a:solidFill>
                            <a:schemeClr val="tx2"/>
                          </a:solidFill>
                          <a:effectLst/>
                          <a:latin typeface="Times New Roman" pitchFamily="18" charset="0"/>
                          <a:cs typeface="Times New Roman" pitchFamily="18" charset="0"/>
                        </a:rPr>
                        <a:t> беру </a:t>
                      </a:r>
                      <a:r>
                        <a:rPr lang="ru-RU" sz="1400" dirty="0" err="1" smtClean="0">
                          <a:solidFill>
                            <a:schemeClr val="tx2"/>
                          </a:solidFill>
                          <a:effectLst/>
                          <a:latin typeface="Times New Roman" pitchFamily="18" charset="0"/>
                          <a:cs typeface="Times New Roman" pitchFamily="18" charset="0"/>
                        </a:rPr>
                        <a:t>ұйымдары ұйымдастырған педагогтар</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үшін семинарлар</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конференциялар</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ұйымдастыруға және өткізуге қатысады</a:t>
                      </a:r>
                      <a:r>
                        <a:rPr lang="ru-RU" sz="1400" dirty="0" smtClean="0">
                          <a:solidFill>
                            <a:schemeClr val="tx2"/>
                          </a:solidFill>
                          <a:effectLst/>
                          <a:latin typeface="Times New Roman" pitchFamily="18" charset="0"/>
                          <a:cs typeface="Times New Roman" pitchFamily="18" charset="0"/>
                        </a:rPr>
                        <a:t>;</a:t>
                      </a:r>
                      <a:r>
                        <a:rPr lang="ru-RU" sz="1400" dirty="0" err="1" smtClean="0">
                          <a:solidFill>
                            <a:schemeClr val="tx2"/>
                          </a:solidFill>
                          <a:effectLst/>
                          <a:latin typeface="Times New Roman" pitchFamily="18" charset="0"/>
                          <a:cs typeface="Times New Roman" pitchFamily="18" charset="0"/>
                        </a:rPr>
                        <a:t>еліміздің</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Облыстың теледидарында</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трансляциялауға енгізілген</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білім</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беру</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порталдарында</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орналастырылған </a:t>
                      </a:r>
                      <a:r>
                        <a:rPr lang="ru-RU" sz="1400" dirty="0" smtClean="0">
                          <a:solidFill>
                            <a:schemeClr val="tx2"/>
                          </a:solidFill>
                          <a:effectLst/>
                          <a:latin typeface="Times New Roman" pitchFamily="18" charset="0"/>
                          <a:cs typeface="Times New Roman" pitchFamily="18" charset="0"/>
                        </a:rPr>
                        <a:t>(бар </a:t>
                      </a:r>
                      <a:r>
                        <a:rPr lang="ru-RU" sz="1400" dirty="0" err="1" smtClean="0">
                          <a:solidFill>
                            <a:schemeClr val="tx2"/>
                          </a:solidFill>
                          <a:effectLst/>
                          <a:latin typeface="Times New Roman" pitchFamily="18" charset="0"/>
                          <a:cs typeface="Times New Roman" pitchFamily="18" charset="0"/>
                        </a:rPr>
                        <a:t>болса</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бейне</a:t>
                      </a:r>
                      <a:r>
                        <a:rPr lang="ru-RU" sz="1400" dirty="0" smtClean="0">
                          <a:solidFill>
                            <a:schemeClr val="tx2"/>
                          </a:solidFill>
                          <a:effectLst/>
                          <a:latin typeface="Times New Roman" pitchFamily="18" charset="0"/>
                          <a:cs typeface="Times New Roman" pitchFamily="18" charset="0"/>
                        </a:rPr>
                        <a:t> </a:t>
                      </a:r>
                      <a:r>
                        <a:rPr lang="ru-RU" sz="1400" dirty="0" err="1" smtClean="0">
                          <a:solidFill>
                            <a:schemeClr val="tx2"/>
                          </a:solidFill>
                          <a:effectLst/>
                          <a:latin typeface="Times New Roman" pitchFamily="18" charset="0"/>
                          <a:cs typeface="Times New Roman" pitchFamily="18" charset="0"/>
                        </a:rPr>
                        <a:t>-телесабақтар дайындады</a:t>
                      </a:r>
                      <a:r>
                        <a:rPr lang="ru-RU" sz="1400" dirty="0" smtClean="0">
                          <a:solidFill>
                            <a:schemeClr val="tx2"/>
                          </a:solidFill>
                          <a:effectLst/>
                          <a:latin typeface="Times New Roman" pitchFamily="18" charset="0"/>
                          <a:cs typeface="Times New Roman" pitchFamily="18" charset="0"/>
                        </a:rPr>
                        <a:t>.</a:t>
                      </a:r>
                      <a:endParaRPr lang="ru-RU" sz="1400" dirty="0">
                        <a:solidFill>
                          <a:schemeClr val="tx2"/>
                        </a:solidFill>
                        <a:effectLst/>
                        <a:latin typeface="Times New Roman" pitchFamily="18" charset="0"/>
                        <a:ea typeface="Calibri"/>
                        <a:cs typeface="Times New Roman" pitchFamily="18" charset="0"/>
                      </a:endParaRPr>
                    </a:p>
                  </a:txBody>
                  <a:tcPr marL="35997" marR="35997" marT="0" marB="0"/>
                </a:tc>
              </a:tr>
            </a:tbl>
          </a:graphicData>
        </a:graphic>
      </p:graphicFrame>
    </p:spTree>
    <p:extLst>
      <p:ext uri="{BB962C8B-B14F-4D97-AF65-F5344CB8AC3E}">
        <p14:creationId xmlns:p14="http://schemas.microsoft.com/office/powerpoint/2010/main" val="15178756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4137" y="764275"/>
            <a:ext cx="11188263" cy="653362"/>
          </a:xfrm>
        </p:spPr>
        <p:txBody>
          <a:bodyPr>
            <a:noAutofit/>
          </a:bodyPr>
          <a:lstStyle/>
          <a:p>
            <a:r>
              <a:rPr lang="ru-RU" sz="3600" b="1" dirty="0" err="1" smtClean="0">
                <a:solidFill>
                  <a:schemeClr val="tx2"/>
                </a:solidFill>
              </a:rPr>
              <a:t>Аттестаттау</a:t>
            </a:r>
            <a:r>
              <a:rPr lang="ru-RU" sz="3600" b="1" dirty="0" smtClean="0">
                <a:solidFill>
                  <a:schemeClr val="tx2"/>
                </a:solidFill>
              </a:rPr>
              <a:t> </a:t>
            </a:r>
            <a:r>
              <a:rPr lang="ru-RU" sz="3600" b="1" dirty="0" err="1" smtClean="0">
                <a:solidFill>
                  <a:schemeClr val="tx2"/>
                </a:solidFill>
              </a:rPr>
              <a:t>комиссиясының</a:t>
            </a:r>
            <a:r>
              <a:rPr lang="ru-RU" sz="3600" b="1" dirty="0" smtClean="0">
                <a:solidFill>
                  <a:schemeClr val="tx2"/>
                </a:solidFill>
              </a:rPr>
              <a:t> </a:t>
            </a:r>
            <a:r>
              <a:rPr lang="ru-RU" sz="3600" b="1" dirty="0" err="1" smtClean="0">
                <a:solidFill>
                  <a:schemeClr val="tx2"/>
                </a:solidFill>
              </a:rPr>
              <a:t>жұмысы</a:t>
            </a:r>
            <a:endParaRPr lang="ru-RU" sz="3600" b="1" dirty="0">
              <a:solidFill>
                <a:schemeClr val="tx2"/>
              </a:solidFill>
            </a:endParaRPr>
          </a:p>
        </p:txBody>
      </p:sp>
      <p:sp>
        <p:nvSpPr>
          <p:cNvPr id="3" name="Номер слайда 2"/>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21</a:t>
            </a:fld>
            <a:endParaRPr lang="ru-RU"/>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sp>
        <p:nvSpPr>
          <p:cNvPr id="7" name="Прямоугольник 6"/>
          <p:cNvSpPr/>
          <p:nvPr/>
        </p:nvSpPr>
        <p:spPr>
          <a:xfrm>
            <a:off x="270641" y="1308538"/>
            <a:ext cx="11650718" cy="4939814"/>
          </a:xfrm>
          <a:prstGeom prst="rect">
            <a:avLst/>
          </a:prstGeom>
        </p:spPr>
        <p:txBody>
          <a:bodyPr wrap="square">
            <a:spAutoFit/>
          </a:bodyPr>
          <a:lstStyle/>
          <a:p>
            <a:r>
              <a:rPr lang="ru-RU" sz="1800" dirty="0" err="1">
                <a:solidFill>
                  <a:schemeClr val="tx2"/>
                </a:solidFill>
              </a:rPr>
              <a:t>Педагогтерге</a:t>
            </a:r>
            <a:r>
              <a:rPr lang="ru-RU" sz="1800" dirty="0">
                <a:solidFill>
                  <a:schemeClr val="tx2"/>
                </a:solidFill>
              </a:rPr>
              <a:t> </a:t>
            </a:r>
            <a:r>
              <a:rPr lang="ru-RU" sz="1800" dirty="0" err="1">
                <a:solidFill>
                  <a:schemeClr val="tx2"/>
                </a:solidFill>
              </a:rPr>
              <a:t>біліктілік</a:t>
            </a:r>
            <a:r>
              <a:rPr lang="ru-RU" sz="1800" dirty="0">
                <a:solidFill>
                  <a:schemeClr val="tx2"/>
                </a:solidFill>
              </a:rPr>
              <a:t> </a:t>
            </a:r>
            <a:r>
              <a:rPr lang="ru-RU" sz="1800" dirty="0" err="1">
                <a:solidFill>
                  <a:schemeClr val="tx2"/>
                </a:solidFill>
              </a:rPr>
              <a:t>санаттарын</a:t>
            </a:r>
            <a:r>
              <a:rPr lang="ru-RU" sz="1800" dirty="0">
                <a:solidFill>
                  <a:schemeClr val="tx2"/>
                </a:solidFill>
              </a:rPr>
              <a:t> беру (</a:t>
            </a:r>
            <a:r>
              <a:rPr lang="ru-RU" sz="1800" dirty="0" err="1">
                <a:solidFill>
                  <a:schemeClr val="tx2"/>
                </a:solidFill>
              </a:rPr>
              <a:t>растау</a:t>
            </a:r>
            <a:r>
              <a:rPr lang="ru-RU" sz="1800" dirty="0">
                <a:solidFill>
                  <a:schemeClr val="tx2"/>
                </a:solidFill>
              </a:rPr>
              <a:t>) </a:t>
            </a:r>
            <a:r>
              <a:rPr lang="ru-RU" sz="1800" dirty="0" err="1">
                <a:solidFill>
                  <a:schemeClr val="tx2"/>
                </a:solidFill>
              </a:rPr>
              <a:t>туралы</a:t>
            </a:r>
            <a:r>
              <a:rPr lang="ru-RU" sz="1800" dirty="0">
                <a:solidFill>
                  <a:schemeClr val="tx2"/>
                </a:solidFill>
              </a:rPr>
              <a:t> </a:t>
            </a:r>
            <a:r>
              <a:rPr lang="ru-RU" sz="1800" dirty="0" err="1">
                <a:solidFill>
                  <a:schemeClr val="tx2"/>
                </a:solidFill>
              </a:rPr>
              <a:t>соңғы</a:t>
            </a:r>
            <a:r>
              <a:rPr lang="ru-RU" sz="1800" dirty="0">
                <a:solidFill>
                  <a:schemeClr val="tx2"/>
                </a:solidFill>
              </a:rPr>
              <a:t> </a:t>
            </a:r>
            <a:r>
              <a:rPr lang="ru-RU" sz="1800" dirty="0" err="1">
                <a:solidFill>
                  <a:schemeClr val="tx2"/>
                </a:solidFill>
              </a:rPr>
              <a:t>шешімді</a:t>
            </a:r>
            <a:r>
              <a:rPr lang="ru-RU" sz="1800" dirty="0">
                <a:solidFill>
                  <a:schemeClr val="tx2"/>
                </a:solidFill>
              </a:rPr>
              <a:t> Комиссия </a:t>
            </a:r>
            <a:r>
              <a:rPr lang="ru-RU" sz="1800" dirty="0" err="1">
                <a:solidFill>
                  <a:schemeClr val="tx2"/>
                </a:solidFill>
              </a:rPr>
              <a:t>қабылдайды</a:t>
            </a:r>
            <a:r>
              <a:rPr lang="ru-RU" sz="1800" dirty="0" smtClean="0">
                <a:solidFill>
                  <a:schemeClr val="tx2"/>
                </a:solidFill>
              </a:rPr>
              <a:t>.</a:t>
            </a:r>
          </a:p>
          <a:p>
            <a:endParaRPr lang="ru-RU" sz="1800" dirty="0">
              <a:solidFill>
                <a:schemeClr val="tx2"/>
              </a:solidFill>
            </a:endParaRPr>
          </a:p>
          <a:p>
            <a:pPr algn="just">
              <a:lnSpc>
                <a:spcPct val="115000"/>
              </a:lnSpc>
            </a:pPr>
            <a:r>
              <a:rPr lang="ru-RU" sz="1800" dirty="0" smtClean="0">
                <a:latin typeface="Times New Roman"/>
                <a:ea typeface="Times New Roman"/>
              </a:rPr>
              <a:t>- </a:t>
            </a:r>
            <a:r>
              <a:rPr lang="ru-RU" sz="1800" dirty="0" err="1">
                <a:solidFill>
                  <a:schemeClr val="tx2"/>
                </a:solidFill>
              </a:rPr>
              <a:t>Әрбір</a:t>
            </a:r>
            <a:r>
              <a:rPr lang="ru-RU" sz="1800" dirty="0">
                <a:solidFill>
                  <a:schemeClr val="tx2"/>
                </a:solidFill>
              </a:rPr>
              <a:t> педагог </a:t>
            </a:r>
            <a:r>
              <a:rPr lang="ru-RU" sz="1800" dirty="0" err="1">
                <a:solidFill>
                  <a:schemeClr val="tx2"/>
                </a:solidFill>
              </a:rPr>
              <a:t>бойынша</a:t>
            </a:r>
            <a:r>
              <a:rPr lang="ru-RU" sz="1800" dirty="0">
                <a:solidFill>
                  <a:schemeClr val="tx2"/>
                </a:solidFill>
              </a:rPr>
              <a:t> </a:t>
            </a:r>
            <a:r>
              <a:rPr lang="ru-RU" sz="1800" dirty="0" err="1">
                <a:solidFill>
                  <a:schemeClr val="tx2"/>
                </a:solidFill>
              </a:rPr>
              <a:t>Сараптама</a:t>
            </a:r>
            <a:r>
              <a:rPr lang="ru-RU" sz="1800" dirty="0">
                <a:solidFill>
                  <a:schemeClr val="tx2"/>
                </a:solidFill>
              </a:rPr>
              <a:t> </a:t>
            </a:r>
            <a:r>
              <a:rPr lang="ru-RU" sz="1800" dirty="0" err="1">
                <a:solidFill>
                  <a:schemeClr val="tx2"/>
                </a:solidFill>
              </a:rPr>
              <a:t>кеңесінің</a:t>
            </a:r>
            <a:r>
              <a:rPr lang="ru-RU" sz="1800" dirty="0">
                <a:solidFill>
                  <a:schemeClr val="tx2"/>
                </a:solidFill>
              </a:rPr>
              <a:t> </a:t>
            </a:r>
            <a:r>
              <a:rPr lang="ru-RU" sz="1800" dirty="0" err="1">
                <a:solidFill>
                  <a:schemeClr val="tx2"/>
                </a:solidFill>
              </a:rPr>
              <a:t>ұсынымдарын</a:t>
            </a:r>
            <a:r>
              <a:rPr lang="ru-RU" sz="1800" dirty="0">
                <a:solidFill>
                  <a:schemeClr val="tx2"/>
                </a:solidFill>
              </a:rPr>
              <a:t> </a:t>
            </a:r>
            <a:r>
              <a:rPr lang="ru-RU" sz="1800" dirty="0" err="1">
                <a:solidFill>
                  <a:schemeClr val="tx2"/>
                </a:solidFill>
              </a:rPr>
              <a:t>қарағаннан</a:t>
            </a:r>
            <a:r>
              <a:rPr lang="ru-RU" sz="1800" dirty="0">
                <a:solidFill>
                  <a:schemeClr val="tx2"/>
                </a:solidFill>
              </a:rPr>
              <a:t> </a:t>
            </a:r>
            <a:r>
              <a:rPr lang="ru-RU" sz="1800" dirty="0" err="1">
                <a:solidFill>
                  <a:schemeClr val="tx2"/>
                </a:solidFill>
              </a:rPr>
              <a:t>және</a:t>
            </a:r>
            <a:r>
              <a:rPr lang="ru-RU" sz="1800" dirty="0">
                <a:solidFill>
                  <a:schemeClr val="tx2"/>
                </a:solidFill>
              </a:rPr>
              <a:t> </a:t>
            </a:r>
            <a:r>
              <a:rPr lang="ru-RU" sz="1800" dirty="0" err="1">
                <a:solidFill>
                  <a:schemeClr val="tx2"/>
                </a:solidFill>
              </a:rPr>
              <a:t>алғаннан</a:t>
            </a:r>
            <a:r>
              <a:rPr lang="ru-RU" sz="1800" dirty="0">
                <a:solidFill>
                  <a:schemeClr val="tx2"/>
                </a:solidFill>
              </a:rPr>
              <a:t> </a:t>
            </a:r>
            <a:r>
              <a:rPr lang="ru-RU" sz="1800" dirty="0" err="1">
                <a:solidFill>
                  <a:schemeClr val="tx2"/>
                </a:solidFill>
              </a:rPr>
              <a:t>кейін</a:t>
            </a:r>
            <a:r>
              <a:rPr lang="ru-RU" sz="1800" dirty="0">
                <a:solidFill>
                  <a:schemeClr val="tx2"/>
                </a:solidFill>
              </a:rPr>
              <a:t> Комиссия </a:t>
            </a:r>
            <a:r>
              <a:rPr lang="ru-RU" sz="1800" dirty="0" err="1">
                <a:solidFill>
                  <a:schemeClr val="tx2"/>
                </a:solidFill>
              </a:rPr>
              <a:t>педагогтердің</a:t>
            </a:r>
            <a:r>
              <a:rPr lang="ru-RU" sz="1800" dirty="0">
                <a:solidFill>
                  <a:schemeClr val="tx2"/>
                </a:solidFill>
              </a:rPr>
              <a:t> </a:t>
            </a:r>
            <a:r>
              <a:rPr lang="ru-RU" sz="1800" dirty="0" err="1">
                <a:solidFill>
                  <a:schemeClr val="tx2"/>
                </a:solidFill>
              </a:rPr>
              <a:t>портфолиосын</a:t>
            </a:r>
            <a:r>
              <a:rPr lang="ru-RU" sz="1800" dirty="0">
                <a:solidFill>
                  <a:schemeClr val="tx2"/>
                </a:solidFill>
              </a:rPr>
              <a:t> </a:t>
            </a:r>
            <a:r>
              <a:rPr lang="ru-RU" sz="1800" dirty="0" err="1">
                <a:solidFill>
                  <a:schemeClr val="tx2"/>
                </a:solidFill>
              </a:rPr>
              <a:t>қарайды</a:t>
            </a:r>
            <a:r>
              <a:rPr lang="ru-RU" sz="1800" dirty="0">
                <a:solidFill>
                  <a:schemeClr val="tx2"/>
                </a:solidFill>
              </a:rPr>
              <a:t> </a:t>
            </a:r>
            <a:r>
              <a:rPr lang="ru-RU" sz="1800" dirty="0" err="1">
                <a:solidFill>
                  <a:schemeClr val="tx2"/>
                </a:solidFill>
              </a:rPr>
              <a:t>және</a:t>
            </a:r>
            <a:r>
              <a:rPr lang="ru-RU" sz="1800" dirty="0">
                <a:solidFill>
                  <a:schemeClr val="tx2"/>
                </a:solidFill>
              </a:rPr>
              <a:t> </a:t>
            </a:r>
            <a:r>
              <a:rPr lang="ru-RU" sz="1800" dirty="0" err="1">
                <a:solidFill>
                  <a:schemeClr val="tx2"/>
                </a:solidFill>
              </a:rPr>
              <a:t>мынадай</a:t>
            </a:r>
            <a:r>
              <a:rPr lang="ru-RU" sz="1800" dirty="0">
                <a:solidFill>
                  <a:schemeClr val="tx2"/>
                </a:solidFill>
              </a:rPr>
              <a:t> </a:t>
            </a:r>
            <a:r>
              <a:rPr lang="ru-RU" sz="1800" dirty="0" err="1">
                <a:solidFill>
                  <a:schemeClr val="tx2"/>
                </a:solidFill>
              </a:rPr>
              <a:t>шешімдердің</a:t>
            </a:r>
            <a:r>
              <a:rPr lang="ru-RU" sz="1800" dirty="0">
                <a:solidFill>
                  <a:schemeClr val="tx2"/>
                </a:solidFill>
              </a:rPr>
              <a:t> </a:t>
            </a:r>
            <a:r>
              <a:rPr lang="ru-RU" sz="1800" dirty="0" err="1">
                <a:solidFill>
                  <a:schemeClr val="tx2"/>
                </a:solidFill>
              </a:rPr>
              <a:t>бірін</a:t>
            </a:r>
            <a:r>
              <a:rPr lang="ru-RU" sz="1800" dirty="0">
                <a:solidFill>
                  <a:schemeClr val="tx2"/>
                </a:solidFill>
              </a:rPr>
              <a:t> </a:t>
            </a:r>
            <a:r>
              <a:rPr lang="ru-RU" sz="1800" dirty="0" err="1">
                <a:solidFill>
                  <a:schemeClr val="tx2"/>
                </a:solidFill>
              </a:rPr>
              <a:t>шығарады</a:t>
            </a:r>
            <a:r>
              <a:rPr lang="ru-RU" sz="1800" dirty="0">
                <a:solidFill>
                  <a:schemeClr val="tx2"/>
                </a:solidFill>
              </a:rPr>
              <a:t>:</a:t>
            </a:r>
          </a:p>
          <a:p>
            <a:pPr algn="just">
              <a:lnSpc>
                <a:spcPct val="115000"/>
              </a:lnSpc>
            </a:pPr>
            <a:r>
              <a:rPr lang="en-US" sz="1800" dirty="0">
                <a:solidFill>
                  <a:schemeClr val="tx2"/>
                </a:solidFill>
              </a:rPr>
              <a:t>     </a:t>
            </a:r>
            <a:r>
              <a:rPr lang="ru-RU" sz="1800" dirty="0">
                <a:solidFill>
                  <a:schemeClr val="tx2"/>
                </a:solidFill>
              </a:rPr>
              <a:t> 1) </a:t>
            </a:r>
            <a:r>
              <a:rPr lang="ru-RU" sz="1800" dirty="0" err="1">
                <a:solidFill>
                  <a:schemeClr val="tx2"/>
                </a:solidFill>
              </a:rPr>
              <a:t>өтініш</a:t>
            </a:r>
            <a:r>
              <a:rPr lang="ru-RU" sz="1800" dirty="0">
                <a:solidFill>
                  <a:schemeClr val="tx2"/>
                </a:solidFill>
              </a:rPr>
              <a:t> </a:t>
            </a:r>
            <a:r>
              <a:rPr lang="ru-RU" sz="1800" dirty="0" err="1">
                <a:solidFill>
                  <a:schemeClr val="tx2"/>
                </a:solidFill>
              </a:rPr>
              <a:t>берілген</a:t>
            </a:r>
            <a:r>
              <a:rPr lang="ru-RU" sz="1800" dirty="0">
                <a:solidFill>
                  <a:schemeClr val="tx2"/>
                </a:solidFill>
              </a:rPr>
              <a:t> </a:t>
            </a:r>
            <a:r>
              <a:rPr lang="ru-RU" sz="1800" dirty="0" err="1">
                <a:solidFill>
                  <a:schemeClr val="tx2"/>
                </a:solidFill>
              </a:rPr>
              <a:t>біліктілік</a:t>
            </a:r>
            <a:r>
              <a:rPr lang="ru-RU" sz="1800" dirty="0">
                <a:solidFill>
                  <a:schemeClr val="tx2"/>
                </a:solidFill>
              </a:rPr>
              <a:t> </a:t>
            </a:r>
            <a:r>
              <a:rPr lang="ru-RU" sz="1800" dirty="0" err="1">
                <a:solidFill>
                  <a:schemeClr val="tx2"/>
                </a:solidFill>
              </a:rPr>
              <a:t>санатына</a:t>
            </a:r>
            <a:r>
              <a:rPr lang="ru-RU" sz="1800" dirty="0">
                <a:solidFill>
                  <a:schemeClr val="tx2"/>
                </a:solidFill>
              </a:rPr>
              <a:t> </a:t>
            </a:r>
            <a:r>
              <a:rPr lang="ru-RU" sz="1800" dirty="0" err="1">
                <a:solidFill>
                  <a:schemeClr val="tx2"/>
                </a:solidFill>
              </a:rPr>
              <a:t>сәйкес</a:t>
            </a:r>
            <a:r>
              <a:rPr lang="ru-RU" sz="1800" dirty="0">
                <a:solidFill>
                  <a:schemeClr val="tx2"/>
                </a:solidFill>
              </a:rPr>
              <a:t> </a:t>
            </a:r>
            <a:r>
              <a:rPr lang="ru-RU" sz="1800" dirty="0" err="1">
                <a:solidFill>
                  <a:schemeClr val="tx2"/>
                </a:solidFill>
              </a:rPr>
              <a:t>келеді</a:t>
            </a:r>
            <a:r>
              <a:rPr lang="ru-RU" sz="1800" dirty="0">
                <a:solidFill>
                  <a:schemeClr val="tx2"/>
                </a:solidFill>
              </a:rPr>
              <a:t>;</a:t>
            </a:r>
          </a:p>
          <a:p>
            <a:pPr algn="just">
              <a:lnSpc>
                <a:spcPct val="115000"/>
              </a:lnSpc>
            </a:pPr>
            <a:r>
              <a:rPr lang="en-US" sz="1800" dirty="0">
                <a:solidFill>
                  <a:schemeClr val="tx2"/>
                </a:solidFill>
              </a:rPr>
              <a:t>     </a:t>
            </a:r>
            <a:r>
              <a:rPr lang="ru-RU" sz="1800" dirty="0">
                <a:solidFill>
                  <a:schemeClr val="tx2"/>
                </a:solidFill>
              </a:rPr>
              <a:t> 2) </a:t>
            </a:r>
            <a:r>
              <a:rPr lang="ru-RU" sz="1800" dirty="0" err="1">
                <a:solidFill>
                  <a:schemeClr val="tx2"/>
                </a:solidFill>
              </a:rPr>
              <a:t>өтініш</a:t>
            </a:r>
            <a:r>
              <a:rPr lang="ru-RU" sz="1800" dirty="0">
                <a:solidFill>
                  <a:schemeClr val="tx2"/>
                </a:solidFill>
              </a:rPr>
              <a:t> </a:t>
            </a:r>
            <a:r>
              <a:rPr lang="ru-RU" sz="1800" dirty="0" err="1">
                <a:solidFill>
                  <a:schemeClr val="tx2"/>
                </a:solidFill>
              </a:rPr>
              <a:t>берілген</a:t>
            </a:r>
            <a:r>
              <a:rPr lang="ru-RU" sz="1800" dirty="0">
                <a:solidFill>
                  <a:schemeClr val="tx2"/>
                </a:solidFill>
              </a:rPr>
              <a:t> </a:t>
            </a:r>
            <a:r>
              <a:rPr lang="ru-RU" sz="1800" dirty="0" err="1">
                <a:solidFill>
                  <a:schemeClr val="tx2"/>
                </a:solidFill>
              </a:rPr>
              <a:t>бір</a:t>
            </a:r>
            <a:r>
              <a:rPr lang="ru-RU" sz="1800" dirty="0">
                <a:solidFill>
                  <a:schemeClr val="tx2"/>
                </a:solidFill>
              </a:rPr>
              <a:t> </a:t>
            </a:r>
            <a:r>
              <a:rPr lang="ru-RU" sz="1800" dirty="0" err="1">
                <a:solidFill>
                  <a:schemeClr val="tx2"/>
                </a:solidFill>
              </a:rPr>
              <a:t>деңгейге</a:t>
            </a:r>
            <a:r>
              <a:rPr lang="ru-RU" sz="1800" dirty="0">
                <a:solidFill>
                  <a:schemeClr val="tx2"/>
                </a:solidFill>
              </a:rPr>
              <a:t> </a:t>
            </a:r>
            <a:r>
              <a:rPr lang="ru-RU" sz="1800" dirty="0" err="1">
                <a:solidFill>
                  <a:schemeClr val="tx2"/>
                </a:solidFill>
              </a:rPr>
              <a:t>төмен</a:t>
            </a:r>
            <a:r>
              <a:rPr lang="ru-RU" sz="1800" dirty="0">
                <a:solidFill>
                  <a:schemeClr val="tx2"/>
                </a:solidFill>
              </a:rPr>
              <a:t> </a:t>
            </a:r>
            <a:r>
              <a:rPr lang="ru-RU" sz="1800" dirty="0" err="1">
                <a:solidFill>
                  <a:schemeClr val="tx2"/>
                </a:solidFill>
              </a:rPr>
              <a:t>біліктілік</a:t>
            </a:r>
            <a:r>
              <a:rPr lang="ru-RU" sz="1800" dirty="0">
                <a:solidFill>
                  <a:schemeClr val="tx2"/>
                </a:solidFill>
              </a:rPr>
              <a:t> </a:t>
            </a:r>
            <a:r>
              <a:rPr lang="ru-RU" sz="1800" dirty="0" err="1">
                <a:solidFill>
                  <a:schemeClr val="tx2"/>
                </a:solidFill>
              </a:rPr>
              <a:t>санатына</a:t>
            </a:r>
            <a:r>
              <a:rPr lang="ru-RU" sz="1800" dirty="0">
                <a:solidFill>
                  <a:schemeClr val="tx2"/>
                </a:solidFill>
              </a:rPr>
              <a:t> </a:t>
            </a:r>
            <a:r>
              <a:rPr lang="ru-RU" sz="1800" dirty="0" err="1">
                <a:solidFill>
                  <a:schemeClr val="tx2"/>
                </a:solidFill>
              </a:rPr>
              <a:t>сәйкес</a:t>
            </a:r>
            <a:r>
              <a:rPr lang="ru-RU" sz="1800" dirty="0">
                <a:solidFill>
                  <a:schemeClr val="tx2"/>
                </a:solidFill>
              </a:rPr>
              <a:t> </a:t>
            </a:r>
            <a:r>
              <a:rPr lang="ru-RU" sz="1800" dirty="0" err="1">
                <a:solidFill>
                  <a:schemeClr val="tx2"/>
                </a:solidFill>
              </a:rPr>
              <a:t>келеді</a:t>
            </a:r>
            <a:r>
              <a:rPr lang="ru-RU" sz="1800" dirty="0">
                <a:solidFill>
                  <a:schemeClr val="tx2"/>
                </a:solidFill>
              </a:rPr>
              <a:t>;</a:t>
            </a:r>
          </a:p>
          <a:p>
            <a:pPr algn="just">
              <a:lnSpc>
                <a:spcPct val="115000"/>
              </a:lnSpc>
            </a:pPr>
            <a:r>
              <a:rPr lang="en-US" sz="1800" dirty="0">
                <a:solidFill>
                  <a:schemeClr val="tx2"/>
                </a:solidFill>
              </a:rPr>
              <a:t>     </a:t>
            </a:r>
            <a:r>
              <a:rPr lang="ru-RU" sz="1800" dirty="0">
                <a:solidFill>
                  <a:schemeClr val="tx2"/>
                </a:solidFill>
              </a:rPr>
              <a:t> 3) "педагог" </a:t>
            </a:r>
            <a:r>
              <a:rPr lang="ru-RU" sz="1800" dirty="0" err="1">
                <a:solidFill>
                  <a:schemeClr val="tx2"/>
                </a:solidFill>
              </a:rPr>
              <a:t>біліктілік</a:t>
            </a:r>
            <a:r>
              <a:rPr lang="ru-RU" sz="1800" dirty="0">
                <a:solidFill>
                  <a:schemeClr val="tx2"/>
                </a:solidFill>
              </a:rPr>
              <a:t> </a:t>
            </a:r>
            <a:r>
              <a:rPr lang="ru-RU" sz="1800" dirty="0" err="1">
                <a:solidFill>
                  <a:schemeClr val="tx2"/>
                </a:solidFill>
              </a:rPr>
              <a:t>санатына</a:t>
            </a:r>
            <a:r>
              <a:rPr lang="ru-RU" sz="1800" dirty="0">
                <a:solidFill>
                  <a:schemeClr val="tx2"/>
                </a:solidFill>
              </a:rPr>
              <a:t> </a:t>
            </a:r>
            <a:r>
              <a:rPr lang="ru-RU" sz="1800" dirty="0" err="1">
                <a:solidFill>
                  <a:schemeClr val="tx2"/>
                </a:solidFill>
              </a:rPr>
              <a:t>сәйкес</a:t>
            </a:r>
            <a:r>
              <a:rPr lang="ru-RU" sz="1800" dirty="0">
                <a:solidFill>
                  <a:schemeClr val="tx2"/>
                </a:solidFill>
              </a:rPr>
              <a:t> </a:t>
            </a:r>
            <a:r>
              <a:rPr lang="ru-RU" sz="1800" dirty="0" err="1">
                <a:solidFill>
                  <a:schemeClr val="tx2"/>
                </a:solidFill>
              </a:rPr>
              <a:t>келеді</a:t>
            </a:r>
            <a:r>
              <a:rPr lang="ru-RU" sz="1800" dirty="0">
                <a:solidFill>
                  <a:schemeClr val="tx2"/>
                </a:solidFill>
              </a:rPr>
              <a:t> (</a:t>
            </a:r>
            <a:r>
              <a:rPr lang="ru-RU" sz="1800" dirty="0" err="1">
                <a:solidFill>
                  <a:schemeClr val="tx2"/>
                </a:solidFill>
              </a:rPr>
              <a:t>өтініш</a:t>
            </a:r>
            <a:r>
              <a:rPr lang="ru-RU" sz="1800" dirty="0">
                <a:solidFill>
                  <a:schemeClr val="tx2"/>
                </a:solidFill>
              </a:rPr>
              <a:t> </a:t>
            </a:r>
            <a:r>
              <a:rPr lang="ru-RU" sz="1800" dirty="0" err="1">
                <a:solidFill>
                  <a:schemeClr val="tx2"/>
                </a:solidFill>
              </a:rPr>
              <a:t>берілген</a:t>
            </a:r>
            <a:r>
              <a:rPr lang="ru-RU" sz="1800" dirty="0">
                <a:solidFill>
                  <a:schemeClr val="tx2"/>
                </a:solidFill>
              </a:rPr>
              <a:t> </a:t>
            </a:r>
            <a:r>
              <a:rPr lang="ru-RU" sz="1800" dirty="0" err="1">
                <a:solidFill>
                  <a:schemeClr val="tx2"/>
                </a:solidFill>
              </a:rPr>
              <a:t>біліктілік</a:t>
            </a:r>
            <a:r>
              <a:rPr lang="ru-RU" sz="1800" dirty="0">
                <a:solidFill>
                  <a:schemeClr val="tx2"/>
                </a:solidFill>
              </a:rPr>
              <a:t> </a:t>
            </a:r>
            <a:r>
              <a:rPr lang="ru-RU" sz="1800" dirty="0" err="1">
                <a:solidFill>
                  <a:schemeClr val="tx2"/>
                </a:solidFill>
              </a:rPr>
              <a:t>санаты</a:t>
            </a:r>
            <a:r>
              <a:rPr lang="ru-RU" sz="1800" dirty="0">
                <a:solidFill>
                  <a:schemeClr val="tx2"/>
                </a:solidFill>
              </a:rPr>
              <a:t> </a:t>
            </a:r>
            <a:r>
              <a:rPr lang="ru-RU" sz="1800" dirty="0" err="1">
                <a:solidFill>
                  <a:schemeClr val="tx2"/>
                </a:solidFill>
              </a:rPr>
              <a:t>сәйкес</a:t>
            </a:r>
            <a:r>
              <a:rPr lang="ru-RU" sz="1800" dirty="0">
                <a:solidFill>
                  <a:schemeClr val="tx2"/>
                </a:solidFill>
              </a:rPr>
              <a:t> </a:t>
            </a:r>
            <a:r>
              <a:rPr lang="ru-RU" sz="1800" dirty="0" err="1">
                <a:solidFill>
                  <a:schemeClr val="tx2"/>
                </a:solidFill>
              </a:rPr>
              <a:t>келмеген</a:t>
            </a:r>
            <a:r>
              <a:rPr lang="ru-RU" sz="1800" dirty="0">
                <a:solidFill>
                  <a:schemeClr val="tx2"/>
                </a:solidFill>
              </a:rPr>
              <a:t> </a:t>
            </a:r>
            <a:r>
              <a:rPr lang="ru-RU" sz="1800" dirty="0" err="1">
                <a:solidFill>
                  <a:schemeClr val="tx2"/>
                </a:solidFill>
              </a:rPr>
              <a:t>кезде</a:t>
            </a:r>
            <a:r>
              <a:rPr lang="ru-RU" sz="1800" dirty="0">
                <a:solidFill>
                  <a:schemeClr val="tx2"/>
                </a:solidFill>
              </a:rPr>
              <a:t>);</a:t>
            </a:r>
          </a:p>
          <a:p>
            <a:pPr algn="just">
              <a:lnSpc>
                <a:spcPct val="115000"/>
              </a:lnSpc>
            </a:pPr>
            <a:r>
              <a:rPr lang="en-US" sz="1800" dirty="0">
                <a:solidFill>
                  <a:schemeClr val="tx2"/>
                </a:solidFill>
              </a:rPr>
              <a:t>     </a:t>
            </a:r>
            <a:r>
              <a:rPr lang="ru-RU" sz="1800" dirty="0">
                <a:solidFill>
                  <a:schemeClr val="tx2"/>
                </a:solidFill>
              </a:rPr>
              <a:t> 4) </a:t>
            </a:r>
            <a:r>
              <a:rPr lang="ru-RU" sz="1800" dirty="0" err="1">
                <a:solidFill>
                  <a:schemeClr val="tx2"/>
                </a:solidFill>
              </a:rPr>
              <a:t>өтініш</a:t>
            </a:r>
            <a:r>
              <a:rPr lang="ru-RU" sz="1800" dirty="0">
                <a:solidFill>
                  <a:schemeClr val="tx2"/>
                </a:solidFill>
              </a:rPr>
              <a:t> </a:t>
            </a:r>
            <a:r>
              <a:rPr lang="ru-RU" sz="1800" dirty="0" err="1">
                <a:solidFill>
                  <a:schemeClr val="tx2"/>
                </a:solidFill>
              </a:rPr>
              <a:t>берілген</a:t>
            </a:r>
            <a:r>
              <a:rPr lang="ru-RU" sz="1800" dirty="0">
                <a:solidFill>
                  <a:schemeClr val="tx2"/>
                </a:solidFill>
              </a:rPr>
              <a:t> </a:t>
            </a:r>
            <a:r>
              <a:rPr lang="ru-RU" sz="1800" dirty="0" err="1">
                <a:solidFill>
                  <a:schemeClr val="tx2"/>
                </a:solidFill>
              </a:rPr>
              <a:t>біліктілік</a:t>
            </a:r>
            <a:r>
              <a:rPr lang="ru-RU" sz="1800" dirty="0">
                <a:solidFill>
                  <a:schemeClr val="tx2"/>
                </a:solidFill>
              </a:rPr>
              <a:t> </a:t>
            </a:r>
            <a:r>
              <a:rPr lang="ru-RU" sz="1800" dirty="0" err="1">
                <a:solidFill>
                  <a:schemeClr val="tx2"/>
                </a:solidFill>
              </a:rPr>
              <a:t>санатына</a:t>
            </a:r>
            <a:r>
              <a:rPr lang="ru-RU" sz="1800" dirty="0">
                <a:solidFill>
                  <a:schemeClr val="tx2"/>
                </a:solidFill>
              </a:rPr>
              <a:t> </a:t>
            </a:r>
            <a:r>
              <a:rPr lang="ru-RU" sz="1800" dirty="0" err="1">
                <a:solidFill>
                  <a:schemeClr val="tx2"/>
                </a:solidFill>
              </a:rPr>
              <a:t>сәйкес</a:t>
            </a:r>
            <a:r>
              <a:rPr lang="ru-RU" sz="1800" dirty="0">
                <a:solidFill>
                  <a:schemeClr val="tx2"/>
                </a:solidFill>
              </a:rPr>
              <a:t> </a:t>
            </a:r>
            <a:r>
              <a:rPr lang="ru-RU" sz="1800" dirty="0" err="1">
                <a:solidFill>
                  <a:schemeClr val="tx2"/>
                </a:solidFill>
              </a:rPr>
              <a:t>келмейді</a:t>
            </a:r>
            <a:r>
              <a:rPr lang="ru-RU" sz="1800" dirty="0">
                <a:solidFill>
                  <a:schemeClr val="tx2"/>
                </a:solidFill>
              </a:rPr>
              <a:t>.</a:t>
            </a:r>
          </a:p>
          <a:p>
            <a:r>
              <a:rPr lang="kk-KZ" sz="1800" dirty="0">
                <a:solidFill>
                  <a:schemeClr val="tx2"/>
                </a:solidFill>
              </a:rPr>
              <a:t> </a:t>
            </a:r>
            <a:endParaRPr lang="ru-RU" sz="1800" dirty="0">
              <a:solidFill>
                <a:schemeClr val="tx2"/>
              </a:solidFill>
            </a:endParaRPr>
          </a:p>
          <a:p>
            <a:pPr algn="just">
              <a:lnSpc>
                <a:spcPct val="115000"/>
              </a:lnSpc>
            </a:pPr>
            <a:r>
              <a:rPr lang="ru-RU" sz="1800" dirty="0" smtClean="0">
                <a:latin typeface="Times New Roman"/>
                <a:ea typeface="Times New Roman"/>
              </a:rPr>
              <a:t>- </a:t>
            </a:r>
            <a:r>
              <a:rPr lang="ru-RU" sz="1800" dirty="0">
                <a:solidFill>
                  <a:schemeClr val="tx2"/>
                </a:solidFill>
              </a:rPr>
              <a:t>"</a:t>
            </a:r>
            <a:r>
              <a:rPr lang="ru-RU" sz="1800" dirty="0" err="1">
                <a:solidFill>
                  <a:schemeClr val="tx2"/>
                </a:solidFill>
              </a:rPr>
              <a:t>Өтініш</a:t>
            </a:r>
            <a:r>
              <a:rPr lang="ru-RU" sz="1800" dirty="0">
                <a:solidFill>
                  <a:schemeClr val="tx2"/>
                </a:solidFill>
              </a:rPr>
              <a:t> </a:t>
            </a:r>
            <a:r>
              <a:rPr lang="ru-RU" sz="1800" dirty="0" err="1">
                <a:solidFill>
                  <a:schemeClr val="tx2"/>
                </a:solidFill>
              </a:rPr>
              <a:t>берілген</a:t>
            </a:r>
            <a:r>
              <a:rPr lang="ru-RU" sz="1800" dirty="0">
                <a:solidFill>
                  <a:schemeClr val="tx2"/>
                </a:solidFill>
              </a:rPr>
              <a:t> </a:t>
            </a:r>
            <a:r>
              <a:rPr lang="ru-RU" sz="1800" dirty="0" err="1">
                <a:solidFill>
                  <a:schemeClr val="tx2"/>
                </a:solidFill>
              </a:rPr>
              <a:t>біліктілік</a:t>
            </a:r>
            <a:r>
              <a:rPr lang="ru-RU" sz="1800" dirty="0">
                <a:solidFill>
                  <a:schemeClr val="tx2"/>
                </a:solidFill>
              </a:rPr>
              <a:t> </a:t>
            </a:r>
            <a:r>
              <a:rPr lang="ru-RU" sz="1800" dirty="0" err="1">
                <a:solidFill>
                  <a:schemeClr val="tx2"/>
                </a:solidFill>
              </a:rPr>
              <a:t>санатына</a:t>
            </a:r>
            <a:r>
              <a:rPr lang="ru-RU" sz="1800" dirty="0">
                <a:solidFill>
                  <a:schemeClr val="tx2"/>
                </a:solidFill>
              </a:rPr>
              <a:t> </a:t>
            </a:r>
            <a:r>
              <a:rPr lang="ru-RU" sz="1800" dirty="0" err="1">
                <a:solidFill>
                  <a:schemeClr val="tx2"/>
                </a:solidFill>
              </a:rPr>
              <a:t>аттестаттаудан</a:t>
            </a:r>
            <a:r>
              <a:rPr lang="ru-RU" sz="1800" dirty="0">
                <a:solidFill>
                  <a:schemeClr val="tx2"/>
                </a:solidFill>
              </a:rPr>
              <a:t> </a:t>
            </a:r>
            <a:r>
              <a:rPr lang="ru-RU" sz="1800" dirty="0" err="1">
                <a:solidFill>
                  <a:schemeClr val="tx2"/>
                </a:solidFill>
              </a:rPr>
              <a:t>өтпеген</a:t>
            </a:r>
            <a:r>
              <a:rPr lang="ru-RU" sz="1800" dirty="0">
                <a:solidFill>
                  <a:schemeClr val="tx2"/>
                </a:solidFill>
              </a:rPr>
              <a:t>" </a:t>
            </a:r>
            <a:r>
              <a:rPr lang="ru-RU" sz="1800" dirty="0" err="1">
                <a:solidFill>
                  <a:schemeClr val="tx2"/>
                </a:solidFill>
              </a:rPr>
              <a:t>деген</a:t>
            </a:r>
            <a:r>
              <a:rPr lang="ru-RU" sz="1800" dirty="0">
                <a:solidFill>
                  <a:schemeClr val="tx2"/>
                </a:solidFill>
              </a:rPr>
              <a:t> </a:t>
            </a:r>
            <a:r>
              <a:rPr lang="ru-RU" sz="1800" dirty="0" err="1">
                <a:solidFill>
                  <a:schemeClr val="tx2"/>
                </a:solidFill>
              </a:rPr>
              <a:t>шешім</a:t>
            </a:r>
            <a:r>
              <a:rPr lang="ru-RU" sz="1800" dirty="0">
                <a:solidFill>
                  <a:schemeClr val="tx2"/>
                </a:solidFill>
              </a:rPr>
              <a:t> </a:t>
            </a:r>
            <a:r>
              <a:rPr lang="ru-RU" sz="1800" dirty="0" err="1">
                <a:solidFill>
                  <a:schemeClr val="tx2"/>
                </a:solidFill>
              </a:rPr>
              <a:t>қабылдаған</a:t>
            </a:r>
            <a:r>
              <a:rPr lang="ru-RU" sz="1800" dirty="0">
                <a:solidFill>
                  <a:schemeClr val="tx2"/>
                </a:solidFill>
              </a:rPr>
              <a:t> </a:t>
            </a:r>
            <a:r>
              <a:rPr lang="ru-RU" sz="1800" dirty="0" err="1">
                <a:solidFill>
                  <a:schemeClr val="tx2"/>
                </a:solidFill>
              </a:rPr>
              <a:t>кезде</a:t>
            </a:r>
            <a:r>
              <a:rPr lang="ru-RU" sz="1800" dirty="0">
                <a:solidFill>
                  <a:schemeClr val="tx2"/>
                </a:solidFill>
              </a:rPr>
              <a:t> Комиссия </a:t>
            </a:r>
            <a:r>
              <a:rPr lang="ru-RU" sz="1800" dirty="0" err="1">
                <a:solidFill>
                  <a:schemeClr val="tx2"/>
                </a:solidFill>
              </a:rPr>
              <a:t>үш</a:t>
            </a:r>
            <a:r>
              <a:rPr lang="ru-RU" sz="1800" dirty="0">
                <a:solidFill>
                  <a:schemeClr val="tx2"/>
                </a:solidFill>
              </a:rPr>
              <a:t> </a:t>
            </a:r>
            <a:r>
              <a:rPr lang="ru-RU" sz="1800" dirty="0" err="1">
                <a:solidFill>
                  <a:schemeClr val="tx2"/>
                </a:solidFill>
              </a:rPr>
              <a:t>жұмыс</a:t>
            </a:r>
            <a:r>
              <a:rPr lang="ru-RU" sz="1800" dirty="0">
                <a:solidFill>
                  <a:schemeClr val="tx2"/>
                </a:solidFill>
              </a:rPr>
              <a:t> </a:t>
            </a:r>
            <a:r>
              <a:rPr lang="ru-RU" sz="1800" dirty="0" err="1">
                <a:solidFill>
                  <a:schemeClr val="tx2"/>
                </a:solidFill>
              </a:rPr>
              <a:t>күні</a:t>
            </a:r>
            <a:r>
              <a:rPr lang="ru-RU" sz="1800" dirty="0">
                <a:solidFill>
                  <a:schemeClr val="tx2"/>
                </a:solidFill>
              </a:rPr>
              <a:t> </a:t>
            </a:r>
            <a:r>
              <a:rPr lang="ru-RU" sz="1800" dirty="0" err="1">
                <a:solidFill>
                  <a:schemeClr val="tx2"/>
                </a:solidFill>
              </a:rPr>
              <a:t>ішінде</a:t>
            </a:r>
            <a:r>
              <a:rPr lang="ru-RU" sz="1800" dirty="0">
                <a:solidFill>
                  <a:schemeClr val="tx2"/>
                </a:solidFill>
              </a:rPr>
              <a:t> осы </a:t>
            </a:r>
            <a:r>
              <a:rPr lang="ru-RU" sz="1800" dirty="0" err="1">
                <a:solidFill>
                  <a:schemeClr val="tx2"/>
                </a:solidFill>
              </a:rPr>
              <a:t>Қағидаларға</a:t>
            </a:r>
            <a:r>
              <a:rPr lang="ru-RU" sz="1800" dirty="0">
                <a:solidFill>
                  <a:schemeClr val="tx2"/>
                </a:solidFill>
              </a:rPr>
              <a:t> 16-қосымшаға </a:t>
            </a:r>
            <a:r>
              <a:rPr lang="ru-RU" sz="1800" dirty="0" err="1">
                <a:solidFill>
                  <a:schemeClr val="tx2"/>
                </a:solidFill>
              </a:rPr>
              <a:t>сәйкес</a:t>
            </a:r>
            <a:r>
              <a:rPr lang="ru-RU" sz="1800" dirty="0">
                <a:solidFill>
                  <a:schemeClr val="tx2"/>
                </a:solidFill>
              </a:rPr>
              <a:t> </a:t>
            </a:r>
            <a:r>
              <a:rPr lang="ru-RU" sz="1800" dirty="0" err="1">
                <a:solidFill>
                  <a:schemeClr val="tx2"/>
                </a:solidFill>
              </a:rPr>
              <a:t>нысан</a:t>
            </a:r>
            <a:r>
              <a:rPr lang="ru-RU" sz="1800" dirty="0">
                <a:solidFill>
                  <a:schemeClr val="tx2"/>
                </a:solidFill>
              </a:rPr>
              <a:t> </a:t>
            </a:r>
            <a:r>
              <a:rPr lang="ru-RU" sz="1800" dirty="0" err="1">
                <a:solidFill>
                  <a:schemeClr val="tx2"/>
                </a:solidFill>
              </a:rPr>
              <a:t>бойынша</a:t>
            </a:r>
            <a:r>
              <a:rPr lang="ru-RU" sz="1800" dirty="0">
                <a:solidFill>
                  <a:schemeClr val="tx2"/>
                </a:solidFill>
              </a:rPr>
              <a:t> </a:t>
            </a:r>
            <a:r>
              <a:rPr lang="ru-RU" sz="1800" dirty="0" err="1">
                <a:solidFill>
                  <a:schemeClr val="tx2"/>
                </a:solidFill>
              </a:rPr>
              <a:t>Комиссияның</a:t>
            </a:r>
            <a:r>
              <a:rPr lang="ru-RU" sz="1800" dirty="0">
                <a:solidFill>
                  <a:schemeClr val="tx2"/>
                </a:solidFill>
              </a:rPr>
              <a:t> </a:t>
            </a:r>
            <a:r>
              <a:rPr lang="ru-RU" sz="1800" dirty="0" err="1">
                <a:solidFill>
                  <a:schemeClr val="tx2"/>
                </a:solidFill>
              </a:rPr>
              <a:t>барлық</a:t>
            </a:r>
            <a:r>
              <a:rPr lang="ru-RU" sz="1800" dirty="0">
                <a:solidFill>
                  <a:schemeClr val="tx2"/>
                </a:solidFill>
              </a:rPr>
              <a:t> </a:t>
            </a:r>
            <a:r>
              <a:rPr lang="ru-RU" sz="1800" dirty="0" err="1">
                <a:solidFill>
                  <a:schemeClr val="tx2"/>
                </a:solidFill>
              </a:rPr>
              <a:t>мүшелері</a:t>
            </a:r>
            <a:r>
              <a:rPr lang="ru-RU" sz="1800" dirty="0">
                <a:solidFill>
                  <a:schemeClr val="tx2"/>
                </a:solidFill>
              </a:rPr>
              <a:t> </a:t>
            </a:r>
            <a:r>
              <a:rPr lang="ru-RU" sz="1800" dirty="0" err="1">
                <a:solidFill>
                  <a:schemeClr val="tx2"/>
                </a:solidFill>
              </a:rPr>
              <a:t>қол</a:t>
            </a:r>
            <a:r>
              <a:rPr lang="ru-RU" sz="1800" dirty="0">
                <a:solidFill>
                  <a:schemeClr val="tx2"/>
                </a:solidFill>
              </a:rPr>
              <a:t> </a:t>
            </a:r>
            <a:r>
              <a:rPr lang="ru-RU" sz="1800" dirty="0" err="1">
                <a:solidFill>
                  <a:schemeClr val="tx2"/>
                </a:solidFill>
              </a:rPr>
              <a:t>қойған</a:t>
            </a:r>
            <a:r>
              <a:rPr lang="ru-RU" sz="1800" dirty="0">
                <a:solidFill>
                  <a:schemeClr val="tx2"/>
                </a:solidFill>
              </a:rPr>
              <a:t> </a:t>
            </a:r>
            <a:r>
              <a:rPr lang="ru-RU" sz="1800" dirty="0" err="1">
                <a:solidFill>
                  <a:schemeClr val="tx2"/>
                </a:solidFill>
              </a:rPr>
              <a:t>шешімнің</a:t>
            </a:r>
            <a:r>
              <a:rPr lang="ru-RU" sz="1800" dirty="0">
                <a:solidFill>
                  <a:schemeClr val="tx2"/>
                </a:solidFill>
              </a:rPr>
              <a:t> </a:t>
            </a:r>
            <a:r>
              <a:rPr lang="ru-RU" sz="1800" dirty="0" err="1">
                <a:solidFill>
                  <a:schemeClr val="tx2"/>
                </a:solidFill>
              </a:rPr>
              <a:t>негіздемесімен</a:t>
            </a:r>
            <a:r>
              <a:rPr lang="ru-RU" sz="1800" dirty="0">
                <a:solidFill>
                  <a:schemeClr val="tx2"/>
                </a:solidFill>
              </a:rPr>
              <a:t> </a:t>
            </a:r>
            <a:r>
              <a:rPr lang="ru-RU" sz="1800" dirty="0" err="1">
                <a:solidFill>
                  <a:schemeClr val="tx2"/>
                </a:solidFill>
              </a:rPr>
              <a:t>бірге</a:t>
            </a:r>
            <a:r>
              <a:rPr lang="ru-RU" sz="1800" dirty="0">
                <a:solidFill>
                  <a:schemeClr val="tx2"/>
                </a:solidFill>
              </a:rPr>
              <a:t> </a:t>
            </a:r>
            <a:r>
              <a:rPr lang="ru-RU" sz="1800" dirty="0" err="1">
                <a:solidFill>
                  <a:schemeClr val="tx2"/>
                </a:solidFill>
              </a:rPr>
              <a:t>аттестатталған</a:t>
            </a:r>
            <a:r>
              <a:rPr lang="ru-RU" sz="1800" dirty="0">
                <a:solidFill>
                  <a:schemeClr val="tx2"/>
                </a:solidFill>
              </a:rPr>
              <a:t> </a:t>
            </a:r>
            <a:r>
              <a:rPr lang="ru-RU" sz="1800" dirty="0" err="1">
                <a:solidFill>
                  <a:schemeClr val="tx2"/>
                </a:solidFill>
              </a:rPr>
              <a:t>адамның</a:t>
            </a:r>
            <a:r>
              <a:rPr lang="ru-RU" sz="1800" dirty="0">
                <a:solidFill>
                  <a:schemeClr val="tx2"/>
                </a:solidFill>
              </a:rPr>
              <a:t> </a:t>
            </a:r>
            <a:r>
              <a:rPr lang="ru-RU" sz="1800" dirty="0" err="1">
                <a:solidFill>
                  <a:schemeClr val="tx2"/>
                </a:solidFill>
              </a:rPr>
              <a:t>электрондық</a:t>
            </a:r>
            <a:r>
              <a:rPr lang="ru-RU" sz="1800" dirty="0">
                <a:solidFill>
                  <a:schemeClr val="tx2"/>
                </a:solidFill>
              </a:rPr>
              <a:t> </a:t>
            </a:r>
            <a:r>
              <a:rPr lang="ru-RU" sz="1800" dirty="0" err="1">
                <a:solidFill>
                  <a:schemeClr val="tx2"/>
                </a:solidFill>
              </a:rPr>
              <a:t>поштасына</a:t>
            </a:r>
            <a:r>
              <a:rPr lang="ru-RU" sz="1800" dirty="0">
                <a:solidFill>
                  <a:schemeClr val="tx2"/>
                </a:solidFill>
              </a:rPr>
              <a:t> </a:t>
            </a:r>
            <a:r>
              <a:rPr lang="ru-RU" sz="1800" dirty="0" err="1">
                <a:solidFill>
                  <a:schemeClr val="tx2"/>
                </a:solidFill>
              </a:rPr>
              <a:t>жазбаша</a:t>
            </a:r>
            <a:r>
              <a:rPr lang="ru-RU" sz="1800" dirty="0">
                <a:solidFill>
                  <a:schemeClr val="tx2"/>
                </a:solidFill>
              </a:rPr>
              <a:t> </a:t>
            </a:r>
            <a:r>
              <a:rPr lang="ru-RU" sz="1800" dirty="0" err="1">
                <a:solidFill>
                  <a:schemeClr val="tx2"/>
                </a:solidFill>
              </a:rPr>
              <a:t>хабарлама</a:t>
            </a:r>
            <a:r>
              <a:rPr lang="ru-RU" sz="1800" dirty="0">
                <a:solidFill>
                  <a:schemeClr val="tx2"/>
                </a:solidFill>
              </a:rPr>
              <a:t> </a:t>
            </a:r>
            <a:r>
              <a:rPr lang="ru-RU" sz="1800" dirty="0" err="1">
                <a:solidFill>
                  <a:schemeClr val="tx2"/>
                </a:solidFill>
              </a:rPr>
              <a:t>жібереді</a:t>
            </a:r>
            <a:r>
              <a:rPr lang="ru-RU" sz="1800" dirty="0">
                <a:solidFill>
                  <a:schemeClr val="tx2"/>
                </a:solidFill>
              </a:rPr>
              <a:t>.</a:t>
            </a:r>
          </a:p>
          <a:p>
            <a:endParaRPr lang="ru-RU" sz="1800" dirty="0" smtClean="0">
              <a:solidFill>
                <a:schemeClr val="tx2"/>
              </a:solidFill>
            </a:endParaRPr>
          </a:p>
          <a:p>
            <a:r>
              <a:rPr lang="ru-RU" sz="1800" dirty="0" smtClean="0">
                <a:solidFill>
                  <a:schemeClr val="tx2"/>
                </a:solidFill>
              </a:rPr>
              <a:t>- </a:t>
            </a:r>
            <a:r>
              <a:rPr lang="ru-RU" sz="1800" dirty="0" err="1" smtClean="0">
                <a:solidFill>
                  <a:schemeClr val="tx2"/>
                </a:solidFill>
              </a:rPr>
              <a:t>Аттестаттаудан</a:t>
            </a:r>
            <a:r>
              <a:rPr lang="ru-RU" sz="1800" dirty="0" smtClean="0">
                <a:solidFill>
                  <a:schemeClr val="tx2"/>
                </a:solidFill>
              </a:rPr>
              <a:t> </a:t>
            </a:r>
            <a:r>
              <a:rPr lang="ru-RU" sz="1800" dirty="0" err="1">
                <a:solidFill>
                  <a:schemeClr val="tx2"/>
                </a:solidFill>
              </a:rPr>
              <a:t>сәтті</a:t>
            </a:r>
            <a:r>
              <a:rPr lang="ru-RU" sz="1800" dirty="0">
                <a:solidFill>
                  <a:schemeClr val="tx2"/>
                </a:solidFill>
              </a:rPr>
              <a:t> </a:t>
            </a:r>
            <a:r>
              <a:rPr lang="ru-RU" sz="1800" dirty="0" err="1">
                <a:solidFill>
                  <a:schemeClr val="tx2"/>
                </a:solidFill>
              </a:rPr>
              <a:t>өткен</a:t>
            </a:r>
            <a:r>
              <a:rPr lang="ru-RU" sz="1800" dirty="0">
                <a:solidFill>
                  <a:schemeClr val="tx2"/>
                </a:solidFill>
              </a:rPr>
              <a:t> </a:t>
            </a:r>
            <a:r>
              <a:rPr lang="ru-RU" sz="1800" dirty="0" err="1">
                <a:solidFill>
                  <a:schemeClr val="tx2"/>
                </a:solidFill>
              </a:rPr>
              <a:t>педагогтердің</a:t>
            </a:r>
            <a:r>
              <a:rPr lang="ru-RU" sz="1800" dirty="0">
                <a:solidFill>
                  <a:schemeClr val="tx2"/>
                </a:solidFill>
              </a:rPr>
              <a:t> </a:t>
            </a:r>
            <a:r>
              <a:rPr lang="ru-RU" sz="1800" dirty="0" err="1">
                <a:solidFill>
                  <a:schemeClr val="tx2"/>
                </a:solidFill>
              </a:rPr>
              <a:t>тізімі</a:t>
            </a:r>
            <a:r>
              <a:rPr lang="ru-RU" sz="1800" dirty="0">
                <a:solidFill>
                  <a:schemeClr val="tx2"/>
                </a:solidFill>
              </a:rPr>
              <a:t> </a:t>
            </a:r>
            <a:r>
              <a:rPr lang="ru-RU" sz="1800" dirty="0" err="1">
                <a:solidFill>
                  <a:schemeClr val="tx2"/>
                </a:solidFill>
              </a:rPr>
              <a:t>аттестаттауды</a:t>
            </a:r>
            <a:r>
              <a:rPr lang="ru-RU" sz="1800" dirty="0">
                <a:solidFill>
                  <a:schemeClr val="tx2"/>
                </a:solidFill>
              </a:rPr>
              <a:t> </a:t>
            </a:r>
            <a:r>
              <a:rPr lang="ru-RU" sz="1800" dirty="0" err="1">
                <a:solidFill>
                  <a:schemeClr val="tx2"/>
                </a:solidFill>
              </a:rPr>
              <a:t>өткізген</a:t>
            </a:r>
            <a:r>
              <a:rPr lang="ru-RU" sz="1800" dirty="0">
                <a:solidFill>
                  <a:schemeClr val="tx2"/>
                </a:solidFill>
              </a:rPr>
              <a:t> </a:t>
            </a:r>
            <a:r>
              <a:rPr lang="ru-RU" sz="1800" dirty="0" err="1">
                <a:solidFill>
                  <a:schemeClr val="tx2"/>
                </a:solidFill>
              </a:rPr>
              <a:t>мемлекеттік</a:t>
            </a:r>
            <a:r>
              <a:rPr lang="ru-RU" sz="1800" dirty="0">
                <a:solidFill>
                  <a:schemeClr val="tx2"/>
                </a:solidFill>
              </a:rPr>
              <a:t> </a:t>
            </a:r>
            <a:r>
              <a:rPr lang="ru-RU" sz="1800" dirty="0" err="1">
                <a:solidFill>
                  <a:schemeClr val="tx2"/>
                </a:solidFill>
              </a:rPr>
              <a:t>органның</a:t>
            </a:r>
            <a:r>
              <a:rPr lang="ru-RU" sz="1800" dirty="0">
                <a:solidFill>
                  <a:schemeClr val="tx2"/>
                </a:solidFill>
              </a:rPr>
              <a:t> </a:t>
            </a:r>
            <a:r>
              <a:rPr lang="ru-RU" sz="1800" dirty="0" err="1">
                <a:solidFill>
                  <a:schemeClr val="tx2"/>
                </a:solidFill>
              </a:rPr>
              <a:t>немесе</a:t>
            </a:r>
            <a:r>
              <a:rPr lang="ru-RU" sz="1800" dirty="0">
                <a:solidFill>
                  <a:schemeClr val="tx2"/>
                </a:solidFill>
              </a:rPr>
              <a:t> </a:t>
            </a:r>
            <a:r>
              <a:rPr lang="ru-RU" sz="1800" dirty="0" err="1">
                <a:solidFill>
                  <a:schemeClr val="tx2"/>
                </a:solidFill>
              </a:rPr>
              <a:t>білім</a:t>
            </a:r>
            <a:r>
              <a:rPr lang="ru-RU" sz="1800" dirty="0">
                <a:solidFill>
                  <a:schemeClr val="tx2"/>
                </a:solidFill>
              </a:rPr>
              <a:t> беру </a:t>
            </a:r>
            <a:r>
              <a:rPr lang="ru-RU" sz="1800" dirty="0" err="1">
                <a:solidFill>
                  <a:schemeClr val="tx2"/>
                </a:solidFill>
              </a:rPr>
              <a:t>ұйымының</a:t>
            </a:r>
            <a:r>
              <a:rPr lang="ru-RU" sz="1800" dirty="0">
                <a:solidFill>
                  <a:schemeClr val="tx2"/>
                </a:solidFill>
              </a:rPr>
              <a:t> Интернет-</a:t>
            </a:r>
            <a:r>
              <a:rPr lang="ru-RU" sz="1800" dirty="0" err="1">
                <a:solidFill>
                  <a:schemeClr val="tx2"/>
                </a:solidFill>
              </a:rPr>
              <a:t>ресурсында</a:t>
            </a:r>
            <a:r>
              <a:rPr lang="ru-RU" sz="1800" dirty="0">
                <a:solidFill>
                  <a:schemeClr val="tx2"/>
                </a:solidFill>
              </a:rPr>
              <a:t> </a:t>
            </a:r>
            <a:r>
              <a:rPr lang="ru-RU" sz="1800" dirty="0" err="1">
                <a:solidFill>
                  <a:schemeClr val="tx2"/>
                </a:solidFill>
              </a:rPr>
              <a:t>жарияланады</a:t>
            </a:r>
            <a:r>
              <a:rPr lang="ru-RU" sz="1800" dirty="0">
                <a:solidFill>
                  <a:schemeClr val="tx2"/>
                </a:solidFill>
              </a:rPr>
              <a:t>. </a:t>
            </a:r>
          </a:p>
        </p:txBody>
      </p:sp>
    </p:spTree>
    <p:extLst>
      <p:ext uri="{BB962C8B-B14F-4D97-AF65-F5344CB8AC3E}">
        <p14:creationId xmlns:p14="http://schemas.microsoft.com/office/powerpoint/2010/main" val="30486813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6482" y="599091"/>
            <a:ext cx="11345919" cy="441434"/>
          </a:xfrm>
        </p:spPr>
        <p:txBody>
          <a:bodyPr>
            <a:noAutofit/>
          </a:bodyPr>
          <a:lstStyle/>
          <a:p>
            <a:r>
              <a:rPr lang="kk-KZ" sz="2800" b="1" dirty="0" err="1">
                <a:solidFill>
                  <a:schemeClr val="tx2"/>
                </a:solidFill>
              </a:rPr>
              <a:t>Б</a:t>
            </a:r>
            <a:r>
              <a:rPr lang="en-US" sz="2800" b="1" dirty="0" err="1" smtClean="0">
                <a:solidFill>
                  <a:schemeClr val="tx2"/>
                </a:solidFill>
              </a:rPr>
              <a:t>іліктілік</a:t>
            </a:r>
            <a:r>
              <a:rPr lang="en-US" sz="2800" b="1" dirty="0" smtClean="0">
                <a:solidFill>
                  <a:schemeClr val="tx2"/>
                </a:solidFill>
              </a:rPr>
              <a:t> </a:t>
            </a:r>
            <a:r>
              <a:rPr lang="en-US" sz="2800" b="1" dirty="0" err="1">
                <a:solidFill>
                  <a:schemeClr val="tx2"/>
                </a:solidFill>
              </a:rPr>
              <a:t>санатының</a:t>
            </a:r>
            <a:r>
              <a:rPr lang="en-US" sz="2800" b="1" dirty="0">
                <a:solidFill>
                  <a:schemeClr val="tx2"/>
                </a:solidFill>
              </a:rPr>
              <a:t> </a:t>
            </a:r>
            <a:r>
              <a:rPr lang="en-US" sz="2800" b="1" dirty="0" err="1">
                <a:solidFill>
                  <a:schemeClr val="tx2"/>
                </a:solidFill>
              </a:rPr>
              <a:t>қолданылу</a:t>
            </a:r>
            <a:r>
              <a:rPr lang="en-US" sz="2800" b="1" dirty="0">
                <a:solidFill>
                  <a:schemeClr val="tx2"/>
                </a:solidFill>
              </a:rPr>
              <a:t> </a:t>
            </a:r>
            <a:r>
              <a:rPr lang="en-US" sz="2800" b="1" dirty="0" err="1">
                <a:solidFill>
                  <a:schemeClr val="tx2"/>
                </a:solidFill>
              </a:rPr>
              <a:t>мерзімін</a:t>
            </a:r>
            <a:r>
              <a:rPr lang="en-US" sz="2800" b="1" dirty="0">
                <a:solidFill>
                  <a:schemeClr val="tx2"/>
                </a:solidFill>
              </a:rPr>
              <a:t> </a:t>
            </a:r>
            <a:r>
              <a:rPr lang="en-US" sz="2800" b="1" dirty="0" err="1" smtClean="0">
                <a:solidFill>
                  <a:schemeClr val="tx2"/>
                </a:solidFill>
              </a:rPr>
              <a:t>ұзарту</a:t>
            </a:r>
            <a:endParaRPr lang="ru-RU" sz="2800" b="1" dirty="0">
              <a:solidFill>
                <a:schemeClr val="tx2"/>
              </a:solidFill>
            </a:endParaRPr>
          </a:p>
        </p:txBody>
      </p:sp>
      <p:sp>
        <p:nvSpPr>
          <p:cNvPr id="3" name="Номер слайда 2"/>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22</a:t>
            </a:fld>
            <a:endParaRPr lang="ru-RU"/>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482" y="168866"/>
            <a:ext cx="11955517" cy="290781"/>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sp>
        <p:nvSpPr>
          <p:cNvPr id="7" name="Прямоугольник 6"/>
          <p:cNvSpPr/>
          <p:nvPr/>
        </p:nvSpPr>
        <p:spPr>
          <a:xfrm>
            <a:off x="110359" y="1040524"/>
            <a:ext cx="11950261" cy="5660011"/>
          </a:xfrm>
          <a:prstGeom prst="rect">
            <a:avLst/>
          </a:prstGeom>
        </p:spPr>
        <p:txBody>
          <a:bodyPr wrap="square">
            <a:spAutoFit/>
          </a:bodyPr>
          <a:lstStyle/>
          <a:p>
            <a:pPr algn="just">
              <a:lnSpc>
                <a:spcPct val="115000"/>
              </a:lnSpc>
            </a:pPr>
            <a:r>
              <a:rPr lang="kk-KZ" sz="1800" dirty="0" smtClean="0">
                <a:solidFill>
                  <a:schemeClr val="tx2"/>
                </a:solidFill>
              </a:rPr>
              <a:t>        </a:t>
            </a:r>
            <a:r>
              <a:rPr lang="en-US" sz="1800" dirty="0" err="1" smtClean="0">
                <a:solidFill>
                  <a:schemeClr val="tx2"/>
                </a:solidFill>
              </a:rPr>
              <a:t>Педагогтер</a:t>
            </a:r>
            <a:r>
              <a:rPr lang="en-US" sz="1800" dirty="0" smtClean="0">
                <a:solidFill>
                  <a:schemeClr val="tx2"/>
                </a:solidFill>
              </a:rPr>
              <a:t> </a:t>
            </a:r>
            <a:r>
              <a:rPr lang="en-US" sz="1800" dirty="0">
                <a:solidFill>
                  <a:schemeClr val="tx2"/>
                </a:solidFill>
              </a:rPr>
              <a:t>(</a:t>
            </a:r>
            <a:r>
              <a:rPr lang="en-US" sz="1800" dirty="0" err="1">
                <a:solidFill>
                  <a:schemeClr val="tx2"/>
                </a:solidFill>
              </a:rPr>
              <a:t>басшылар</a:t>
            </a:r>
            <a:r>
              <a:rPr lang="en-US" sz="1800" dirty="0">
                <a:solidFill>
                  <a:schemeClr val="tx2"/>
                </a:solidFill>
              </a:rPr>
              <a:t>, </a:t>
            </a:r>
            <a:r>
              <a:rPr lang="en-US" sz="1800" dirty="0" err="1">
                <a:solidFill>
                  <a:schemeClr val="tx2"/>
                </a:solidFill>
              </a:rPr>
              <a:t>басшының</a:t>
            </a:r>
            <a:r>
              <a:rPr lang="en-US" sz="1800" dirty="0">
                <a:solidFill>
                  <a:schemeClr val="tx2"/>
                </a:solidFill>
              </a:rPr>
              <a:t> </a:t>
            </a:r>
            <a:r>
              <a:rPr lang="en-US" sz="1800" dirty="0" err="1">
                <a:solidFill>
                  <a:schemeClr val="tx2"/>
                </a:solidFill>
              </a:rPr>
              <a:t>орынбасарлары</a:t>
            </a:r>
            <a:r>
              <a:rPr lang="en-US" sz="1800" dirty="0">
                <a:solidFill>
                  <a:schemeClr val="tx2"/>
                </a:solidFill>
              </a:rPr>
              <a:t>) </a:t>
            </a:r>
            <a:r>
              <a:rPr lang="en-US" sz="1800" dirty="0" err="1">
                <a:solidFill>
                  <a:schemeClr val="tx2"/>
                </a:solidFill>
              </a:rPr>
              <a:t>жүктілігі</a:t>
            </a:r>
            <a:r>
              <a:rPr lang="en-US" sz="1800" dirty="0">
                <a:solidFill>
                  <a:schemeClr val="tx2"/>
                </a:solidFill>
              </a:rPr>
              <a:t> </a:t>
            </a:r>
            <a:r>
              <a:rPr lang="en-US" sz="1800" dirty="0" err="1">
                <a:solidFill>
                  <a:schemeClr val="tx2"/>
                </a:solidFill>
              </a:rPr>
              <a:t>және</a:t>
            </a:r>
            <a:r>
              <a:rPr lang="en-US" sz="1800" dirty="0">
                <a:solidFill>
                  <a:schemeClr val="tx2"/>
                </a:solidFill>
              </a:rPr>
              <a:t> </a:t>
            </a:r>
            <a:r>
              <a:rPr lang="en-US" sz="1800" dirty="0" err="1">
                <a:solidFill>
                  <a:schemeClr val="tx2"/>
                </a:solidFill>
              </a:rPr>
              <a:t>босануы</a:t>
            </a:r>
            <a:r>
              <a:rPr lang="en-US" sz="1800" dirty="0">
                <a:solidFill>
                  <a:schemeClr val="tx2"/>
                </a:solidFill>
              </a:rPr>
              <a:t> </a:t>
            </a:r>
            <a:r>
              <a:rPr lang="en-US" sz="1800" dirty="0" err="1">
                <a:solidFill>
                  <a:schemeClr val="tx2"/>
                </a:solidFill>
              </a:rPr>
              <a:t>бойынша</a:t>
            </a:r>
            <a:r>
              <a:rPr lang="en-US" sz="1800" dirty="0">
                <a:solidFill>
                  <a:schemeClr val="tx2"/>
                </a:solidFill>
              </a:rPr>
              <a:t> </a:t>
            </a:r>
            <a:r>
              <a:rPr lang="en-US" sz="1800" dirty="0" err="1">
                <a:solidFill>
                  <a:schemeClr val="tx2"/>
                </a:solidFill>
              </a:rPr>
              <a:t>демалыстан</a:t>
            </a:r>
            <a:r>
              <a:rPr lang="en-US" sz="1800" dirty="0">
                <a:solidFill>
                  <a:schemeClr val="tx2"/>
                </a:solidFill>
              </a:rPr>
              <a:t> </a:t>
            </a:r>
            <a:r>
              <a:rPr lang="en-US" sz="1800" dirty="0" err="1">
                <a:solidFill>
                  <a:schemeClr val="tx2"/>
                </a:solidFill>
              </a:rPr>
              <a:t>немесе</a:t>
            </a:r>
            <a:r>
              <a:rPr lang="en-US" sz="1800" dirty="0">
                <a:solidFill>
                  <a:schemeClr val="tx2"/>
                </a:solidFill>
              </a:rPr>
              <a:t> </a:t>
            </a:r>
            <a:r>
              <a:rPr lang="en-US" sz="1800" dirty="0" err="1">
                <a:solidFill>
                  <a:schemeClr val="tx2"/>
                </a:solidFill>
              </a:rPr>
              <a:t>бала</a:t>
            </a:r>
            <a:r>
              <a:rPr lang="en-US" sz="1800" dirty="0">
                <a:solidFill>
                  <a:schemeClr val="tx2"/>
                </a:solidFill>
              </a:rPr>
              <a:t> </a:t>
            </a:r>
            <a:r>
              <a:rPr lang="en-US" sz="1800" dirty="0" err="1">
                <a:solidFill>
                  <a:schemeClr val="tx2"/>
                </a:solidFill>
              </a:rPr>
              <a:t>үш</a:t>
            </a:r>
            <a:r>
              <a:rPr lang="en-US" sz="1800" dirty="0">
                <a:solidFill>
                  <a:schemeClr val="tx2"/>
                </a:solidFill>
              </a:rPr>
              <a:t> </a:t>
            </a:r>
            <a:r>
              <a:rPr lang="en-US" sz="1800" dirty="0" err="1">
                <a:solidFill>
                  <a:schemeClr val="tx2"/>
                </a:solidFill>
              </a:rPr>
              <a:t>жасқа</a:t>
            </a:r>
            <a:r>
              <a:rPr lang="en-US" sz="1800" dirty="0">
                <a:solidFill>
                  <a:schemeClr val="tx2"/>
                </a:solidFill>
              </a:rPr>
              <a:t> </a:t>
            </a:r>
            <a:r>
              <a:rPr lang="en-US" sz="1800" dirty="0" err="1">
                <a:solidFill>
                  <a:schemeClr val="tx2"/>
                </a:solidFill>
              </a:rPr>
              <a:t>толғанға</a:t>
            </a:r>
            <a:r>
              <a:rPr lang="en-US" sz="1800" dirty="0">
                <a:solidFill>
                  <a:schemeClr val="tx2"/>
                </a:solidFill>
              </a:rPr>
              <a:t> </a:t>
            </a:r>
            <a:r>
              <a:rPr lang="en-US" sz="1800" dirty="0" err="1">
                <a:solidFill>
                  <a:schemeClr val="tx2"/>
                </a:solidFill>
              </a:rPr>
              <a:t>дейін</a:t>
            </a:r>
            <a:r>
              <a:rPr lang="en-US" sz="1800" dirty="0">
                <a:solidFill>
                  <a:schemeClr val="tx2"/>
                </a:solidFill>
              </a:rPr>
              <a:t> </a:t>
            </a:r>
            <a:r>
              <a:rPr lang="en-US" sz="1800" dirty="0" err="1">
                <a:solidFill>
                  <a:schemeClr val="tx2"/>
                </a:solidFill>
              </a:rPr>
              <a:t>оны</a:t>
            </a:r>
            <a:r>
              <a:rPr lang="en-US" sz="1800" dirty="0">
                <a:solidFill>
                  <a:schemeClr val="tx2"/>
                </a:solidFill>
              </a:rPr>
              <a:t> </a:t>
            </a:r>
            <a:r>
              <a:rPr lang="en-US" sz="1800" dirty="0" err="1">
                <a:solidFill>
                  <a:schemeClr val="tx2"/>
                </a:solidFill>
              </a:rPr>
              <a:t>бағып-күтуге</a:t>
            </a:r>
            <a:r>
              <a:rPr lang="en-US" sz="1800" dirty="0">
                <a:solidFill>
                  <a:schemeClr val="tx2"/>
                </a:solidFill>
              </a:rPr>
              <a:t> </a:t>
            </a:r>
            <a:r>
              <a:rPr lang="en-US" sz="1800" dirty="0" err="1">
                <a:solidFill>
                  <a:schemeClr val="tx2"/>
                </a:solidFill>
              </a:rPr>
              <a:t>арналған</a:t>
            </a:r>
            <a:r>
              <a:rPr lang="en-US" sz="1800" dirty="0">
                <a:solidFill>
                  <a:schemeClr val="tx2"/>
                </a:solidFill>
              </a:rPr>
              <a:t> </a:t>
            </a:r>
            <a:r>
              <a:rPr lang="en-US" sz="1800" dirty="0" err="1">
                <a:solidFill>
                  <a:schemeClr val="tx2"/>
                </a:solidFill>
              </a:rPr>
              <a:t>демалыстан</a:t>
            </a:r>
            <a:r>
              <a:rPr lang="en-US" sz="1800" dirty="0">
                <a:solidFill>
                  <a:schemeClr val="tx2"/>
                </a:solidFill>
              </a:rPr>
              <a:t> </a:t>
            </a:r>
            <a:r>
              <a:rPr lang="en-US" sz="1800" dirty="0" err="1">
                <a:solidFill>
                  <a:schemeClr val="tx2"/>
                </a:solidFill>
              </a:rPr>
              <a:t>немесе</a:t>
            </a:r>
            <a:r>
              <a:rPr lang="en-US" sz="1800" dirty="0">
                <a:solidFill>
                  <a:schemeClr val="tx2"/>
                </a:solidFill>
              </a:rPr>
              <a:t> </a:t>
            </a:r>
            <a:r>
              <a:rPr lang="en-US" sz="1800" dirty="0" err="1">
                <a:solidFill>
                  <a:schemeClr val="tx2"/>
                </a:solidFill>
              </a:rPr>
              <a:t>жаңа</a:t>
            </a:r>
            <a:r>
              <a:rPr lang="en-US" sz="1800" dirty="0">
                <a:solidFill>
                  <a:schemeClr val="tx2"/>
                </a:solidFill>
              </a:rPr>
              <a:t> </a:t>
            </a:r>
            <a:r>
              <a:rPr lang="en-US" sz="1800" dirty="0" err="1">
                <a:solidFill>
                  <a:schemeClr val="tx2"/>
                </a:solidFill>
              </a:rPr>
              <a:t>туған</a:t>
            </a:r>
            <a:r>
              <a:rPr lang="en-US" sz="1800" dirty="0">
                <a:solidFill>
                  <a:schemeClr val="tx2"/>
                </a:solidFill>
              </a:rPr>
              <a:t> </a:t>
            </a:r>
            <a:r>
              <a:rPr lang="en-US" sz="1800" dirty="0" err="1">
                <a:solidFill>
                  <a:schemeClr val="tx2"/>
                </a:solidFill>
              </a:rPr>
              <a:t>баланы</a:t>
            </a:r>
            <a:r>
              <a:rPr lang="en-US" sz="1800" dirty="0">
                <a:solidFill>
                  <a:schemeClr val="tx2"/>
                </a:solidFill>
              </a:rPr>
              <a:t> (</a:t>
            </a:r>
            <a:r>
              <a:rPr lang="en-US" sz="1800" dirty="0" err="1">
                <a:solidFill>
                  <a:schemeClr val="tx2"/>
                </a:solidFill>
              </a:rPr>
              <a:t>балаларды</a:t>
            </a:r>
            <a:r>
              <a:rPr lang="en-US" sz="1800" dirty="0">
                <a:solidFill>
                  <a:schemeClr val="tx2"/>
                </a:solidFill>
              </a:rPr>
              <a:t>) </a:t>
            </a:r>
            <a:r>
              <a:rPr lang="en-US" sz="1800" dirty="0" err="1">
                <a:solidFill>
                  <a:schemeClr val="tx2"/>
                </a:solidFill>
              </a:rPr>
              <a:t>асырап</a:t>
            </a:r>
            <a:r>
              <a:rPr lang="en-US" sz="1800" dirty="0">
                <a:solidFill>
                  <a:schemeClr val="tx2"/>
                </a:solidFill>
              </a:rPr>
              <a:t> </a:t>
            </a:r>
            <a:r>
              <a:rPr lang="en-US" sz="1800" dirty="0" err="1">
                <a:solidFill>
                  <a:schemeClr val="tx2"/>
                </a:solidFill>
              </a:rPr>
              <a:t>алған</a:t>
            </a:r>
            <a:r>
              <a:rPr lang="en-US" sz="1800" dirty="0">
                <a:solidFill>
                  <a:schemeClr val="tx2"/>
                </a:solidFill>
              </a:rPr>
              <a:t> </a:t>
            </a:r>
            <a:r>
              <a:rPr lang="en-US" sz="1800" dirty="0" err="1">
                <a:solidFill>
                  <a:schemeClr val="tx2"/>
                </a:solidFill>
              </a:rPr>
              <a:t>қызметкерлер</a:t>
            </a:r>
            <a:r>
              <a:rPr lang="en-US" sz="1800" dirty="0">
                <a:solidFill>
                  <a:schemeClr val="tx2"/>
                </a:solidFill>
              </a:rPr>
              <a:t> </a:t>
            </a:r>
            <a:r>
              <a:rPr lang="en-US" sz="1800" dirty="0" err="1">
                <a:solidFill>
                  <a:schemeClr val="tx2"/>
                </a:solidFill>
              </a:rPr>
              <a:t>үшін</a:t>
            </a:r>
            <a:r>
              <a:rPr lang="en-US" sz="1800" dirty="0">
                <a:solidFill>
                  <a:schemeClr val="tx2"/>
                </a:solidFill>
              </a:rPr>
              <a:t> </a:t>
            </a:r>
            <a:r>
              <a:rPr lang="en-US" sz="1800" dirty="0" err="1">
                <a:solidFill>
                  <a:schemeClr val="tx2"/>
                </a:solidFill>
              </a:rPr>
              <a:t>демалыстан</a:t>
            </a:r>
            <a:r>
              <a:rPr lang="en-US" sz="1800" dirty="0">
                <a:solidFill>
                  <a:schemeClr val="tx2"/>
                </a:solidFill>
              </a:rPr>
              <a:t> </a:t>
            </a:r>
            <a:r>
              <a:rPr lang="en-US" sz="1800" dirty="0" err="1">
                <a:solidFill>
                  <a:schemeClr val="tx2"/>
                </a:solidFill>
              </a:rPr>
              <a:t>шыққаннан</a:t>
            </a:r>
            <a:r>
              <a:rPr lang="en-US" sz="1800" dirty="0">
                <a:solidFill>
                  <a:schemeClr val="tx2"/>
                </a:solidFill>
              </a:rPr>
              <a:t> </a:t>
            </a:r>
            <a:r>
              <a:rPr lang="en-US" sz="1800" dirty="0" err="1">
                <a:solidFill>
                  <a:schemeClr val="tx2"/>
                </a:solidFill>
              </a:rPr>
              <a:t>кейін</a:t>
            </a:r>
            <a:r>
              <a:rPr lang="en-US" sz="1800" dirty="0">
                <a:solidFill>
                  <a:schemeClr val="tx2"/>
                </a:solidFill>
              </a:rPr>
              <a:t> </a:t>
            </a:r>
            <a:r>
              <a:rPr lang="en-US" sz="1800" dirty="0" err="1">
                <a:solidFill>
                  <a:schemeClr val="tx2"/>
                </a:solidFill>
              </a:rPr>
              <a:t>біліктілік</a:t>
            </a:r>
            <a:r>
              <a:rPr lang="en-US" sz="1800" dirty="0">
                <a:solidFill>
                  <a:schemeClr val="tx2"/>
                </a:solidFill>
              </a:rPr>
              <a:t> </a:t>
            </a:r>
            <a:r>
              <a:rPr lang="en-US" sz="1800" dirty="0" err="1">
                <a:solidFill>
                  <a:schemeClr val="tx2"/>
                </a:solidFill>
              </a:rPr>
              <a:t>талаптарына</a:t>
            </a:r>
            <a:r>
              <a:rPr lang="en-US" sz="1800" dirty="0">
                <a:solidFill>
                  <a:schemeClr val="tx2"/>
                </a:solidFill>
              </a:rPr>
              <a:t> </a:t>
            </a:r>
            <a:r>
              <a:rPr lang="en-US" sz="1800" dirty="0" err="1">
                <a:solidFill>
                  <a:schemeClr val="tx2"/>
                </a:solidFill>
              </a:rPr>
              <a:t>сәйкес</a:t>
            </a:r>
            <a:r>
              <a:rPr lang="en-US" sz="1800" dirty="0">
                <a:solidFill>
                  <a:schemeClr val="tx2"/>
                </a:solidFill>
              </a:rPr>
              <a:t> </a:t>
            </a:r>
            <a:r>
              <a:rPr lang="en-US" sz="1800" dirty="0" err="1">
                <a:solidFill>
                  <a:schemeClr val="tx2"/>
                </a:solidFill>
              </a:rPr>
              <a:t>келетін</a:t>
            </a:r>
            <a:r>
              <a:rPr lang="en-US" sz="1800" dirty="0">
                <a:solidFill>
                  <a:schemeClr val="tx2"/>
                </a:solidFill>
              </a:rPr>
              <a:t> </a:t>
            </a:r>
            <a:r>
              <a:rPr lang="en-US" sz="1800" dirty="0" err="1">
                <a:solidFill>
                  <a:schemeClr val="tx2"/>
                </a:solidFill>
              </a:rPr>
              <a:t>санатқа</a:t>
            </a:r>
            <a:r>
              <a:rPr lang="en-US" sz="1800" dirty="0">
                <a:solidFill>
                  <a:schemeClr val="tx2"/>
                </a:solidFill>
              </a:rPr>
              <a:t> </a:t>
            </a:r>
            <a:r>
              <a:rPr lang="en-US" sz="1800" dirty="0" err="1">
                <a:solidFill>
                  <a:schemeClr val="tx2"/>
                </a:solidFill>
              </a:rPr>
              <a:t>Біліктілік</a:t>
            </a:r>
            <a:r>
              <a:rPr lang="en-US" sz="1800" dirty="0">
                <a:solidFill>
                  <a:schemeClr val="tx2"/>
                </a:solidFill>
              </a:rPr>
              <a:t> </a:t>
            </a:r>
            <a:r>
              <a:rPr lang="en-US" sz="1800" dirty="0" err="1">
                <a:solidFill>
                  <a:schemeClr val="tx2"/>
                </a:solidFill>
              </a:rPr>
              <a:t>тестілеуін</a:t>
            </a:r>
            <a:r>
              <a:rPr lang="en-US" sz="1800" dirty="0">
                <a:solidFill>
                  <a:schemeClr val="tx2"/>
                </a:solidFill>
              </a:rPr>
              <a:t> </a:t>
            </a:r>
            <a:r>
              <a:rPr lang="en-US" sz="1800" dirty="0" err="1">
                <a:solidFill>
                  <a:schemeClr val="tx2"/>
                </a:solidFill>
              </a:rPr>
              <a:t>тапсырады</a:t>
            </a:r>
            <a:r>
              <a:rPr lang="en-US" sz="1800" dirty="0">
                <a:solidFill>
                  <a:schemeClr val="tx2"/>
                </a:solidFill>
              </a:rPr>
              <a:t>. </a:t>
            </a:r>
            <a:r>
              <a:rPr lang="en-US" sz="1800" dirty="0" err="1">
                <a:solidFill>
                  <a:schemeClr val="tx2"/>
                </a:solidFill>
              </a:rPr>
              <a:t>Педагогтердің</a:t>
            </a:r>
            <a:r>
              <a:rPr lang="en-US" sz="1800" dirty="0">
                <a:solidFill>
                  <a:schemeClr val="tx2"/>
                </a:solidFill>
              </a:rPr>
              <a:t> </a:t>
            </a:r>
            <a:r>
              <a:rPr lang="en-US" sz="1800" dirty="0" err="1">
                <a:solidFill>
                  <a:schemeClr val="tx2"/>
                </a:solidFill>
              </a:rPr>
              <a:t>осы</a:t>
            </a:r>
            <a:r>
              <a:rPr lang="en-US" sz="1800" dirty="0">
                <a:solidFill>
                  <a:schemeClr val="tx2"/>
                </a:solidFill>
              </a:rPr>
              <a:t> </a:t>
            </a:r>
            <a:r>
              <a:rPr lang="en-US" sz="1800" dirty="0" err="1">
                <a:solidFill>
                  <a:schemeClr val="tx2"/>
                </a:solidFill>
              </a:rPr>
              <a:t>санаты</a:t>
            </a:r>
            <a:r>
              <a:rPr lang="en-US" sz="1800" dirty="0">
                <a:solidFill>
                  <a:schemeClr val="tx2"/>
                </a:solidFill>
              </a:rPr>
              <a:t> </a:t>
            </a:r>
            <a:r>
              <a:rPr lang="en-US" sz="1800" dirty="0" err="1">
                <a:solidFill>
                  <a:schemeClr val="tx2"/>
                </a:solidFill>
              </a:rPr>
              <a:t>үшін</a:t>
            </a:r>
            <a:r>
              <a:rPr lang="en-US" sz="1800" dirty="0">
                <a:solidFill>
                  <a:schemeClr val="tx2"/>
                </a:solidFill>
              </a:rPr>
              <a:t> </a:t>
            </a:r>
            <a:r>
              <a:rPr lang="en-US" sz="1800" dirty="0" err="1">
                <a:solidFill>
                  <a:schemeClr val="tx2"/>
                </a:solidFill>
              </a:rPr>
              <a:t>қызмет</a:t>
            </a:r>
            <a:r>
              <a:rPr lang="en-US" sz="1800" dirty="0">
                <a:solidFill>
                  <a:schemeClr val="tx2"/>
                </a:solidFill>
              </a:rPr>
              <a:t> </a:t>
            </a:r>
            <a:r>
              <a:rPr lang="en-US" sz="1800" dirty="0" err="1">
                <a:solidFill>
                  <a:schemeClr val="tx2"/>
                </a:solidFill>
              </a:rPr>
              <a:t>нәтижелерін</a:t>
            </a:r>
            <a:r>
              <a:rPr lang="en-US" sz="1800" dirty="0">
                <a:solidFill>
                  <a:schemeClr val="tx2"/>
                </a:solidFill>
              </a:rPr>
              <a:t> </a:t>
            </a:r>
            <a:r>
              <a:rPr lang="en-US" sz="1800" dirty="0" err="1">
                <a:solidFill>
                  <a:schemeClr val="tx2"/>
                </a:solidFill>
              </a:rPr>
              <a:t>кешенді</a:t>
            </a:r>
            <a:r>
              <a:rPr lang="en-US" sz="1800" dirty="0">
                <a:solidFill>
                  <a:schemeClr val="tx2"/>
                </a:solidFill>
              </a:rPr>
              <a:t> </a:t>
            </a:r>
            <a:r>
              <a:rPr lang="en-US" sz="1800" dirty="0" err="1">
                <a:solidFill>
                  <a:schemeClr val="tx2"/>
                </a:solidFill>
              </a:rPr>
              <a:t>талдамалық</a:t>
            </a:r>
            <a:r>
              <a:rPr lang="en-US" sz="1800" dirty="0">
                <a:solidFill>
                  <a:schemeClr val="tx2"/>
                </a:solidFill>
              </a:rPr>
              <a:t> </a:t>
            </a:r>
            <a:r>
              <a:rPr lang="en-US" sz="1800" dirty="0" err="1">
                <a:solidFill>
                  <a:schemeClr val="tx2"/>
                </a:solidFill>
              </a:rPr>
              <a:t>жинақтау</a:t>
            </a:r>
            <a:r>
              <a:rPr lang="en-US" sz="1800" dirty="0">
                <a:solidFill>
                  <a:schemeClr val="tx2"/>
                </a:solidFill>
              </a:rPr>
              <a:t> </a:t>
            </a:r>
            <a:r>
              <a:rPr lang="en-US" sz="1800" dirty="0" err="1">
                <a:solidFill>
                  <a:schemeClr val="tx2"/>
                </a:solidFill>
              </a:rPr>
              <a:t>кезеңін</a:t>
            </a:r>
            <a:r>
              <a:rPr lang="en-US" sz="1800" dirty="0">
                <a:solidFill>
                  <a:schemeClr val="tx2"/>
                </a:solidFill>
              </a:rPr>
              <a:t> </a:t>
            </a:r>
            <a:r>
              <a:rPr lang="en-US" sz="1800" dirty="0" err="1">
                <a:solidFill>
                  <a:schemeClr val="tx2"/>
                </a:solidFill>
              </a:rPr>
              <a:t>тиісті</a:t>
            </a:r>
            <a:r>
              <a:rPr lang="en-US" sz="1800" dirty="0">
                <a:solidFill>
                  <a:schemeClr val="tx2"/>
                </a:solidFill>
              </a:rPr>
              <a:t> </a:t>
            </a:r>
            <a:r>
              <a:rPr lang="en-US" sz="1800" dirty="0" err="1">
                <a:solidFill>
                  <a:schemeClr val="tx2"/>
                </a:solidFill>
              </a:rPr>
              <a:t>деңгейдегі</a:t>
            </a:r>
            <a:r>
              <a:rPr lang="en-US" sz="1800" dirty="0">
                <a:solidFill>
                  <a:schemeClr val="tx2"/>
                </a:solidFill>
              </a:rPr>
              <a:t> </a:t>
            </a:r>
            <a:r>
              <a:rPr lang="en-US" sz="1800" dirty="0" err="1">
                <a:solidFill>
                  <a:schemeClr val="tx2"/>
                </a:solidFill>
              </a:rPr>
              <a:t>аттестаттау</a:t>
            </a:r>
            <a:r>
              <a:rPr lang="en-US" sz="1800" dirty="0">
                <a:solidFill>
                  <a:schemeClr val="tx2"/>
                </a:solidFill>
              </a:rPr>
              <a:t> </a:t>
            </a:r>
            <a:r>
              <a:rPr lang="en-US" sz="1800" dirty="0" err="1">
                <a:solidFill>
                  <a:schemeClr val="tx2"/>
                </a:solidFill>
              </a:rPr>
              <a:t>комиссиясы</a:t>
            </a:r>
            <a:r>
              <a:rPr lang="en-US" sz="1800" dirty="0">
                <a:solidFill>
                  <a:schemeClr val="tx2"/>
                </a:solidFill>
              </a:rPr>
              <a:t> </a:t>
            </a:r>
            <a:r>
              <a:rPr lang="en-US" sz="1800" dirty="0" err="1">
                <a:solidFill>
                  <a:schemeClr val="tx2"/>
                </a:solidFill>
              </a:rPr>
              <a:t>бір</a:t>
            </a:r>
            <a:r>
              <a:rPr lang="en-US" sz="1800" dirty="0">
                <a:solidFill>
                  <a:schemeClr val="tx2"/>
                </a:solidFill>
              </a:rPr>
              <a:t> </a:t>
            </a:r>
            <a:r>
              <a:rPr lang="en-US" sz="1800" dirty="0" err="1">
                <a:solidFill>
                  <a:schemeClr val="tx2"/>
                </a:solidFill>
              </a:rPr>
              <a:t>жыл</a:t>
            </a:r>
            <a:r>
              <a:rPr lang="en-US" sz="1800" dirty="0">
                <a:solidFill>
                  <a:schemeClr val="tx2"/>
                </a:solidFill>
              </a:rPr>
              <a:t> </a:t>
            </a:r>
            <a:r>
              <a:rPr lang="en-US" sz="1800" dirty="0" err="1">
                <a:solidFill>
                  <a:schemeClr val="tx2"/>
                </a:solidFill>
              </a:rPr>
              <a:t>ішінде</a:t>
            </a:r>
            <a:r>
              <a:rPr lang="en-US" sz="1800" dirty="0">
                <a:solidFill>
                  <a:schemeClr val="tx2"/>
                </a:solidFill>
              </a:rPr>
              <a:t> </a:t>
            </a:r>
            <a:r>
              <a:rPr lang="en-US" sz="1800" dirty="0" err="1">
                <a:solidFill>
                  <a:schemeClr val="tx2"/>
                </a:solidFill>
              </a:rPr>
              <a:t>өткізеді</a:t>
            </a:r>
            <a:r>
              <a:rPr lang="en-US" sz="1800" dirty="0">
                <a:solidFill>
                  <a:schemeClr val="tx2"/>
                </a:solidFill>
              </a:rPr>
              <a:t>. </a:t>
            </a:r>
            <a:r>
              <a:rPr lang="en-US" sz="1800" dirty="0" err="1">
                <a:solidFill>
                  <a:schemeClr val="tx2"/>
                </a:solidFill>
              </a:rPr>
              <a:t>Бұл</a:t>
            </a:r>
            <a:r>
              <a:rPr lang="en-US" sz="1800" dirty="0">
                <a:solidFill>
                  <a:schemeClr val="tx2"/>
                </a:solidFill>
              </a:rPr>
              <a:t> </a:t>
            </a:r>
            <a:r>
              <a:rPr lang="en-US" sz="1800" dirty="0" err="1">
                <a:solidFill>
                  <a:schemeClr val="tx2"/>
                </a:solidFill>
              </a:rPr>
              <a:t>ретте</a:t>
            </a:r>
            <a:r>
              <a:rPr lang="en-US" sz="1800" dirty="0">
                <a:solidFill>
                  <a:schemeClr val="tx2"/>
                </a:solidFill>
              </a:rPr>
              <a:t> </a:t>
            </a:r>
            <a:r>
              <a:rPr lang="en-US" sz="1800" dirty="0" err="1">
                <a:solidFill>
                  <a:schemeClr val="tx2"/>
                </a:solidFill>
              </a:rPr>
              <a:t>педагогте</a:t>
            </a:r>
            <a:r>
              <a:rPr lang="en-US" sz="1800" dirty="0">
                <a:solidFill>
                  <a:schemeClr val="tx2"/>
                </a:solidFill>
              </a:rPr>
              <a:t> </a:t>
            </a:r>
            <a:r>
              <a:rPr lang="en-US" sz="1800" dirty="0" err="1">
                <a:solidFill>
                  <a:schemeClr val="tx2"/>
                </a:solidFill>
              </a:rPr>
              <a:t>осы</a:t>
            </a:r>
            <a:r>
              <a:rPr lang="en-US" sz="1800" dirty="0">
                <a:solidFill>
                  <a:schemeClr val="tx2"/>
                </a:solidFill>
              </a:rPr>
              <a:t> </a:t>
            </a:r>
            <a:r>
              <a:rPr lang="en-US" sz="1800" dirty="0" err="1">
                <a:solidFill>
                  <a:schemeClr val="tx2"/>
                </a:solidFill>
              </a:rPr>
              <a:t>кезеңде</a:t>
            </a:r>
            <a:r>
              <a:rPr lang="en-US" sz="1800" dirty="0">
                <a:solidFill>
                  <a:schemeClr val="tx2"/>
                </a:solidFill>
              </a:rPr>
              <a:t> </a:t>
            </a:r>
            <a:r>
              <a:rPr lang="en-US" sz="1800" dirty="0" err="1">
                <a:solidFill>
                  <a:schemeClr val="tx2"/>
                </a:solidFill>
              </a:rPr>
              <a:t>бар</a:t>
            </a:r>
            <a:r>
              <a:rPr lang="en-US" sz="1800" dirty="0">
                <a:solidFill>
                  <a:schemeClr val="tx2"/>
                </a:solidFill>
              </a:rPr>
              <a:t> </a:t>
            </a:r>
            <a:r>
              <a:rPr lang="en-US" sz="1800" dirty="0" err="1">
                <a:solidFill>
                  <a:schemeClr val="tx2"/>
                </a:solidFill>
              </a:rPr>
              <a:t>біліктілік</a:t>
            </a:r>
            <a:r>
              <a:rPr lang="en-US" sz="1800" dirty="0">
                <a:solidFill>
                  <a:schemeClr val="tx2"/>
                </a:solidFill>
              </a:rPr>
              <a:t> </a:t>
            </a:r>
            <a:r>
              <a:rPr lang="en-US" sz="1800" dirty="0" err="1">
                <a:solidFill>
                  <a:schemeClr val="tx2"/>
                </a:solidFill>
              </a:rPr>
              <a:t>санаты</a:t>
            </a:r>
            <a:r>
              <a:rPr lang="en-US" sz="1800" dirty="0">
                <a:solidFill>
                  <a:schemeClr val="tx2"/>
                </a:solidFill>
              </a:rPr>
              <a:t> </a:t>
            </a:r>
            <a:r>
              <a:rPr lang="en-US" sz="1800" dirty="0" err="1">
                <a:solidFill>
                  <a:schemeClr val="tx2"/>
                </a:solidFill>
              </a:rPr>
              <a:t>сақталады</a:t>
            </a:r>
            <a:r>
              <a:rPr lang="en-US" sz="1800" dirty="0">
                <a:solidFill>
                  <a:schemeClr val="tx2"/>
                </a:solidFill>
              </a:rPr>
              <a:t>.</a:t>
            </a:r>
            <a:endParaRPr lang="ru-RU" sz="1800" dirty="0">
              <a:solidFill>
                <a:schemeClr val="tx2"/>
              </a:solidFill>
            </a:endParaRPr>
          </a:p>
          <a:p>
            <a:pPr algn="just">
              <a:lnSpc>
                <a:spcPct val="115000"/>
              </a:lnSpc>
            </a:pPr>
            <a:r>
              <a:rPr lang="kk-KZ" sz="1800" dirty="0" smtClean="0">
                <a:solidFill>
                  <a:schemeClr val="tx2"/>
                </a:solidFill>
              </a:rPr>
              <a:t>87</a:t>
            </a:r>
            <a:r>
              <a:rPr lang="kk-KZ" sz="1800" dirty="0">
                <a:solidFill>
                  <a:schemeClr val="tx2"/>
                </a:solidFill>
              </a:rPr>
              <a:t>. </a:t>
            </a:r>
            <a:r>
              <a:rPr lang="en-US" sz="1800" dirty="0" err="1">
                <a:solidFill>
                  <a:schemeClr val="tx2"/>
                </a:solidFill>
              </a:rPr>
              <a:t>Педагог</a:t>
            </a:r>
            <a:r>
              <a:rPr lang="en-US" sz="1800" dirty="0">
                <a:solidFill>
                  <a:schemeClr val="tx2"/>
                </a:solidFill>
              </a:rPr>
              <a:t> (</a:t>
            </a:r>
            <a:r>
              <a:rPr lang="en-US" sz="1800" dirty="0" err="1">
                <a:solidFill>
                  <a:schemeClr val="tx2"/>
                </a:solidFill>
              </a:rPr>
              <a:t>басшы</a:t>
            </a:r>
            <a:r>
              <a:rPr lang="en-US" sz="1800" dirty="0">
                <a:solidFill>
                  <a:schemeClr val="tx2"/>
                </a:solidFill>
              </a:rPr>
              <a:t>, </a:t>
            </a:r>
            <a:r>
              <a:rPr lang="en-US" sz="1800" dirty="0" err="1">
                <a:solidFill>
                  <a:schemeClr val="tx2"/>
                </a:solidFill>
              </a:rPr>
              <a:t>басшының</a:t>
            </a:r>
            <a:r>
              <a:rPr lang="en-US" sz="1800" dirty="0">
                <a:solidFill>
                  <a:schemeClr val="tx2"/>
                </a:solidFill>
              </a:rPr>
              <a:t> </a:t>
            </a:r>
            <a:r>
              <a:rPr lang="en-US" sz="1800" dirty="0" err="1">
                <a:solidFill>
                  <a:schemeClr val="tx2"/>
                </a:solidFill>
              </a:rPr>
              <a:t>орынбасары</a:t>
            </a:r>
            <a:r>
              <a:rPr lang="en-US" sz="1800" dirty="0">
                <a:solidFill>
                  <a:schemeClr val="tx2"/>
                </a:solidFill>
              </a:rPr>
              <a:t>, </a:t>
            </a:r>
            <a:r>
              <a:rPr lang="en-US" sz="1800" dirty="0" err="1">
                <a:solidFill>
                  <a:schemeClr val="tx2"/>
                </a:solidFill>
              </a:rPr>
              <a:t>әдіскер</a:t>
            </a:r>
            <a:r>
              <a:rPr lang="en-US" sz="1800" dirty="0">
                <a:solidFill>
                  <a:schemeClr val="tx2"/>
                </a:solidFill>
              </a:rPr>
              <a:t>) "</a:t>
            </a:r>
            <a:r>
              <a:rPr lang="en-US" sz="1800" dirty="0" err="1">
                <a:solidFill>
                  <a:schemeClr val="tx2"/>
                </a:solidFill>
              </a:rPr>
              <a:t>Денсаулық</a:t>
            </a:r>
            <a:r>
              <a:rPr lang="en-US" sz="1800" dirty="0">
                <a:solidFill>
                  <a:schemeClr val="tx2"/>
                </a:solidFill>
              </a:rPr>
              <a:t> </a:t>
            </a:r>
            <a:r>
              <a:rPr lang="en-US" sz="1800" dirty="0" err="1">
                <a:solidFill>
                  <a:schemeClr val="tx2"/>
                </a:solidFill>
              </a:rPr>
              <a:t>сақтау</a:t>
            </a:r>
            <a:r>
              <a:rPr lang="en-US" sz="1800" dirty="0">
                <a:solidFill>
                  <a:schemeClr val="tx2"/>
                </a:solidFill>
              </a:rPr>
              <a:t> </a:t>
            </a:r>
            <a:r>
              <a:rPr lang="en-US" sz="1800" dirty="0" err="1">
                <a:solidFill>
                  <a:schemeClr val="tx2"/>
                </a:solidFill>
              </a:rPr>
              <a:t>саласындағы</a:t>
            </a:r>
            <a:r>
              <a:rPr lang="en-US" sz="1800" dirty="0">
                <a:solidFill>
                  <a:schemeClr val="tx2"/>
                </a:solidFill>
              </a:rPr>
              <a:t> </a:t>
            </a:r>
            <a:r>
              <a:rPr lang="en-US" sz="1800" dirty="0" err="1">
                <a:solidFill>
                  <a:schemeClr val="tx2"/>
                </a:solidFill>
              </a:rPr>
              <a:t>есепке</a:t>
            </a:r>
            <a:r>
              <a:rPr lang="en-US" sz="1800" dirty="0">
                <a:solidFill>
                  <a:schemeClr val="tx2"/>
                </a:solidFill>
              </a:rPr>
              <a:t> </a:t>
            </a:r>
            <a:r>
              <a:rPr lang="en-US" sz="1800" dirty="0" err="1">
                <a:solidFill>
                  <a:schemeClr val="tx2"/>
                </a:solidFill>
              </a:rPr>
              <a:t>алу</a:t>
            </a:r>
            <a:r>
              <a:rPr lang="en-US" sz="1800" dirty="0">
                <a:solidFill>
                  <a:schemeClr val="tx2"/>
                </a:solidFill>
              </a:rPr>
              <a:t> </a:t>
            </a:r>
            <a:r>
              <a:rPr lang="en-US" sz="1800" dirty="0" err="1">
                <a:solidFill>
                  <a:schemeClr val="tx2"/>
                </a:solidFill>
              </a:rPr>
              <a:t>құжаттамасының</a:t>
            </a:r>
            <a:r>
              <a:rPr lang="en-US" sz="1800" dirty="0">
                <a:solidFill>
                  <a:schemeClr val="tx2"/>
                </a:solidFill>
              </a:rPr>
              <a:t> </a:t>
            </a:r>
            <a:r>
              <a:rPr lang="en-US" sz="1800" dirty="0" err="1">
                <a:solidFill>
                  <a:schemeClr val="tx2"/>
                </a:solidFill>
              </a:rPr>
              <a:t>нысандарын</a:t>
            </a:r>
            <a:r>
              <a:rPr lang="en-US" sz="1800" dirty="0">
                <a:solidFill>
                  <a:schemeClr val="tx2"/>
                </a:solidFill>
              </a:rPr>
              <a:t> </a:t>
            </a:r>
            <a:r>
              <a:rPr lang="en-US" sz="1800" dirty="0" err="1">
                <a:solidFill>
                  <a:schemeClr val="tx2"/>
                </a:solidFill>
              </a:rPr>
              <a:t>бекіту</a:t>
            </a:r>
            <a:r>
              <a:rPr lang="en-US" sz="1800" dirty="0">
                <a:solidFill>
                  <a:schemeClr val="tx2"/>
                </a:solidFill>
              </a:rPr>
              <a:t> </a:t>
            </a:r>
            <a:r>
              <a:rPr lang="en-US" sz="1800" dirty="0" err="1">
                <a:solidFill>
                  <a:schemeClr val="tx2"/>
                </a:solidFill>
              </a:rPr>
              <a:t>туралы</a:t>
            </a:r>
            <a:r>
              <a:rPr lang="en-US" sz="1800" dirty="0">
                <a:solidFill>
                  <a:schemeClr val="tx2"/>
                </a:solidFill>
              </a:rPr>
              <a:t>" </a:t>
            </a:r>
            <a:r>
              <a:rPr lang="en-US" sz="1800" dirty="0" err="1">
                <a:solidFill>
                  <a:schemeClr val="tx2"/>
                </a:solidFill>
              </a:rPr>
              <a:t>Қазақстан</a:t>
            </a:r>
            <a:r>
              <a:rPr lang="en-US" sz="1800" dirty="0">
                <a:solidFill>
                  <a:schemeClr val="tx2"/>
                </a:solidFill>
              </a:rPr>
              <a:t> </a:t>
            </a:r>
            <a:r>
              <a:rPr lang="en-US" sz="1800" dirty="0" err="1">
                <a:solidFill>
                  <a:schemeClr val="tx2"/>
                </a:solidFill>
              </a:rPr>
              <a:t>Республикасы</a:t>
            </a:r>
            <a:r>
              <a:rPr lang="en-US" sz="1800" dirty="0">
                <a:solidFill>
                  <a:schemeClr val="tx2"/>
                </a:solidFill>
              </a:rPr>
              <a:t> </a:t>
            </a:r>
            <a:r>
              <a:rPr lang="en-US" sz="1800" dirty="0" err="1">
                <a:solidFill>
                  <a:schemeClr val="tx2"/>
                </a:solidFill>
              </a:rPr>
              <a:t>Денсаулық</a:t>
            </a:r>
            <a:r>
              <a:rPr lang="en-US" sz="1800" dirty="0">
                <a:solidFill>
                  <a:schemeClr val="tx2"/>
                </a:solidFill>
              </a:rPr>
              <a:t> </a:t>
            </a:r>
            <a:r>
              <a:rPr lang="en-US" sz="1800" dirty="0" err="1">
                <a:solidFill>
                  <a:schemeClr val="tx2"/>
                </a:solidFill>
              </a:rPr>
              <a:t>сақтау</a:t>
            </a:r>
            <a:r>
              <a:rPr lang="en-US" sz="1800" dirty="0">
                <a:solidFill>
                  <a:schemeClr val="tx2"/>
                </a:solidFill>
              </a:rPr>
              <a:t> </a:t>
            </a:r>
            <a:r>
              <a:rPr lang="en-US" sz="1800" dirty="0" err="1">
                <a:solidFill>
                  <a:schemeClr val="tx2"/>
                </a:solidFill>
              </a:rPr>
              <a:t>министрінің</a:t>
            </a:r>
            <a:r>
              <a:rPr lang="en-US" sz="1800" dirty="0">
                <a:solidFill>
                  <a:schemeClr val="tx2"/>
                </a:solidFill>
              </a:rPr>
              <a:t> </a:t>
            </a:r>
            <a:r>
              <a:rPr lang="en-US" sz="1800" dirty="0" err="1">
                <a:solidFill>
                  <a:schemeClr val="tx2"/>
                </a:solidFill>
              </a:rPr>
              <a:t>міндетін</a:t>
            </a:r>
            <a:r>
              <a:rPr lang="en-US" sz="1800" dirty="0">
                <a:solidFill>
                  <a:schemeClr val="tx2"/>
                </a:solidFill>
              </a:rPr>
              <a:t> </a:t>
            </a:r>
            <a:r>
              <a:rPr lang="en-US" sz="1800" dirty="0" err="1">
                <a:solidFill>
                  <a:schemeClr val="tx2"/>
                </a:solidFill>
              </a:rPr>
              <a:t>атқарушының</a:t>
            </a:r>
            <a:r>
              <a:rPr lang="en-US" sz="1800" dirty="0">
                <a:solidFill>
                  <a:schemeClr val="tx2"/>
                </a:solidFill>
              </a:rPr>
              <a:t> 2020 </a:t>
            </a:r>
            <a:r>
              <a:rPr lang="en-US" sz="1800" dirty="0" err="1">
                <a:solidFill>
                  <a:schemeClr val="tx2"/>
                </a:solidFill>
              </a:rPr>
              <a:t>жылғы</a:t>
            </a:r>
            <a:r>
              <a:rPr lang="en-US" sz="1800" dirty="0">
                <a:solidFill>
                  <a:schemeClr val="tx2"/>
                </a:solidFill>
              </a:rPr>
              <a:t> 30 </a:t>
            </a:r>
            <a:r>
              <a:rPr lang="en-US" sz="1800" dirty="0" err="1">
                <a:solidFill>
                  <a:schemeClr val="tx2"/>
                </a:solidFill>
              </a:rPr>
              <a:t>қазандағы</a:t>
            </a:r>
            <a:r>
              <a:rPr lang="en-US" sz="1800" dirty="0">
                <a:solidFill>
                  <a:schemeClr val="tx2"/>
                </a:solidFill>
              </a:rPr>
              <a:t> №ҚР ДСМ-175/2020 </a:t>
            </a:r>
            <a:r>
              <a:rPr lang="en-US" sz="1800" dirty="0" err="1">
                <a:solidFill>
                  <a:schemeClr val="tx2"/>
                </a:solidFill>
              </a:rPr>
              <a:t>бұйрығымен</a:t>
            </a:r>
            <a:r>
              <a:rPr lang="en-US" sz="1800" dirty="0">
                <a:solidFill>
                  <a:schemeClr val="tx2"/>
                </a:solidFill>
              </a:rPr>
              <a:t> (</a:t>
            </a:r>
            <a:r>
              <a:rPr lang="en-US" sz="1800" dirty="0" err="1">
                <a:solidFill>
                  <a:schemeClr val="tx2"/>
                </a:solidFill>
              </a:rPr>
              <a:t>Нормативтік</a:t>
            </a:r>
            <a:r>
              <a:rPr lang="en-US" sz="1800" dirty="0">
                <a:solidFill>
                  <a:schemeClr val="tx2"/>
                </a:solidFill>
              </a:rPr>
              <a:t> </a:t>
            </a:r>
            <a:r>
              <a:rPr lang="en-US" sz="1800" dirty="0" err="1">
                <a:solidFill>
                  <a:schemeClr val="tx2"/>
                </a:solidFill>
              </a:rPr>
              <a:t>құқықтық</a:t>
            </a:r>
            <a:r>
              <a:rPr lang="en-US" sz="1800" dirty="0">
                <a:solidFill>
                  <a:schemeClr val="tx2"/>
                </a:solidFill>
              </a:rPr>
              <a:t> </a:t>
            </a:r>
            <a:r>
              <a:rPr lang="en-US" sz="1800" dirty="0" err="1">
                <a:solidFill>
                  <a:schemeClr val="tx2"/>
                </a:solidFill>
              </a:rPr>
              <a:t>актілерді</a:t>
            </a:r>
            <a:r>
              <a:rPr lang="en-US" sz="1800" dirty="0">
                <a:solidFill>
                  <a:schemeClr val="tx2"/>
                </a:solidFill>
              </a:rPr>
              <a:t> </a:t>
            </a:r>
            <a:r>
              <a:rPr lang="en-US" sz="1800" dirty="0" err="1">
                <a:solidFill>
                  <a:schemeClr val="tx2"/>
                </a:solidFill>
              </a:rPr>
              <a:t>мемлекеттік</a:t>
            </a:r>
            <a:r>
              <a:rPr lang="en-US" sz="1800" dirty="0">
                <a:solidFill>
                  <a:schemeClr val="tx2"/>
                </a:solidFill>
              </a:rPr>
              <a:t> </a:t>
            </a:r>
            <a:r>
              <a:rPr lang="en-US" sz="1800" dirty="0" err="1">
                <a:solidFill>
                  <a:schemeClr val="tx2"/>
                </a:solidFill>
              </a:rPr>
              <a:t>тіркеу</a:t>
            </a:r>
            <a:r>
              <a:rPr lang="en-US" sz="1800" dirty="0">
                <a:solidFill>
                  <a:schemeClr val="tx2"/>
                </a:solidFill>
              </a:rPr>
              <a:t> </a:t>
            </a:r>
            <a:r>
              <a:rPr lang="en-US" sz="1800" dirty="0" err="1">
                <a:solidFill>
                  <a:schemeClr val="tx2"/>
                </a:solidFill>
              </a:rPr>
              <a:t>тізілімінде</a:t>
            </a:r>
            <a:r>
              <a:rPr lang="en-US" sz="1800" dirty="0">
                <a:solidFill>
                  <a:schemeClr val="tx2"/>
                </a:solidFill>
              </a:rPr>
              <a:t> № 21579 </a:t>
            </a:r>
            <a:r>
              <a:rPr lang="en-US" sz="1800" dirty="0" err="1">
                <a:solidFill>
                  <a:schemeClr val="tx2"/>
                </a:solidFill>
              </a:rPr>
              <a:t>болып</a:t>
            </a:r>
            <a:r>
              <a:rPr lang="en-US" sz="1800" dirty="0">
                <a:solidFill>
                  <a:schemeClr val="tx2"/>
                </a:solidFill>
              </a:rPr>
              <a:t> </a:t>
            </a:r>
            <a:r>
              <a:rPr lang="en-US" sz="1800" dirty="0" err="1">
                <a:solidFill>
                  <a:schemeClr val="tx2"/>
                </a:solidFill>
              </a:rPr>
              <a:t>тіркелген</a:t>
            </a:r>
            <a:r>
              <a:rPr lang="en-US" sz="1800" dirty="0">
                <a:solidFill>
                  <a:schemeClr val="tx2"/>
                </a:solidFill>
              </a:rPr>
              <a:t>) </a:t>
            </a:r>
            <a:r>
              <a:rPr lang="en-US" sz="1800" dirty="0" err="1">
                <a:solidFill>
                  <a:schemeClr val="tx2"/>
                </a:solidFill>
              </a:rPr>
              <a:t>бекітілген</a:t>
            </a:r>
            <a:r>
              <a:rPr lang="en-US" sz="1800" dirty="0">
                <a:solidFill>
                  <a:schemeClr val="tx2"/>
                </a:solidFill>
              </a:rPr>
              <a:t> </a:t>
            </a:r>
            <a:r>
              <a:rPr lang="en-US" sz="1800" dirty="0" err="1">
                <a:solidFill>
                  <a:schemeClr val="tx2"/>
                </a:solidFill>
              </a:rPr>
              <a:t>әлеуметтік</a:t>
            </a:r>
            <a:r>
              <a:rPr lang="en-US" sz="1800" dirty="0">
                <a:solidFill>
                  <a:schemeClr val="tx2"/>
                </a:solidFill>
              </a:rPr>
              <a:t> </a:t>
            </a:r>
            <a:r>
              <a:rPr lang="en-US" sz="1800" dirty="0" err="1">
                <a:solidFill>
                  <a:schemeClr val="tx2"/>
                </a:solidFill>
              </a:rPr>
              <a:t>мәні</a:t>
            </a:r>
            <a:r>
              <a:rPr lang="en-US" sz="1800" dirty="0">
                <a:solidFill>
                  <a:schemeClr val="tx2"/>
                </a:solidFill>
              </a:rPr>
              <a:t> </a:t>
            </a:r>
            <a:r>
              <a:rPr lang="en-US" sz="1800" dirty="0" err="1">
                <a:solidFill>
                  <a:schemeClr val="tx2"/>
                </a:solidFill>
              </a:rPr>
              <a:t>бар</a:t>
            </a:r>
            <a:r>
              <a:rPr lang="en-US" sz="1800" dirty="0">
                <a:solidFill>
                  <a:schemeClr val="tx2"/>
                </a:solidFill>
              </a:rPr>
              <a:t> </a:t>
            </a:r>
            <a:r>
              <a:rPr lang="en-US" sz="1800" dirty="0" err="1">
                <a:solidFill>
                  <a:schemeClr val="tx2"/>
                </a:solidFill>
              </a:rPr>
              <a:t>аурулардың</a:t>
            </a:r>
            <a:r>
              <a:rPr lang="en-US" sz="1800" dirty="0">
                <a:solidFill>
                  <a:schemeClr val="tx2"/>
                </a:solidFill>
              </a:rPr>
              <a:t> </a:t>
            </a:r>
            <a:r>
              <a:rPr lang="en-US" sz="1800" dirty="0" err="1">
                <a:solidFill>
                  <a:schemeClr val="tx2"/>
                </a:solidFill>
              </a:rPr>
              <a:t>және</a:t>
            </a:r>
            <a:r>
              <a:rPr lang="en-US" sz="1800" dirty="0">
                <a:solidFill>
                  <a:schemeClr val="tx2"/>
                </a:solidFill>
              </a:rPr>
              <a:t> </a:t>
            </a:r>
            <a:r>
              <a:rPr lang="en-US" sz="1800" dirty="0" err="1">
                <a:solidFill>
                  <a:schemeClr val="tx2"/>
                </a:solidFill>
              </a:rPr>
              <a:t>айналадағыларға</a:t>
            </a:r>
            <a:r>
              <a:rPr lang="en-US" sz="1800" dirty="0">
                <a:solidFill>
                  <a:schemeClr val="tx2"/>
                </a:solidFill>
              </a:rPr>
              <a:t> </a:t>
            </a:r>
            <a:r>
              <a:rPr lang="en-US" sz="1800" dirty="0" err="1">
                <a:solidFill>
                  <a:schemeClr val="tx2"/>
                </a:solidFill>
              </a:rPr>
              <a:t>қауіп</a:t>
            </a:r>
            <a:r>
              <a:rPr lang="en-US" sz="1800" dirty="0">
                <a:solidFill>
                  <a:schemeClr val="tx2"/>
                </a:solidFill>
              </a:rPr>
              <a:t> </a:t>
            </a:r>
            <a:r>
              <a:rPr lang="en-US" sz="1800" dirty="0" err="1">
                <a:solidFill>
                  <a:schemeClr val="tx2"/>
                </a:solidFill>
              </a:rPr>
              <a:t>төндіретін</a:t>
            </a:r>
            <a:r>
              <a:rPr lang="en-US" sz="1800" dirty="0">
                <a:solidFill>
                  <a:schemeClr val="tx2"/>
                </a:solidFill>
              </a:rPr>
              <a:t> </a:t>
            </a:r>
            <a:r>
              <a:rPr lang="en-US" sz="1800" dirty="0" err="1">
                <a:solidFill>
                  <a:schemeClr val="tx2"/>
                </a:solidFill>
              </a:rPr>
              <a:t>аурулардың</a:t>
            </a:r>
            <a:r>
              <a:rPr lang="en-US" sz="1800" dirty="0">
                <a:solidFill>
                  <a:schemeClr val="tx2"/>
                </a:solidFill>
              </a:rPr>
              <a:t> </a:t>
            </a:r>
            <a:r>
              <a:rPr lang="en-US" sz="1800" dirty="0" err="1">
                <a:solidFill>
                  <a:schemeClr val="tx2"/>
                </a:solidFill>
              </a:rPr>
              <a:t>тізбесіне</a:t>
            </a:r>
            <a:r>
              <a:rPr lang="en-US" sz="1800" dirty="0">
                <a:solidFill>
                  <a:schemeClr val="tx2"/>
                </a:solidFill>
              </a:rPr>
              <a:t> </a:t>
            </a:r>
            <a:r>
              <a:rPr lang="en-US" sz="1800" dirty="0" err="1">
                <a:solidFill>
                  <a:schemeClr val="tx2"/>
                </a:solidFill>
              </a:rPr>
              <a:t>сәйкес</a:t>
            </a:r>
            <a:r>
              <a:rPr lang="en-US" sz="1800" dirty="0">
                <a:solidFill>
                  <a:schemeClr val="tx2"/>
                </a:solidFill>
              </a:rPr>
              <a:t> </a:t>
            </a:r>
            <a:r>
              <a:rPr lang="en-US" sz="1800" dirty="0" err="1">
                <a:solidFill>
                  <a:schemeClr val="tx2"/>
                </a:solidFill>
              </a:rPr>
              <a:t>еңбекке</a:t>
            </a:r>
            <a:r>
              <a:rPr lang="en-US" sz="1800" dirty="0">
                <a:solidFill>
                  <a:schemeClr val="tx2"/>
                </a:solidFill>
              </a:rPr>
              <a:t> </a:t>
            </a:r>
            <a:r>
              <a:rPr lang="en-US" sz="1800" dirty="0" err="1">
                <a:solidFill>
                  <a:schemeClr val="tx2"/>
                </a:solidFill>
              </a:rPr>
              <a:t>уақытша</a:t>
            </a:r>
            <a:r>
              <a:rPr lang="en-US" sz="1800" dirty="0">
                <a:solidFill>
                  <a:schemeClr val="tx2"/>
                </a:solidFill>
              </a:rPr>
              <a:t> </a:t>
            </a:r>
            <a:r>
              <a:rPr lang="en-US" sz="1800" dirty="0" err="1">
                <a:solidFill>
                  <a:schemeClr val="tx2"/>
                </a:solidFill>
              </a:rPr>
              <a:t>жарамсыздық</a:t>
            </a:r>
            <a:r>
              <a:rPr lang="en-US" sz="1800" dirty="0">
                <a:solidFill>
                  <a:schemeClr val="tx2"/>
                </a:solidFill>
              </a:rPr>
              <a:t> </a:t>
            </a:r>
            <a:r>
              <a:rPr lang="en-US" sz="1800" dirty="0" err="1">
                <a:solidFill>
                  <a:schemeClr val="tx2"/>
                </a:solidFill>
              </a:rPr>
              <a:t>кезінде</a:t>
            </a:r>
            <a:r>
              <a:rPr lang="en-US" sz="1800" dirty="0">
                <a:solidFill>
                  <a:schemeClr val="tx2"/>
                </a:solidFill>
              </a:rPr>
              <a:t> </a:t>
            </a:r>
            <a:r>
              <a:rPr lang="en-US" sz="1800" dirty="0" err="1">
                <a:solidFill>
                  <a:schemeClr val="tx2"/>
                </a:solidFill>
              </a:rPr>
              <a:t>күнтізбелік</a:t>
            </a:r>
            <a:r>
              <a:rPr lang="en-US" sz="1800" dirty="0">
                <a:solidFill>
                  <a:schemeClr val="tx2"/>
                </a:solidFill>
              </a:rPr>
              <a:t> </a:t>
            </a:r>
            <a:r>
              <a:rPr lang="en-US" sz="1800" dirty="0" err="1">
                <a:solidFill>
                  <a:schemeClr val="tx2"/>
                </a:solidFill>
              </a:rPr>
              <a:t>бір</a:t>
            </a:r>
            <a:r>
              <a:rPr lang="en-US" sz="1800" dirty="0">
                <a:solidFill>
                  <a:schemeClr val="tx2"/>
                </a:solidFill>
              </a:rPr>
              <a:t> </a:t>
            </a:r>
            <a:r>
              <a:rPr lang="en-US" sz="1800" dirty="0" err="1">
                <a:solidFill>
                  <a:schemeClr val="tx2"/>
                </a:solidFill>
              </a:rPr>
              <a:t>жылға</a:t>
            </a:r>
            <a:r>
              <a:rPr lang="en-US" sz="1800" dirty="0">
                <a:solidFill>
                  <a:schemeClr val="tx2"/>
                </a:solidFill>
              </a:rPr>
              <a:t> </a:t>
            </a:r>
            <a:r>
              <a:rPr lang="en-US" sz="1800" dirty="0" err="1">
                <a:solidFill>
                  <a:schemeClr val="tx2"/>
                </a:solidFill>
              </a:rPr>
              <a:t>Біліктілік</a:t>
            </a:r>
            <a:r>
              <a:rPr lang="en-US" sz="1800" dirty="0">
                <a:solidFill>
                  <a:schemeClr val="tx2"/>
                </a:solidFill>
              </a:rPr>
              <a:t> </a:t>
            </a:r>
            <a:r>
              <a:rPr lang="en-US" sz="1800" dirty="0" err="1">
                <a:solidFill>
                  <a:schemeClr val="tx2"/>
                </a:solidFill>
              </a:rPr>
              <a:t>тестілеуінен</a:t>
            </a:r>
            <a:r>
              <a:rPr lang="en-US" sz="1800" dirty="0">
                <a:solidFill>
                  <a:schemeClr val="tx2"/>
                </a:solidFill>
              </a:rPr>
              <a:t> </a:t>
            </a:r>
            <a:r>
              <a:rPr lang="en-US" sz="1800" dirty="0" err="1">
                <a:solidFill>
                  <a:schemeClr val="tx2"/>
                </a:solidFill>
              </a:rPr>
              <a:t>босатылады</a:t>
            </a:r>
            <a:r>
              <a:rPr lang="en-US" sz="1800" dirty="0">
                <a:solidFill>
                  <a:schemeClr val="tx2"/>
                </a:solidFill>
              </a:rPr>
              <a:t>. </a:t>
            </a:r>
            <a:r>
              <a:rPr lang="en-US" sz="1800" dirty="0" err="1">
                <a:solidFill>
                  <a:schemeClr val="tx2"/>
                </a:solidFill>
              </a:rPr>
              <a:t>Бұдан</a:t>
            </a:r>
            <a:r>
              <a:rPr lang="en-US" sz="1800" dirty="0">
                <a:solidFill>
                  <a:schemeClr val="tx2"/>
                </a:solidFill>
              </a:rPr>
              <a:t> </a:t>
            </a:r>
            <a:r>
              <a:rPr lang="en-US" sz="1800" dirty="0" err="1">
                <a:solidFill>
                  <a:schemeClr val="tx2"/>
                </a:solidFill>
              </a:rPr>
              <a:t>әрі</a:t>
            </a:r>
            <a:r>
              <a:rPr lang="en-US" sz="1800" dirty="0">
                <a:solidFill>
                  <a:schemeClr val="tx2"/>
                </a:solidFill>
              </a:rPr>
              <a:t> </a:t>
            </a:r>
            <a:r>
              <a:rPr lang="en-US" sz="1800" dirty="0" err="1">
                <a:solidFill>
                  <a:schemeClr val="tx2"/>
                </a:solidFill>
              </a:rPr>
              <a:t>жалпы</a:t>
            </a:r>
            <a:r>
              <a:rPr lang="en-US" sz="1800" dirty="0">
                <a:solidFill>
                  <a:schemeClr val="tx2"/>
                </a:solidFill>
              </a:rPr>
              <a:t> </a:t>
            </a:r>
            <a:r>
              <a:rPr lang="en-US" sz="1800" dirty="0" err="1">
                <a:solidFill>
                  <a:schemeClr val="tx2"/>
                </a:solidFill>
              </a:rPr>
              <a:t>негізде</a:t>
            </a:r>
            <a:r>
              <a:rPr lang="en-US" sz="1800" dirty="0">
                <a:solidFill>
                  <a:schemeClr val="tx2"/>
                </a:solidFill>
              </a:rPr>
              <a:t> </a:t>
            </a:r>
            <a:r>
              <a:rPr lang="en-US" sz="1800" dirty="0" err="1">
                <a:solidFill>
                  <a:schemeClr val="tx2"/>
                </a:solidFill>
              </a:rPr>
              <a:t>аттестаттаудан</a:t>
            </a:r>
            <a:r>
              <a:rPr lang="en-US" sz="1800" dirty="0">
                <a:solidFill>
                  <a:schemeClr val="tx2"/>
                </a:solidFill>
              </a:rPr>
              <a:t> </a:t>
            </a:r>
            <a:r>
              <a:rPr lang="en-US" sz="1800" dirty="0" err="1">
                <a:solidFill>
                  <a:schemeClr val="tx2"/>
                </a:solidFill>
              </a:rPr>
              <a:t>өтеді</a:t>
            </a:r>
            <a:r>
              <a:rPr lang="en-US" sz="1800" dirty="0">
                <a:solidFill>
                  <a:schemeClr val="tx2"/>
                </a:solidFill>
              </a:rPr>
              <a:t>.</a:t>
            </a:r>
            <a:endParaRPr lang="ru-RU" sz="1800" dirty="0">
              <a:solidFill>
                <a:schemeClr val="tx2"/>
              </a:solidFill>
            </a:endParaRPr>
          </a:p>
          <a:p>
            <a:pPr marL="285750" indent="-285750" algn="just">
              <a:buFont typeface="Wingdings" pitchFamily="2" charset="2"/>
              <a:buChar char="q"/>
            </a:pPr>
            <a:r>
              <a:rPr lang="en-US" sz="1800" dirty="0" err="1" smtClean="0">
                <a:solidFill>
                  <a:schemeClr val="tx2"/>
                </a:solidFill>
              </a:rPr>
              <a:t>Осы</a:t>
            </a:r>
            <a:r>
              <a:rPr lang="en-US" sz="1800" dirty="0" smtClean="0">
                <a:solidFill>
                  <a:schemeClr val="tx2"/>
                </a:solidFill>
              </a:rPr>
              <a:t> </a:t>
            </a:r>
            <a:r>
              <a:rPr lang="en-US" sz="1800" dirty="0" err="1">
                <a:solidFill>
                  <a:schemeClr val="tx2"/>
                </a:solidFill>
              </a:rPr>
              <a:t>Қағидалардың</a:t>
            </a:r>
            <a:r>
              <a:rPr lang="en-US" sz="1800" dirty="0">
                <a:solidFill>
                  <a:schemeClr val="tx2"/>
                </a:solidFill>
              </a:rPr>
              <a:t> 87-тармағында </a:t>
            </a:r>
            <a:r>
              <a:rPr lang="en-US" sz="1800" dirty="0" err="1">
                <a:solidFill>
                  <a:schemeClr val="tx2"/>
                </a:solidFill>
              </a:rPr>
              <a:t>көрсетілген</a:t>
            </a:r>
            <a:r>
              <a:rPr lang="en-US" sz="1800" dirty="0">
                <a:solidFill>
                  <a:schemeClr val="tx2"/>
                </a:solidFill>
              </a:rPr>
              <a:t> </a:t>
            </a:r>
            <a:r>
              <a:rPr lang="en-US" sz="1800" dirty="0" err="1">
                <a:solidFill>
                  <a:schemeClr val="tx2"/>
                </a:solidFill>
              </a:rPr>
              <a:t>педагогтер</a:t>
            </a:r>
            <a:r>
              <a:rPr lang="en-US" sz="1800" dirty="0">
                <a:solidFill>
                  <a:schemeClr val="tx2"/>
                </a:solidFill>
              </a:rPr>
              <a:t> </a:t>
            </a:r>
            <a:r>
              <a:rPr lang="en-US" sz="1800" dirty="0" err="1">
                <a:solidFill>
                  <a:schemeClr val="tx2"/>
                </a:solidFill>
              </a:rPr>
              <a:t>біліктілік</a:t>
            </a:r>
            <a:r>
              <a:rPr lang="en-US" sz="1800" dirty="0">
                <a:solidFill>
                  <a:schemeClr val="tx2"/>
                </a:solidFill>
              </a:rPr>
              <a:t> </a:t>
            </a:r>
            <a:r>
              <a:rPr lang="en-US" sz="1800" dirty="0" err="1">
                <a:solidFill>
                  <a:schemeClr val="tx2"/>
                </a:solidFill>
              </a:rPr>
              <a:t>санатының</a:t>
            </a:r>
            <a:r>
              <a:rPr lang="en-US" sz="1800" dirty="0">
                <a:solidFill>
                  <a:schemeClr val="tx2"/>
                </a:solidFill>
              </a:rPr>
              <a:t> </a:t>
            </a:r>
            <a:r>
              <a:rPr lang="en-US" sz="1800" dirty="0" err="1">
                <a:solidFill>
                  <a:schemeClr val="tx2"/>
                </a:solidFill>
              </a:rPr>
              <a:t>қолданылу</a:t>
            </a:r>
            <a:r>
              <a:rPr lang="en-US" sz="1800" dirty="0">
                <a:solidFill>
                  <a:schemeClr val="tx2"/>
                </a:solidFill>
              </a:rPr>
              <a:t> </a:t>
            </a:r>
            <a:r>
              <a:rPr lang="en-US" sz="1800" dirty="0" err="1">
                <a:solidFill>
                  <a:schemeClr val="tx2"/>
                </a:solidFill>
              </a:rPr>
              <a:t>мерзімін</a:t>
            </a:r>
            <a:r>
              <a:rPr lang="en-US" sz="1800" dirty="0">
                <a:solidFill>
                  <a:schemeClr val="tx2"/>
                </a:solidFill>
              </a:rPr>
              <a:t> </a:t>
            </a:r>
            <a:r>
              <a:rPr lang="en-US" sz="1800" dirty="0" err="1">
                <a:solidFill>
                  <a:schemeClr val="tx2"/>
                </a:solidFill>
              </a:rPr>
              <a:t>ұзарту</a:t>
            </a:r>
            <a:r>
              <a:rPr lang="en-US" sz="1800" dirty="0">
                <a:solidFill>
                  <a:schemeClr val="tx2"/>
                </a:solidFill>
              </a:rPr>
              <a:t> </a:t>
            </a:r>
            <a:r>
              <a:rPr lang="en-US" sz="1800" dirty="0" err="1">
                <a:solidFill>
                  <a:schemeClr val="tx2"/>
                </a:solidFill>
              </a:rPr>
              <a:t>туралы</a:t>
            </a:r>
            <a:r>
              <a:rPr lang="en-US" sz="1800" dirty="0">
                <a:solidFill>
                  <a:schemeClr val="tx2"/>
                </a:solidFill>
              </a:rPr>
              <a:t> </a:t>
            </a:r>
            <a:r>
              <a:rPr lang="en-US" sz="1800" dirty="0" err="1">
                <a:solidFill>
                  <a:schemeClr val="tx2"/>
                </a:solidFill>
              </a:rPr>
              <a:t>мәселені</a:t>
            </a:r>
            <a:r>
              <a:rPr lang="en-US" sz="1800" dirty="0">
                <a:solidFill>
                  <a:schemeClr val="tx2"/>
                </a:solidFill>
              </a:rPr>
              <a:t> </a:t>
            </a:r>
            <a:r>
              <a:rPr lang="en-US" sz="1800" dirty="0" err="1">
                <a:solidFill>
                  <a:schemeClr val="tx2"/>
                </a:solidFill>
              </a:rPr>
              <a:t>шешу</a:t>
            </a:r>
            <a:r>
              <a:rPr lang="en-US" sz="1800" dirty="0">
                <a:solidFill>
                  <a:schemeClr val="tx2"/>
                </a:solidFill>
              </a:rPr>
              <a:t> </a:t>
            </a:r>
            <a:r>
              <a:rPr lang="en-US" sz="1800" dirty="0" err="1">
                <a:solidFill>
                  <a:schemeClr val="tx2"/>
                </a:solidFill>
              </a:rPr>
              <a:t>үшін</a:t>
            </a:r>
            <a:r>
              <a:rPr lang="en-US" sz="1800" dirty="0">
                <a:solidFill>
                  <a:schemeClr val="tx2"/>
                </a:solidFill>
              </a:rPr>
              <a:t> </a:t>
            </a:r>
            <a:r>
              <a:rPr lang="en-US" sz="1800" dirty="0" err="1">
                <a:solidFill>
                  <a:schemeClr val="tx2"/>
                </a:solidFill>
              </a:rPr>
              <a:t>Комиссияға</a:t>
            </a:r>
            <a:r>
              <a:rPr lang="en-US" sz="1800" dirty="0">
                <a:solidFill>
                  <a:schemeClr val="tx2"/>
                </a:solidFill>
              </a:rPr>
              <a:t> </a:t>
            </a:r>
            <a:r>
              <a:rPr lang="en-US" sz="1800" dirty="0" err="1">
                <a:solidFill>
                  <a:schemeClr val="tx2"/>
                </a:solidFill>
              </a:rPr>
              <a:t>мынадай</a:t>
            </a:r>
            <a:r>
              <a:rPr lang="en-US" sz="1800" dirty="0">
                <a:solidFill>
                  <a:schemeClr val="tx2"/>
                </a:solidFill>
              </a:rPr>
              <a:t> </a:t>
            </a:r>
            <a:r>
              <a:rPr lang="en-US" sz="1800" dirty="0" err="1">
                <a:solidFill>
                  <a:schemeClr val="tx2"/>
                </a:solidFill>
              </a:rPr>
              <a:t>құжаттарды</a:t>
            </a:r>
            <a:r>
              <a:rPr lang="en-US" sz="1800" dirty="0">
                <a:solidFill>
                  <a:schemeClr val="tx2"/>
                </a:solidFill>
              </a:rPr>
              <a:t> </a:t>
            </a:r>
            <a:r>
              <a:rPr lang="en-US" sz="1800" dirty="0" err="1">
                <a:solidFill>
                  <a:schemeClr val="tx2"/>
                </a:solidFill>
              </a:rPr>
              <a:t>ұсынады</a:t>
            </a:r>
            <a:r>
              <a:rPr lang="en-US" sz="1800" dirty="0">
                <a:solidFill>
                  <a:schemeClr val="tx2"/>
                </a:solidFill>
              </a:rPr>
              <a:t>:</a:t>
            </a:r>
            <a:endParaRPr lang="ru-RU" sz="1800" dirty="0">
              <a:solidFill>
                <a:schemeClr val="tx2"/>
              </a:solidFill>
            </a:endParaRPr>
          </a:p>
          <a:p>
            <a:pPr algn="just">
              <a:lnSpc>
                <a:spcPct val="115000"/>
              </a:lnSpc>
            </a:pPr>
            <a:r>
              <a:rPr lang="en-US" sz="1800" dirty="0">
                <a:solidFill>
                  <a:schemeClr val="tx2"/>
                </a:solidFill>
              </a:rPr>
              <a:t>      1) </a:t>
            </a:r>
            <a:r>
              <a:rPr lang="en-US" sz="1800" dirty="0" err="1">
                <a:solidFill>
                  <a:schemeClr val="tx2"/>
                </a:solidFill>
              </a:rPr>
              <a:t>біліктілік</a:t>
            </a:r>
            <a:r>
              <a:rPr lang="en-US" sz="1800" dirty="0">
                <a:solidFill>
                  <a:schemeClr val="tx2"/>
                </a:solidFill>
              </a:rPr>
              <a:t> </a:t>
            </a:r>
            <a:r>
              <a:rPr lang="en-US" sz="1800" dirty="0" err="1">
                <a:solidFill>
                  <a:schemeClr val="tx2"/>
                </a:solidFill>
              </a:rPr>
              <a:t>санаттарының</a:t>
            </a:r>
            <a:r>
              <a:rPr lang="en-US" sz="1800" dirty="0">
                <a:solidFill>
                  <a:schemeClr val="tx2"/>
                </a:solidFill>
              </a:rPr>
              <a:t> </a:t>
            </a:r>
            <a:r>
              <a:rPr lang="en-US" sz="1800" dirty="0" err="1">
                <a:solidFill>
                  <a:schemeClr val="tx2"/>
                </a:solidFill>
              </a:rPr>
              <a:t>қолданылу</a:t>
            </a:r>
            <a:r>
              <a:rPr lang="en-US" sz="1800" dirty="0">
                <a:solidFill>
                  <a:schemeClr val="tx2"/>
                </a:solidFill>
              </a:rPr>
              <a:t> </a:t>
            </a:r>
            <a:r>
              <a:rPr lang="en-US" sz="1800" dirty="0" err="1">
                <a:solidFill>
                  <a:schemeClr val="tx2"/>
                </a:solidFill>
              </a:rPr>
              <a:t>мерзімін</a:t>
            </a:r>
            <a:r>
              <a:rPr lang="en-US" sz="1800" dirty="0">
                <a:solidFill>
                  <a:schemeClr val="tx2"/>
                </a:solidFill>
              </a:rPr>
              <a:t> </a:t>
            </a:r>
            <a:r>
              <a:rPr lang="en-US" sz="1800" dirty="0" err="1">
                <a:solidFill>
                  <a:schemeClr val="tx2"/>
                </a:solidFill>
              </a:rPr>
              <a:t>ұзарту</a:t>
            </a:r>
            <a:r>
              <a:rPr lang="en-US" sz="1800" dirty="0">
                <a:solidFill>
                  <a:schemeClr val="tx2"/>
                </a:solidFill>
              </a:rPr>
              <a:t> </a:t>
            </a:r>
            <a:r>
              <a:rPr lang="en-US" sz="1800" dirty="0" err="1">
                <a:solidFill>
                  <a:schemeClr val="tx2"/>
                </a:solidFill>
              </a:rPr>
              <a:t>туралы</a:t>
            </a:r>
            <a:r>
              <a:rPr lang="en-US" sz="1800" dirty="0">
                <a:solidFill>
                  <a:schemeClr val="tx2"/>
                </a:solidFill>
              </a:rPr>
              <a:t> </a:t>
            </a:r>
            <a:r>
              <a:rPr lang="en-US" sz="1800" dirty="0" err="1">
                <a:solidFill>
                  <a:schemeClr val="tx2"/>
                </a:solidFill>
              </a:rPr>
              <a:t>өтініш</a:t>
            </a:r>
            <a:r>
              <a:rPr lang="en-US" sz="1800" dirty="0">
                <a:solidFill>
                  <a:schemeClr val="tx2"/>
                </a:solidFill>
              </a:rPr>
              <a:t> (</a:t>
            </a:r>
            <a:r>
              <a:rPr lang="en-US" sz="1800" dirty="0" err="1">
                <a:solidFill>
                  <a:schemeClr val="tx2"/>
                </a:solidFill>
              </a:rPr>
              <a:t>еркін</a:t>
            </a:r>
            <a:r>
              <a:rPr lang="en-US" sz="1800" dirty="0">
                <a:solidFill>
                  <a:schemeClr val="tx2"/>
                </a:solidFill>
              </a:rPr>
              <a:t> </a:t>
            </a:r>
            <a:r>
              <a:rPr lang="en-US" sz="1800" dirty="0" err="1">
                <a:solidFill>
                  <a:schemeClr val="tx2"/>
                </a:solidFill>
              </a:rPr>
              <a:t>нысан</a:t>
            </a:r>
            <a:r>
              <a:rPr lang="en-US" sz="1800" dirty="0">
                <a:solidFill>
                  <a:schemeClr val="tx2"/>
                </a:solidFill>
              </a:rPr>
              <a:t>);</a:t>
            </a:r>
            <a:endParaRPr lang="ru-RU" sz="1800" dirty="0">
              <a:solidFill>
                <a:schemeClr val="tx2"/>
              </a:solidFill>
            </a:endParaRPr>
          </a:p>
          <a:p>
            <a:pPr algn="just">
              <a:lnSpc>
                <a:spcPct val="115000"/>
              </a:lnSpc>
            </a:pPr>
            <a:r>
              <a:rPr lang="en-US" sz="1800" dirty="0">
                <a:solidFill>
                  <a:schemeClr val="tx2"/>
                </a:solidFill>
              </a:rPr>
              <a:t>      2) </a:t>
            </a:r>
            <a:r>
              <a:rPr lang="en-US" sz="1800" dirty="0" err="1">
                <a:solidFill>
                  <a:schemeClr val="tx2"/>
                </a:solidFill>
              </a:rPr>
              <a:t>біліктілік</a:t>
            </a:r>
            <a:r>
              <a:rPr lang="en-US" sz="1800" dirty="0">
                <a:solidFill>
                  <a:schemeClr val="tx2"/>
                </a:solidFill>
              </a:rPr>
              <a:t> </a:t>
            </a:r>
            <a:r>
              <a:rPr lang="en-US" sz="1800" dirty="0" err="1">
                <a:solidFill>
                  <a:schemeClr val="tx2"/>
                </a:solidFill>
              </a:rPr>
              <a:t>санатының</a:t>
            </a:r>
            <a:r>
              <a:rPr lang="en-US" sz="1800" dirty="0">
                <a:solidFill>
                  <a:schemeClr val="tx2"/>
                </a:solidFill>
              </a:rPr>
              <a:t> </a:t>
            </a:r>
            <a:r>
              <a:rPr lang="en-US" sz="1800" dirty="0" err="1">
                <a:solidFill>
                  <a:schemeClr val="tx2"/>
                </a:solidFill>
              </a:rPr>
              <a:t>қолданылу</a:t>
            </a:r>
            <a:r>
              <a:rPr lang="en-US" sz="1800" dirty="0">
                <a:solidFill>
                  <a:schemeClr val="tx2"/>
                </a:solidFill>
              </a:rPr>
              <a:t> </a:t>
            </a:r>
            <a:r>
              <a:rPr lang="en-US" sz="1800" dirty="0" err="1">
                <a:solidFill>
                  <a:schemeClr val="tx2"/>
                </a:solidFill>
              </a:rPr>
              <a:t>мерзімін</a:t>
            </a:r>
            <a:r>
              <a:rPr lang="en-US" sz="1800" dirty="0">
                <a:solidFill>
                  <a:schemeClr val="tx2"/>
                </a:solidFill>
              </a:rPr>
              <a:t> </a:t>
            </a:r>
            <a:r>
              <a:rPr lang="en-US" sz="1800" dirty="0" err="1">
                <a:solidFill>
                  <a:schemeClr val="tx2"/>
                </a:solidFill>
              </a:rPr>
              <a:t>ұзартудың</a:t>
            </a:r>
            <a:r>
              <a:rPr lang="en-US" sz="1800" dirty="0">
                <a:solidFill>
                  <a:schemeClr val="tx2"/>
                </a:solidFill>
              </a:rPr>
              <a:t> </a:t>
            </a:r>
            <a:r>
              <a:rPr lang="en-US" sz="1800" dirty="0" err="1">
                <a:solidFill>
                  <a:schemeClr val="tx2"/>
                </a:solidFill>
              </a:rPr>
              <a:t>негізділігін</a:t>
            </a:r>
            <a:r>
              <a:rPr lang="en-US" sz="1800" dirty="0">
                <a:solidFill>
                  <a:schemeClr val="tx2"/>
                </a:solidFill>
              </a:rPr>
              <a:t> </a:t>
            </a:r>
            <a:r>
              <a:rPr lang="en-US" sz="1800" dirty="0" err="1">
                <a:solidFill>
                  <a:schemeClr val="tx2"/>
                </a:solidFill>
              </a:rPr>
              <a:t>растайтын</a:t>
            </a:r>
            <a:r>
              <a:rPr lang="en-US" sz="1800" dirty="0">
                <a:solidFill>
                  <a:schemeClr val="tx2"/>
                </a:solidFill>
              </a:rPr>
              <a:t> </a:t>
            </a:r>
            <a:r>
              <a:rPr lang="en-US" sz="1800" dirty="0" err="1">
                <a:solidFill>
                  <a:schemeClr val="tx2"/>
                </a:solidFill>
              </a:rPr>
              <a:t>құжат</a:t>
            </a:r>
            <a:r>
              <a:rPr lang="en-US" sz="1800" dirty="0">
                <a:solidFill>
                  <a:schemeClr val="tx2"/>
                </a:solidFill>
              </a:rPr>
              <a:t>.</a:t>
            </a:r>
            <a:endParaRPr lang="ru-RU" sz="1800" dirty="0">
              <a:solidFill>
                <a:schemeClr val="tx2"/>
              </a:solidFill>
            </a:endParaRPr>
          </a:p>
          <a:p>
            <a:pPr marL="285750" indent="-285750" algn="just">
              <a:buFont typeface="Wingdings" pitchFamily="2" charset="2"/>
              <a:buChar char="q"/>
            </a:pPr>
            <a:r>
              <a:rPr lang="ru-RU" sz="1800" dirty="0" smtClean="0">
                <a:solidFill>
                  <a:schemeClr val="tx2"/>
                </a:solidFill>
              </a:rPr>
              <a:t>89</a:t>
            </a:r>
            <a:r>
              <a:rPr lang="ru-RU" sz="1800" dirty="0">
                <a:solidFill>
                  <a:schemeClr val="tx2"/>
                </a:solidFill>
              </a:rPr>
              <a:t>. </a:t>
            </a:r>
            <a:r>
              <a:rPr lang="en-US" sz="1800" dirty="0" err="1">
                <a:solidFill>
                  <a:schemeClr val="tx2"/>
                </a:solidFill>
              </a:rPr>
              <a:t>Комиссияның</a:t>
            </a:r>
            <a:r>
              <a:rPr lang="en-US" sz="1800" dirty="0">
                <a:solidFill>
                  <a:schemeClr val="tx2"/>
                </a:solidFill>
              </a:rPr>
              <a:t> </a:t>
            </a:r>
            <a:r>
              <a:rPr lang="en-US" sz="1800" dirty="0" err="1">
                <a:solidFill>
                  <a:schemeClr val="tx2"/>
                </a:solidFill>
              </a:rPr>
              <a:t>біліктілік</a:t>
            </a:r>
            <a:r>
              <a:rPr lang="en-US" sz="1800" dirty="0">
                <a:solidFill>
                  <a:schemeClr val="tx2"/>
                </a:solidFill>
              </a:rPr>
              <a:t> </a:t>
            </a:r>
            <a:r>
              <a:rPr lang="en-US" sz="1800" dirty="0" err="1">
                <a:solidFill>
                  <a:schemeClr val="tx2"/>
                </a:solidFill>
              </a:rPr>
              <a:t>санатының</a:t>
            </a:r>
            <a:r>
              <a:rPr lang="en-US" sz="1800" dirty="0">
                <a:solidFill>
                  <a:schemeClr val="tx2"/>
                </a:solidFill>
              </a:rPr>
              <a:t> </a:t>
            </a:r>
            <a:r>
              <a:rPr lang="en-US" sz="1800" dirty="0" err="1">
                <a:solidFill>
                  <a:schemeClr val="tx2"/>
                </a:solidFill>
              </a:rPr>
              <a:t>қолданылу</a:t>
            </a:r>
            <a:r>
              <a:rPr lang="en-US" sz="1800" dirty="0">
                <a:solidFill>
                  <a:schemeClr val="tx2"/>
                </a:solidFill>
              </a:rPr>
              <a:t> </a:t>
            </a:r>
            <a:r>
              <a:rPr lang="en-US" sz="1800" dirty="0" err="1">
                <a:solidFill>
                  <a:schemeClr val="tx2"/>
                </a:solidFill>
              </a:rPr>
              <a:t>мерзімін</a:t>
            </a:r>
            <a:r>
              <a:rPr lang="en-US" sz="1800" dirty="0">
                <a:solidFill>
                  <a:schemeClr val="tx2"/>
                </a:solidFill>
              </a:rPr>
              <a:t> </a:t>
            </a:r>
            <a:r>
              <a:rPr lang="en-US" sz="1800" dirty="0" err="1">
                <a:solidFill>
                  <a:schemeClr val="tx2"/>
                </a:solidFill>
              </a:rPr>
              <a:t>ұзарту</a:t>
            </a:r>
            <a:r>
              <a:rPr lang="en-US" sz="1800" dirty="0">
                <a:solidFill>
                  <a:schemeClr val="tx2"/>
                </a:solidFill>
              </a:rPr>
              <a:t> </a:t>
            </a:r>
            <a:r>
              <a:rPr lang="en-US" sz="1800" dirty="0" err="1">
                <a:solidFill>
                  <a:schemeClr val="tx2"/>
                </a:solidFill>
              </a:rPr>
              <a:t>жөніндегі</a:t>
            </a:r>
            <a:r>
              <a:rPr lang="en-US" sz="1800" dirty="0">
                <a:solidFill>
                  <a:schemeClr val="tx2"/>
                </a:solidFill>
              </a:rPr>
              <a:t> </a:t>
            </a:r>
            <a:r>
              <a:rPr lang="en-US" sz="1800" dirty="0" err="1">
                <a:solidFill>
                  <a:schemeClr val="tx2"/>
                </a:solidFill>
              </a:rPr>
              <a:t>отырысы</a:t>
            </a:r>
            <a:r>
              <a:rPr lang="en-US" sz="1800" dirty="0">
                <a:solidFill>
                  <a:schemeClr val="tx2"/>
                </a:solidFill>
              </a:rPr>
              <a:t> </a:t>
            </a:r>
            <a:r>
              <a:rPr lang="en-US" sz="1800" dirty="0" err="1">
                <a:solidFill>
                  <a:schemeClr val="tx2"/>
                </a:solidFill>
              </a:rPr>
              <a:t>өтініш</a:t>
            </a:r>
            <a:r>
              <a:rPr lang="en-US" sz="1800" dirty="0">
                <a:solidFill>
                  <a:schemeClr val="tx2"/>
                </a:solidFill>
              </a:rPr>
              <a:t> </a:t>
            </a:r>
            <a:r>
              <a:rPr lang="en-US" sz="1800" dirty="0" err="1">
                <a:solidFill>
                  <a:schemeClr val="tx2"/>
                </a:solidFill>
              </a:rPr>
              <a:t>келіп</a:t>
            </a:r>
            <a:r>
              <a:rPr lang="en-US" sz="1800" dirty="0">
                <a:solidFill>
                  <a:schemeClr val="tx2"/>
                </a:solidFill>
              </a:rPr>
              <a:t> </a:t>
            </a:r>
            <a:r>
              <a:rPr lang="en-US" sz="1800" dirty="0" err="1">
                <a:solidFill>
                  <a:schemeClr val="tx2"/>
                </a:solidFill>
              </a:rPr>
              <a:t>түскен</a:t>
            </a:r>
            <a:r>
              <a:rPr lang="en-US" sz="1800" dirty="0">
                <a:solidFill>
                  <a:schemeClr val="tx2"/>
                </a:solidFill>
              </a:rPr>
              <a:t> </a:t>
            </a:r>
            <a:r>
              <a:rPr lang="en-US" sz="1800" dirty="0" err="1">
                <a:solidFill>
                  <a:schemeClr val="tx2"/>
                </a:solidFill>
              </a:rPr>
              <a:t>күннен</a:t>
            </a:r>
            <a:r>
              <a:rPr lang="en-US" sz="1800" dirty="0">
                <a:solidFill>
                  <a:schemeClr val="tx2"/>
                </a:solidFill>
              </a:rPr>
              <a:t> </a:t>
            </a:r>
            <a:r>
              <a:rPr lang="en-US" sz="1800" dirty="0" err="1">
                <a:solidFill>
                  <a:schemeClr val="tx2"/>
                </a:solidFill>
              </a:rPr>
              <a:t>бастап</a:t>
            </a:r>
            <a:r>
              <a:rPr lang="en-US" sz="1800" dirty="0">
                <a:solidFill>
                  <a:schemeClr val="tx2"/>
                </a:solidFill>
              </a:rPr>
              <a:t> </a:t>
            </a:r>
            <a:r>
              <a:rPr lang="en-US" sz="1800" dirty="0" err="1">
                <a:solidFill>
                  <a:schemeClr val="tx2"/>
                </a:solidFill>
              </a:rPr>
              <a:t>бес</a:t>
            </a:r>
            <a:r>
              <a:rPr lang="en-US" sz="1800" dirty="0">
                <a:solidFill>
                  <a:schemeClr val="tx2"/>
                </a:solidFill>
              </a:rPr>
              <a:t> </a:t>
            </a:r>
            <a:r>
              <a:rPr lang="en-US" sz="1800" dirty="0" err="1">
                <a:solidFill>
                  <a:schemeClr val="tx2"/>
                </a:solidFill>
              </a:rPr>
              <a:t>жұмыс</a:t>
            </a:r>
            <a:r>
              <a:rPr lang="en-US" sz="1800" dirty="0">
                <a:solidFill>
                  <a:schemeClr val="tx2"/>
                </a:solidFill>
              </a:rPr>
              <a:t> </a:t>
            </a:r>
            <a:r>
              <a:rPr lang="en-US" sz="1800" dirty="0" err="1">
                <a:solidFill>
                  <a:schemeClr val="tx2"/>
                </a:solidFill>
              </a:rPr>
              <a:t>күні</a:t>
            </a:r>
            <a:r>
              <a:rPr lang="en-US" sz="1800" dirty="0">
                <a:solidFill>
                  <a:schemeClr val="tx2"/>
                </a:solidFill>
              </a:rPr>
              <a:t> </a:t>
            </a:r>
            <a:r>
              <a:rPr lang="en-US" sz="1800" dirty="0" err="1">
                <a:solidFill>
                  <a:schemeClr val="tx2"/>
                </a:solidFill>
              </a:rPr>
              <a:t>ішінде</a:t>
            </a:r>
            <a:r>
              <a:rPr lang="en-US" sz="1800" dirty="0">
                <a:solidFill>
                  <a:schemeClr val="tx2"/>
                </a:solidFill>
              </a:rPr>
              <a:t> </a:t>
            </a:r>
            <a:r>
              <a:rPr lang="en-US" sz="1800" dirty="0" err="1">
                <a:solidFill>
                  <a:schemeClr val="tx2"/>
                </a:solidFill>
              </a:rPr>
              <a:t>өткізіледі</a:t>
            </a:r>
            <a:r>
              <a:rPr lang="en-US" sz="1800" dirty="0" smtClean="0">
                <a:solidFill>
                  <a:schemeClr val="tx2"/>
                </a:solidFill>
              </a:rPr>
              <a:t>.</a:t>
            </a:r>
            <a:endParaRPr lang="ru-RU" sz="1800" dirty="0">
              <a:solidFill>
                <a:schemeClr val="tx2"/>
              </a:solidFill>
            </a:endParaRPr>
          </a:p>
        </p:txBody>
      </p:sp>
    </p:spTree>
    <p:extLst>
      <p:ext uri="{BB962C8B-B14F-4D97-AF65-F5344CB8AC3E}">
        <p14:creationId xmlns:p14="http://schemas.microsoft.com/office/powerpoint/2010/main" val="25426421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6482" y="630621"/>
            <a:ext cx="11345918" cy="504496"/>
          </a:xfrm>
        </p:spPr>
        <p:txBody>
          <a:bodyPr>
            <a:normAutofit fontScale="90000"/>
          </a:bodyPr>
          <a:lstStyle/>
          <a:p>
            <a:r>
              <a:rPr lang="kk-KZ" sz="2800" b="1" dirty="0">
                <a:solidFill>
                  <a:srgbClr val="1F497D"/>
                </a:solidFill>
              </a:rPr>
              <a:t>Б</a:t>
            </a:r>
            <a:r>
              <a:rPr lang="en-US" sz="2800" b="1" dirty="0" err="1">
                <a:solidFill>
                  <a:srgbClr val="1F497D"/>
                </a:solidFill>
              </a:rPr>
              <a:t>іліктілік</a:t>
            </a:r>
            <a:r>
              <a:rPr lang="en-US" sz="2800" b="1" dirty="0">
                <a:solidFill>
                  <a:srgbClr val="1F497D"/>
                </a:solidFill>
              </a:rPr>
              <a:t> </a:t>
            </a:r>
            <a:r>
              <a:rPr lang="en-US" sz="2800" b="1" dirty="0" err="1">
                <a:solidFill>
                  <a:srgbClr val="1F497D"/>
                </a:solidFill>
              </a:rPr>
              <a:t>санатының</a:t>
            </a:r>
            <a:r>
              <a:rPr lang="en-US" sz="2800" b="1" dirty="0">
                <a:solidFill>
                  <a:srgbClr val="1F497D"/>
                </a:solidFill>
              </a:rPr>
              <a:t> </a:t>
            </a:r>
            <a:r>
              <a:rPr lang="en-US" sz="2800" b="1" dirty="0" err="1">
                <a:solidFill>
                  <a:srgbClr val="1F497D"/>
                </a:solidFill>
              </a:rPr>
              <a:t>қолданылу</a:t>
            </a:r>
            <a:r>
              <a:rPr lang="en-US" sz="2800" b="1" dirty="0">
                <a:solidFill>
                  <a:srgbClr val="1F497D"/>
                </a:solidFill>
              </a:rPr>
              <a:t> </a:t>
            </a:r>
            <a:r>
              <a:rPr lang="en-US" sz="2800" b="1" dirty="0" err="1">
                <a:solidFill>
                  <a:srgbClr val="1F497D"/>
                </a:solidFill>
              </a:rPr>
              <a:t>мерзімін</a:t>
            </a:r>
            <a:r>
              <a:rPr lang="en-US" sz="2800" b="1" dirty="0">
                <a:solidFill>
                  <a:srgbClr val="1F497D"/>
                </a:solidFill>
              </a:rPr>
              <a:t> </a:t>
            </a:r>
            <a:r>
              <a:rPr lang="en-US" sz="2800" b="1" dirty="0" err="1">
                <a:solidFill>
                  <a:srgbClr val="1F497D"/>
                </a:solidFill>
              </a:rPr>
              <a:t>ұзарту</a:t>
            </a:r>
            <a:endParaRPr lang="ru-RU" sz="2800" dirty="0">
              <a:solidFill>
                <a:schemeClr val="tx2"/>
              </a:solidFill>
            </a:endParaRPr>
          </a:p>
        </p:txBody>
      </p:sp>
      <p:sp>
        <p:nvSpPr>
          <p:cNvPr id="3" name="Номер слайда 2"/>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23</a:t>
            </a:fld>
            <a:endParaRPr lang="ru-RU" dirty="0"/>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sp>
        <p:nvSpPr>
          <p:cNvPr id="7" name="Прямоугольник 6"/>
          <p:cNvSpPr/>
          <p:nvPr/>
        </p:nvSpPr>
        <p:spPr>
          <a:xfrm>
            <a:off x="0" y="1087821"/>
            <a:ext cx="12076386" cy="4524315"/>
          </a:xfrm>
          <a:prstGeom prst="rect">
            <a:avLst/>
          </a:prstGeom>
        </p:spPr>
        <p:txBody>
          <a:bodyPr wrap="square">
            <a:spAutoFit/>
          </a:bodyPr>
          <a:lstStyle/>
          <a:p>
            <a:r>
              <a:rPr lang="ru-RU" sz="1600" dirty="0"/>
              <a:t>    </a:t>
            </a:r>
            <a:r>
              <a:rPr lang="ru-RU" sz="1800" dirty="0"/>
              <a:t>  </a:t>
            </a:r>
            <a:r>
              <a:rPr lang="ru-RU" sz="1800" dirty="0" smtClean="0">
                <a:solidFill>
                  <a:schemeClr val="tx2"/>
                </a:solidFill>
              </a:rPr>
              <a:t>91</a:t>
            </a:r>
            <a:r>
              <a:rPr lang="ru-RU" sz="1800" dirty="0">
                <a:solidFill>
                  <a:schemeClr val="tx2"/>
                </a:solidFill>
              </a:rPr>
              <a:t>.</a:t>
            </a:r>
            <a:r>
              <a:rPr lang="ru-RU" sz="1800" dirty="0"/>
              <a:t> </a:t>
            </a:r>
            <a:r>
              <a:rPr lang="en-US" sz="1800" dirty="0" err="1">
                <a:solidFill>
                  <a:schemeClr val="tx2"/>
                </a:solidFill>
              </a:rPr>
              <a:t>Педагогтер</a:t>
            </a:r>
            <a:r>
              <a:rPr lang="en-US" sz="1800" dirty="0">
                <a:solidFill>
                  <a:schemeClr val="tx2"/>
                </a:solidFill>
              </a:rPr>
              <a:t>:</a:t>
            </a:r>
            <a:endParaRPr lang="ru-RU" sz="1800" dirty="0">
              <a:solidFill>
                <a:schemeClr val="tx2"/>
              </a:solidFill>
            </a:endParaRPr>
          </a:p>
          <a:p>
            <a:r>
              <a:rPr lang="en-US" sz="1800" dirty="0">
                <a:solidFill>
                  <a:schemeClr val="tx2"/>
                </a:solidFill>
              </a:rPr>
              <a:t>      </a:t>
            </a:r>
            <a:r>
              <a:rPr lang="en-US" sz="1800" dirty="0" err="1">
                <a:solidFill>
                  <a:schemeClr val="tx2"/>
                </a:solidFill>
              </a:rPr>
              <a:t>біліктілік</a:t>
            </a:r>
            <a:r>
              <a:rPr lang="en-US" sz="1800" dirty="0">
                <a:solidFill>
                  <a:schemeClr val="tx2"/>
                </a:solidFill>
              </a:rPr>
              <a:t> </a:t>
            </a:r>
            <a:r>
              <a:rPr lang="en-US" sz="1800" dirty="0" err="1">
                <a:solidFill>
                  <a:schemeClr val="tx2"/>
                </a:solidFill>
              </a:rPr>
              <a:t>санаты</a:t>
            </a:r>
            <a:r>
              <a:rPr lang="en-US" sz="1800" dirty="0">
                <a:solidFill>
                  <a:schemeClr val="tx2"/>
                </a:solidFill>
              </a:rPr>
              <a:t> </a:t>
            </a:r>
            <a:r>
              <a:rPr lang="en-US" sz="1800" dirty="0" err="1">
                <a:solidFill>
                  <a:schemeClr val="tx2"/>
                </a:solidFill>
              </a:rPr>
              <a:t>берілген</a:t>
            </a:r>
            <a:r>
              <a:rPr lang="en-US" sz="1800" dirty="0">
                <a:solidFill>
                  <a:schemeClr val="tx2"/>
                </a:solidFill>
              </a:rPr>
              <a:t> </a:t>
            </a:r>
            <a:r>
              <a:rPr lang="en-US" sz="1800" dirty="0" err="1">
                <a:solidFill>
                  <a:schemeClr val="tx2"/>
                </a:solidFill>
              </a:rPr>
              <a:t>лауазымдағы</a:t>
            </a:r>
            <a:r>
              <a:rPr lang="en-US" sz="1800" dirty="0">
                <a:solidFill>
                  <a:schemeClr val="tx2"/>
                </a:solidFill>
              </a:rPr>
              <a:t> </a:t>
            </a:r>
            <a:r>
              <a:rPr lang="en-US" sz="1800" dirty="0" err="1">
                <a:solidFill>
                  <a:schemeClr val="tx2"/>
                </a:solidFill>
              </a:rPr>
              <a:t>жұмысын</a:t>
            </a:r>
            <a:r>
              <a:rPr lang="en-US" sz="1800" dirty="0">
                <a:solidFill>
                  <a:schemeClr val="tx2"/>
                </a:solidFill>
              </a:rPr>
              <a:t> </a:t>
            </a:r>
            <a:r>
              <a:rPr lang="en-US" sz="1800" dirty="0" err="1">
                <a:solidFill>
                  <a:schemeClr val="tx2"/>
                </a:solidFill>
              </a:rPr>
              <a:t>қайта</a:t>
            </a:r>
            <a:r>
              <a:rPr lang="en-US" sz="1800" dirty="0">
                <a:solidFill>
                  <a:schemeClr val="tx2"/>
                </a:solidFill>
              </a:rPr>
              <a:t> </a:t>
            </a:r>
            <a:r>
              <a:rPr lang="en-US" sz="1800" dirty="0" err="1">
                <a:solidFill>
                  <a:schemeClr val="tx2"/>
                </a:solidFill>
              </a:rPr>
              <a:t>бастағандар</a:t>
            </a:r>
            <a:r>
              <a:rPr lang="en-US" sz="1800" dirty="0">
                <a:solidFill>
                  <a:schemeClr val="tx2"/>
                </a:solidFill>
              </a:rPr>
              <a:t>;</a:t>
            </a:r>
            <a:endParaRPr lang="ru-RU" sz="1800" dirty="0">
              <a:solidFill>
                <a:schemeClr val="tx2"/>
              </a:solidFill>
            </a:endParaRPr>
          </a:p>
          <a:p>
            <a:r>
              <a:rPr lang="en-US" sz="1800" dirty="0">
                <a:solidFill>
                  <a:schemeClr val="tx2"/>
                </a:solidFill>
              </a:rPr>
              <a:t>      </a:t>
            </a:r>
            <a:r>
              <a:rPr lang="en-US" sz="1800" dirty="0" err="1">
                <a:solidFill>
                  <a:schemeClr val="tx2"/>
                </a:solidFill>
              </a:rPr>
              <a:t>білім</a:t>
            </a:r>
            <a:r>
              <a:rPr lang="en-US" sz="1800" dirty="0">
                <a:solidFill>
                  <a:schemeClr val="tx2"/>
                </a:solidFill>
              </a:rPr>
              <a:t> </a:t>
            </a:r>
            <a:r>
              <a:rPr lang="en-US" sz="1800" dirty="0" err="1">
                <a:solidFill>
                  <a:schemeClr val="tx2"/>
                </a:solidFill>
              </a:rPr>
              <a:t>беру</a:t>
            </a:r>
            <a:r>
              <a:rPr lang="en-US" sz="1800" dirty="0">
                <a:solidFill>
                  <a:schemeClr val="tx2"/>
                </a:solidFill>
              </a:rPr>
              <a:t> </a:t>
            </a:r>
            <a:r>
              <a:rPr lang="en-US" sz="1800" dirty="0" err="1">
                <a:solidFill>
                  <a:schemeClr val="tx2"/>
                </a:solidFill>
              </a:rPr>
              <a:t>саласындағы</a:t>
            </a:r>
            <a:r>
              <a:rPr lang="en-US" sz="1800" dirty="0">
                <a:solidFill>
                  <a:schemeClr val="tx2"/>
                </a:solidFill>
              </a:rPr>
              <a:t> </a:t>
            </a:r>
            <a:r>
              <a:rPr lang="en-US" sz="1800" dirty="0" err="1">
                <a:solidFill>
                  <a:schemeClr val="tx2"/>
                </a:solidFill>
              </a:rPr>
              <a:t>уәкілетті</a:t>
            </a:r>
            <a:r>
              <a:rPr lang="en-US" sz="1800" dirty="0">
                <a:solidFill>
                  <a:schemeClr val="tx2"/>
                </a:solidFill>
              </a:rPr>
              <a:t> </a:t>
            </a:r>
            <a:r>
              <a:rPr lang="en-US" sz="1800" dirty="0" err="1">
                <a:solidFill>
                  <a:schemeClr val="tx2"/>
                </a:solidFill>
              </a:rPr>
              <a:t>органнан</a:t>
            </a:r>
            <a:r>
              <a:rPr lang="en-US" sz="1800" dirty="0">
                <a:solidFill>
                  <a:schemeClr val="tx2"/>
                </a:solidFill>
              </a:rPr>
              <a:t>, </a:t>
            </a:r>
            <a:r>
              <a:rPr lang="en-US" sz="1800" dirty="0" err="1">
                <a:solidFill>
                  <a:schemeClr val="tx2"/>
                </a:solidFill>
              </a:rPr>
              <a:t>білім</a:t>
            </a:r>
            <a:r>
              <a:rPr lang="en-US" sz="1800" dirty="0">
                <a:solidFill>
                  <a:schemeClr val="tx2"/>
                </a:solidFill>
              </a:rPr>
              <a:t> </a:t>
            </a:r>
            <a:r>
              <a:rPr lang="en-US" sz="1800" dirty="0" err="1">
                <a:solidFill>
                  <a:schemeClr val="tx2"/>
                </a:solidFill>
              </a:rPr>
              <a:t>беруді</a:t>
            </a:r>
            <a:r>
              <a:rPr lang="en-US" sz="1800" dirty="0">
                <a:solidFill>
                  <a:schemeClr val="tx2"/>
                </a:solidFill>
              </a:rPr>
              <a:t> </a:t>
            </a:r>
            <a:r>
              <a:rPr lang="en-US" sz="1800" dirty="0" err="1">
                <a:solidFill>
                  <a:schemeClr val="tx2"/>
                </a:solidFill>
              </a:rPr>
              <a:t>басқару</a:t>
            </a:r>
            <a:r>
              <a:rPr lang="en-US" sz="1800" dirty="0">
                <a:solidFill>
                  <a:schemeClr val="tx2"/>
                </a:solidFill>
              </a:rPr>
              <a:t> </a:t>
            </a:r>
            <a:r>
              <a:rPr lang="en-US" sz="1800" dirty="0" err="1">
                <a:solidFill>
                  <a:schemeClr val="tx2"/>
                </a:solidFill>
              </a:rPr>
              <a:t>органдарынан</a:t>
            </a:r>
            <a:r>
              <a:rPr lang="en-US" sz="1800" dirty="0">
                <a:solidFill>
                  <a:schemeClr val="tx2"/>
                </a:solidFill>
              </a:rPr>
              <a:t>, </a:t>
            </a:r>
            <a:r>
              <a:rPr lang="en-US" sz="1800" dirty="0" err="1">
                <a:solidFill>
                  <a:schemeClr val="tx2"/>
                </a:solidFill>
              </a:rPr>
              <a:t>біліктілікті</a:t>
            </a:r>
            <a:r>
              <a:rPr lang="en-US" sz="1800" dirty="0">
                <a:solidFill>
                  <a:schemeClr val="tx2"/>
                </a:solidFill>
              </a:rPr>
              <a:t> </a:t>
            </a:r>
            <a:r>
              <a:rPr lang="en-US" sz="1800" dirty="0" err="1">
                <a:solidFill>
                  <a:schemeClr val="tx2"/>
                </a:solidFill>
              </a:rPr>
              <a:t>арттыру</a:t>
            </a:r>
            <a:r>
              <a:rPr lang="en-US" sz="1800" dirty="0">
                <a:solidFill>
                  <a:schemeClr val="tx2"/>
                </a:solidFill>
              </a:rPr>
              <a:t> </a:t>
            </a:r>
            <a:r>
              <a:rPr lang="en-US" sz="1800" dirty="0" err="1">
                <a:solidFill>
                  <a:schemeClr val="tx2"/>
                </a:solidFill>
              </a:rPr>
              <a:t>ұйымдарынан</a:t>
            </a:r>
            <a:r>
              <a:rPr lang="en-US" sz="1800" dirty="0">
                <a:solidFill>
                  <a:schemeClr val="tx2"/>
                </a:solidFill>
              </a:rPr>
              <a:t>, </a:t>
            </a:r>
            <a:r>
              <a:rPr lang="en-US" sz="1800" dirty="0" err="1">
                <a:solidFill>
                  <a:schemeClr val="tx2"/>
                </a:solidFill>
              </a:rPr>
              <a:t>жоғары</a:t>
            </a:r>
            <a:r>
              <a:rPr lang="en-US" sz="1800" dirty="0">
                <a:solidFill>
                  <a:schemeClr val="tx2"/>
                </a:solidFill>
              </a:rPr>
              <a:t> </a:t>
            </a:r>
            <a:r>
              <a:rPr lang="en-US" sz="1800" dirty="0" err="1">
                <a:solidFill>
                  <a:schemeClr val="tx2"/>
                </a:solidFill>
              </a:rPr>
              <a:t>оқу</a:t>
            </a:r>
            <a:r>
              <a:rPr lang="en-US" sz="1800" dirty="0">
                <a:solidFill>
                  <a:schemeClr val="tx2"/>
                </a:solidFill>
              </a:rPr>
              <a:t> </a:t>
            </a:r>
            <a:r>
              <a:rPr lang="en-US" sz="1800" dirty="0" err="1">
                <a:solidFill>
                  <a:schemeClr val="tx2"/>
                </a:solidFill>
              </a:rPr>
              <a:t>орындарынан</a:t>
            </a:r>
            <a:r>
              <a:rPr lang="en-US" sz="1800" dirty="0">
                <a:solidFill>
                  <a:schemeClr val="tx2"/>
                </a:solidFill>
              </a:rPr>
              <a:t> </a:t>
            </a:r>
            <a:r>
              <a:rPr lang="en-US" sz="1800" dirty="0" err="1">
                <a:solidFill>
                  <a:schemeClr val="tx2"/>
                </a:solidFill>
              </a:rPr>
              <a:t>білім</a:t>
            </a:r>
            <a:r>
              <a:rPr lang="en-US" sz="1800" dirty="0">
                <a:solidFill>
                  <a:schemeClr val="tx2"/>
                </a:solidFill>
              </a:rPr>
              <a:t> </a:t>
            </a:r>
            <a:r>
              <a:rPr lang="en-US" sz="1800" dirty="0" err="1">
                <a:solidFill>
                  <a:schemeClr val="tx2"/>
                </a:solidFill>
              </a:rPr>
              <a:t>беру</a:t>
            </a:r>
            <a:r>
              <a:rPr lang="en-US" sz="1800" dirty="0">
                <a:solidFill>
                  <a:schemeClr val="tx2"/>
                </a:solidFill>
              </a:rPr>
              <a:t> </a:t>
            </a:r>
            <a:r>
              <a:rPr lang="en-US" sz="1800" dirty="0" err="1">
                <a:solidFill>
                  <a:schemeClr val="tx2"/>
                </a:solidFill>
              </a:rPr>
              <a:t>ұйымдарына</a:t>
            </a:r>
            <a:r>
              <a:rPr lang="en-US" sz="1800" dirty="0">
                <a:solidFill>
                  <a:schemeClr val="tx2"/>
                </a:solidFill>
              </a:rPr>
              <a:t> </a:t>
            </a:r>
            <a:r>
              <a:rPr lang="en-US" sz="1800" dirty="0" err="1">
                <a:solidFill>
                  <a:schemeClr val="tx2"/>
                </a:solidFill>
              </a:rPr>
              <a:t>ауысқандар</a:t>
            </a:r>
            <a:r>
              <a:rPr lang="en-US" sz="1800" dirty="0">
                <a:solidFill>
                  <a:schemeClr val="tx2"/>
                </a:solidFill>
              </a:rPr>
              <a:t>;</a:t>
            </a:r>
            <a:endParaRPr lang="ru-RU" sz="1800" dirty="0">
              <a:solidFill>
                <a:schemeClr val="tx2"/>
              </a:solidFill>
            </a:endParaRPr>
          </a:p>
          <a:p>
            <a:r>
              <a:rPr lang="en-US" sz="1800" dirty="0">
                <a:solidFill>
                  <a:schemeClr val="tx2"/>
                </a:solidFill>
              </a:rPr>
              <a:t>      </a:t>
            </a:r>
            <a:r>
              <a:rPr lang="ru-RU" sz="1800" dirty="0" err="1">
                <a:solidFill>
                  <a:schemeClr val="tx2"/>
                </a:solidFill>
              </a:rPr>
              <a:t>Қазақстан</a:t>
            </a:r>
            <a:r>
              <a:rPr lang="ru-RU" sz="1800" dirty="0">
                <a:solidFill>
                  <a:schemeClr val="tx2"/>
                </a:solidFill>
              </a:rPr>
              <a:t> </a:t>
            </a:r>
            <a:r>
              <a:rPr lang="ru-RU" sz="1800" dirty="0" err="1">
                <a:solidFill>
                  <a:schemeClr val="tx2"/>
                </a:solidFill>
              </a:rPr>
              <a:t>Республикасынан</a:t>
            </a:r>
            <a:r>
              <a:rPr lang="ru-RU" sz="1800" dirty="0">
                <a:solidFill>
                  <a:schemeClr val="tx2"/>
                </a:solidFill>
              </a:rPr>
              <a:t> </a:t>
            </a:r>
            <a:r>
              <a:rPr lang="ru-RU" sz="1800" dirty="0" err="1">
                <a:solidFill>
                  <a:schemeClr val="tx2"/>
                </a:solidFill>
              </a:rPr>
              <a:t>тыс</a:t>
            </a:r>
            <a:r>
              <a:rPr lang="ru-RU" sz="1800" dirty="0">
                <a:solidFill>
                  <a:schemeClr val="tx2"/>
                </a:solidFill>
              </a:rPr>
              <a:t> </a:t>
            </a:r>
            <a:r>
              <a:rPr lang="ru-RU" sz="1800" dirty="0" err="1">
                <a:solidFill>
                  <a:schemeClr val="tx2"/>
                </a:solidFill>
              </a:rPr>
              <a:t>жерде</a:t>
            </a:r>
            <a:r>
              <a:rPr lang="ru-RU" sz="1800" dirty="0">
                <a:solidFill>
                  <a:schemeClr val="tx2"/>
                </a:solidFill>
              </a:rPr>
              <a:t> </a:t>
            </a:r>
            <a:r>
              <a:rPr lang="ru-RU" sz="1800" dirty="0" err="1">
                <a:solidFill>
                  <a:schemeClr val="tx2"/>
                </a:solidFill>
              </a:rPr>
              <a:t>мамандық</a:t>
            </a:r>
            <a:r>
              <a:rPr lang="ru-RU" sz="1800" dirty="0">
                <a:solidFill>
                  <a:schemeClr val="tx2"/>
                </a:solidFill>
              </a:rPr>
              <a:t> </a:t>
            </a:r>
            <a:r>
              <a:rPr lang="ru-RU" sz="1800" dirty="0" err="1">
                <a:solidFill>
                  <a:schemeClr val="tx2"/>
                </a:solidFill>
              </a:rPr>
              <a:t>бойынша</a:t>
            </a:r>
            <a:r>
              <a:rPr lang="ru-RU" sz="1800" dirty="0">
                <a:solidFill>
                  <a:schemeClr val="tx2"/>
                </a:solidFill>
              </a:rPr>
              <a:t> </a:t>
            </a:r>
            <a:r>
              <a:rPr lang="ru-RU" sz="1800" dirty="0" err="1">
                <a:solidFill>
                  <a:schemeClr val="tx2"/>
                </a:solidFill>
              </a:rPr>
              <a:t>оқуда</a:t>
            </a:r>
            <a:r>
              <a:rPr lang="ru-RU" sz="1800" dirty="0">
                <a:solidFill>
                  <a:schemeClr val="tx2"/>
                </a:solidFill>
              </a:rPr>
              <a:t> (</a:t>
            </a:r>
            <a:r>
              <a:rPr lang="ru-RU" sz="1800" dirty="0" err="1">
                <a:solidFill>
                  <a:schemeClr val="tx2"/>
                </a:solidFill>
              </a:rPr>
              <a:t>тағылымдамада</a:t>
            </a:r>
            <a:r>
              <a:rPr lang="ru-RU" sz="1800" dirty="0">
                <a:solidFill>
                  <a:schemeClr val="tx2"/>
                </a:solidFill>
              </a:rPr>
              <a:t>) </a:t>
            </a:r>
            <a:r>
              <a:rPr lang="ru-RU" sz="1800" dirty="0" err="1">
                <a:solidFill>
                  <a:schemeClr val="tx2"/>
                </a:solidFill>
              </a:rPr>
              <a:t>болғандар</a:t>
            </a:r>
            <a:r>
              <a:rPr lang="ru-RU" sz="1800" dirty="0">
                <a:solidFill>
                  <a:schemeClr val="tx2"/>
                </a:solidFill>
              </a:rPr>
              <a:t>;</a:t>
            </a:r>
          </a:p>
          <a:p>
            <a:r>
              <a:rPr lang="en-US" sz="1800" dirty="0">
                <a:solidFill>
                  <a:schemeClr val="tx2"/>
                </a:solidFill>
              </a:rPr>
              <a:t>     </a:t>
            </a:r>
            <a:r>
              <a:rPr lang="ru-RU" sz="1800" dirty="0">
                <a:solidFill>
                  <a:schemeClr val="tx2"/>
                </a:solidFill>
              </a:rPr>
              <a:t> </a:t>
            </a:r>
            <a:r>
              <a:rPr lang="ru-RU" sz="1800" dirty="0" err="1">
                <a:solidFill>
                  <a:schemeClr val="tx2"/>
                </a:solidFill>
              </a:rPr>
              <a:t>педагогикалық</a:t>
            </a:r>
            <a:r>
              <a:rPr lang="ru-RU" sz="1800" dirty="0">
                <a:solidFill>
                  <a:schemeClr val="tx2"/>
                </a:solidFill>
              </a:rPr>
              <a:t> </a:t>
            </a:r>
            <a:r>
              <a:rPr lang="ru-RU" sz="1800" dirty="0" err="1">
                <a:solidFill>
                  <a:schemeClr val="tx2"/>
                </a:solidFill>
              </a:rPr>
              <a:t>қызметті</a:t>
            </a:r>
            <a:r>
              <a:rPr lang="ru-RU" sz="1800" dirty="0">
                <a:solidFill>
                  <a:schemeClr val="tx2"/>
                </a:solidFill>
              </a:rPr>
              <a:t> </a:t>
            </a:r>
            <a:r>
              <a:rPr lang="ru-RU" sz="1800" dirty="0" err="1">
                <a:solidFill>
                  <a:schemeClr val="tx2"/>
                </a:solidFill>
              </a:rPr>
              <a:t>жүзеге</a:t>
            </a:r>
            <a:r>
              <a:rPr lang="ru-RU" sz="1800" dirty="0">
                <a:solidFill>
                  <a:schemeClr val="tx2"/>
                </a:solidFill>
              </a:rPr>
              <a:t> </a:t>
            </a:r>
            <a:r>
              <a:rPr lang="ru-RU" sz="1800" dirty="0" err="1">
                <a:solidFill>
                  <a:schemeClr val="tx2"/>
                </a:solidFill>
              </a:rPr>
              <a:t>асырған</a:t>
            </a:r>
            <a:r>
              <a:rPr lang="ru-RU" sz="1800" dirty="0">
                <a:solidFill>
                  <a:schemeClr val="tx2"/>
                </a:solidFill>
              </a:rPr>
              <a:t> </a:t>
            </a:r>
            <a:r>
              <a:rPr lang="ru-RU" sz="1800" dirty="0" err="1">
                <a:solidFill>
                  <a:schemeClr val="tx2"/>
                </a:solidFill>
              </a:rPr>
              <a:t>және</a:t>
            </a:r>
            <a:r>
              <a:rPr lang="ru-RU" sz="1800" dirty="0">
                <a:solidFill>
                  <a:schemeClr val="tx2"/>
                </a:solidFill>
              </a:rPr>
              <a:t> </a:t>
            </a:r>
            <a:r>
              <a:rPr lang="ru-RU" sz="1800" dirty="0" err="1">
                <a:solidFill>
                  <a:schemeClr val="tx2"/>
                </a:solidFill>
              </a:rPr>
              <a:t>Қазақстан</a:t>
            </a:r>
            <a:r>
              <a:rPr lang="ru-RU" sz="1800" dirty="0">
                <a:solidFill>
                  <a:schemeClr val="tx2"/>
                </a:solidFill>
              </a:rPr>
              <a:t> </a:t>
            </a:r>
            <a:r>
              <a:rPr lang="ru-RU" sz="1800" dirty="0" err="1">
                <a:solidFill>
                  <a:schemeClr val="tx2"/>
                </a:solidFill>
              </a:rPr>
              <a:t>Республикасына</a:t>
            </a:r>
            <a:r>
              <a:rPr lang="ru-RU" sz="1800" dirty="0">
                <a:solidFill>
                  <a:schemeClr val="tx2"/>
                </a:solidFill>
              </a:rPr>
              <a:t> </a:t>
            </a:r>
            <a:r>
              <a:rPr lang="ru-RU" sz="1800" dirty="0" err="1">
                <a:solidFill>
                  <a:schemeClr val="tx2"/>
                </a:solidFill>
              </a:rPr>
              <a:t>жақын</a:t>
            </a:r>
            <a:r>
              <a:rPr lang="ru-RU" sz="1800" dirty="0">
                <a:solidFill>
                  <a:schemeClr val="tx2"/>
                </a:solidFill>
              </a:rPr>
              <a:t> </a:t>
            </a:r>
            <a:r>
              <a:rPr lang="ru-RU" sz="1800" dirty="0" err="1">
                <a:solidFill>
                  <a:schemeClr val="tx2"/>
                </a:solidFill>
              </a:rPr>
              <a:t>және</a:t>
            </a:r>
            <a:r>
              <a:rPr lang="ru-RU" sz="1800" dirty="0">
                <a:solidFill>
                  <a:schemeClr val="tx2"/>
                </a:solidFill>
              </a:rPr>
              <a:t> </a:t>
            </a:r>
            <a:r>
              <a:rPr lang="ru-RU" sz="1800" dirty="0" err="1">
                <a:solidFill>
                  <a:schemeClr val="tx2"/>
                </a:solidFill>
              </a:rPr>
              <a:t>алыс</a:t>
            </a:r>
            <a:r>
              <a:rPr lang="ru-RU" sz="1800" dirty="0">
                <a:solidFill>
                  <a:schemeClr val="tx2"/>
                </a:solidFill>
              </a:rPr>
              <a:t> </a:t>
            </a:r>
            <a:r>
              <a:rPr lang="ru-RU" sz="1800" dirty="0" err="1">
                <a:solidFill>
                  <a:schemeClr val="tx2"/>
                </a:solidFill>
              </a:rPr>
              <a:t>шетелдерден</a:t>
            </a:r>
            <a:r>
              <a:rPr lang="ru-RU" sz="1800" dirty="0">
                <a:solidFill>
                  <a:schemeClr val="tx2"/>
                </a:solidFill>
              </a:rPr>
              <a:t> </a:t>
            </a:r>
            <a:r>
              <a:rPr lang="ru-RU" sz="1800" dirty="0" err="1">
                <a:solidFill>
                  <a:schemeClr val="tx2"/>
                </a:solidFill>
              </a:rPr>
              <a:t>келген</a:t>
            </a:r>
            <a:r>
              <a:rPr lang="ru-RU" sz="1800" dirty="0">
                <a:solidFill>
                  <a:schemeClr val="tx2"/>
                </a:solidFill>
              </a:rPr>
              <a:t>;</a:t>
            </a:r>
          </a:p>
          <a:p>
            <a:r>
              <a:rPr lang="ru-RU" sz="1800" dirty="0">
                <a:solidFill>
                  <a:schemeClr val="tx2"/>
                </a:solidFill>
              </a:rPr>
              <a:t> </a:t>
            </a:r>
            <a:r>
              <a:rPr lang="en-US" sz="1800" dirty="0">
                <a:solidFill>
                  <a:schemeClr val="tx2"/>
                </a:solidFill>
              </a:rPr>
              <a:t>     </a:t>
            </a:r>
            <a:r>
              <a:rPr lang="ru-RU" sz="1800" dirty="0">
                <a:solidFill>
                  <a:schemeClr val="tx2"/>
                </a:solidFill>
              </a:rPr>
              <a:t> </a:t>
            </a:r>
            <a:r>
              <a:rPr lang="ru-RU" sz="1800" dirty="0" err="1">
                <a:solidFill>
                  <a:schemeClr val="tx2"/>
                </a:solidFill>
              </a:rPr>
              <a:t>педагогикалық</a:t>
            </a:r>
            <a:r>
              <a:rPr lang="ru-RU" sz="1800" dirty="0">
                <a:solidFill>
                  <a:schemeClr val="tx2"/>
                </a:solidFill>
              </a:rPr>
              <a:t> </a:t>
            </a:r>
            <a:r>
              <a:rPr lang="ru-RU" sz="1800" dirty="0" err="1">
                <a:solidFill>
                  <a:schemeClr val="tx2"/>
                </a:solidFill>
              </a:rPr>
              <a:t>қызметке</a:t>
            </a:r>
            <a:r>
              <a:rPr lang="ru-RU" sz="1800" dirty="0">
                <a:solidFill>
                  <a:schemeClr val="tx2"/>
                </a:solidFill>
              </a:rPr>
              <a:t> </a:t>
            </a:r>
            <a:r>
              <a:rPr lang="ru-RU" sz="1800" dirty="0" err="1">
                <a:solidFill>
                  <a:schemeClr val="tx2"/>
                </a:solidFill>
              </a:rPr>
              <a:t>алғаш</a:t>
            </a:r>
            <a:r>
              <a:rPr lang="ru-RU" sz="1800" dirty="0">
                <a:solidFill>
                  <a:schemeClr val="tx2"/>
                </a:solidFill>
              </a:rPr>
              <a:t> </a:t>
            </a:r>
            <a:r>
              <a:rPr lang="ru-RU" sz="1800" dirty="0" err="1">
                <a:solidFill>
                  <a:schemeClr val="tx2"/>
                </a:solidFill>
              </a:rPr>
              <a:t>рет</a:t>
            </a:r>
            <a:r>
              <a:rPr lang="ru-RU" sz="1800" dirty="0">
                <a:solidFill>
                  <a:schemeClr val="tx2"/>
                </a:solidFill>
              </a:rPr>
              <a:t> </a:t>
            </a:r>
            <a:r>
              <a:rPr lang="ru-RU" sz="1800" dirty="0" err="1">
                <a:solidFill>
                  <a:schemeClr val="tx2"/>
                </a:solidFill>
              </a:rPr>
              <a:t>кіріскендер</a:t>
            </a:r>
            <a:r>
              <a:rPr lang="ru-RU" sz="1800" dirty="0">
                <a:solidFill>
                  <a:schemeClr val="tx2"/>
                </a:solidFill>
              </a:rPr>
              <a:t> </a:t>
            </a:r>
            <a:r>
              <a:rPr lang="ru-RU" sz="1800" dirty="0" err="1">
                <a:solidFill>
                  <a:schemeClr val="tx2"/>
                </a:solidFill>
              </a:rPr>
              <a:t>білімін</a:t>
            </a:r>
            <a:r>
              <a:rPr lang="ru-RU" sz="1800" dirty="0">
                <a:solidFill>
                  <a:schemeClr val="tx2"/>
                </a:solidFill>
              </a:rPr>
              <a:t>, </a:t>
            </a:r>
            <a:r>
              <a:rPr lang="ru-RU" sz="1800" dirty="0" err="1">
                <a:solidFill>
                  <a:schemeClr val="tx2"/>
                </a:solidFill>
              </a:rPr>
              <a:t>еңбек</a:t>
            </a:r>
            <a:r>
              <a:rPr lang="ru-RU" sz="1800" dirty="0">
                <a:solidFill>
                  <a:schemeClr val="tx2"/>
                </a:solidFill>
              </a:rPr>
              <a:t> </a:t>
            </a:r>
            <a:r>
              <a:rPr lang="ru-RU" sz="1800" dirty="0" err="1">
                <a:solidFill>
                  <a:schemeClr val="tx2"/>
                </a:solidFill>
              </a:rPr>
              <a:t>өтілін</a:t>
            </a:r>
            <a:r>
              <a:rPr lang="ru-RU" sz="1800" dirty="0">
                <a:solidFill>
                  <a:schemeClr val="tx2"/>
                </a:solidFill>
              </a:rPr>
              <a:t> </a:t>
            </a:r>
            <a:r>
              <a:rPr lang="ru-RU" sz="1800" dirty="0" err="1">
                <a:solidFill>
                  <a:schemeClr val="tx2"/>
                </a:solidFill>
              </a:rPr>
              <a:t>растайтын</a:t>
            </a:r>
            <a:r>
              <a:rPr lang="ru-RU" sz="1800" dirty="0">
                <a:solidFill>
                  <a:schemeClr val="tx2"/>
                </a:solidFill>
              </a:rPr>
              <a:t> </a:t>
            </a:r>
            <a:r>
              <a:rPr lang="ru-RU" sz="1800" dirty="0" err="1">
                <a:solidFill>
                  <a:schemeClr val="tx2"/>
                </a:solidFill>
              </a:rPr>
              <a:t>құжаттары</a:t>
            </a:r>
            <a:r>
              <a:rPr lang="ru-RU" sz="1800" dirty="0">
                <a:solidFill>
                  <a:schemeClr val="tx2"/>
                </a:solidFill>
              </a:rPr>
              <a:t> </a:t>
            </a:r>
            <a:r>
              <a:rPr lang="ru-RU" sz="1800" dirty="0" err="1">
                <a:solidFill>
                  <a:schemeClr val="tx2"/>
                </a:solidFill>
              </a:rPr>
              <a:t>болған</a:t>
            </a:r>
            <a:r>
              <a:rPr lang="ru-RU" sz="1800" dirty="0">
                <a:solidFill>
                  <a:schemeClr val="tx2"/>
                </a:solidFill>
              </a:rPr>
              <a:t> </a:t>
            </a:r>
            <a:r>
              <a:rPr lang="ru-RU" sz="1800" dirty="0" err="1">
                <a:solidFill>
                  <a:schemeClr val="tx2"/>
                </a:solidFill>
              </a:rPr>
              <a:t>жағдайда</a:t>
            </a:r>
            <a:r>
              <a:rPr lang="ru-RU" sz="1800" dirty="0">
                <a:solidFill>
                  <a:schemeClr val="tx2"/>
                </a:solidFill>
              </a:rPr>
              <a:t> № 338 </a:t>
            </a:r>
            <a:r>
              <a:rPr lang="ru-RU" sz="1800" dirty="0" err="1">
                <a:solidFill>
                  <a:schemeClr val="tx2"/>
                </a:solidFill>
              </a:rPr>
              <a:t>бұйрыққа</a:t>
            </a:r>
            <a:r>
              <a:rPr lang="ru-RU" sz="1800" dirty="0">
                <a:solidFill>
                  <a:schemeClr val="tx2"/>
                </a:solidFill>
              </a:rPr>
              <a:t> </a:t>
            </a:r>
            <a:r>
              <a:rPr lang="ru-RU" sz="1800" dirty="0" err="1">
                <a:solidFill>
                  <a:schemeClr val="tx2"/>
                </a:solidFill>
              </a:rPr>
              <a:t>сәйкес</a:t>
            </a:r>
            <a:r>
              <a:rPr lang="ru-RU" sz="1800" dirty="0">
                <a:solidFill>
                  <a:schemeClr val="tx2"/>
                </a:solidFill>
              </a:rPr>
              <a:t> </a:t>
            </a:r>
            <a:r>
              <a:rPr lang="ru-RU" sz="1800" dirty="0" err="1">
                <a:solidFill>
                  <a:schemeClr val="tx2"/>
                </a:solidFill>
              </a:rPr>
              <a:t>біліктілік</a:t>
            </a:r>
            <a:r>
              <a:rPr lang="ru-RU" sz="1800" dirty="0">
                <a:solidFill>
                  <a:schemeClr val="tx2"/>
                </a:solidFill>
              </a:rPr>
              <a:t> </a:t>
            </a:r>
            <a:r>
              <a:rPr lang="ru-RU" sz="1800" dirty="0" err="1">
                <a:solidFill>
                  <a:schemeClr val="tx2"/>
                </a:solidFill>
              </a:rPr>
              <a:t>талаптарына</a:t>
            </a:r>
            <a:r>
              <a:rPr lang="ru-RU" sz="1800" dirty="0">
                <a:solidFill>
                  <a:schemeClr val="tx2"/>
                </a:solidFill>
              </a:rPr>
              <a:t> </a:t>
            </a:r>
            <a:r>
              <a:rPr lang="ru-RU" sz="1800" dirty="0" err="1">
                <a:solidFill>
                  <a:schemeClr val="tx2"/>
                </a:solidFill>
              </a:rPr>
              <a:t>сәйкес</a:t>
            </a:r>
            <a:r>
              <a:rPr lang="ru-RU" sz="1800" dirty="0">
                <a:solidFill>
                  <a:schemeClr val="tx2"/>
                </a:solidFill>
              </a:rPr>
              <a:t> </a:t>
            </a:r>
            <a:r>
              <a:rPr lang="ru-RU" sz="1800" dirty="0" err="1">
                <a:solidFill>
                  <a:schemeClr val="tx2"/>
                </a:solidFill>
              </a:rPr>
              <a:t>келетін</a:t>
            </a:r>
            <a:r>
              <a:rPr lang="ru-RU" sz="1800" dirty="0">
                <a:solidFill>
                  <a:schemeClr val="tx2"/>
                </a:solidFill>
              </a:rPr>
              <a:t> </a:t>
            </a:r>
            <a:r>
              <a:rPr lang="ru-RU" sz="1800" dirty="0" err="1">
                <a:solidFill>
                  <a:schemeClr val="tx2"/>
                </a:solidFill>
              </a:rPr>
              <a:t>санатқа</a:t>
            </a:r>
            <a:r>
              <a:rPr lang="ru-RU" sz="1800" dirty="0">
                <a:solidFill>
                  <a:schemeClr val="tx2"/>
                </a:solidFill>
              </a:rPr>
              <a:t> </a:t>
            </a:r>
            <a:r>
              <a:rPr lang="ru-RU" sz="1800" dirty="0" err="1">
                <a:solidFill>
                  <a:schemeClr val="tx2"/>
                </a:solidFill>
              </a:rPr>
              <a:t>Біліктілік</a:t>
            </a:r>
            <a:r>
              <a:rPr lang="ru-RU" sz="1800" dirty="0">
                <a:solidFill>
                  <a:schemeClr val="tx2"/>
                </a:solidFill>
              </a:rPr>
              <a:t> </a:t>
            </a:r>
            <a:r>
              <a:rPr lang="ru-RU" sz="1800" dirty="0" err="1">
                <a:solidFill>
                  <a:schemeClr val="tx2"/>
                </a:solidFill>
              </a:rPr>
              <a:t>тестілеуін</a:t>
            </a:r>
            <a:r>
              <a:rPr lang="ru-RU" sz="1800" dirty="0">
                <a:solidFill>
                  <a:schemeClr val="tx2"/>
                </a:solidFill>
              </a:rPr>
              <a:t> </a:t>
            </a:r>
            <a:r>
              <a:rPr lang="ru-RU" sz="1800" dirty="0" err="1">
                <a:solidFill>
                  <a:schemeClr val="tx2"/>
                </a:solidFill>
              </a:rPr>
              <a:t>тапсырады</a:t>
            </a:r>
            <a:r>
              <a:rPr lang="ru-RU" sz="1800" dirty="0">
                <a:solidFill>
                  <a:schemeClr val="tx2"/>
                </a:solidFill>
              </a:rPr>
              <a:t>.</a:t>
            </a:r>
          </a:p>
          <a:p>
            <a:r>
              <a:rPr lang="en-US" sz="1800" dirty="0">
                <a:solidFill>
                  <a:schemeClr val="tx2"/>
                </a:solidFill>
              </a:rPr>
              <a:t>     </a:t>
            </a:r>
            <a:r>
              <a:rPr lang="ru-RU" sz="1800" dirty="0">
                <a:solidFill>
                  <a:schemeClr val="tx2"/>
                </a:solidFill>
              </a:rPr>
              <a:t> </a:t>
            </a:r>
            <a:r>
              <a:rPr lang="ru-RU" sz="1800" dirty="0" err="1">
                <a:solidFill>
                  <a:schemeClr val="tx2"/>
                </a:solidFill>
              </a:rPr>
              <a:t>Педагогтердің</a:t>
            </a:r>
            <a:r>
              <a:rPr lang="ru-RU" sz="1800" dirty="0">
                <a:solidFill>
                  <a:schemeClr val="tx2"/>
                </a:solidFill>
              </a:rPr>
              <a:t> осы </a:t>
            </a:r>
            <a:r>
              <a:rPr lang="ru-RU" sz="1800" dirty="0" err="1">
                <a:solidFill>
                  <a:schemeClr val="tx2"/>
                </a:solidFill>
              </a:rPr>
              <a:t>санаты</a:t>
            </a:r>
            <a:r>
              <a:rPr lang="ru-RU" sz="1800" dirty="0">
                <a:solidFill>
                  <a:schemeClr val="tx2"/>
                </a:solidFill>
              </a:rPr>
              <a:t> </a:t>
            </a:r>
            <a:r>
              <a:rPr lang="ru-RU" sz="1800" dirty="0" err="1">
                <a:solidFill>
                  <a:schemeClr val="tx2"/>
                </a:solidFill>
              </a:rPr>
              <a:t>үшін</a:t>
            </a:r>
            <a:r>
              <a:rPr lang="ru-RU" sz="1800" dirty="0">
                <a:solidFill>
                  <a:schemeClr val="tx2"/>
                </a:solidFill>
              </a:rPr>
              <a:t> </a:t>
            </a:r>
            <a:r>
              <a:rPr lang="ru-RU" sz="1800" dirty="0" err="1">
                <a:solidFill>
                  <a:schemeClr val="tx2"/>
                </a:solidFill>
              </a:rPr>
              <a:t>қызмет</a:t>
            </a:r>
            <a:r>
              <a:rPr lang="ru-RU" sz="1800" dirty="0">
                <a:solidFill>
                  <a:schemeClr val="tx2"/>
                </a:solidFill>
              </a:rPr>
              <a:t> </a:t>
            </a:r>
            <a:r>
              <a:rPr lang="ru-RU" sz="1800" dirty="0" err="1">
                <a:solidFill>
                  <a:schemeClr val="tx2"/>
                </a:solidFill>
              </a:rPr>
              <a:t>нәтижелерін</a:t>
            </a:r>
            <a:r>
              <a:rPr lang="ru-RU" sz="1800" dirty="0">
                <a:solidFill>
                  <a:schemeClr val="tx2"/>
                </a:solidFill>
              </a:rPr>
              <a:t> </a:t>
            </a:r>
            <a:r>
              <a:rPr lang="ru-RU" sz="1800" dirty="0" err="1">
                <a:solidFill>
                  <a:schemeClr val="tx2"/>
                </a:solidFill>
              </a:rPr>
              <a:t>кешенді</a:t>
            </a:r>
            <a:r>
              <a:rPr lang="ru-RU" sz="1800" dirty="0">
                <a:solidFill>
                  <a:schemeClr val="tx2"/>
                </a:solidFill>
              </a:rPr>
              <a:t> </a:t>
            </a:r>
            <a:r>
              <a:rPr lang="ru-RU" sz="1800" dirty="0" err="1">
                <a:solidFill>
                  <a:schemeClr val="tx2"/>
                </a:solidFill>
              </a:rPr>
              <a:t>талдамалық</a:t>
            </a:r>
            <a:r>
              <a:rPr lang="ru-RU" sz="1800" dirty="0">
                <a:solidFill>
                  <a:schemeClr val="tx2"/>
                </a:solidFill>
              </a:rPr>
              <a:t> </a:t>
            </a:r>
            <a:r>
              <a:rPr lang="ru-RU" sz="1800" dirty="0" err="1">
                <a:solidFill>
                  <a:schemeClr val="tx2"/>
                </a:solidFill>
              </a:rPr>
              <a:t>жинақтау</a:t>
            </a:r>
            <a:r>
              <a:rPr lang="ru-RU" sz="1800" dirty="0">
                <a:solidFill>
                  <a:schemeClr val="tx2"/>
                </a:solidFill>
              </a:rPr>
              <a:t> </a:t>
            </a:r>
            <a:r>
              <a:rPr lang="ru-RU" sz="1800" dirty="0" err="1">
                <a:solidFill>
                  <a:schemeClr val="tx2"/>
                </a:solidFill>
              </a:rPr>
              <a:t>кезеңін</a:t>
            </a:r>
            <a:r>
              <a:rPr lang="ru-RU" sz="1800" dirty="0">
                <a:solidFill>
                  <a:schemeClr val="tx2"/>
                </a:solidFill>
              </a:rPr>
              <a:t> </a:t>
            </a:r>
            <a:r>
              <a:rPr lang="ru-RU" sz="1800" dirty="0" err="1">
                <a:solidFill>
                  <a:schemeClr val="tx2"/>
                </a:solidFill>
              </a:rPr>
              <a:t>тиісті</a:t>
            </a:r>
            <a:r>
              <a:rPr lang="ru-RU" sz="1800" dirty="0">
                <a:solidFill>
                  <a:schemeClr val="tx2"/>
                </a:solidFill>
              </a:rPr>
              <a:t> </a:t>
            </a:r>
            <a:r>
              <a:rPr lang="ru-RU" sz="1800" dirty="0" err="1">
                <a:solidFill>
                  <a:schemeClr val="tx2"/>
                </a:solidFill>
              </a:rPr>
              <a:t>деңгейдегі</a:t>
            </a:r>
            <a:r>
              <a:rPr lang="ru-RU" sz="1800" dirty="0">
                <a:solidFill>
                  <a:schemeClr val="tx2"/>
                </a:solidFill>
              </a:rPr>
              <a:t> комиссия </a:t>
            </a:r>
            <a:r>
              <a:rPr lang="ru-RU" sz="1800" dirty="0" err="1">
                <a:solidFill>
                  <a:schemeClr val="tx2"/>
                </a:solidFill>
              </a:rPr>
              <a:t>бір</a:t>
            </a:r>
            <a:r>
              <a:rPr lang="ru-RU" sz="1800" dirty="0">
                <a:solidFill>
                  <a:schemeClr val="tx2"/>
                </a:solidFill>
              </a:rPr>
              <a:t> </a:t>
            </a:r>
            <a:r>
              <a:rPr lang="ru-RU" sz="1800" dirty="0" err="1">
                <a:solidFill>
                  <a:schemeClr val="tx2"/>
                </a:solidFill>
              </a:rPr>
              <a:t>жылдан</a:t>
            </a:r>
            <a:r>
              <a:rPr lang="ru-RU" sz="1800" dirty="0">
                <a:solidFill>
                  <a:schemeClr val="tx2"/>
                </a:solidFill>
              </a:rPr>
              <a:t> </a:t>
            </a:r>
            <a:r>
              <a:rPr lang="ru-RU" sz="1800" dirty="0" err="1">
                <a:solidFill>
                  <a:schemeClr val="tx2"/>
                </a:solidFill>
              </a:rPr>
              <a:t>кейін</a:t>
            </a:r>
            <a:r>
              <a:rPr lang="ru-RU" sz="1800" dirty="0">
                <a:solidFill>
                  <a:schemeClr val="tx2"/>
                </a:solidFill>
              </a:rPr>
              <a:t> </a:t>
            </a:r>
            <a:r>
              <a:rPr lang="ru-RU" sz="1800" dirty="0" err="1">
                <a:solidFill>
                  <a:schemeClr val="tx2"/>
                </a:solidFill>
              </a:rPr>
              <a:t>өткізеді</a:t>
            </a:r>
            <a:r>
              <a:rPr lang="ru-RU" sz="1800" dirty="0">
                <a:solidFill>
                  <a:schemeClr val="tx2"/>
                </a:solidFill>
              </a:rPr>
              <a:t>. </a:t>
            </a:r>
            <a:r>
              <a:rPr lang="en-US" sz="1800" dirty="0" err="1">
                <a:solidFill>
                  <a:schemeClr val="tx2"/>
                </a:solidFill>
              </a:rPr>
              <a:t>Бұл</a:t>
            </a:r>
            <a:r>
              <a:rPr lang="en-US" sz="1800" dirty="0">
                <a:solidFill>
                  <a:schemeClr val="tx2"/>
                </a:solidFill>
              </a:rPr>
              <a:t> </a:t>
            </a:r>
            <a:r>
              <a:rPr lang="en-US" sz="1800" dirty="0" err="1">
                <a:solidFill>
                  <a:schemeClr val="tx2"/>
                </a:solidFill>
              </a:rPr>
              <a:t>ретте</a:t>
            </a:r>
            <a:r>
              <a:rPr lang="en-US" sz="1800" dirty="0">
                <a:solidFill>
                  <a:schemeClr val="tx2"/>
                </a:solidFill>
              </a:rPr>
              <a:t> </a:t>
            </a:r>
            <a:r>
              <a:rPr lang="en-US" sz="1800" dirty="0" err="1">
                <a:solidFill>
                  <a:schemeClr val="tx2"/>
                </a:solidFill>
              </a:rPr>
              <a:t>педагогте</a:t>
            </a:r>
            <a:r>
              <a:rPr lang="en-US" sz="1800" dirty="0">
                <a:solidFill>
                  <a:schemeClr val="tx2"/>
                </a:solidFill>
              </a:rPr>
              <a:t> </a:t>
            </a:r>
            <a:r>
              <a:rPr lang="en-US" sz="1800" dirty="0" err="1">
                <a:solidFill>
                  <a:schemeClr val="tx2"/>
                </a:solidFill>
              </a:rPr>
              <a:t>біліктілік</a:t>
            </a:r>
            <a:r>
              <a:rPr lang="en-US" sz="1800" dirty="0">
                <a:solidFill>
                  <a:schemeClr val="tx2"/>
                </a:solidFill>
              </a:rPr>
              <a:t> </a:t>
            </a:r>
            <a:r>
              <a:rPr lang="en-US" sz="1800" dirty="0" err="1">
                <a:solidFill>
                  <a:schemeClr val="tx2"/>
                </a:solidFill>
              </a:rPr>
              <a:t>санаты</a:t>
            </a:r>
            <a:r>
              <a:rPr lang="en-US" sz="1800" dirty="0">
                <a:solidFill>
                  <a:schemeClr val="tx2"/>
                </a:solidFill>
              </a:rPr>
              <a:t> </a:t>
            </a:r>
            <a:r>
              <a:rPr lang="en-US" sz="1800" dirty="0" err="1">
                <a:solidFill>
                  <a:schemeClr val="tx2"/>
                </a:solidFill>
              </a:rPr>
              <a:t>берілгенге</a:t>
            </a:r>
            <a:r>
              <a:rPr lang="en-US" sz="1800" dirty="0">
                <a:solidFill>
                  <a:schemeClr val="tx2"/>
                </a:solidFill>
              </a:rPr>
              <a:t> </a:t>
            </a:r>
            <a:r>
              <a:rPr lang="en-US" sz="1800" dirty="0" err="1">
                <a:solidFill>
                  <a:schemeClr val="tx2"/>
                </a:solidFill>
              </a:rPr>
              <a:t>дейін</a:t>
            </a:r>
            <a:r>
              <a:rPr lang="en-US" sz="1800" dirty="0">
                <a:solidFill>
                  <a:schemeClr val="tx2"/>
                </a:solidFill>
              </a:rPr>
              <a:t> </a:t>
            </a:r>
            <a:r>
              <a:rPr lang="en-US" sz="1800" dirty="0" err="1">
                <a:solidFill>
                  <a:schemeClr val="tx2"/>
                </a:solidFill>
              </a:rPr>
              <a:t>бір</a:t>
            </a:r>
            <a:r>
              <a:rPr lang="en-US" sz="1800" dirty="0">
                <a:solidFill>
                  <a:schemeClr val="tx2"/>
                </a:solidFill>
              </a:rPr>
              <a:t> </a:t>
            </a:r>
            <a:r>
              <a:rPr lang="en-US" sz="1800" dirty="0" err="1">
                <a:solidFill>
                  <a:schemeClr val="tx2"/>
                </a:solidFill>
              </a:rPr>
              <a:t>жыл</a:t>
            </a:r>
            <a:r>
              <a:rPr lang="en-US" sz="1800" dirty="0">
                <a:solidFill>
                  <a:schemeClr val="tx2"/>
                </a:solidFill>
              </a:rPr>
              <a:t> </a:t>
            </a:r>
            <a:r>
              <a:rPr lang="en-US" sz="1800" dirty="0" err="1">
                <a:solidFill>
                  <a:schemeClr val="tx2"/>
                </a:solidFill>
              </a:rPr>
              <a:t>бойы</a:t>
            </a:r>
            <a:r>
              <a:rPr lang="en-US" sz="1800" dirty="0">
                <a:solidFill>
                  <a:schemeClr val="tx2"/>
                </a:solidFill>
              </a:rPr>
              <a:t> "</a:t>
            </a:r>
            <a:r>
              <a:rPr lang="en-US" sz="1800" dirty="0" err="1">
                <a:solidFill>
                  <a:schemeClr val="tx2"/>
                </a:solidFill>
              </a:rPr>
              <a:t>педагог</a:t>
            </a:r>
            <a:r>
              <a:rPr lang="en-US" sz="1800" dirty="0">
                <a:solidFill>
                  <a:schemeClr val="tx2"/>
                </a:solidFill>
              </a:rPr>
              <a:t>" </a:t>
            </a:r>
            <a:r>
              <a:rPr lang="en-US" sz="1800" dirty="0" err="1">
                <a:solidFill>
                  <a:schemeClr val="tx2"/>
                </a:solidFill>
              </a:rPr>
              <a:t>біліктілік</a:t>
            </a:r>
            <a:r>
              <a:rPr lang="en-US" sz="1800" dirty="0">
                <a:solidFill>
                  <a:schemeClr val="tx2"/>
                </a:solidFill>
              </a:rPr>
              <a:t> </a:t>
            </a:r>
            <a:r>
              <a:rPr lang="en-US" sz="1800" dirty="0" err="1">
                <a:solidFill>
                  <a:schemeClr val="tx2"/>
                </a:solidFill>
              </a:rPr>
              <a:t>санаты</a:t>
            </a:r>
            <a:r>
              <a:rPr lang="en-US" sz="1800" dirty="0">
                <a:solidFill>
                  <a:schemeClr val="tx2"/>
                </a:solidFill>
              </a:rPr>
              <a:t> </a:t>
            </a:r>
            <a:r>
              <a:rPr lang="en-US" sz="1800" dirty="0" err="1">
                <a:solidFill>
                  <a:schemeClr val="tx2"/>
                </a:solidFill>
              </a:rPr>
              <a:t>қолданылады</a:t>
            </a:r>
            <a:r>
              <a:rPr lang="en-US" sz="1800" dirty="0">
                <a:solidFill>
                  <a:schemeClr val="tx2"/>
                </a:solidFill>
              </a:rPr>
              <a:t>.</a:t>
            </a:r>
            <a:endParaRPr lang="ru-RU" sz="1800" dirty="0">
              <a:solidFill>
                <a:schemeClr val="tx2"/>
              </a:solidFill>
            </a:endParaRPr>
          </a:p>
          <a:p>
            <a:r>
              <a:rPr lang="en-US" sz="1800" dirty="0">
                <a:solidFill>
                  <a:schemeClr val="tx2"/>
                </a:solidFill>
              </a:rPr>
              <a:t>      </a:t>
            </a:r>
            <a:r>
              <a:rPr lang="en-US" sz="1800" dirty="0" err="1">
                <a:solidFill>
                  <a:schemeClr val="tx2"/>
                </a:solidFill>
              </a:rPr>
              <a:t>Тиісті</a:t>
            </a:r>
            <a:r>
              <a:rPr lang="en-US" sz="1800" dirty="0">
                <a:solidFill>
                  <a:schemeClr val="tx2"/>
                </a:solidFill>
              </a:rPr>
              <a:t> </a:t>
            </a:r>
            <a:r>
              <a:rPr lang="en-US" sz="1800" dirty="0" err="1">
                <a:solidFill>
                  <a:schemeClr val="tx2"/>
                </a:solidFill>
              </a:rPr>
              <a:t>санат</a:t>
            </a:r>
            <a:r>
              <a:rPr lang="en-US" sz="1800" dirty="0">
                <a:solidFill>
                  <a:schemeClr val="tx2"/>
                </a:solidFill>
              </a:rPr>
              <a:t> </a:t>
            </a:r>
            <a:r>
              <a:rPr lang="en-US" sz="1800" dirty="0" err="1">
                <a:solidFill>
                  <a:schemeClr val="tx2"/>
                </a:solidFill>
              </a:rPr>
              <a:t>бойынша</a:t>
            </a:r>
            <a:r>
              <a:rPr lang="en-US" sz="1800" dirty="0">
                <a:solidFill>
                  <a:schemeClr val="tx2"/>
                </a:solidFill>
              </a:rPr>
              <a:t> </a:t>
            </a:r>
            <a:r>
              <a:rPr lang="en-US" sz="1800" dirty="0" err="1">
                <a:solidFill>
                  <a:schemeClr val="tx2"/>
                </a:solidFill>
              </a:rPr>
              <a:t>балдар</a:t>
            </a:r>
            <a:r>
              <a:rPr lang="en-US" sz="1800" dirty="0">
                <a:solidFill>
                  <a:schemeClr val="tx2"/>
                </a:solidFill>
              </a:rPr>
              <a:t> </a:t>
            </a:r>
            <a:r>
              <a:rPr lang="en-US" sz="1800" dirty="0" err="1">
                <a:solidFill>
                  <a:schemeClr val="tx2"/>
                </a:solidFill>
              </a:rPr>
              <a:t>саны</a:t>
            </a:r>
            <a:r>
              <a:rPr lang="en-US" sz="1800" dirty="0">
                <a:solidFill>
                  <a:schemeClr val="tx2"/>
                </a:solidFill>
              </a:rPr>
              <a:t> </a:t>
            </a:r>
            <a:r>
              <a:rPr lang="en-US" sz="1800" dirty="0" err="1">
                <a:solidFill>
                  <a:schemeClr val="tx2"/>
                </a:solidFill>
              </a:rPr>
              <a:t>жеткіліксіз</a:t>
            </a:r>
            <a:r>
              <a:rPr lang="en-US" sz="1800" dirty="0">
                <a:solidFill>
                  <a:schemeClr val="tx2"/>
                </a:solidFill>
              </a:rPr>
              <a:t> </a:t>
            </a:r>
            <a:r>
              <a:rPr lang="en-US" sz="1800" dirty="0" err="1">
                <a:solidFill>
                  <a:schemeClr val="tx2"/>
                </a:solidFill>
              </a:rPr>
              <a:t>болған</a:t>
            </a:r>
            <a:r>
              <a:rPr lang="en-US" sz="1800" dirty="0">
                <a:solidFill>
                  <a:schemeClr val="tx2"/>
                </a:solidFill>
              </a:rPr>
              <a:t> </a:t>
            </a:r>
            <a:r>
              <a:rPr lang="en-US" sz="1800" dirty="0" err="1">
                <a:solidFill>
                  <a:schemeClr val="tx2"/>
                </a:solidFill>
              </a:rPr>
              <a:t>жағдайда</a:t>
            </a:r>
            <a:r>
              <a:rPr lang="en-US" sz="1800" dirty="0">
                <a:solidFill>
                  <a:schemeClr val="tx2"/>
                </a:solidFill>
              </a:rPr>
              <a:t> </a:t>
            </a:r>
            <a:r>
              <a:rPr lang="en-US" sz="1800" dirty="0" err="1">
                <a:solidFill>
                  <a:schemeClr val="tx2"/>
                </a:solidFill>
              </a:rPr>
              <a:t>келесі</a:t>
            </a:r>
            <a:r>
              <a:rPr lang="en-US" sz="1800" dirty="0">
                <a:solidFill>
                  <a:schemeClr val="tx2"/>
                </a:solidFill>
              </a:rPr>
              <a:t> </a:t>
            </a:r>
            <a:r>
              <a:rPr lang="en-US" sz="1800" dirty="0" err="1">
                <a:solidFill>
                  <a:schemeClr val="tx2"/>
                </a:solidFill>
              </a:rPr>
              <a:t>аттестаттау</a:t>
            </a:r>
            <a:r>
              <a:rPr lang="en-US" sz="1800" dirty="0">
                <a:solidFill>
                  <a:schemeClr val="tx2"/>
                </a:solidFill>
              </a:rPr>
              <a:t> </a:t>
            </a:r>
            <a:r>
              <a:rPr lang="en-US" sz="1800" dirty="0" err="1">
                <a:solidFill>
                  <a:schemeClr val="tx2"/>
                </a:solidFill>
              </a:rPr>
              <a:t>кезеңінде</a:t>
            </a:r>
            <a:r>
              <a:rPr lang="en-US" sz="1800" dirty="0">
                <a:solidFill>
                  <a:schemeClr val="tx2"/>
                </a:solidFill>
              </a:rPr>
              <a:t> </a:t>
            </a:r>
            <a:r>
              <a:rPr lang="en-US" sz="1800" dirty="0" err="1">
                <a:solidFill>
                  <a:schemeClr val="tx2"/>
                </a:solidFill>
              </a:rPr>
              <a:t>педагог</a:t>
            </a:r>
            <a:r>
              <a:rPr lang="en-US" sz="1800" dirty="0">
                <a:solidFill>
                  <a:schemeClr val="tx2"/>
                </a:solidFill>
              </a:rPr>
              <a:t> </a:t>
            </a:r>
            <a:r>
              <a:rPr lang="en-US" sz="1800" dirty="0" err="1">
                <a:solidFill>
                  <a:schemeClr val="tx2"/>
                </a:solidFill>
              </a:rPr>
              <a:t>бастапқы</a:t>
            </a:r>
            <a:r>
              <a:rPr lang="en-US" sz="1800" dirty="0">
                <a:solidFill>
                  <a:schemeClr val="tx2"/>
                </a:solidFill>
              </a:rPr>
              <a:t> </a:t>
            </a:r>
            <a:r>
              <a:rPr lang="en-US" sz="1800" dirty="0" err="1">
                <a:solidFill>
                  <a:schemeClr val="tx2"/>
                </a:solidFill>
              </a:rPr>
              <a:t>өтініш</a:t>
            </a:r>
            <a:r>
              <a:rPr lang="en-US" sz="1800" dirty="0">
                <a:solidFill>
                  <a:schemeClr val="tx2"/>
                </a:solidFill>
              </a:rPr>
              <a:t> </a:t>
            </a:r>
            <a:r>
              <a:rPr lang="en-US" sz="1800" dirty="0" err="1">
                <a:solidFill>
                  <a:schemeClr val="tx2"/>
                </a:solidFill>
              </a:rPr>
              <a:t>берілген</a:t>
            </a:r>
            <a:r>
              <a:rPr lang="en-US" sz="1800" dirty="0">
                <a:solidFill>
                  <a:schemeClr val="tx2"/>
                </a:solidFill>
              </a:rPr>
              <a:t> </a:t>
            </a:r>
            <a:r>
              <a:rPr lang="en-US" sz="1800" dirty="0" err="1">
                <a:solidFill>
                  <a:schemeClr val="tx2"/>
                </a:solidFill>
              </a:rPr>
              <a:t>біліктілік</a:t>
            </a:r>
            <a:r>
              <a:rPr lang="en-US" sz="1800" dirty="0">
                <a:solidFill>
                  <a:schemeClr val="tx2"/>
                </a:solidFill>
              </a:rPr>
              <a:t> </a:t>
            </a:r>
            <a:r>
              <a:rPr lang="en-US" sz="1800" dirty="0" err="1">
                <a:solidFill>
                  <a:schemeClr val="tx2"/>
                </a:solidFill>
              </a:rPr>
              <a:t>санатына</a:t>
            </a:r>
            <a:r>
              <a:rPr lang="en-US" sz="1800" dirty="0">
                <a:solidFill>
                  <a:schemeClr val="tx2"/>
                </a:solidFill>
              </a:rPr>
              <a:t> </a:t>
            </a:r>
            <a:r>
              <a:rPr lang="en-US" sz="1800" dirty="0" err="1">
                <a:solidFill>
                  <a:schemeClr val="tx2"/>
                </a:solidFill>
              </a:rPr>
              <a:t>немесе</a:t>
            </a:r>
            <a:r>
              <a:rPr lang="en-US" sz="1800" dirty="0">
                <a:solidFill>
                  <a:schemeClr val="tx2"/>
                </a:solidFill>
              </a:rPr>
              <a:t> </a:t>
            </a:r>
            <a:r>
              <a:rPr lang="en-US" sz="1800" dirty="0" err="1">
                <a:solidFill>
                  <a:schemeClr val="tx2"/>
                </a:solidFill>
              </a:rPr>
              <a:t>төмен</a:t>
            </a:r>
            <a:r>
              <a:rPr lang="en-US" sz="1800" dirty="0">
                <a:solidFill>
                  <a:schemeClr val="tx2"/>
                </a:solidFill>
              </a:rPr>
              <a:t> </a:t>
            </a:r>
            <a:r>
              <a:rPr lang="en-US" sz="1800" dirty="0" err="1">
                <a:solidFill>
                  <a:schemeClr val="tx2"/>
                </a:solidFill>
              </a:rPr>
              <a:t>деңгейге</a:t>
            </a:r>
            <a:r>
              <a:rPr lang="en-US" sz="1800" dirty="0">
                <a:solidFill>
                  <a:schemeClr val="tx2"/>
                </a:solidFill>
              </a:rPr>
              <a:t> </a:t>
            </a:r>
            <a:r>
              <a:rPr lang="en-US" sz="1800" dirty="0" err="1">
                <a:solidFill>
                  <a:schemeClr val="tx2"/>
                </a:solidFill>
              </a:rPr>
              <a:t>Біліктілік</a:t>
            </a:r>
            <a:r>
              <a:rPr lang="en-US" sz="1800" dirty="0">
                <a:solidFill>
                  <a:schemeClr val="tx2"/>
                </a:solidFill>
              </a:rPr>
              <a:t> </a:t>
            </a:r>
            <a:r>
              <a:rPr lang="en-US" sz="1800" dirty="0" err="1">
                <a:solidFill>
                  <a:schemeClr val="tx2"/>
                </a:solidFill>
              </a:rPr>
              <a:t>тестілеуін</a:t>
            </a:r>
            <a:r>
              <a:rPr lang="en-US" sz="1800" dirty="0">
                <a:solidFill>
                  <a:schemeClr val="tx2"/>
                </a:solidFill>
              </a:rPr>
              <a:t> </a:t>
            </a:r>
            <a:r>
              <a:rPr lang="en-US" sz="1800" dirty="0" err="1">
                <a:solidFill>
                  <a:schemeClr val="tx2"/>
                </a:solidFill>
              </a:rPr>
              <a:t>тапсырады</a:t>
            </a:r>
            <a:r>
              <a:rPr lang="en-US" sz="1800" dirty="0">
                <a:solidFill>
                  <a:schemeClr val="tx2"/>
                </a:solidFill>
              </a:rPr>
              <a:t>.</a:t>
            </a:r>
            <a:endParaRPr lang="ru-RU" sz="1800" dirty="0">
              <a:solidFill>
                <a:schemeClr val="tx2"/>
              </a:solidFill>
            </a:endParaRPr>
          </a:p>
          <a:p>
            <a:r>
              <a:rPr lang="ru-RU" sz="1800" dirty="0">
                <a:solidFill>
                  <a:schemeClr val="tx2"/>
                </a:solidFill>
              </a:rPr>
              <a:t>      </a:t>
            </a:r>
            <a:r>
              <a:rPr lang="ru-RU" sz="1800" dirty="0" smtClean="0">
                <a:solidFill>
                  <a:schemeClr val="tx2"/>
                </a:solidFill>
              </a:rPr>
              <a:t> </a:t>
            </a:r>
          </a:p>
          <a:p>
            <a:r>
              <a:rPr lang="ru-RU" sz="1800" dirty="0" smtClean="0">
                <a:solidFill>
                  <a:schemeClr val="tx2"/>
                </a:solidFill>
              </a:rPr>
              <a:t>		</a:t>
            </a:r>
            <a:endParaRPr lang="ru-RU" sz="1600" dirty="0"/>
          </a:p>
        </p:txBody>
      </p:sp>
    </p:spTree>
    <p:extLst>
      <p:ext uri="{BB962C8B-B14F-4D97-AF65-F5344CB8AC3E}">
        <p14:creationId xmlns:p14="http://schemas.microsoft.com/office/powerpoint/2010/main" val="17266589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6482" y="764275"/>
            <a:ext cx="11345918" cy="496966"/>
          </a:xfrm>
        </p:spPr>
        <p:txBody>
          <a:bodyPr>
            <a:noAutofit/>
          </a:bodyPr>
          <a:lstStyle/>
          <a:p>
            <a:pPr>
              <a:spcBef>
                <a:spcPts val="0"/>
              </a:spcBef>
              <a:buClr>
                <a:srgbClr val="000000"/>
              </a:buClr>
              <a:buFont typeface="Arial"/>
            </a:pPr>
            <a:r>
              <a:rPr lang="ru-RU" sz="2400" dirty="0" err="1">
                <a:solidFill>
                  <a:schemeClr val="tx2"/>
                </a:solidFill>
                <a:latin typeface="Arial"/>
                <a:ea typeface="Arial"/>
                <a:cs typeface="Arial"/>
                <a:sym typeface="Arial"/>
              </a:rPr>
              <a:t>Зейнеткерлікке</a:t>
            </a:r>
            <a:r>
              <a:rPr lang="ru-RU" sz="2400" dirty="0">
                <a:solidFill>
                  <a:schemeClr val="tx2"/>
                </a:solidFill>
                <a:latin typeface="Arial"/>
                <a:ea typeface="Arial"/>
                <a:cs typeface="Arial"/>
                <a:sym typeface="Arial"/>
              </a:rPr>
              <a:t> </a:t>
            </a:r>
            <a:r>
              <a:rPr lang="ru-RU" sz="2400" dirty="0" err="1">
                <a:solidFill>
                  <a:schemeClr val="tx2"/>
                </a:solidFill>
                <a:latin typeface="Arial"/>
                <a:ea typeface="Arial"/>
                <a:cs typeface="Arial"/>
                <a:sym typeface="Arial"/>
              </a:rPr>
              <a:t>шығуға</a:t>
            </a:r>
            <a:r>
              <a:rPr lang="ru-RU" sz="2400" dirty="0">
                <a:solidFill>
                  <a:schemeClr val="tx2"/>
                </a:solidFill>
                <a:latin typeface="Arial"/>
                <a:ea typeface="Arial"/>
                <a:cs typeface="Arial"/>
                <a:sym typeface="Arial"/>
              </a:rPr>
              <a:t> </a:t>
            </a:r>
            <a:r>
              <a:rPr lang="ru-RU" sz="2400" dirty="0" err="1">
                <a:solidFill>
                  <a:schemeClr val="tx2"/>
                </a:solidFill>
                <a:latin typeface="Arial"/>
                <a:ea typeface="Arial"/>
                <a:cs typeface="Arial"/>
                <a:sym typeface="Arial"/>
              </a:rPr>
              <a:t>екі</a:t>
            </a:r>
            <a:r>
              <a:rPr lang="ru-RU" sz="2400" dirty="0">
                <a:solidFill>
                  <a:schemeClr val="tx2"/>
                </a:solidFill>
                <a:latin typeface="Arial"/>
                <a:ea typeface="Arial"/>
                <a:cs typeface="Arial"/>
                <a:sym typeface="Arial"/>
              </a:rPr>
              <a:t> </a:t>
            </a:r>
            <a:r>
              <a:rPr lang="ru-RU" sz="2400" dirty="0" err="1">
                <a:solidFill>
                  <a:schemeClr val="tx2"/>
                </a:solidFill>
                <a:latin typeface="Arial"/>
                <a:ea typeface="Arial"/>
                <a:cs typeface="Arial"/>
                <a:sym typeface="Arial"/>
              </a:rPr>
              <a:t>жылдан</a:t>
            </a:r>
            <a:r>
              <a:rPr lang="ru-RU" sz="2400" dirty="0">
                <a:solidFill>
                  <a:schemeClr val="tx2"/>
                </a:solidFill>
                <a:latin typeface="Arial"/>
                <a:ea typeface="Arial"/>
                <a:cs typeface="Arial"/>
                <a:sym typeface="Arial"/>
              </a:rPr>
              <a:t> аз </a:t>
            </a:r>
            <a:r>
              <a:rPr lang="ru-RU" sz="2400" dirty="0" err="1">
                <a:solidFill>
                  <a:schemeClr val="tx2"/>
                </a:solidFill>
                <a:latin typeface="Arial"/>
                <a:ea typeface="Arial"/>
                <a:cs typeface="Arial"/>
                <a:sym typeface="Arial"/>
              </a:rPr>
              <a:t>қалған</a:t>
            </a:r>
            <a:r>
              <a:rPr lang="ru-RU" sz="2400" dirty="0">
                <a:solidFill>
                  <a:schemeClr val="tx2"/>
                </a:solidFill>
                <a:latin typeface="Arial"/>
                <a:ea typeface="Arial"/>
                <a:cs typeface="Arial"/>
                <a:sym typeface="Arial"/>
              </a:rPr>
              <a:t> </a:t>
            </a:r>
            <a:r>
              <a:rPr lang="ru-RU" sz="2400" dirty="0" err="1">
                <a:solidFill>
                  <a:schemeClr val="tx2"/>
                </a:solidFill>
                <a:latin typeface="Arial"/>
                <a:ea typeface="Arial"/>
                <a:cs typeface="Arial"/>
                <a:sym typeface="Arial"/>
              </a:rPr>
              <a:t>зейнеткерлік</a:t>
            </a:r>
            <a:r>
              <a:rPr lang="ru-RU" sz="2400" dirty="0">
                <a:solidFill>
                  <a:schemeClr val="tx2"/>
                </a:solidFill>
                <a:latin typeface="Arial"/>
                <a:ea typeface="Arial"/>
                <a:cs typeface="Arial"/>
                <a:sym typeface="Arial"/>
              </a:rPr>
              <a:t> </a:t>
            </a:r>
            <a:r>
              <a:rPr lang="ru-RU" sz="2400" dirty="0" err="1">
                <a:solidFill>
                  <a:schemeClr val="tx2"/>
                </a:solidFill>
                <a:latin typeface="Arial"/>
                <a:ea typeface="Arial"/>
                <a:cs typeface="Arial"/>
                <a:sym typeface="Arial"/>
              </a:rPr>
              <a:t>жасқа</a:t>
            </a:r>
            <a:r>
              <a:rPr lang="ru-RU" sz="2400" dirty="0">
                <a:solidFill>
                  <a:schemeClr val="tx2"/>
                </a:solidFill>
                <a:latin typeface="Arial"/>
                <a:ea typeface="Arial"/>
                <a:cs typeface="Arial"/>
                <a:sym typeface="Arial"/>
              </a:rPr>
              <a:t> </a:t>
            </a:r>
            <a:r>
              <a:rPr lang="ru-RU" sz="2400" dirty="0" err="1">
                <a:solidFill>
                  <a:schemeClr val="tx2"/>
                </a:solidFill>
                <a:latin typeface="Arial"/>
                <a:ea typeface="Arial"/>
                <a:cs typeface="Arial"/>
                <a:sym typeface="Arial"/>
              </a:rPr>
              <a:t>дейінгі</a:t>
            </a:r>
            <a:r>
              <a:rPr lang="ru-RU" sz="2400" dirty="0">
                <a:solidFill>
                  <a:schemeClr val="tx2"/>
                </a:solidFill>
                <a:latin typeface="Arial"/>
                <a:ea typeface="Arial"/>
                <a:cs typeface="Arial"/>
                <a:sym typeface="Arial"/>
              </a:rPr>
              <a:t> </a:t>
            </a:r>
            <a:r>
              <a:rPr lang="ru-RU" sz="2400" dirty="0" err="1">
                <a:solidFill>
                  <a:schemeClr val="tx2"/>
                </a:solidFill>
                <a:latin typeface="Arial"/>
                <a:ea typeface="Arial"/>
                <a:cs typeface="Arial"/>
                <a:sym typeface="Arial"/>
              </a:rPr>
              <a:t>педагогтер</a:t>
            </a:r>
            <a:r>
              <a:rPr lang="ru-RU" sz="2400" dirty="0">
                <a:solidFill>
                  <a:schemeClr val="tx2"/>
                </a:solidFill>
                <a:latin typeface="Arial"/>
                <a:ea typeface="Arial"/>
                <a:cs typeface="Arial"/>
                <a:sym typeface="Arial"/>
              </a:rPr>
              <a:t> мен </a:t>
            </a:r>
            <a:r>
              <a:rPr lang="ru-RU" sz="2400" dirty="0" err="1">
                <a:solidFill>
                  <a:schemeClr val="tx2"/>
                </a:solidFill>
                <a:latin typeface="Arial"/>
                <a:ea typeface="Arial"/>
                <a:cs typeface="Arial"/>
                <a:sym typeface="Arial"/>
              </a:rPr>
              <a:t>зейнеткерлік</a:t>
            </a:r>
            <a:r>
              <a:rPr lang="ru-RU" sz="2400" dirty="0">
                <a:solidFill>
                  <a:schemeClr val="tx2"/>
                </a:solidFill>
                <a:latin typeface="Arial"/>
                <a:ea typeface="Arial"/>
                <a:cs typeface="Arial"/>
                <a:sym typeface="Arial"/>
              </a:rPr>
              <a:t> </a:t>
            </a:r>
            <a:r>
              <a:rPr lang="ru-RU" sz="2400" dirty="0" err="1">
                <a:solidFill>
                  <a:schemeClr val="tx2"/>
                </a:solidFill>
                <a:latin typeface="Arial"/>
                <a:ea typeface="Arial"/>
                <a:cs typeface="Arial"/>
                <a:sym typeface="Arial"/>
              </a:rPr>
              <a:t>жастағы</a:t>
            </a:r>
            <a:r>
              <a:rPr lang="ru-RU" sz="2400" dirty="0">
                <a:solidFill>
                  <a:schemeClr val="tx2"/>
                </a:solidFill>
                <a:latin typeface="Arial"/>
                <a:ea typeface="Arial"/>
                <a:cs typeface="Arial"/>
                <a:sym typeface="Arial"/>
              </a:rPr>
              <a:t> педагог </a:t>
            </a:r>
            <a:r>
              <a:rPr lang="ru-RU" sz="2400" dirty="0" err="1">
                <a:solidFill>
                  <a:schemeClr val="tx2"/>
                </a:solidFill>
                <a:latin typeface="Arial"/>
                <a:ea typeface="Arial"/>
                <a:cs typeface="Arial"/>
                <a:sym typeface="Arial"/>
              </a:rPr>
              <a:t>қызметкерлерді</a:t>
            </a:r>
            <a:r>
              <a:rPr lang="ru-RU" sz="2400" dirty="0">
                <a:solidFill>
                  <a:schemeClr val="tx2"/>
                </a:solidFill>
                <a:latin typeface="Arial"/>
                <a:ea typeface="Arial"/>
                <a:cs typeface="Arial"/>
                <a:sym typeface="Arial"/>
              </a:rPr>
              <a:t> </a:t>
            </a:r>
            <a:r>
              <a:rPr lang="ru-RU" sz="2400" dirty="0" err="1">
                <a:solidFill>
                  <a:schemeClr val="tx2"/>
                </a:solidFill>
                <a:latin typeface="Arial"/>
                <a:ea typeface="Arial"/>
                <a:cs typeface="Arial"/>
                <a:sym typeface="Arial"/>
              </a:rPr>
              <a:t>аттестаттау</a:t>
            </a:r>
            <a:endParaRPr lang="ru-RU" sz="2400" dirty="0">
              <a:solidFill>
                <a:schemeClr val="tx2"/>
              </a:solidFill>
              <a:latin typeface="Arial"/>
              <a:ea typeface="Arial"/>
              <a:cs typeface="Arial"/>
              <a:sym typeface="Arial"/>
            </a:endParaRPr>
          </a:p>
        </p:txBody>
      </p:sp>
      <p:sp>
        <p:nvSpPr>
          <p:cNvPr id="3" name="Номер слайда 2"/>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24</a:t>
            </a:fld>
            <a:endParaRPr lang="ru-RU" dirty="0"/>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sp>
        <p:nvSpPr>
          <p:cNvPr id="7" name="Прямоугольник 6"/>
          <p:cNvSpPr/>
          <p:nvPr/>
        </p:nvSpPr>
        <p:spPr>
          <a:xfrm>
            <a:off x="236482" y="1576550"/>
            <a:ext cx="11650717" cy="4585871"/>
          </a:xfrm>
          <a:prstGeom prst="rect">
            <a:avLst/>
          </a:prstGeom>
        </p:spPr>
        <p:txBody>
          <a:bodyPr wrap="square">
            <a:spAutoFit/>
          </a:bodyPr>
          <a:lstStyle/>
          <a:p>
            <a:pPr algn="just"/>
            <a:r>
              <a:rPr lang="ru-RU" sz="1600" dirty="0"/>
              <a:t>          </a:t>
            </a:r>
            <a:r>
              <a:rPr lang="ru-RU" sz="2800" dirty="0">
                <a:solidFill>
                  <a:schemeClr val="tx2"/>
                </a:solidFill>
              </a:rPr>
              <a:t> </a:t>
            </a:r>
            <a:r>
              <a:rPr lang="ru-RU" sz="2400" dirty="0">
                <a:solidFill>
                  <a:schemeClr val="tx2"/>
                </a:solidFill>
              </a:rPr>
              <a:t>92. </a:t>
            </a:r>
            <a:r>
              <a:rPr lang="en-US" sz="2400" dirty="0" err="1">
                <a:solidFill>
                  <a:schemeClr val="tx2"/>
                </a:solidFill>
              </a:rPr>
              <a:t>Қазақстан</a:t>
            </a:r>
            <a:r>
              <a:rPr lang="en-US" sz="2400" dirty="0">
                <a:solidFill>
                  <a:schemeClr val="tx2"/>
                </a:solidFill>
              </a:rPr>
              <a:t> </a:t>
            </a:r>
            <a:r>
              <a:rPr lang="en-US" sz="2400" dirty="0" err="1">
                <a:solidFill>
                  <a:schemeClr val="tx2"/>
                </a:solidFill>
              </a:rPr>
              <a:t>Республикасы</a:t>
            </a:r>
            <a:r>
              <a:rPr lang="en-US" sz="2400" dirty="0">
                <a:solidFill>
                  <a:schemeClr val="tx2"/>
                </a:solidFill>
              </a:rPr>
              <a:t> </a:t>
            </a:r>
            <a:r>
              <a:rPr lang="en-US" sz="2400" dirty="0" err="1">
                <a:solidFill>
                  <a:schemeClr val="tx2"/>
                </a:solidFill>
              </a:rPr>
              <a:t>Еңбек</a:t>
            </a:r>
            <a:r>
              <a:rPr lang="en-US" sz="2400" dirty="0">
                <a:solidFill>
                  <a:schemeClr val="tx2"/>
                </a:solidFill>
              </a:rPr>
              <a:t> </a:t>
            </a:r>
            <a:r>
              <a:rPr lang="en-US" sz="2400" dirty="0" err="1">
                <a:solidFill>
                  <a:schemeClr val="tx2"/>
                </a:solidFill>
              </a:rPr>
              <a:t>кодексінің</a:t>
            </a:r>
            <a:r>
              <a:rPr lang="en-US" sz="2400" dirty="0">
                <a:solidFill>
                  <a:schemeClr val="tx2"/>
                </a:solidFill>
              </a:rPr>
              <a:t> 53-бабының 1-тармағына </a:t>
            </a:r>
            <a:r>
              <a:rPr lang="en-US" sz="2400" dirty="0" err="1">
                <a:solidFill>
                  <a:schemeClr val="tx2"/>
                </a:solidFill>
              </a:rPr>
              <a:t>сәйкес</a:t>
            </a:r>
            <a:r>
              <a:rPr lang="en-US" sz="2400" dirty="0">
                <a:solidFill>
                  <a:schemeClr val="tx2"/>
                </a:solidFill>
              </a:rPr>
              <a:t> </a:t>
            </a:r>
            <a:r>
              <a:rPr lang="en-US" sz="2400" dirty="0" err="1">
                <a:solidFill>
                  <a:schemeClr val="tx2"/>
                </a:solidFill>
              </a:rPr>
              <a:t>зейнеткерлікке</a:t>
            </a:r>
            <a:r>
              <a:rPr lang="en-US" sz="2400" dirty="0">
                <a:solidFill>
                  <a:schemeClr val="tx2"/>
                </a:solidFill>
              </a:rPr>
              <a:t> </a:t>
            </a:r>
            <a:r>
              <a:rPr lang="en-US" sz="2400" dirty="0" err="1">
                <a:solidFill>
                  <a:schemeClr val="tx2"/>
                </a:solidFill>
              </a:rPr>
              <a:t>шығуға</a:t>
            </a:r>
            <a:r>
              <a:rPr lang="en-US" sz="2400" dirty="0">
                <a:solidFill>
                  <a:schemeClr val="tx2"/>
                </a:solidFill>
              </a:rPr>
              <a:t> </a:t>
            </a:r>
            <a:r>
              <a:rPr lang="en-US" sz="2400" dirty="0" err="1">
                <a:solidFill>
                  <a:schemeClr val="tx2"/>
                </a:solidFill>
              </a:rPr>
              <a:t>екі</a:t>
            </a:r>
            <a:r>
              <a:rPr lang="en-US" sz="2400" dirty="0">
                <a:solidFill>
                  <a:schemeClr val="tx2"/>
                </a:solidFill>
              </a:rPr>
              <a:t> </a:t>
            </a:r>
            <a:r>
              <a:rPr lang="en-US" sz="2400" dirty="0" err="1">
                <a:solidFill>
                  <a:schemeClr val="tx2"/>
                </a:solidFill>
              </a:rPr>
              <a:t>жылдан</a:t>
            </a:r>
            <a:r>
              <a:rPr lang="en-US" sz="2400" dirty="0">
                <a:solidFill>
                  <a:schemeClr val="tx2"/>
                </a:solidFill>
              </a:rPr>
              <a:t> </a:t>
            </a:r>
            <a:r>
              <a:rPr lang="en-US" sz="2400" dirty="0" err="1">
                <a:solidFill>
                  <a:schemeClr val="tx2"/>
                </a:solidFill>
              </a:rPr>
              <a:t>аз</a:t>
            </a:r>
            <a:r>
              <a:rPr lang="en-US" sz="2400" dirty="0">
                <a:solidFill>
                  <a:schemeClr val="tx2"/>
                </a:solidFill>
              </a:rPr>
              <a:t> </a:t>
            </a:r>
            <a:r>
              <a:rPr lang="en-US" sz="2400" dirty="0" err="1">
                <a:solidFill>
                  <a:schemeClr val="tx2"/>
                </a:solidFill>
              </a:rPr>
              <a:t>қалған</a:t>
            </a:r>
            <a:r>
              <a:rPr lang="en-US" sz="2400" dirty="0">
                <a:solidFill>
                  <a:schemeClr val="tx2"/>
                </a:solidFill>
              </a:rPr>
              <a:t> </a:t>
            </a:r>
            <a:r>
              <a:rPr lang="en-US" sz="2400" dirty="0" err="1">
                <a:solidFill>
                  <a:schemeClr val="tx2"/>
                </a:solidFill>
              </a:rPr>
              <a:t>зейнеткерлік</a:t>
            </a:r>
            <a:r>
              <a:rPr lang="en-US" sz="2400" dirty="0">
                <a:solidFill>
                  <a:schemeClr val="tx2"/>
                </a:solidFill>
              </a:rPr>
              <a:t> </a:t>
            </a:r>
            <a:r>
              <a:rPr lang="en-US" sz="2400" dirty="0" err="1">
                <a:solidFill>
                  <a:schemeClr val="tx2"/>
                </a:solidFill>
              </a:rPr>
              <a:t>жасқа</a:t>
            </a:r>
            <a:r>
              <a:rPr lang="en-US" sz="2400" dirty="0">
                <a:solidFill>
                  <a:schemeClr val="tx2"/>
                </a:solidFill>
              </a:rPr>
              <a:t> </a:t>
            </a:r>
            <a:r>
              <a:rPr lang="en-US" sz="2400" dirty="0" err="1">
                <a:solidFill>
                  <a:schemeClr val="tx2"/>
                </a:solidFill>
              </a:rPr>
              <a:t>дейінгі</a:t>
            </a:r>
            <a:r>
              <a:rPr lang="en-US" sz="2400" dirty="0">
                <a:solidFill>
                  <a:schemeClr val="tx2"/>
                </a:solidFill>
              </a:rPr>
              <a:t> </a:t>
            </a:r>
            <a:r>
              <a:rPr lang="en-US" sz="2400" dirty="0" err="1">
                <a:solidFill>
                  <a:schemeClr val="tx2"/>
                </a:solidFill>
              </a:rPr>
              <a:t>педагогтер</a:t>
            </a:r>
            <a:r>
              <a:rPr lang="en-US" sz="2400" dirty="0">
                <a:solidFill>
                  <a:schemeClr val="tx2"/>
                </a:solidFill>
              </a:rPr>
              <a:t> </a:t>
            </a:r>
            <a:r>
              <a:rPr lang="en-US" sz="2400" dirty="0" err="1">
                <a:solidFill>
                  <a:schemeClr val="tx2"/>
                </a:solidFill>
              </a:rPr>
              <a:t>Біліктілік</a:t>
            </a:r>
            <a:r>
              <a:rPr lang="en-US" sz="2400" dirty="0">
                <a:solidFill>
                  <a:schemeClr val="tx2"/>
                </a:solidFill>
              </a:rPr>
              <a:t> </a:t>
            </a:r>
            <a:r>
              <a:rPr lang="en-US" sz="2400" dirty="0" err="1">
                <a:solidFill>
                  <a:schemeClr val="tx2"/>
                </a:solidFill>
              </a:rPr>
              <a:t>тестілеуінен</a:t>
            </a:r>
            <a:r>
              <a:rPr lang="en-US" sz="2400" dirty="0">
                <a:solidFill>
                  <a:schemeClr val="tx2"/>
                </a:solidFill>
              </a:rPr>
              <a:t> </a:t>
            </a:r>
            <a:r>
              <a:rPr lang="en-US" sz="2400" dirty="0" err="1">
                <a:solidFill>
                  <a:schemeClr val="tx2"/>
                </a:solidFill>
              </a:rPr>
              <a:t>босатылады</a:t>
            </a:r>
            <a:r>
              <a:rPr lang="en-US" sz="2400" dirty="0" smtClean="0">
                <a:solidFill>
                  <a:schemeClr val="tx2"/>
                </a:solidFill>
              </a:rPr>
              <a:t>.</a:t>
            </a:r>
            <a:endParaRPr lang="kk-KZ" sz="2400" dirty="0" smtClean="0">
              <a:solidFill>
                <a:schemeClr val="tx2"/>
              </a:solidFill>
            </a:endParaRPr>
          </a:p>
          <a:p>
            <a:pPr algn="just"/>
            <a:endParaRPr lang="ru-RU" sz="2400" dirty="0">
              <a:solidFill>
                <a:schemeClr val="tx2"/>
              </a:solidFill>
            </a:endParaRPr>
          </a:p>
          <a:p>
            <a:pPr algn="just"/>
            <a:r>
              <a:rPr lang="en-US" sz="2400" dirty="0">
                <a:solidFill>
                  <a:schemeClr val="tx2"/>
                </a:solidFill>
              </a:rPr>
              <a:t>      93. </a:t>
            </a:r>
            <a:r>
              <a:rPr lang="en-US" sz="2400" dirty="0" err="1">
                <a:solidFill>
                  <a:schemeClr val="tx2"/>
                </a:solidFill>
              </a:rPr>
              <a:t>Зейнетке</a:t>
            </a:r>
            <a:r>
              <a:rPr lang="en-US" sz="2400" dirty="0">
                <a:solidFill>
                  <a:schemeClr val="tx2"/>
                </a:solidFill>
              </a:rPr>
              <a:t> </a:t>
            </a:r>
            <a:r>
              <a:rPr lang="en-US" sz="2400" dirty="0" err="1">
                <a:solidFill>
                  <a:schemeClr val="tx2"/>
                </a:solidFill>
              </a:rPr>
              <a:t>шыққаннан</a:t>
            </a:r>
            <a:r>
              <a:rPr lang="en-US" sz="2400" dirty="0">
                <a:solidFill>
                  <a:schemeClr val="tx2"/>
                </a:solidFill>
              </a:rPr>
              <a:t> </a:t>
            </a:r>
            <a:r>
              <a:rPr lang="en-US" sz="2400" dirty="0" err="1">
                <a:solidFill>
                  <a:schemeClr val="tx2"/>
                </a:solidFill>
              </a:rPr>
              <a:t>кейін</a:t>
            </a:r>
            <a:r>
              <a:rPr lang="en-US" sz="2400" dirty="0">
                <a:solidFill>
                  <a:schemeClr val="tx2"/>
                </a:solidFill>
              </a:rPr>
              <a:t> </a:t>
            </a:r>
            <a:r>
              <a:rPr lang="en-US" sz="2400" dirty="0" err="1">
                <a:solidFill>
                  <a:schemeClr val="tx2"/>
                </a:solidFill>
              </a:rPr>
              <a:t>педагогикалық</a:t>
            </a:r>
            <a:r>
              <a:rPr lang="en-US" sz="2400" dirty="0">
                <a:solidFill>
                  <a:schemeClr val="tx2"/>
                </a:solidFill>
              </a:rPr>
              <a:t> </a:t>
            </a:r>
            <a:r>
              <a:rPr lang="en-US" sz="2400" dirty="0" err="1">
                <a:solidFill>
                  <a:schemeClr val="tx2"/>
                </a:solidFill>
              </a:rPr>
              <a:t>қызметті</a:t>
            </a:r>
            <a:r>
              <a:rPr lang="en-US" sz="2400" dirty="0">
                <a:solidFill>
                  <a:schemeClr val="tx2"/>
                </a:solidFill>
              </a:rPr>
              <a:t> </a:t>
            </a:r>
            <a:r>
              <a:rPr lang="en-US" sz="2400" dirty="0" err="1">
                <a:solidFill>
                  <a:schemeClr val="tx2"/>
                </a:solidFill>
              </a:rPr>
              <a:t>жүзеге</a:t>
            </a:r>
            <a:r>
              <a:rPr lang="en-US" sz="2400" dirty="0">
                <a:solidFill>
                  <a:schemeClr val="tx2"/>
                </a:solidFill>
              </a:rPr>
              <a:t> </a:t>
            </a:r>
            <a:r>
              <a:rPr lang="en-US" sz="2400" dirty="0" err="1">
                <a:solidFill>
                  <a:schemeClr val="tx2"/>
                </a:solidFill>
              </a:rPr>
              <a:t>асыруды</a:t>
            </a:r>
            <a:r>
              <a:rPr lang="en-US" sz="2400" dirty="0">
                <a:solidFill>
                  <a:schemeClr val="tx2"/>
                </a:solidFill>
              </a:rPr>
              <a:t> </a:t>
            </a:r>
            <a:r>
              <a:rPr lang="en-US" sz="2400" dirty="0" err="1">
                <a:solidFill>
                  <a:schemeClr val="tx2"/>
                </a:solidFill>
              </a:rPr>
              <a:t>жалғастыратын</a:t>
            </a:r>
            <a:r>
              <a:rPr lang="en-US" sz="2400" dirty="0">
                <a:solidFill>
                  <a:schemeClr val="tx2"/>
                </a:solidFill>
              </a:rPr>
              <a:t> </a:t>
            </a:r>
            <a:r>
              <a:rPr lang="en-US" sz="2400" dirty="0" err="1">
                <a:solidFill>
                  <a:schemeClr val="tx2"/>
                </a:solidFill>
              </a:rPr>
              <a:t>зейнеткерлік</a:t>
            </a:r>
            <a:r>
              <a:rPr lang="en-US" sz="2400" dirty="0">
                <a:solidFill>
                  <a:schemeClr val="tx2"/>
                </a:solidFill>
              </a:rPr>
              <a:t> </a:t>
            </a:r>
            <a:r>
              <a:rPr lang="en-US" sz="2400" dirty="0" err="1">
                <a:solidFill>
                  <a:schemeClr val="tx2"/>
                </a:solidFill>
              </a:rPr>
              <a:t>жастағы</a:t>
            </a:r>
            <a:r>
              <a:rPr lang="en-US" sz="2400" dirty="0">
                <a:solidFill>
                  <a:schemeClr val="tx2"/>
                </a:solidFill>
              </a:rPr>
              <a:t> </a:t>
            </a:r>
            <a:r>
              <a:rPr lang="en-US" sz="2400" dirty="0" err="1">
                <a:solidFill>
                  <a:schemeClr val="tx2"/>
                </a:solidFill>
              </a:rPr>
              <a:t>педагогтер</a:t>
            </a:r>
            <a:r>
              <a:rPr lang="en-US" sz="2400" dirty="0">
                <a:solidFill>
                  <a:schemeClr val="tx2"/>
                </a:solidFill>
              </a:rPr>
              <a:t> </a:t>
            </a:r>
            <a:r>
              <a:rPr lang="en-US" sz="2400" dirty="0" err="1">
                <a:solidFill>
                  <a:schemeClr val="tx2"/>
                </a:solidFill>
              </a:rPr>
              <a:t>аттестаттау</a:t>
            </a:r>
            <a:r>
              <a:rPr lang="en-US" sz="2400" dirty="0">
                <a:solidFill>
                  <a:schemeClr val="tx2"/>
                </a:solidFill>
              </a:rPr>
              <a:t> </a:t>
            </a:r>
            <a:r>
              <a:rPr lang="en-US" sz="2400" dirty="0" err="1">
                <a:solidFill>
                  <a:schemeClr val="tx2"/>
                </a:solidFill>
              </a:rPr>
              <a:t>рәсімінен</a:t>
            </a:r>
            <a:r>
              <a:rPr lang="en-US" sz="2400" dirty="0">
                <a:solidFill>
                  <a:schemeClr val="tx2"/>
                </a:solidFill>
              </a:rPr>
              <a:t> </a:t>
            </a:r>
            <a:r>
              <a:rPr lang="en-US" sz="2400" dirty="0" err="1">
                <a:solidFill>
                  <a:schemeClr val="tx2"/>
                </a:solidFill>
              </a:rPr>
              <a:t>жалпы</a:t>
            </a:r>
            <a:r>
              <a:rPr lang="en-US" sz="2400" dirty="0">
                <a:solidFill>
                  <a:schemeClr val="tx2"/>
                </a:solidFill>
              </a:rPr>
              <a:t> </a:t>
            </a:r>
            <a:r>
              <a:rPr lang="en-US" sz="2400" dirty="0" err="1">
                <a:solidFill>
                  <a:schemeClr val="tx2"/>
                </a:solidFill>
              </a:rPr>
              <a:t>негізде</a:t>
            </a:r>
            <a:r>
              <a:rPr lang="en-US" sz="2400" dirty="0">
                <a:solidFill>
                  <a:schemeClr val="tx2"/>
                </a:solidFill>
              </a:rPr>
              <a:t> </a:t>
            </a:r>
            <a:r>
              <a:rPr lang="en-US" sz="2400" dirty="0" err="1">
                <a:solidFill>
                  <a:schemeClr val="tx2"/>
                </a:solidFill>
              </a:rPr>
              <a:t>өтеді</a:t>
            </a:r>
            <a:r>
              <a:rPr lang="en-US" sz="2400" dirty="0" smtClean="0">
                <a:solidFill>
                  <a:schemeClr val="tx2"/>
                </a:solidFill>
              </a:rPr>
              <a:t>.</a:t>
            </a:r>
            <a:endParaRPr lang="kk-KZ" sz="2400" dirty="0" smtClean="0">
              <a:solidFill>
                <a:schemeClr val="tx2"/>
              </a:solidFill>
            </a:endParaRPr>
          </a:p>
          <a:p>
            <a:pPr algn="just"/>
            <a:endParaRPr lang="ru-RU" sz="2400" dirty="0">
              <a:solidFill>
                <a:schemeClr val="tx2"/>
              </a:solidFill>
            </a:endParaRPr>
          </a:p>
          <a:p>
            <a:pPr algn="just"/>
            <a:r>
              <a:rPr lang="en-US" sz="2400" dirty="0">
                <a:solidFill>
                  <a:schemeClr val="tx2"/>
                </a:solidFill>
              </a:rPr>
              <a:t>      </a:t>
            </a:r>
            <a:r>
              <a:rPr lang="en-US" sz="2400" dirty="0" err="1">
                <a:solidFill>
                  <a:schemeClr val="tx2"/>
                </a:solidFill>
              </a:rPr>
              <a:t>Біліктілік</a:t>
            </a:r>
            <a:r>
              <a:rPr lang="en-US" sz="2400" dirty="0">
                <a:solidFill>
                  <a:schemeClr val="tx2"/>
                </a:solidFill>
              </a:rPr>
              <a:t> </a:t>
            </a:r>
            <a:r>
              <a:rPr lang="en-US" sz="2400" dirty="0" err="1">
                <a:solidFill>
                  <a:schemeClr val="tx2"/>
                </a:solidFill>
              </a:rPr>
              <a:t>санатын</a:t>
            </a:r>
            <a:r>
              <a:rPr lang="en-US" sz="2400" dirty="0">
                <a:solidFill>
                  <a:schemeClr val="tx2"/>
                </a:solidFill>
              </a:rPr>
              <a:t> </a:t>
            </a:r>
            <a:r>
              <a:rPr lang="en-US" sz="2400" dirty="0" err="1">
                <a:solidFill>
                  <a:schemeClr val="tx2"/>
                </a:solidFill>
              </a:rPr>
              <a:t>жалпы</a:t>
            </a:r>
            <a:r>
              <a:rPr lang="en-US" sz="2400" dirty="0">
                <a:solidFill>
                  <a:schemeClr val="tx2"/>
                </a:solidFill>
              </a:rPr>
              <a:t> </a:t>
            </a:r>
            <a:r>
              <a:rPr lang="en-US" sz="2400" dirty="0" err="1">
                <a:solidFill>
                  <a:schemeClr val="tx2"/>
                </a:solidFill>
              </a:rPr>
              <a:t>негізде</a:t>
            </a:r>
            <a:r>
              <a:rPr lang="en-US" sz="2400" dirty="0">
                <a:solidFill>
                  <a:schemeClr val="tx2"/>
                </a:solidFill>
              </a:rPr>
              <a:t> </a:t>
            </a:r>
            <a:r>
              <a:rPr lang="en-US" sz="2400" dirty="0" err="1">
                <a:solidFill>
                  <a:schemeClr val="tx2"/>
                </a:solidFill>
              </a:rPr>
              <a:t>беру</a:t>
            </a:r>
            <a:r>
              <a:rPr lang="en-US" sz="2400" dirty="0">
                <a:solidFill>
                  <a:schemeClr val="tx2"/>
                </a:solidFill>
              </a:rPr>
              <a:t> (</a:t>
            </a:r>
            <a:r>
              <a:rPr lang="en-US" sz="2400" dirty="0" err="1">
                <a:solidFill>
                  <a:schemeClr val="tx2"/>
                </a:solidFill>
              </a:rPr>
              <a:t>растау</a:t>
            </a:r>
            <a:r>
              <a:rPr lang="en-US" sz="2400" dirty="0">
                <a:solidFill>
                  <a:schemeClr val="tx2"/>
                </a:solidFill>
              </a:rPr>
              <a:t>) </a:t>
            </a:r>
            <a:r>
              <a:rPr lang="en-US" sz="2400" dirty="0" err="1">
                <a:solidFill>
                  <a:schemeClr val="tx2"/>
                </a:solidFill>
              </a:rPr>
              <a:t>рәсімінен</a:t>
            </a:r>
            <a:r>
              <a:rPr lang="en-US" sz="2400" dirty="0">
                <a:solidFill>
                  <a:schemeClr val="tx2"/>
                </a:solidFill>
              </a:rPr>
              <a:t> </a:t>
            </a:r>
            <a:r>
              <a:rPr lang="en-US" sz="2400" dirty="0" err="1">
                <a:solidFill>
                  <a:schemeClr val="tx2"/>
                </a:solidFill>
              </a:rPr>
              <a:t>бас</a:t>
            </a:r>
            <a:r>
              <a:rPr lang="en-US" sz="2400" dirty="0">
                <a:solidFill>
                  <a:schemeClr val="tx2"/>
                </a:solidFill>
              </a:rPr>
              <a:t> </a:t>
            </a:r>
            <a:r>
              <a:rPr lang="en-US" sz="2400" dirty="0" err="1">
                <a:solidFill>
                  <a:schemeClr val="tx2"/>
                </a:solidFill>
              </a:rPr>
              <a:t>тартқан</a:t>
            </a:r>
            <a:r>
              <a:rPr lang="en-US" sz="2400" dirty="0">
                <a:solidFill>
                  <a:schemeClr val="tx2"/>
                </a:solidFill>
              </a:rPr>
              <a:t> </a:t>
            </a:r>
            <a:r>
              <a:rPr lang="en-US" sz="2400" dirty="0" err="1">
                <a:solidFill>
                  <a:schemeClr val="tx2"/>
                </a:solidFill>
              </a:rPr>
              <a:t>жағдайда</a:t>
            </a:r>
            <a:r>
              <a:rPr lang="en-US" sz="2400" dirty="0">
                <a:solidFill>
                  <a:schemeClr val="tx2"/>
                </a:solidFill>
              </a:rPr>
              <a:t> </a:t>
            </a:r>
            <a:r>
              <a:rPr lang="en-US" sz="2400" dirty="0" err="1">
                <a:solidFill>
                  <a:schemeClr val="tx2"/>
                </a:solidFill>
              </a:rPr>
              <a:t>біліктілік</a:t>
            </a:r>
            <a:r>
              <a:rPr lang="en-US" sz="2400" dirty="0">
                <a:solidFill>
                  <a:schemeClr val="tx2"/>
                </a:solidFill>
              </a:rPr>
              <a:t> </a:t>
            </a:r>
            <a:r>
              <a:rPr lang="en-US" sz="2400" dirty="0" err="1">
                <a:solidFill>
                  <a:schemeClr val="tx2"/>
                </a:solidFill>
              </a:rPr>
              <a:t>санаты</a:t>
            </a:r>
            <a:r>
              <a:rPr lang="en-US" sz="2400" dirty="0">
                <a:solidFill>
                  <a:schemeClr val="tx2"/>
                </a:solidFill>
              </a:rPr>
              <a:t> "</a:t>
            </a:r>
            <a:r>
              <a:rPr lang="en-US" sz="2400" dirty="0" err="1">
                <a:solidFill>
                  <a:schemeClr val="tx2"/>
                </a:solidFill>
              </a:rPr>
              <a:t>педагог</a:t>
            </a:r>
            <a:r>
              <a:rPr lang="en-US" sz="2400" dirty="0">
                <a:solidFill>
                  <a:schemeClr val="tx2"/>
                </a:solidFill>
              </a:rPr>
              <a:t>" </a:t>
            </a:r>
            <a:r>
              <a:rPr lang="en-US" sz="2400" dirty="0" err="1">
                <a:solidFill>
                  <a:schemeClr val="tx2"/>
                </a:solidFill>
              </a:rPr>
              <a:t>біліктілік</a:t>
            </a:r>
            <a:r>
              <a:rPr lang="en-US" sz="2400" dirty="0">
                <a:solidFill>
                  <a:schemeClr val="tx2"/>
                </a:solidFill>
              </a:rPr>
              <a:t> </a:t>
            </a:r>
            <a:r>
              <a:rPr lang="en-US" sz="2400" dirty="0" err="1">
                <a:solidFill>
                  <a:schemeClr val="tx2"/>
                </a:solidFill>
              </a:rPr>
              <a:t>санатына</a:t>
            </a:r>
            <a:r>
              <a:rPr lang="en-US" sz="2400" dirty="0">
                <a:solidFill>
                  <a:schemeClr val="tx2"/>
                </a:solidFill>
              </a:rPr>
              <a:t> </a:t>
            </a:r>
            <a:r>
              <a:rPr lang="en-US" sz="2400" dirty="0" err="1">
                <a:solidFill>
                  <a:schemeClr val="tx2"/>
                </a:solidFill>
              </a:rPr>
              <a:t>дейін</a:t>
            </a:r>
            <a:r>
              <a:rPr lang="en-US" sz="2400" dirty="0">
                <a:solidFill>
                  <a:schemeClr val="tx2"/>
                </a:solidFill>
              </a:rPr>
              <a:t> </a:t>
            </a:r>
            <a:r>
              <a:rPr lang="en-US" sz="2400" dirty="0" err="1">
                <a:solidFill>
                  <a:schemeClr val="tx2"/>
                </a:solidFill>
              </a:rPr>
              <a:t>төмендетіледі</a:t>
            </a:r>
            <a:r>
              <a:rPr lang="en-US" sz="2400" dirty="0">
                <a:solidFill>
                  <a:schemeClr val="tx2"/>
                </a:solidFill>
              </a:rPr>
              <a:t>.</a:t>
            </a:r>
            <a:endParaRPr lang="ru-RU" sz="2400" dirty="0">
              <a:solidFill>
                <a:schemeClr val="tx2"/>
              </a:solidFill>
            </a:endParaRPr>
          </a:p>
          <a:p>
            <a:pPr algn="just"/>
            <a:endParaRPr lang="ru-RU" sz="2400" dirty="0" smtClean="0">
              <a:solidFill>
                <a:schemeClr val="tx2"/>
              </a:solidFill>
            </a:endParaRPr>
          </a:p>
          <a:p>
            <a:pPr algn="just"/>
            <a:r>
              <a:rPr lang="ru-RU" sz="2400" dirty="0">
                <a:solidFill>
                  <a:schemeClr val="tx2"/>
                </a:solidFill>
              </a:rPr>
              <a:t>       </a:t>
            </a:r>
            <a:endParaRPr lang="ru-RU" sz="1600" dirty="0"/>
          </a:p>
        </p:txBody>
      </p:sp>
    </p:spTree>
    <p:extLst>
      <p:ext uri="{BB962C8B-B14F-4D97-AF65-F5344CB8AC3E}">
        <p14:creationId xmlns:p14="http://schemas.microsoft.com/office/powerpoint/2010/main" val="2960429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4953" y="1072055"/>
            <a:ext cx="11377448" cy="345582"/>
          </a:xfrm>
        </p:spPr>
        <p:txBody>
          <a:bodyPr>
            <a:noAutofit/>
          </a:bodyPr>
          <a:lstStyle/>
          <a:p>
            <a:r>
              <a:rPr lang="ru-RU" sz="3600" b="1" dirty="0" smtClean="0"/>
              <a:t/>
            </a:r>
            <a:br>
              <a:rPr lang="ru-RU" sz="3600" b="1" dirty="0" smtClean="0"/>
            </a:br>
            <a:r>
              <a:rPr lang="ru-RU" sz="3200" b="1" dirty="0" err="1">
                <a:solidFill>
                  <a:schemeClr val="tx2"/>
                </a:solidFill>
                <a:latin typeface="Arial"/>
                <a:ea typeface="Arial"/>
                <a:cs typeface="Arial"/>
                <a:sym typeface="Arial"/>
              </a:rPr>
              <a:t>Педагогтерге</a:t>
            </a:r>
            <a:r>
              <a:rPr lang="ru-RU" sz="3200" b="1" dirty="0">
                <a:solidFill>
                  <a:schemeClr val="tx2"/>
                </a:solidFill>
                <a:latin typeface="Arial"/>
                <a:ea typeface="Arial"/>
                <a:cs typeface="Arial"/>
                <a:sym typeface="Arial"/>
              </a:rPr>
              <a:t> </a:t>
            </a:r>
            <a:r>
              <a:rPr lang="ru-RU" sz="3200" b="1" dirty="0" err="1">
                <a:solidFill>
                  <a:schemeClr val="tx2"/>
                </a:solidFill>
                <a:latin typeface="Arial"/>
                <a:ea typeface="Arial"/>
                <a:cs typeface="Arial"/>
                <a:sym typeface="Arial"/>
              </a:rPr>
              <a:t>біліктілік</a:t>
            </a:r>
            <a:r>
              <a:rPr lang="ru-RU" sz="3200" b="1" dirty="0">
                <a:solidFill>
                  <a:schemeClr val="tx2"/>
                </a:solidFill>
                <a:latin typeface="Arial"/>
                <a:ea typeface="Arial"/>
                <a:cs typeface="Arial"/>
                <a:sym typeface="Arial"/>
              </a:rPr>
              <a:t> </a:t>
            </a:r>
            <a:r>
              <a:rPr lang="ru-RU" sz="3200" b="1" dirty="0" err="1">
                <a:solidFill>
                  <a:schemeClr val="tx2"/>
                </a:solidFill>
                <a:latin typeface="Arial"/>
                <a:ea typeface="Arial"/>
                <a:cs typeface="Arial"/>
                <a:sym typeface="Arial"/>
              </a:rPr>
              <a:t>санаттарын</a:t>
            </a:r>
            <a:r>
              <a:rPr lang="ru-RU" sz="3200" b="1" dirty="0">
                <a:solidFill>
                  <a:schemeClr val="tx2"/>
                </a:solidFill>
                <a:latin typeface="Arial"/>
                <a:ea typeface="Arial"/>
                <a:cs typeface="Arial"/>
                <a:sym typeface="Arial"/>
              </a:rPr>
              <a:t> </a:t>
            </a:r>
            <a:r>
              <a:rPr lang="ru-RU" sz="3200" b="1" dirty="0" err="1">
                <a:solidFill>
                  <a:schemeClr val="tx2"/>
                </a:solidFill>
                <a:latin typeface="Arial"/>
                <a:ea typeface="Arial"/>
                <a:cs typeface="Arial"/>
                <a:sym typeface="Arial"/>
              </a:rPr>
              <a:t>мерзімінен</a:t>
            </a:r>
            <a:r>
              <a:rPr lang="ru-RU" sz="3200" b="1" dirty="0">
                <a:solidFill>
                  <a:schemeClr val="tx2"/>
                </a:solidFill>
                <a:latin typeface="Arial"/>
                <a:ea typeface="Arial"/>
                <a:cs typeface="Arial"/>
                <a:sym typeface="Arial"/>
              </a:rPr>
              <a:t> </a:t>
            </a:r>
            <a:r>
              <a:rPr lang="ru-RU" sz="3200" b="1" dirty="0" err="1">
                <a:solidFill>
                  <a:schemeClr val="tx2"/>
                </a:solidFill>
                <a:latin typeface="Arial"/>
                <a:ea typeface="Arial"/>
                <a:cs typeface="Arial"/>
                <a:sym typeface="Arial"/>
              </a:rPr>
              <a:t>бұрын</a:t>
            </a:r>
            <a:r>
              <a:rPr lang="ru-RU" sz="3200" b="1" dirty="0">
                <a:solidFill>
                  <a:schemeClr val="tx2"/>
                </a:solidFill>
                <a:latin typeface="Arial"/>
                <a:ea typeface="Arial"/>
                <a:cs typeface="Arial"/>
                <a:sym typeface="Arial"/>
              </a:rPr>
              <a:t> беру </a:t>
            </a:r>
            <a:r>
              <a:rPr lang="ru-RU" sz="3200" b="1" dirty="0" err="1">
                <a:solidFill>
                  <a:schemeClr val="tx2"/>
                </a:solidFill>
                <a:latin typeface="Arial"/>
                <a:ea typeface="Arial"/>
                <a:cs typeface="Arial"/>
                <a:sym typeface="Arial"/>
              </a:rPr>
              <a:t>тәртібі</a:t>
            </a:r>
            <a:r>
              <a:rPr lang="ru-RU" sz="3200" b="1" dirty="0">
                <a:solidFill>
                  <a:schemeClr val="tx2"/>
                </a:solidFill>
                <a:latin typeface="Arial"/>
                <a:ea typeface="Arial"/>
                <a:cs typeface="Arial"/>
                <a:sym typeface="Arial"/>
              </a:rPr>
              <a:t/>
            </a:r>
            <a:br>
              <a:rPr lang="ru-RU" sz="3200" b="1" dirty="0">
                <a:solidFill>
                  <a:schemeClr val="tx2"/>
                </a:solidFill>
                <a:latin typeface="Arial"/>
                <a:ea typeface="Arial"/>
                <a:cs typeface="Arial"/>
                <a:sym typeface="Arial"/>
              </a:rPr>
            </a:br>
            <a:endParaRPr lang="ru-RU" sz="3200" b="1" dirty="0">
              <a:solidFill>
                <a:schemeClr val="tx2"/>
              </a:solidFill>
              <a:latin typeface="Arial"/>
              <a:ea typeface="Arial"/>
              <a:cs typeface="Arial"/>
              <a:sym typeface="Arial"/>
            </a:endParaRPr>
          </a:p>
        </p:txBody>
      </p:sp>
      <p:sp>
        <p:nvSpPr>
          <p:cNvPr id="3" name="Номер слайда 2"/>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25</a:t>
            </a:fld>
            <a:endParaRPr lang="ru-RU" dirty="0"/>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sp>
        <p:nvSpPr>
          <p:cNvPr id="7" name="Прямоугольник 6"/>
          <p:cNvSpPr/>
          <p:nvPr/>
        </p:nvSpPr>
        <p:spPr>
          <a:xfrm>
            <a:off x="236482" y="1576550"/>
            <a:ext cx="11650717" cy="338554"/>
          </a:xfrm>
          <a:prstGeom prst="rect">
            <a:avLst/>
          </a:prstGeom>
        </p:spPr>
        <p:txBody>
          <a:bodyPr wrap="square">
            <a:spAutoFit/>
          </a:bodyPr>
          <a:lstStyle/>
          <a:p>
            <a:pPr algn="just"/>
            <a:r>
              <a:rPr lang="ru-RU" sz="1600" dirty="0"/>
              <a:t>          </a:t>
            </a:r>
          </a:p>
        </p:txBody>
      </p:sp>
      <p:sp>
        <p:nvSpPr>
          <p:cNvPr id="8" name="Прямоугольник 7"/>
          <p:cNvSpPr/>
          <p:nvPr/>
        </p:nvSpPr>
        <p:spPr>
          <a:xfrm>
            <a:off x="346842" y="1814253"/>
            <a:ext cx="11540358" cy="4862870"/>
          </a:xfrm>
          <a:prstGeom prst="rect">
            <a:avLst/>
          </a:prstGeom>
        </p:spPr>
        <p:txBody>
          <a:bodyPr wrap="square">
            <a:spAutoFit/>
          </a:bodyPr>
          <a:lstStyle/>
          <a:p>
            <a:pPr algn="just">
              <a:lnSpc>
                <a:spcPct val="115000"/>
              </a:lnSpc>
            </a:pPr>
            <a:r>
              <a:rPr lang="ru-RU" sz="2400" dirty="0" smtClean="0">
                <a:solidFill>
                  <a:schemeClr val="tx2"/>
                </a:solidFill>
              </a:rPr>
              <a:t>-Б</a:t>
            </a:r>
            <a:r>
              <a:rPr lang="en-US" sz="2400" dirty="0">
                <a:solidFill>
                  <a:schemeClr val="tx2"/>
                </a:solidFill>
              </a:rPr>
              <a:t>i</a:t>
            </a:r>
            <a:r>
              <a:rPr lang="ru-RU" sz="2400" dirty="0">
                <a:solidFill>
                  <a:schemeClr val="tx2"/>
                </a:solidFill>
              </a:rPr>
              <a:t>л</a:t>
            </a:r>
            <a:r>
              <a:rPr lang="en-US" sz="2400" dirty="0">
                <a:solidFill>
                  <a:schemeClr val="tx2"/>
                </a:solidFill>
              </a:rPr>
              <a:t>i</a:t>
            </a:r>
            <a:r>
              <a:rPr lang="ru-RU" sz="2400" dirty="0" err="1">
                <a:solidFill>
                  <a:schemeClr val="tx2"/>
                </a:solidFill>
              </a:rPr>
              <a:t>кт</a:t>
            </a:r>
            <a:r>
              <a:rPr lang="en-US" sz="2400" dirty="0">
                <a:solidFill>
                  <a:schemeClr val="tx2"/>
                </a:solidFill>
              </a:rPr>
              <a:t>i</a:t>
            </a:r>
            <a:r>
              <a:rPr lang="ru-RU" sz="2400" dirty="0">
                <a:solidFill>
                  <a:schemeClr val="tx2"/>
                </a:solidFill>
              </a:rPr>
              <a:t>л</a:t>
            </a:r>
            <a:r>
              <a:rPr lang="en-US" sz="2400" dirty="0">
                <a:solidFill>
                  <a:schemeClr val="tx2"/>
                </a:solidFill>
              </a:rPr>
              <a:t>i</a:t>
            </a:r>
            <a:r>
              <a:rPr lang="ru-RU" sz="2400" dirty="0">
                <a:solidFill>
                  <a:schemeClr val="tx2"/>
                </a:solidFill>
              </a:rPr>
              <a:t>к </a:t>
            </a:r>
            <a:r>
              <a:rPr lang="ru-RU" sz="2400" dirty="0" err="1">
                <a:solidFill>
                  <a:schemeClr val="tx2"/>
                </a:solidFill>
              </a:rPr>
              <a:t>санатын</a:t>
            </a:r>
            <a:r>
              <a:rPr lang="ru-RU" sz="2400" dirty="0">
                <a:solidFill>
                  <a:schemeClr val="tx2"/>
                </a:solidFill>
              </a:rPr>
              <a:t> мерз</a:t>
            </a:r>
            <a:r>
              <a:rPr lang="en-US" sz="2400" dirty="0">
                <a:solidFill>
                  <a:schemeClr val="tx2"/>
                </a:solidFill>
              </a:rPr>
              <a:t>i</a:t>
            </a:r>
            <a:r>
              <a:rPr lang="ru-RU" sz="2400" dirty="0">
                <a:solidFill>
                  <a:schemeClr val="tx2"/>
                </a:solidFill>
              </a:rPr>
              <a:t>м</a:t>
            </a:r>
            <a:r>
              <a:rPr lang="en-US" sz="2400" dirty="0">
                <a:solidFill>
                  <a:schemeClr val="tx2"/>
                </a:solidFill>
              </a:rPr>
              <a:t>i</a:t>
            </a:r>
            <a:r>
              <a:rPr lang="ru-RU" sz="2400" dirty="0" err="1">
                <a:solidFill>
                  <a:schemeClr val="tx2"/>
                </a:solidFill>
              </a:rPr>
              <a:t>нен</a:t>
            </a:r>
            <a:r>
              <a:rPr lang="ru-RU" sz="2400" dirty="0">
                <a:solidFill>
                  <a:schemeClr val="tx2"/>
                </a:solidFill>
              </a:rPr>
              <a:t> </a:t>
            </a:r>
            <a:r>
              <a:rPr lang="ru-RU" sz="2400" dirty="0" err="1">
                <a:solidFill>
                  <a:schemeClr val="tx2"/>
                </a:solidFill>
              </a:rPr>
              <a:t>бұрын</a:t>
            </a:r>
            <a:r>
              <a:rPr lang="ru-RU" sz="2400" dirty="0">
                <a:solidFill>
                  <a:schemeClr val="tx2"/>
                </a:solidFill>
              </a:rPr>
              <a:t> </a:t>
            </a:r>
            <a:r>
              <a:rPr lang="ru-RU" sz="2400" dirty="0" err="1">
                <a:solidFill>
                  <a:schemeClr val="tx2"/>
                </a:solidFill>
              </a:rPr>
              <a:t>беруге</a:t>
            </a:r>
            <a:r>
              <a:rPr lang="ru-RU" sz="2400" dirty="0">
                <a:solidFill>
                  <a:schemeClr val="tx2"/>
                </a:solidFill>
              </a:rPr>
              <a:t> </a:t>
            </a:r>
            <a:r>
              <a:rPr lang="ru-RU" sz="2400" dirty="0" err="1">
                <a:solidFill>
                  <a:schemeClr val="tx2"/>
                </a:solidFill>
              </a:rPr>
              <a:t>кезект</a:t>
            </a:r>
            <a:r>
              <a:rPr lang="en-US" sz="2400" dirty="0">
                <a:solidFill>
                  <a:schemeClr val="tx2"/>
                </a:solidFill>
              </a:rPr>
              <a:t>i</a:t>
            </a:r>
            <a:r>
              <a:rPr lang="ru-RU" sz="2400" dirty="0">
                <a:solidFill>
                  <a:schemeClr val="tx2"/>
                </a:solidFill>
              </a:rPr>
              <a:t> </a:t>
            </a:r>
            <a:r>
              <a:rPr lang="ru-RU" sz="2400" dirty="0" err="1">
                <a:solidFill>
                  <a:schemeClr val="tx2"/>
                </a:solidFill>
              </a:rPr>
              <a:t>аттестаттаудан</a:t>
            </a:r>
            <a:r>
              <a:rPr lang="ru-RU" sz="2400" dirty="0">
                <a:solidFill>
                  <a:schemeClr val="tx2"/>
                </a:solidFill>
              </a:rPr>
              <a:t> </a:t>
            </a:r>
            <a:r>
              <a:rPr lang="ru-RU" sz="2400" dirty="0" err="1">
                <a:solidFill>
                  <a:schemeClr val="tx2"/>
                </a:solidFill>
              </a:rPr>
              <a:t>кей</a:t>
            </a:r>
            <a:r>
              <a:rPr lang="en-US" sz="2400" dirty="0">
                <a:solidFill>
                  <a:schemeClr val="tx2"/>
                </a:solidFill>
              </a:rPr>
              <a:t>i</a:t>
            </a:r>
            <a:r>
              <a:rPr lang="ru-RU" sz="2400" dirty="0">
                <a:solidFill>
                  <a:schemeClr val="tx2"/>
                </a:solidFill>
              </a:rPr>
              <a:t>н </a:t>
            </a:r>
            <a:r>
              <a:rPr lang="ru-RU" sz="2400" b="1" dirty="0" err="1">
                <a:solidFill>
                  <a:schemeClr val="tx2"/>
                </a:solidFill>
              </a:rPr>
              <a:t>ек</a:t>
            </a:r>
            <a:r>
              <a:rPr lang="en-US" sz="2400" b="1" dirty="0">
                <a:solidFill>
                  <a:schemeClr val="tx2"/>
                </a:solidFill>
              </a:rPr>
              <a:t>i</a:t>
            </a:r>
            <a:r>
              <a:rPr lang="ru-RU" sz="2400" b="1" dirty="0">
                <a:solidFill>
                  <a:schemeClr val="tx2"/>
                </a:solidFill>
              </a:rPr>
              <a:t> </a:t>
            </a:r>
            <a:r>
              <a:rPr lang="ru-RU" sz="2400" b="1" dirty="0" err="1">
                <a:solidFill>
                  <a:schemeClr val="tx2"/>
                </a:solidFill>
              </a:rPr>
              <a:t>жыл</a:t>
            </a:r>
            <a:r>
              <a:rPr lang="ru-RU" sz="2400" b="1" dirty="0">
                <a:solidFill>
                  <a:schemeClr val="tx2"/>
                </a:solidFill>
              </a:rPr>
              <a:t> </a:t>
            </a:r>
            <a:r>
              <a:rPr lang="ru-RU" sz="2400" b="1" dirty="0" err="1">
                <a:solidFill>
                  <a:schemeClr val="tx2"/>
                </a:solidFill>
              </a:rPr>
              <a:t>өткен</a:t>
            </a:r>
            <a:r>
              <a:rPr lang="ru-RU" sz="2400" b="1" dirty="0">
                <a:solidFill>
                  <a:schemeClr val="tx2"/>
                </a:solidFill>
              </a:rPr>
              <a:t> </a:t>
            </a:r>
            <a:r>
              <a:rPr lang="ru-RU" sz="2400" b="1" dirty="0" err="1">
                <a:solidFill>
                  <a:schemeClr val="tx2"/>
                </a:solidFill>
              </a:rPr>
              <a:t>соң</a:t>
            </a:r>
            <a:r>
              <a:rPr lang="ru-RU" sz="2400" dirty="0">
                <a:solidFill>
                  <a:schemeClr val="tx2"/>
                </a:solidFill>
              </a:rPr>
              <a:t> </a:t>
            </a:r>
            <a:r>
              <a:rPr lang="ru-RU" sz="2400" dirty="0" err="1">
                <a:solidFill>
                  <a:schemeClr val="tx2"/>
                </a:solidFill>
              </a:rPr>
              <a:t>жол</a:t>
            </a:r>
            <a:r>
              <a:rPr lang="ru-RU" sz="2400" dirty="0">
                <a:solidFill>
                  <a:schemeClr val="tx2"/>
                </a:solidFill>
              </a:rPr>
              <a:t> </a:t>
            </a:r>
            <a:r>
              <a:rPr lang="ru-RU" sz="2400" dirty="0" err="1">
                <a:solidFill>
                  <a:schemeClr val="tx2"/>
                </a:solidFill>
              </a:rPr>
              <a:t>бер</a:t>
            </a:r>
            <a:r>
              <a:rPr lang="en-US" sz="2400" dirty="0">
                <a:solidFill>
                  <a:schemeClr val="tx2"/>
                </a:solidFill>
              </a:rPr>
              <a:t>i</a:t>
            </a:r>
            <a:r>
              <a:rPr lang="ru-RU" sz="2400" dirty="0">
                <a:solidFill>
                  <a:schemeClr val="tx2"/>
                </a:solidFill>
              </a:rPr>
              <a:t>лед</a:t>
            </a:r>
            <a:r>
              <a:rPr lang="en-US" sz="2400" dirty="0">
                <a:solidFill>
                  <a:schemeClr val="tx2"/>
                </a:solidFill>
              </a:rPr>
              <a:t>i</a:t>
            </a:r>
            <a:r>
              <a:rPr lang="ru-RU" sz="2400" dirty="0">
                <a:solidFill>
                  <a:schemeClr val="tx2"/>
                </a:solidFill>
              </a:rPr>
              <a:t>. Педагог </a:t>
            </a:r>
            <a:r>
              <a:rPr lang="ru-RU" sz="2400" dirty="0" err="1">
                <a:solidFill>
                  <a:schemeClr val="tx2"/>
                </a:solidFill>
              </a:rPr>
              <a:t>Біліктілік</a:t>
            </a:r>
            <a:r>
              <a:rPr lang="ru-RU" sz="2400" dirty="0">
                <a:solidFill>
                  <a:schemeClr val="tx2"/>
                </a:solidFill>
              </a:rPr>
              <a:t> </a:t>
            </a:r>
            <a:r>
              <a:rPr lang="ru-RU" sz="2400" dirty="0" err="1">
                <a:solidFill>
                  <a:schemeClr val="tx2"/>
                </a:solidFill>
              </a:rPr>
              <a:t>тестілеуін</a:t>
            </a:r>
            <a:r>
              <a:rPr lang="ru-RU" sz="2400" dirty="0">
                <a:solidFill>
                  <a:schemeClr val="tx2"/>
                </a:solidFill>
              </a:rPr>
              <a:t> </a:t>
            </a:r>
            <a:r>
              <a:rPr lang="ru-RU" sz="2400" dirty="0" err="1">
                <a:solidFill>
                  <a:schemeClr val="tx2"/>
                </a:solidFill>
              </a:rPr>
              <a:t>сәтті</a:t>
            </a:r>
            <a:r>
              <a:rPr lang="ru-RU" sz="2400" dirty="0">
                <a:solidFill>
                  <a:schemeClr val="tx2"/>
                </a:solidFill>
              </a:rPr>
              <a:t> </a:t>
            </a:r>
            <a:r>
              <a:rPr lang="ru-RU" sz="2400" dirty="0" err="1">
                <a:solidFill>
                  <a:schemeClr val="tx2"/>
                </a:solidFill>
              </a:rPr>
              <a:t>тапсырғаннан</a:t>
            </a:r>
            <a:r>
              <a:rPr lang="ru-RU" sz="2400" dirty="0">
                <a:solidFill>
                  <a:schemeClr val="tx2"/>
                </a:solidFill>
              </a:rPr>
              <a:t> </a:t>
            </a:r>
            <a:r>
              <a:rPr lang="ru-RU" sz="2400" dirty="0" err="1">
                <a:solidFill>
                  <a:schemeClr val="tx2"/>
                </a:solidFill>
              </a:rPr>
              <a:t>кейін</a:t>
            </a:r>
            <a:r>
              <a:rPr lang="ru-RU" sz="2400" dirty="0">
                <a:solidFill>
                  <a:schemeClr val="tx2"/>
                </a:solidFill>
              </a:rPr>
              <a:t> </a:t>
            </a:r>
            <a:r>
              <a:rPr lang="ru-RU" sz="2400" dirty="0" err="1">
                <a:solidFill>
                  <a:schemeClr val="tx2"/>
                </a:solidFill>
              </a:rPr>
              <a:t>және</a:t>
            </a:r>
            <a:r>
              <a:rPr lang="ru-RU" sz="2400" dirty="0">
                <a:solidFill>
                  <a:schemeClr val="tx2"/>
                </a:solidFill>
              </a:rPr>
              <a:t> осы </a:t>
            </a:r>
            <a:r>
              <a:rPr lang="ru-RU" sz="2400" dirty="0" err="1">
                <a:solidFill>
                  <a:schemeClr val="tx2"/>
                </a:solidFill>
              </a:rPr>
              <a:t>Қағидаларда</a:t>
            </a:r>
            <a:r>
              <a:rPr lang="ru-RU" sz="2400" dirty="0">
                <a:solidFill>
                  <a:schemeClr val="tx2"/>
                </a:solidFill>
              </a:rPr>
              <a:t> </a:t>
            </a:r>
            <a:r>
              <a:rPr lang="ru-RU" sz="2400" dirty="0" err="1">
                <a:solidFill>
                  <a:schemeClr val="tx2"/>
                </a:solidFill>
              </a:rPr>
              <a:t>белгіленген</a:t>
            </a:r>
            <a:r>
              <a:rPr lang="ru-RU" sz="2400" dirty="0">
                <a:solidFill>
                  <a:schemeClr val="tx2"/>
                </a:solidFill>
              </a:rPr>
              <a:t> </a:t>
            </a:r>
            <a:r>
              <a:rPr lang="ru-RU" sz="2400" dirty="0" err="1">
                <a:solidFill>
                  <a:schemeClr val="tx2"/>
                </a:solidFill>
              </a:rPr>
              <a:t>тәртіппен</a:t>
            </a:r>
            <a:r>
              <a:rPr lang="ru-RU" sz="2400" dirty="0">
                <a:solidFill>
                  <a:schemeClr val="tx2"/>
                </a:solidFill>
              </a:rPr>
              <a:t> </a:t>
            </a:r>
            <a:r>
              <a:rPr lang="ru-RU" sz="2400" dirty="0" err="1">
                <a:solidFill>
                  <a:schemeClr val="tx2"/>
                </a:solidFill>
              </a:rPr>
              <a:t>соңғы</a:t>
            </a:r>
            <a:r>
              <a:rPr lang="ru-RU" sz="2400" dirty="0">
                <a:solidFill>
                  <a:schemeClr val="tx2"/>
                </a:solidFill>
              </a:rPr>
              <a:t> </a:t>
            </a:r>
            <a:r>
              <a:rPr lang="ru-RU" sz="2400" dirty="0" err="1">
                <a:solidFill>
                  <a:schemeClr val="tx2"/>
                </a:solidFill>
              </a:rPr>
              <a:t>екі</a:t>
            </a:r>
            <a:r>
              <a:rPr lang="ru-RU" sz="2400" dirty="0">
                <a:solidFill>
                  <a:schemeClr val="tx2"/>
                </a:solidFill>
              </a:rPr>
              <a:t> </a:t>
            </a:r>
            <a:r>
              <a:rPr lang="ru-RU" sz="2400" dirty="0" err="1">
                <a:solidFill>
                  <a:schemeClr val="tx2"/>
                </a:solidFill>
              </a:rPr>
              <a:t>жыл</a:t>
            </a:r>
            <a:r>
              <a:rPr lang="ru-RU" sz="2400" dirty="0">
                <a:solidFill>
                  <a:schemeClr val="tx2"/>
                </a:solidFill>
              </a:rPr>
              <a:t> </a:t>
            </a:r>
            <a:r>
              <a:rPr lang="ru-RU" sz="2400" dirty="0" err="1">
                <a:solidFill>
                  <a:schemeClr val="tx2"/>
                </a:solidFill>
              </a:rPr>
              <a:t>ішінде</a:t>
            </a:r>
            <a:r>
              <a:rPr lang="ru-RU" sz="2400" dirty="0">
                <a:solidFill>
                  <a:schemeClr val="tx2"/>
                </a:solidFill>
              </a:rPr>
              <a:t> </a:t>
            </a:r>
            <a:r>
              <a:rPr lang="ru-RU" sz="2400" dirty="0" err="1">
                <a:solidFill>
                  <a:schemeClr val="tx2"/>
                </a:solidFill>
              </a:rPr>
              <a:t>тиісті</a:t>
            </a:r>
            <a:r>
              <a:rPr lang="ru-RU" sz="2400" dirty="0">
                <a:solidFill>
                  <a:schemeClr val="tx2"/>
                </a:solidFill>
              </a:rPr>
              <a:t> </a:t>
            </a:r>
            <a:r>
              <a:rPr lang="ru-RU" sz="2400" dirty="0" err="1">
                <a:solidFill>
                  <a:schemeClr val="tx2"/>
                </a:solidFill>
              </a:rPr>
              <a:t>қызмет</a:t>
            </a:r>
            <a:r>
              <a:rPr lang="ru-RU" sz="2400" dirty="0">
                <a:solidFill>
                  <a:schemeClr val="tx2"/>
                </a:solidFill>
              </a:rPr>
              <a:t> </a:t>
            </a:r>
            <a:r>
              <a:rPr lang="ru-RU" sz="2400" dirty="0" err="1">
                <a:solidFill>
                  <a:schemeClr val="tx2"/>
                </a:solidFill>
              </a:rPr>
              <a:t>нәтижелері</a:t>
            </a:r>
            <a:r>
              <a:rPr lang="ru-RU" sz="2400" dirty="0">
                <a:solidFill>
                  <a:schemeClr val="tx2"/>
                </a:solidFill>
              </a:rPr>
              <a:t> </a:t>
            </a:r>
            <a:r>
              <a:rPr lang="ru-RU" sz="2400" dirty="0" err="1">
                <a:solidFill>
                  <a:schemeClr val="tx2"/>
                </a:solidFill>
              </a:rPr>
              <a:t>болғаннан</a:t>
            </a:r>
            <a:r>
              <a:rPr lang="ru-RU" sz="2400" dirty="0">
                <a:solidFill>
                  <a:schemeClr val="tx2"/>
                </a:solidFill>
              </a:rPr>
              <a:t> </a:t>
            </a:r>
            <a:r>
              <a:rPr lang="ru-RU" sz="2400" dirty="0" err="1">
                <a:solidFill>
                  <a:schemeClr val="tx2"/>
                </a:solidFill>
              </a:rPr>
              <a:t>кейін</a:t>
            </a:r>
            <a:r>
              <a:rPr lang="ru-RU" sz="2400" dirty="0">
                <a:solidFill>
                  <a:schemeClr val="tx2"/>
                </a:solidFill>
              </a:rPr>
              <a:t> осы </a:t>
            </a:r>
            <a:r>
              <a:rPr lang="ru-RU" sz="2400" dirty="0" err="1">
                <a:solidFill>
                  <a:schemeClr val="tx2"/>
                </a:solidFill>
              </a:rPr>
              <a:t>Қағидаларға</a:t>
            </a:r>
            <a:r>
              <a:rPr lang="ru-RU" sz="2400" dirty="0">
                <a:solidFill>
                  <a:schemeClr val="tx2"/>
                </a:solidFill>
              </a:rPr>
              <a:t> 19-қосымшаға </a:t>
            </a:r>
            <a:r>
              <a:rPr lang="ru-RU" sz="2400" dirty="0" err="1">
                <a:solidFill>
                  <a:schemeClr val="tx2"/>
                </a:solidFill>
              </a:rPr>
              <a:t>сәйкес</a:t>
            </a:r>
            <a:r>
              <a:rPr lang="ru-RU" sz="2400" dirty="0">
                <a:solidFill>
                  <a:schemeClr val="tx2"/>
                </a:solidFill>
              </a:rPr>
              <a:t> </a:t>
            </a:r>
            <a:r>
              <a:rPr lang="ru-RU" sz="2400" dirty="0" err="1">
                <a:solidFill>
                  <a:schemeClr val="tx2"/>
                </a:solidFill>
              </a:rPr>
              <a:t>нысан</a:t>
            </a:r>
            <a:r>
              <a:rPr lang="ru-RU" sz="2400" dirty="0">
                <a:solidFill>
                  <a:schemeClr val="tx2"/>
                </a:solidFill>
              </a:rPr>
              <a:t> </a:t>
            </a:r>
            <a:r>
              <a:rPr lang="ru-RU" sz="2400" dirty="0" err="1">
                <a:solidFill>
                  <a:schemeClr val="tx2"/>
                </a:solidFill>
              </a:rPr>
              <a:t>бойынша</a:t>
            </a:r>
            <a:r>
              <a:rPr lang="ru-RU" sz="2400" dirty="0">
                <a:solidFill>
                  <a:schemeClr val="tx2"/>
                </a:solidFill>
              </a:rPr>
              <a:t> </a:t>
            </a:r>
            <a:r>
              <a:rPr lang="ru-RU" sz="2400" dirty="0" err="1">
                <a:solidFill>
                  <a:schemeClr val="tx2"/>
                </a:solidFill>
              </a:rPr>
              <a:t>мерзімінен</a:t>
            </a:r>
            <a:r>
              <a:rPr lang="ru-RU" sz="2400" dirty="0">
                <a:solidFill>
                  <a:schemeClr val="tx2"/>
                </a:solidFill>
              </a:rPr>
              <a:t> </a:t>
            </a:r>
            <a:r>
              <a:rPr lang="ru-RU" sz="2400" dirty="0" err="1">
                <a:solidFill>
                  <a:schemeClr val="tx2"/>
                </a:solidFill>
              </a:rPr>
              <a:t>бұрын</a:t>
            </a:r>
            <a:r>
              <a:rPr lang="ru-RU" sz="2400" dirty="0">
                <a:solidFill>
                  <a:schemeClr val="tx2"/>
                </a:solidFill>
              </a:rPr>
              <a:t> </a:t>
            </a:r>
            <a:r>
              <a:rPr lang="ru-RU" sz="2400" dirty="0" err="1">
                <a:solidFill>
                  <a:schemeClr val="tx2"/>
                </a:solidFill>
              </a:rPr>
              <a:t>аттестаттауға</a:t>
            </a:r>
            <a:r>
              <a:rPr lang="ru-RU" sz="2400" dirty="0">
                <a:solidFill>
                  <a:schemeClr val="tx2"/>
                </a:solidFill>
              </a:rPr>
              <a:t> </a:t>
            </a:r>
            <a:r>
              <a:rPr lang="ru-RU" sz="2400" dirty="0" err="1">
                <a:solidFill>
                  <a:schemeClr val="tx2"/>
                </a:solidFill>
              </a:rPr>
              <a:t>өтініш</a:t>
            </a:r>
            <a:r>
              <a:rPr lang="ru-RU" sz="2400" dirty="0">
                <a:solidFill>
                  <a:schemeClr val="tx2"/>
                </a:solidFill>
              </a:rPr>
              <a:t> </a:t>
            </a:r>
            <a:r>
              <a:rPr lang="ru-RU" sz="2400" dirty="0" err="1">
                <a:solidFill>
                  <a:schemeClr val="tx2"/>
                </a:solidFill>
              </a:rPr>
              <a:t>береді</a:t>
            </a:r>
            <a:r>
              <a:rPr lang="ru-RU" sz="2400" dirty="0">
                <a:solidFill>
                  <a:schemeClr val="tx2"/>
                </a:solidFill>
              </a:rPr>
              <a:t>.</a:t>
            </a:r>
          </a:p>
          <a:p>
            <a:pPr marL="342900" indent="-342900">
              <a:buFont typeface="Wingdings" pitchFamily="2" charset="2"/>
              <a:buChar char="q"/>
            </a:pPr>
            <a:endParaRPr lang="ru-RU" sz="2400" dirty="0" smtClean="0">
              <a:solidFill>
                <a:schemeClr val="tx2"/>
              </a:solidFill>
            </a:endParaRPr>
          </a:p>
          <a:p>
            <a:endParaRPr lang="ru-RU" sz="2400" dirty="0" smtClean="0">
              <a:solidFill>
                <a:schemeClr val="tx2"/>
              </a:solidFill>
            </a:endParaRPr>
          </a:p>
          <a:p>
            <a:r>
              <a:rPr lang="ru-RU" sz="2400" dirty="0" smtClean="0">
                <a:solidFill>
                  <a:schemeClr val="tx2"/>
                </a:solidFill>
              </a:rPr>
              <a:t>-</a:t>
            </a:r>
            <a:r>
              <a:rPr lang="ru-RU" sz="2400" dirty="0" err="1" smtClean="0">
                <a:solidFill>
                  <a:schemeClr val="tx2"/>
                </a:solidFill>
              </a:rPr>
              <a:t>Мерзімінен</a:t>
            </a:r>
            <a:r>
              <a:rPr lang="ru-RU" sz="2400" dirty="0" smtClean="0">
                <a:solidFill>
                  <a:schemeClr val="tx2"/>
                </a:solidFill>
              </a:rPr>
              <a:t> </a:t>
            </a:r>
            <a:r>
              <a:rPr lang="ru-RU" sz="2400" dirty="0" err="1">
                <a:solidFill>
                  <a:schemeClr val="tx2"/>
                </a:solidFill>
              </a:rPr>
              <a:t>бұрын</a:t>
            </a:r>
            <a:r>
              <a:rPr lang="ru-RU" sz="2400" dirty="0">
                <a:solidFill>
                  <a:schemeClr val="tx2"/>
                </a:solidFill>
              </a:rPr>
              <a:t> </a:t>
            </a:r>
            <a:r>
              <a:rPr lang="ru-RU" sz="2400" dirty="0" err="1">
                <a:solidFill>
                  <a:schemeClr val="tx2"/>
                </a:solidFill>
              </a:rPr>
              <a:t>аттестаттау</a:t>
            </a:r>
            <a:r>
              <a:rPr lang="ru-RU" sz="2400" dirty="0">
                <a:solidFill>
                  <a:schemeClr val="tx2"/>
                </a:solidFill>
              </a:rPr>
              <a:t> </a:t>
            </a:r>
            <a:r>
              <a:rPr lang="ru-RU" sz="2400" dirty="0" err="1">
                <a:solidFill>
                  <a:schemeClr val="tx2"/>
                </a:solidFill>
              </a:rPr>
              <a:t>кезінде</a:t>
            </a:r>
            <a:r>
              <a:rPr lang="ru-RU" sz="2400" dirty="0">
                <a:solidFill>
                  <a:schemeClr val="tx2"/>
                </a:solidFill>
              </a:rPr>
              <a:t> Комиссия "</a:t>
            </a:r>
            <a:r>
              <a:rPr lang="ru-RU" sz="2400" dirty="0" err="1">
                <a:solidFill>
                  <a:schemeClr val="tx2"/>
                </a:solidFill>
              </a:rPr>
              <a:t>өтініш</a:t>
            </a:r>
            <a:r>
              <a:rPr lang="ru-RU" sz="2400" dirty="0">
                <a:solidFill>
                  <a:schemeClr val="tx2"/>
                </a:solidFill>
              </a:rPr>
              <a:t> </a:t>
            </a:r>
            <a:r>
              <a:rPr lang="ru-RU" sz="2400" dirty="0" err="1">
                <a:solidFill>
                  <a:schemeClr val="tx2"/>
                </a:solidFill>
              </a:rPr>
              <a:t>берілген</a:t>
            </a:r>
            <a:r>
              <a:rPr lang="ru-RU" sz="2400" dirty="0">
                <a:solidFill>
                  <a:schemeClr val="tx2"/>
                </a:solidFill>
              </a:rPr>
              <a:t> </a:t>
            </a:r>
            <a:r>
              <a:rPr lang="ru-RU" sz="2400" dirty="0" err="1">
                <a:solidFill>
                  <a:schemeClr val="tx2"/>
                </a:solidFill>
              </a:rPr>
              <a:t>біліктілік</a:t>
            </a:r>
            <a:r>
              <a:rPr lang="ru-RU" sz="2400" dirty="0">
                <a:solidFill>
                  <a:schemeClr val="tx2"/>
                </a:solidFill>
              </a:rPr>
              <a:t> </a:t>
            </a:r>
            <a:r>
              <a:rPr lang="ru-RU" sz="2400" dirty="0" err="1">
                <a:solidFill>
                  <a:schemeClr val="tx2"/>
                </a:solidFill>
              </a:rPr>
              <a:t>санатына</a:t>
            </a:r>
            <a:r>
              <a:rPr lang="ru-RU" sz="2400" dirty="0">
                <a:solidFill>
                  <a:schemeClr val="tx2"/>
                </a:solidFill>
              </a:rPr>
              <a:t> </a:t>
            </a:r>
            <a:r>
              <a:rPr lang="ru-RU" sz="2400" dirty="0" err="1">
                <a:solidFill>
                  <a:schemeClr val="tx2"/>
                </a:solidFill>
              </a:rPr>
              <a:t>сәйкес</a:t>
            </a:r>
            <a:r>
              <a:rPr lang="ru-RU" sz="2400" dirty="0">
                <a:solidFill>
                  <a:schemeClr val="tx2"/>
                </a:solidFill>
              </a:rPr>
              <a:t> </a:t>
            </a:r>
            <a:r>
              <a:rPr lang="ru-RU" sz="2400" dirty="0" err="1">
                <a:solidFill>
                  <a:schemeClr val="tx2"/>
                </a:solidFill>
              </a:rPr>
              <a:t>келмейді</a:t>
            </a:r>
            <a:r>
              <a:rPr lang="ru-RU" sz="2400" dirty="0">
                <a:solidFill>
                  <a:schemeClr val="tx2"/>
                </a:solidFill>
              </a:rPr>
              <a:t>" </a:t>
            </a:r>
            <a:r>
              <a:rPr lang="ru-RU" sz="2400" dirty="0" err="1">
                <a:solidFill>
                  <a:schemeClr val="tx2"/>
                </a:solidFill>
              </a:rPr>
              <a:t>деген</a:t>
            </a:r>
            <a:r>
              <a:rPr lang="ru-RU" sz="2400" dirty="0">
                <a:solidFill>
                  <a:schemeClr val="tx2"/>
                </a:solidFill>
              </a:rPr>
              <a:t> </a:t>
            </a:r>
            <a:r>
              <a:rPr lang="ru-RU" sz="2400" dirty="0" err="1">
                <a:solidFill>
                  <a:schemeClr val="tx2"/>
                </a:solidFill>
              </a:rPr>
              <a:t>шешім</a:t>
            </a:r>
            <a:r>
              <a:rPr lang="ru-RU" sz="2400" dirty="0">
                <a:solidFill>
                  <a:schemeClr val="tx2"/>
                </a:solidFill>
              </a:rPr>
              <a:t> </a:t>
            </a:r>
            <a:r>
              <a:rPr lang="ru-RU" sz="2400" dirty="0" err="1">
                <a:solidFill>
                  <a:schemeClr val="tx2"/>
                </a:solidFill>
              </a:rPr>
              <a:t>қабылдаған</a:t>
            </a:r>
            <a:r>
              <a:rPr lang="ru-RU" sz="2400" dirty="0">
                <a:solidFill>
                  <a:schemeClr val="tx2"/>
                </a:solidFill>
              </a:rPr>
              <a:t> </a:t>
            </a:r>
            <a:r>
              <a:rPr lang="ru-RU" sz="2400" dirty="0" err="1">
                <a:solidFill>
                  <a:schemeClr val="tx2"/>
                </a:solidFill>
              </a:rPr>
              <a:t>жағдайда</a:t>
            </a:r>
            <a:r>
              <a:rPr lang="ru-RU" sz="2400" dirty="0">
                <a:solidFill>
                  <a:schemeClr val="tx2"/>
                </a:solidFill>
              </a:rPr>
              <a:t>, </a:t>
            </a:r>
            <a:r>
              <a:rPr lang="ru-RU" sz="2400" dirty="0" err="1">
                <a:solidFill>
                  <a:schemeClr val="tx2"/>
                </a:solidFill>
              </a:rPr>
              <a:t>қолданыстағы</a:t>
            </a:r>
            <a:r>
              <a:rPr lang="ru-RU" sz="2400" dirty="0">
                <a:solidFill>
                  <a:schemeClr val="tx2"/>
                </a:solidFill>
              </a:rPr>
              <a:t> </a:t>
            </a:r>
            <a:r>
              <a:rPr lang="ru-RU" sz="2400" dirty="0" err="1">
                <a:solidFill>
                  <a:schemeClr val="tx2"/>
                </a:solidFill>
              </a:rPr>
              <a:t>біліктілік</a:t>
            </a:r>
            <a:r>
              <a:rPr lang="ru-RU" sz="2400" dirty="0">
                <a:solidFill>
                  <a:schemeClr val="tx2"/>
                </a:solidFill>
              </a:rPr>
              <a:t> </a:t>
            </a:r>
            <a:r>
              <a:rPr lang="ru-RU" sz="2400" dirty="0" err="1">
                <a:solidFill>
                  <a:schemeClr val="tx2"/>
                </a:solidFill>
              </a:rPr>
              <a:t>санаты</a:t>
            </a:r>
            <a:r>
              <a:rPr lang="ru-RU" sz="2400" dirty="0">
                <a:solidFill>
                  <a:schemeClr val="tx2"/>
                </a:solidFill>
              </a:rPr>
              <a:t> </a:t>
            </a:r>
            <a:r>
              <a:rPr lang="ru-RU" sz="2400" dirty="0" err="1">
                <a:solidFill>
                  <a:schemeClr val="tx2"/>
                </a:solidFill>
              </a:rPr>
              <a:t>оның</a:t>
            </a:r>
            <a:r>
              <a:rPr lang="ru-RU" sz="2400" dirty="0">
                <a:solidFill>
                  <a:schemeClr val="tx2"/>
                </a:solidFill>
              </a:rPr>
              <a:t> </a:t>
            </a:r>
            <a:r>
              <a:rPr lang="ru-RU" sz="2400" dirty="0" err="1">
                <a:solidFill>
                  <a:schemeClr val="tx2"/>
                </a:solidFill>
              </a:rPr>
              <a:t>қолданылу</a:t>
            </a:r>
            <a:r>
              <a:rPr lang="ru-RU" sz="2400" dirty="0">
                <a:solidFill>
                  <a:schemeClr val="tx2"/>
                </a:solidFill>
              </a:rPr>
              <a:t> </a:t>
            </a:r>
            <a:r>
              <a:rPr lang="ru-RU" sz="2400" dirty="0" err="1">
                <a:solidFill>
                  <a:schemeClr val="tx2"/>
                </a:solidFill>
              </a:rPr>
              <a:t>мерзімі</a:t>
            </a:r>
            <a:r>
              <a:rPr lang="ru-RU" sz="2400" dirty="0">
                <a:solidFill>
                  <a:schemeClr val="tx2"/>
                </a:solidFill>
              </a:rPr>
              <a:t> </a:t>
            </a:r>
            <a:r>
              <a:rPr lang="ru-RU" sz="2400" dirty="0" err="1">
                <a:solidFill>
                  <a:schemeClr val="tx2"/>
                </a:solidFill>
              </a:rPr>
              <a:t>аяқталғанға</a:t>
            </a:r>
            <a:r>
              <a:rPr lang="ru-RU" sz="2400" dirty="0">
                <a:solidFill>
                  <a:schemeClr val="tx2"/>
                </a:solidFill>
              </a:rPr>
              <a:t> </a:t>
            </a:r>
            <a:r>
              <a:rPr lang="ru-RU" sz="2400" dirty="0" err="1">
                <a:solidFill>
                  <a:schemeClr val="tx2"/>
                </a:solidFill>
              </a:rPr>
              <a:t>дейін</a:t>
            </a:r>
            <a:r>
              <a:rPr lang="ru-RU" sz="2400" dirty="0">
                <a:solidFill>
                  <a:schemeClr val="tx2"/>
                </a:solidFill>
              </a:rPr>
              <a:t> </a:t>
            </a:r>
            <a:r>
              <a:rPr lang="ru-RU" sz="2400" dirty="0" err="1">
                <a:solidFill>
                  <a:schemeClr val="tx2"/>
                </a:solidFill>
              </a:rPr>
              <a:t>сақталады</a:t>
            </a:r>
            <a:r>
              <a:rPr lang="ru-RU" sz="2400" dirty="0">
                <a:solidFill>
                  <a:schemeClr val="tx2"/>
                </a:solidFill>
              </a:rPr>
              <a:t>.</a:t>
            </a:r>
          </a:p>
          <a:p>
            <a:endParaRPr lang="ru-RU" sz="2400" dirty="0">
              <a:solidFill>
                <a:schemeClr val="tx2"/>
              </a:solidFill>
            </a:endParaRPr>
          </a:p>
          <a:p>
            <a:endParaRPr lang="ru-RU" sz="2800" dirty="0"/>
          </a:p>
        </p:txBody>
      </p:sp>
    </p:spTree>
    <p:extLst>
      <p:ext uri="{BB962C8B-B14F-4D97-AF65-F5344CB8AC3E}">
        <p14:creationId xmlns:p14="http://schemas.microsoft.com/office/powerpoint/2010/main" val="41733224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6482" y="764275"/>
            <a:ext cx="11345918" cy="560028"/>
          </a:xfrm>
        </p:spPr>
        <p:txBody>
          <a:bodyPr>
            <a:noAutofit/>
          </a:bodyPr>
          <a:lstStyle/>
          <a:p>
            <a:r>
              <a:rPr lang="ru-RU" sz="2400" b="1" dirty="0" smtClean="0">
                <a:solidFill>
                  <a:schemeClr val="tx2"/>
                </a:solidFill>
              </a:rPr>
              <a:t>"</a:t>
            </a:r>
            <a:r>
              <a:rPr lang="ru-RU" sz="2400" b="1" dirty="0" smtClean="0">
                <a:solidFill>
                  <a:schemeClr val="tx2"/>
                </a:solidFill>
                <a:latin typeface="Times New Roman" pitchFamily="18" charset="0"/>
                <a:cs typeface="Times New Roman" pitchFamily="18" charset="0"/>
              </a:rPr>
              <a:t>Педагог-модератор"</a:t>
            </a:r>
            <a:r>
              <a:rPr lang="ru-RU" sz="2400" b="1" dirty="0" err="1" smtClean="0">
                <a:solidFill>
                  <a:schemeClr val="tx2"/>
                </a:solidFill>
                <a:latin typeface="Times New Roman" pitchFamily="18" charset="0"/>
                <a:cs typeface="Times New Roman" pitchFamily="18" charset="0"/>
              </a:rPr>
              <a:t>санатына</a:t>
            </a:r>
            <a:r>
              <a:rPr lang="ru-RU" sz="2400" b="1" dirty="0" smtClean="0">
                <a:solidFill>
                  <a:schemeClr val="tx2"/>
                </a:solidFill>
                <a:latin typeface="Times New Roman" pitchFamily="18" charset="0"/>
                <a:cs typeface="Times New Roman" pitchFamily="18" charset="0"/>
              </a:rPr>
              <a:t> </a:t>
            </a:r>
            <a:r>
              <a:rPr lang="ru-RU" sz="2400" b="1" dirty="0" err="1" smtClean="0">
                <a:solidFill>
                  <a:schemeClr val="tx2"/>
                </a:solidFill>
                <a:latin typeface="Times New Roman" pitchFamily="18" charset="0"/>
                <a:cs typeface="Times New Roman" pitchFamily="18" charset="0"/>
              </a:rPr>
              <a:t>мерзімінен</a:t>
            </a:r>
            <a:r>
              <a:rPr lang="ru-RU" sz="2400" b="1" dirty="0" smtClean="0">
                <a:solidFill>
                  <a:schemeClr val="tx2"/>
                </a:solidFill>
                <a:latin typeface="Times New Roman" pitchFamily="18" charset="0"/>
                <a:cs typeface="Times New Roman" pitchFamily="18" charset="0"/>
              </a:rPr>
              <a:t> </a:t>
            </a:r>
            <a:r>
              <a:rPr lang="ru-RU" sz="2400" b="1" dirty="0" err="1" smtClean="0">
                <a:solidFill>
                  <a:schemeClr val="tx2"/>
                </a:solidFill>
                <a:latin typeface="Times New Roman" pitchFamily="18" charset="0"/>
                <a:cs typeface="Times New Roman" pitchFamily="18" charset="0"/>
              </a:rPr>
              <a:t>бұрын аттестаттауға қойылатын талаптар</a:t>
            </a:r>
            <a:endParaRPr lang="ru-RU" sz="2400" b="1" dirty="0">
              <a:solidFill>
                <a:schemeClr val="tx2"/>
              </a:solidFill>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pPr algn="ctr"/>
            <a:fld id="{00000000-1234-1234-1234-123412341234}" type="slidenum">
              <a:rPr lang="ru-RU" smtClean="0">
                <a:solidFill>
                  <a:prstClr val="black">
                    <a:tint val="75000"/>
                  </a:prstClr>
                </a:solidFill>
              </a:rPr>
              <a:pPr algn="ctr"/>
              <a:t>26</a:t>
            </a:fld>
            <a:endParaRPr lang="ru-RU" dirty="0">
              <a:solidFill>
                <a:prstClr val="black">
                  <a:tint val="75000"/>
                </a:prstClr>
              </a:solidFill>
            </a:endParaRPr>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lc="http://schemas.openxmlformats.org/drawingml/2006/lockedCanvas" xmlns:a16="http://schemas.microsoft.com/office/drawing/2014/main" xmln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sp>
        <p:nvSpPr>
          <p:cNvPr id="7" name="Прямоугольник 6"/>
          <p:cNvSpPr/>
          <p:nvPr/>
        </p:nvSpPr>
        <p:spPr>
          <a:xfrm>
            <a:off x="236482" y="1576550"/>
            <a:ext cx="11650717" cy="338554"/>
          </a:xfrm>
          <a:prstGeom prst="rect">
            <a:avLst/>
          </a:prstGeom>
        </p:spPr>
        <p:txBody>
          <a:bodyPr wrap="square">
            <a:spAutoFit/>
          </a:bodyPr>
          <a:lstStyle/>
          <a:p>
            <a:pPr algn="just"/>
            <a:r>
              <a:rPr lang="ru-RU" sz="1600" dirty="0"/>
              <a:t>          </a:t>
            </a:r>
          </a:p>
        </p:txBody>
      </p:sp>
      <p:graphicFrame>
        <p:nvGraphicFramePr>
          <p:cNvPr id="8" name="Таблица 7"/>
          <p:cNvGraphicFramePr>
            <a:graphicFrameLocks noGrp="1"/>
          </p:cNvGraphicFramePr>
          <p:nvPr>
            <p:extLst>
              <p:ext uri="{D42A27DB-BD31-4B8C-83A1-F6EECF244321}">
                <p14:modId xmlns:p14="http://schemas.microsoft.com/office/powerpoint/2010/main" val="3217934645"/>
              </p:ext>
            </p:extLst>
          </p:nvPr>
        </p:nvGraphicFramePr>
        <p:xfrm>
          <a:off x="0" y="1442137"/>
          <a:ext cx="12192000" cy="4864069"/>
        </p:xfrm>
        <a:graphic>
          <a:graphicData uri="http://schemas.openxmlformats.org/drawingml/2006/table">
            <a:tbl>
              <a:tblPr firstRow="1" firstCol="1" bandRow="1">
                <a:tableStyleId>{69CF1AB2-1976-4502-BF36-3FF5EA218861}</a:tableStyleId>
              </a:tblPr>
              <a:tblGrid>
                <a:gridCol w="2144946"/>
                <a:gridCol w="10047054"/>
              </a:tblGrid>
              <a:tr h="329781">
                <a:tc>
                  <a:txBody>
                    <a:bodyPr/>
                    <a:lstStyle/>
                    <a:p>
                      <a:pPr algn="just">
                        <a:lnSpc>
                          <a:spcPct val="115000"/>
                        </a:lnSpc>
                        <a:spcAft>
                          <a:spcPts val="0"/>
                        </a:spcAft>
                      </a:pPr>
                      <a:r>
                        <a:rPr lang="kk-KZ" sz="1800" dirty="0" smtClean="0">
                          <a:solidFill>
                            <a:schemeClr val="tx2"/>
                          </a:solidFill>
                          <a:effectLst/>
                          <a:latin typeface="Times New Roman" pitchFamily="18" charset="0"/>
                          <a:cs typeface="Times New Roman" pitchFamily="18" charset="0"/>
                        </a:rPr>
                        <a:t>санат</a:t>
                      </a:r>
                      <a:endParaRPr lang="ru-RU" sz="1800" dirty="0">
                        <a:solidFill>
                          <a:schemeClr val="tx2"/>
                        </a:solidFill>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kk-KZ" sz="1800" dirty="0" smtClean="0">
                          <a:solidFill>
                            <a:schemeClr val="tx2"/>
                          </a:solidFill>
                          <a:effectLst/>
                          <a:latin typeface="Times New Roman" pitchFamily="18" charset="0"/>
                          <a:cs typeface="Times New Roman" pitchFamily="18" charset="0"/>
                        </a:rPr>
                        <a:t>Мерзімінен бұрын аттестаттауға қатысу үшін қойылатын талаптар</a:t>
                      </a:r>
                      <a:endParaRPr lang="ru-RU" sz="1800" dirty="0">
                        <a:solidFill>
                          <a:schemeClr val="tx2"/>
                        </a:solidFill>
                        <a:effectLst/>
                        <a:latin typeface="Times New Roman" pitchFamily="18" charset="0"/>
                        <a:ea typeface="Calibri"/>
                        <a:cs typeface="Times New Roman" pitchFamily="18" charset="0"/>
                      </a:endParaRPr>
                    </a:p>
                  </a:txBody>
                  <a:tcPr marL="68580" marR="68580" marT="0" marB="0"/>
                </a:tc>
              </a:tr>
              <a:tr h="4534288">
                <a:tc>
                  <a:txBody>
                    <a:bodyPr/>
                    <a:lstStyle/>
                    <a:p>
                      <a:r>
                        <a:rPr lang="en-US" sz="2000" b="1" kern="1200" dirty="0" smtClean="0">
                          <a:solidFill>
                            <a:schemeClr val="tx2">
                              <a:lumMod val="75000"/>
                            </a:schemeClr>
                          </a:solidFill>
                          <a:latin typeface="Times New Roman" pitchFamily="18" charset="0"/>
                          <a:ea typeface="+mn-ea"/>
                          <a:cs typeface="Times New Roman" pitchFamily="18" charset="0"/>
                        </a:rPr>
                        <a:t>"</a:t>
                      </a:r>
                      <a:r>
                        <a:rPr lang="en-US" sz="2000" b="1" kern="1200" dirty="0" err="1" smtClean="0">
                          <a:solidFill>
                            <a:schemeClr val="tx2">
                              <a:lumMod val="75000"/>
                            </a:schemeClr>
                          </a:solidFill>
                          <a:latin typeface="Times New Roman" pitchFamily="18" charset="0"/>
                          <a:ea typeface="+mn-ea"/>
                          <a:cs typeface="Times New Roman" pitchFamily="18" charset="0"/>
                        </a:rPr>
                        <a:t>Педагог-модератор</a:t>
                      </a:r>
                      <a:r>
                        <a:rPr lang="en-US" sz="2000" b="1" kern="1200" dirty="0" smtClean="0">
                          <a:solidFill>
                            <a:schemeClr val="tx2">
                              <a:lumMod val="75000"/>
                            </a:schemeClr>
                          </a:solidFill>
                          <a:latin typeface="Times New Roman" pitchFamily="18" charset="0"/>
                          <a:ea typeface="+mn-ea"/>
                          <a:cs typeface="Times New Roman" pitchFamily="18" charset="0"/>
                        </a:rPr>
                        <a:t>" </a:t>
                      </a:r>
                      <a:r>
                        <a:rPr lang="en-US" sz="2000" b="1" kern="1200" dirty="0" err="1" smtClean="0">
                          <a:solidFill>
                            <a:schemeClr val="tx2">
                              <a:lumMod val="75000"/>
                            </a:schemeClr>
                          </a:solidFill>
                          <a:latin typeface="Times New Roman" pitchFamily="18" charset="0"/>
                          <a:ea typeface="+mn-ea"/>
                          <a:cs typeface="Times New Roman" pitchFamily="18" charset="0"/>
                        </a:rPr>
                        <a:t>біліктілік</a:t>
                      </a:r>
                      <a:r>
                        <a:rPr lang="en-US" sz="2000" b="1" kern="1200" dirty="0" smtClean="0">
                          <a:solidFill>
                            <a:schemeClr val="tx2">
                              <a:lumMod val="75000"/>
                            </a:schemeClr>
                          </a:solidFill>
                          <a:latin typeface="Times New Roman" pitchFamily="18" charset="0"/>
                          <a:ea typeface="+mn-ea"/>
                          <a:cs typeface="Times New Roman" pitchFamily="18" charset="0"/>
                        </a:rPr>
                        <a:t> </a:t>
                      </a:r>
                      <a:r>
                        <a:rPr lang="en-US" sz="2000" b="1" kern="1200" dirty="0" err="1" smtClean="0">
                          <a:solidFill>
                            <a:schemeClr val="tx2">
                              <a:lumMod val="75000"/>
                            </a:schemeClr>
                          </a:solidFill>
                          <a:latin typeface="Times New Roman" pitchFamily="18" charset="0"/>
                          <a:ea typeface="+mn-ea"/>
                          <a:cs typeface="Times New Roman" pitchFamily="18" charset="0"/>
                        </a:rPr>
                        <a:t>санатын</a:t>
                      </a:r>
                      <a:r>
                        <a:rPr lang="en-US" sz="2000" b="1" kern="1200" dirty="0" smtClean="0">
                          <a:solidFill>
                            <a:schemeClr val="tx2">
                              <a:lumMod val="75000"/>
                            </a:schemeClr>
                          </a:solidFill>
                          <a:latin typeface="Times New Roman" pitchFamily="18" charset="0"/>
                          <a:ea typeface="+mn-ea"/>
                          <a:cs typeface="Times New Roman" pitchFamily="18" charset="0"/>
                        </a:rPr>
                        <a:t> </a:t>
                      </a:r>
                      <a:r>
                        <a:rPr lang="en-US" sz="2000" b="1" kern="1200" dirty="0" err="1" smtClean="0">
                          <a:solidFill>
                            <a:schemeClr val="tx2">
                              <a:lumMod val="75000"/>
                            </a:schemeClr>
                          </a:solidFill>
                          <a:latin typeface="Times New Roman" pitchFamily="18" charset="0"/>
                          <a:ea typeface="+mn-ea"/>
                          <a:cs typeface="Times New Roman" pitchFamily="18" charset="0"/>
                        </a:rPr>
                        <a:t>мерзімінен</a:t>
                      </a:r>
                      <a:r>
                        <a:rPr lang="en-US" sz="2000" b="1" kern="1200" dirty="0" smtClean="0">
                          <a:solidFill>
                            <a:schemeClr val="tx2">
                              <a:lumMod val="75000"/>
                            </a:schemeClr>
                          </a:solidFill>
                          <a:latin typeface="Times New Roman" pitchFamily="18" charset="0"/>
                          <a:ea typeface="+mn-ea"/>
                          <a:cs typeface="Times New Roman" pitchFamily="18" charset="0"/>
                        </a:rPr>
                        <a:t> </a:t>
                      </a:r>
                      <a:r>
                        <a:rPr lang="en-US" sz="2000" b="1" kern="1200" dirty="0" err="1" smtClean="0">
                          <a:solidFill>
                            <a:schemeClr val="tx2">
                              <a:lumMod val="75000"/>
                            </a:schemeClr>
                          </a:solidFill>
                          <a:latin typeface="Times New Roman" pitchFamily="18" charset="0"/>
                          <a:ea typeface="+mn-ea"/>
                          <a:cs typeface="Times New Roman" pitchFamily="18" charset="0"/>
                        </a:rPr>
                        <a:t>бұрын</a:t>
                      </a:r>
                      <a:r>
                        <a:rPr lang="en-US" sz="2000" b="1" kern="1200" dirty="0" smtClean="0">
                          <a:solidFill>
                            <a:schemeClr val="tx2">
                              <a:lumMod val="75000"/>
                            </a:schemeClr>
                          </a:solidFill>
                          <a:latin typeface="Times New Roman" pitchFamily="18" charset="0"/>
                          <a:ea typeface="+mn-ea"/>
                          <a:cs typeface="Times New Roman" pitchFamily="18" charset="0"/>
                        </a:rPr>
                        <a:t> </a:t>
                      </a:r>
                      <a:r>
                        <a:rPr lang="en-US" sz="2000" b="1" kern="1200" dirty="0" err="1" smtClean="0">
                          <a:solidFill>
                            <a:schemeClr val="tx2">
                              <a:lumMod val="75000"/>
                            </a:schemeClr>
                          </a:solidFill>
                          <a:latin typeface="Times New Roman" pitchFamily="18" charset="0"/>
                          <a:ea typeface="+mn-ea"/>
                          <a:cs typeface="Times New Roman" pitchFamily="18" charset="0"/>
                        </a:rPr>
                        <a:t>беруге</a:t>
                      </a:r>
                      <a:r>
                        <a:rPr lang="en-US" sz="2000" b="1" kern="1200" dirty="0" smtClean="0">
                          <a:solidFill>
                            <a:schemeClr val="tx2">
                              <a:lumMod val="75000"/>
                            </a:schemeClr>
                          </a:solidFill>
                          <a:latin typeface="Times New Roman" pitchFamily="18" charset="0"/>
                          <a:ea typeface="+mn-ea"/>
                          <a:cs typeface="Times New Roman" pitchFamily="18" charset="0"/>
                        </a:rPr>
                        <a:t> </a:t>
                      </a:r>
                      <a:r>
                        <a:rPr lang="en-US" sz="2000" b="1" kern="1200" dirty="0" err="1" smtClean="0">
                          <a:solidFill>
                            <a:schemeClr val="tx2">
                              <a:lumMod val="75000"/>
                            </a:schemeClr>
                          </a:solidFill>
                          <a:latin typeface="Times New Roman" pitchFamily="18" charset="0"/>
                          <a:ea typeface="+mn-ea"/>
                          <a:cs typeface="Times New Roman" pitchFamily="18" charset="0"/>
                        </a:rPr>
                        <a:t>педагогтер</a:t>
                      </a:r>
                      <a:r>
                        <a:rPr lang="en-US" sz="2000" b="1" kern="1200" dirty="0" smtClean="0">
                          <a:solidFill>
                            <a:schemeClr val="tx2">
                              <a:lumMod val="75000"/>
                            </a:schemeClr>
                          </a:solidFill>
                          <a:latin typeface="Times New Roman" pitchFamily="18" charset="0"/>
                          <a:ea typeface="+mn-ea"/>
                          <a:cs typeface="Times New Roman" pitchFamily="18" charset="0"/>
                        </a:rPr>
                        <a:t> </a:t>
                      </a:r>
                      <a:r>
                        <a:rPr lang="en-US" sz="2000" b="1" kern="1200" dirty="0" err="1" smtClean="0">
                          <a:solidFill>
                            <a:schemeClr val="tx2">
                              <a:lumMod val="75000"/>
                            </a:schemeClr>
                          </a:solidFill>
                          <a:latin typeface="Times New Roman" pitchFamily="18" charset="0"/>
                          <a:ea typeface="+mn-ea"/>
                          <a:cs typeface="Times New Roman" pitchFamily="18" charset="0"/>
                        </a:rPr>
                        <a:t>кемінде</a:t>
                      </a:r>
                      <a:r>
                        <a:rPr lang="en-US" sz="2000" b="1" kern="1200" dirty="0" smtClean="0">
                          <a:solidFill>
                            <a:schemeClr val="tx2">
                              <a:lumMod val="75000"/>
                            </a:schemeClr>
                          </a:solidFill>
                          <a:latin typeface="Times New Roman" pitchFamily="18" charset="0"/>
                          <a:ea typeface="+mn-ea"/>
                          <a:cs typeface="Times New Roman" pitchFamily="18" charset="0"/>
                        </a:rPr>
                        <a:t> </a:t>
                      </a:r>
                      <a:r>
                        <a:rPr lang="en-US" sz="2000" b="1" kern="1200" dirty="0" err="1" smtClean="0">
                          <a:solidFill>
                            <a:schemeClr val="tx2">
                              <a:lumMod val="75000"/>
                            </a:schemeClr>
                          </a:solidFill>
                          <a:latin typeface="Times New Roman" pitchFamily="18" charset="0"/>
                          <a:ea typeface="+mn-ea"/>
                          <a:cs typeface="Times New Roman" pitchFamily="18" charset="0"/>
                        </a:rPr>
                        <a:t>мынадай</a:t>
                      </a:r>
                      <a:r>
                        <a:rPr lang="en-US" sz="2000" b="1" kern="1200" dirty="0" smtClean="0">
                          <a:solidFill>
                            <a:schemeClr val="tx2">
                              <a:lumMod val="75000"/>
                            </a:schemeClr>
                          </a:solidFill>
                          <a:latin typeface="Times New Roman" pitchFamily="18" charset="0"/>
                          <a:ea typeface="+mn-ea"/>
                          <a:cs typeface="Times New Roman" pitchFamily="18" charset="0"/>
                        </a:rPr>
                        <a:t> </a:t>
                      </a:r>
                      <a:r>
                        <a:rPr lang="en-US" sz="2000" b="1" kern="1200" dirty="0" err="1" smtClean="0">
                          <a:solidFill>
                            <a:schemeClr val="tx2">
                              <a:lumMod val="75000"/>
                            </a:schemeClr>
                          </a:solidFill>
                          <a:latin typeface="Times New Roman" pitchFamily="18" charset="0"/>
                          <a:ea typeface="+mn-ea"/>
                          <a:cs typeface="Times New Roman" pitchFamily="18" charset="0"/>
                        </a:rPr>
                        <a:t>екі</a:t>
                      </a:r>
                      <a:r>
                        <a:rPr lang="en-US" sz="2000" b="1" kern="1200" dirty="0" smtClean="0">
                          <a:solidFill>
                            <a:schemeClr val="tx2">
                              <a:lumMod val="75000"/>
                            </a:schemeClr>
                          </a:solidFill>
                          <a:latin typeface="Times New Roman" pitchFamily="18" charset="0"/>
                          <a:ea typeface="+mn-ea"/>
                          <a:cs typeface="Times New Roman" pitchFamily="18" charset="0"/>
                        </a:rPr>
                        <a:t> </a:t>
                      </a:r>
                      <a:r>
                        <a:rPr lang="en-US" sz="2000" b="1" kern="1200" dirty="0" err="1" smtClean="0">
                          <a:solidFill>
                            <a:schemeClr val="tx2">
                              <a:lumMod val="75000"/>
                            </a:schemeClr>
                          </a:solidFill>
                          <a:latin typeface="Times New Roman" pitchFamily="18" charset="0"/>
                          <a:ea typeface="+mn-ea"/>
                          <a:cs typeface="Times New Roman" pitchFamily="18" charset="0"/>
                        </a:rPr>
                        <a:t>талапқа</a:t>
                      </a:r>
                      <a:r>
                        <a:rPr lang="en-US" sz="2000" b="1" kern="1200" dirty="0" smtClean="0">
                          <a:solidFill>
                            <a:schemeClr val="tx2">
                              <a:lumMod val="75000"/>
                            </a:schemeClr>
                          </a:solidFill>
                          <a:latin typeface="Times New Roman" pitchFamily="18" charset="0"/>
                          <a:ea typeface="+mn-ea"/>
                          <a:cs typeface="Times New Roman" pitchFamily="18" charset="0"/>
                        </a:rPr>
                        <a:t> </a:t>
                      </a:r>
                      <a:r>
                        <a:rPr lang="en-US" sz="2000" b="1" kern="1200" dirty="0" err="1" smtClean="0">
                          <a:solidFill>
                            <a:schemeClr val="tx2">
                              <a:lumMod val="75000"/>
                            </a:schemeClr>
                          </a:solidFill>
                          <a:latin typeface="Times New Roman" pitchFamily="18" charset="0"/>
                          <a:ea typeface="+mn-ea"/>
                          <a:cs typeface="Times New Roman" pitchFamily="18" charset="0"/>
                        </a:rPr>
                        <a:t>сәйкес</a:t>
                      </a:r>
                      <a:r>
                        <a:rPr lang="en-US" sz="2000" b="1" kern="1200" dirty="0" smtClean="0">
                          <a:solidFill>
                            <a:schemeClr val="tx2">
                              <a:lumMod val="75000"/>
                            </a:schemeClr>
                          </a:solidFill>
                          <a:latin typeface="Times New Roman" pitchFamily="18" charset="0"/>
                          <a:ea typeface="+mn-ea"/>
                          <a:cs typeface="Times New Roman" pitchFamily="18" charset="0"/>
                        </a:rPr>
                        <a:t> </a:t>
                      </a:r>
                      <a:r>
                        <a:rPr lang="en-US" sz="2000" b="1" kern="1200" dirty="0" err="1" smtClean="0">
                          <a:solidFill>
                            <a:schemeClr val="tx2">
                              <a:lumMod val="75000"/>
                            </a:schemeClr>
                          </a:solidFill>
                          <a:latin typeface="Times New Roman" pitchFamily="18" charset="0"/>
                          <a:ea typeface="+mn-ea"/>
                          <a:cs typeface="Times New Roman" pitchFamily="18" charset="0"/>
                        </a:rPr>
                        <a:t>болған</a:t>
                      </a:r>
                      <a:r>
                        <a:rPr lang="en-US" sz="2000" b="1" kern="1200" dirty="0" smtClean="0">
                          <a:solidFill>
                            <a:schemeClr val="tx2">
                              <a:lumMod val="75000"/>
                            </a:schemeClr>
                          </a:solidFill>
                          <a:latin typeface="Times New Roman" pitchFamily="18" charset="0"/>
                          <a:ea typeface="+mn-ea"/>
                          <a:cs typeface="Times New Roman" pitchFamily="18" charset="0"/>
                        </a:rPr>
                        <a:t> </a:t>
                      </a:r>
                      <a:r>
                        <a:rPr lang="en-US" sz="2000" b="1" kern="1200" dirty="0" err="1" smtClean="0">
                          <a:solidFill>
                            <a:schemeClr val="tx2">
                              <a:lumMod val="75000"/>
                            </a:schemeClr>
                          </a:solidFill>
                          <a:latin typeface="Times New Roman" pitchFamily="18" charset="0"/>
                          <a:ea typeface="+mn-ea"/>
                          <a:cs typeface="Times New Roman" pitchFamily="18" charset="0"/>
                        </a:rPr>
                        <a:t>жағдайда</a:t>
                      </a:r>
                      <a:r>
                        <a:rPr lang="en-US" sz="2000" b="1" kern="1200" dirty="0" smtClean="0">
                          <a:solidFill>
                            <a:schemeClr val="tx2">
                              <a:lumMod val="75000"/>
                            </a:schemeClr>
                          </a:solidFill>
                          <a:latin typeface="Times New Roman" pitchFamily="18" charset="0"/>
                          <a:ea typeface="+mn-ea"/>
                          <a:cs typeface="Times New Roman" pitchFamily="18" charset="0"/>
                        </a:rPr>
                        <a:t> </a:t>
                      </a:r>
                      <a:r>
                        <a:rPr lang="en-US" sz="2000" b="1" kern="1200" dirty="0" err="1" smtClean="0">
                          <a:solidFill>
                            <a:schemeClr val="tx2">
                              <a:lumMod val="75000"/>
                            </a:schemeClr>
                          </a:solidFill>
                          <a:latin typeface="Times New Roman" pitchFamily="18" charset="0"/>
                          <a:ea typeface="+mn-ea"/>
                          <a:cs typeface="Times New Roman" pitchFamily="18" charset="0"/>
                        </a:rPr>
                        <a:t>қатысады</a:t>
                      </a:r>
                      <a:r>
                        <a:rPr lang="en-US" sz="2000" b="1" kern="1200" dirty="0" smtClean="0">
                          <a:solidFill>
                            <a:schemeClr val="tx2">
                              <a:lumMod val="75000"/>
                            </a:schemeClr>
                          </a:solidFill>
                          <a:latin typeface="Times New Roman" pitchFamily="18" charset="0"/>
                          <a:ea typeface="+mn-ea"/>
                          <a:cs typeface="Times New Roman" pitchFamily="18" charset="0"/>
                        </a:rPr>
                        <a:t>:</a:t>
                      </a:r>
                      <a:endParaRPr lang="ru-RU" sz="2000" b="1" kern="1200" dirty="0">
                        <a:solidFill>
                          <a:schemeClr val="tx2">
                            <a:lumMod val="75000"/>
                          </a:schemeClr>
                        </a:solidFill>
                        <a:latin typeface="Times New Roman" pitchFamily="18" charset="0"/>
                        <a:ea typeface="+mn-ea"/>
                        <a:cs typeface="Times New Roman" pitchFamily="18" charset="0"/>
                      </a:endParaRPr>
                    </a:p>
                  </a:txBody>
                  <a:tcPr marL="68580" marR="68580" marT="0" marB="0"/>
                </a:tc>
                <a:tc>
                  <a:txBody>
                    <a:bodyPr/>
                    <a:lstStyle/>
                    <a:p>
                      <a:r>
                        <a:rPr lang="kk-KZ" sz="2000" kern="1200" dirty="0" smtClean="0">
                          <a:solidFill>
                            <a:schemeClr val="tx2">
                              <a:lumMod val="75000"/>
                            </a:schemeClr>
                          </a:solidFill>
                          <a:latin typeface="Times New Roman" pitchFamily="18" charset="0"/>
                          <a:ea typeface="+mn-ea"/>
                          <a:cs typeface="Times New Roman" pitchFamily="18" charset="0"/>
                        </a:rPr>
                        <a:t>1.</a:t>
                      </a:r>
                      <a:r>
                        <a:rPr lang="kk-KZ" sz="2000" kern="1200" baseline="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пәнді</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ағылшын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тілінде</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оқыту</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құқығымен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жоғары</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оқу</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орнын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бітірген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ағылшын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тілін</a:t>
                      </a:r>
                      <a:r>
                        <a:rPr lang="en-US" sz="2000" kern="1200" dirty="0" smtClean="0">
                          <a:solidFill>
                            <a:schemeClr val="tx2">
                              <a:lumMod val="75000"/>
                            </a:schemeClr>
                          </a:solidFill>
                          <a:latin typeface="Times New Roman" pitchFamily="18" charset="0"/>
                          <a:ea typeface="+mn-ea"/>
                          <a:cs typeface="Times New Roman" pitchFamily="18" charset="0"/>
                        </a:rPr>
                        <a:t> С1 </a:t>
                      </a:r>
                      <a:r>
                        <a:rPr lang="en-US" sz="2000" kern="1200" dirty="0" err="1" smtClean="0">
                          <a:solidFill>
                            <a:schemeClr val="tx2">
                              <a:lumMod val="75000"/>
                            </a:schemeClr>
                          </a:solidFill>
                          <a:latin typeface="Times New Roman" pitchFamily="18" charset="0"/>
                          <a:ea typeface="+mn-ea"/>
                          <a:cs typeface="Times New Roman" pitchFamily="18" charset="0"/>
                        </a:rPr>
                        <a:t>деңгейінен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төмен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емес</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сефр</a:t>
                      </a:r>
                      <a:r>
                        <a:rPr lang="en-US" sz="2000" kern="1200" dirty="0" smtClean="0">
                          <a:solidFill>
                            <a:schemeClr val="tx2">
                              <a:lumMod val="75000"/>
                            </a:schemeClr>
                          </a:solidFill>
                          <a:latin typeface="Times New Roman" pitchFamily="18" charset="0"/>
                          <a:ea typeface="+mn-ea"/>
                          <a:cs typeface="Times New Roman" pitchFamily="18" charset="0"/>
                        </a:rPr>
                        <a:t> (CEFR) </a:t>
                      </a:r>
                      <a:r>
                        <a:rPr lang="en-US" sz="2000" kern="1200" dirty="0" err="1" smtClean="0">
                          <a:solidFill>
                            <a:schemeClr val="tx2">
                              <a:lumMod val="75000"/>
                            </a:schemeClr>
                          </a:solidFill>
                          <a:latin typeface="Times New Roman" pitchFamily="18" charset="0"/>
                          <a:ea typeface="+mn-ea"/>
                          <a:cs typeface="Times New Roman" pitchFamily="18" charset="0"/>
                        </a:rPr>
                        <a:t>шкаласы</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бойынша</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білетіндігін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растайтын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сертификаты</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куәлігі</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бар</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немесе</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ғылыми-педагогикалық</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бейіні</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бойынша</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магистр</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академиялық</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дәрежесі</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берілген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дипломы</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бар</a:t>
                      </a:r>
                      <a:r>
                        <a:rPr lang="en-US" sz="2000" kern="1200" dirty="0" smtClean="0">
                          <a:solidFill>
                            <a:schemeClr val="tx2">
                              <a:lumMod val="75000"/>
                            </a:schemeClr>
                          </a:solidFill>
                          <a:latin typeface="Times New Roman" pitchFamily="18" charset="0"/>
                          <a:ea typeface="+mn-ea"/>
                          <a:cs typeface="Times New Roman" pitchFamily="18" charset="0"/>
                        </a:rPr>
                        <a:t> </a:t>
                      </a:r>
                      <a:r>
                        <a:rPr lang="kk-KZ" sz="2000" kern="1200" dirty="0" smtClean="0">
                          <a:solidFill>
                            <a:schemeClr val="tx2">
                              <a:lumMod val="75000"/>
                            </a:schemeClr>
                          </a:solidFill>
                          <a:latin typeface="Times New Roman" pitchFamily="18" charset="0"/>
                          <a:ea typeface="+mn-ea"/>
                          <a:cs typeface="Times New Roman" pitchFamily="18" charset="0"/>
                        </a:rPr>
                        <a:t>тұлғалар</a:t>
                      </a:r>
                      <a:r>
                        <a:rPr lang="en-US" sz="2000" kern="1200" dirty="0" smtClean="0">
                          <a:solidFill>
                            <a:schemeClr val="tx2">
                              <a:lumMod val="75000"/>
                            </a:schemeClr>
                          </a:solidFill>
                          <a:latin typeface="Times New Roman" pitchFamily="18" charset="0"/>
                          <a:ea typeface="+mn-ea"/>
                          <a:cs typeface="Times New Roman" pitchFamily="18" charset="0"/>
                        </a:rPr>
                        <a:t>;</a:t>
                      </a:r>
                      <a:endParaRPr lang="ru-RU" sz="2000" kern="1200" dirty="0" smtClean="0">
                        <a:solidFill>
                          <a:schemeClr val="tx2">
                            <a:lumMod val="75000"/>
                          </a:schemeClr>
                        </a:solidFill>
                        <a:latin typeface="Times New Roman" pitchFamily="18" charset="0"/>
                        <a:ea typeface="+mn-ea"/>
                        <a:cs typeface="Times New Roman" pitchFamily="18" charset="0"/>
                      </a:endParaRPr>
                    </a:p>
                    <a:p>
                      <a:r>
                        <a:rPr lang="ru-RU" sz="2000" kern="1200" dirty="0" smtClean="0">
                          <a:solidFill>
                            <a:schemeClr val="tx2">
                              <a:lumMod val="75000"/>
                            </a:schemeClr>
                          </a:solidFill>
                          <a:latin typeface="Times New Roman" pitchFamily="18" charset="0"/>
                          <a:ea typeface="+mn-ea"/>
                          <a:cs typeface="Times New Roman" pitchFamily="18" charset="0"/>
                        </a:rPr>
                        <a:t>2.</a:t>
                      </a:r>
                      <a:r>
                        <a:rPr lang="ru-RU" sz="2000" kern="1200" baseline="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білім</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беру</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саласындағы</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уәкілетті</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орган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бекіткен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тізбеге</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сәйкес</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аудан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облыстық</a:t>
                      </a:r>
                      <a:r>
                        <a:rPr lang="en-US" sz="2000" kern="1200" dirty="0" smtClean="0">
                          <a:solidFill>
                            <a:schemeClr val="tx2">
                              <a:lumMod val="75000"/>
                            </a:schemeClr>
                          </a:solidFill>
                          <a:latin typeface="Times New Roman" pitchFamily="18" charset="0"/>
                          <a:ea typeface="+mn-ea"/>
                          <a:cs typeface="Times New Roman" pitchFamily="18" charset="0"/>
                        </a:rPr>
                        <a:t>/</a:t>
                      </a:r>
                      <a:r>
                        <a:rPr lang="en-US" sz="2000" kern="1200" dirty="0" err="1" smtClean="0">
                          <a:solidFill>
                            <a:schemeClr val="tx2">
                              <a:lumMod val="75000"/>
                            </a:schemeClr>
                          </a:solidFill>
                          <a:latin typeface="Times New Roman" pitchFamily="18" charset="0"/>
                          <a:ea typeface="+mn-ea"/>
                          <a:cs typeface="Times New Roman" pitchFamily="18" charset="0"/>
                        </a:rPr>
                        <a:t>республикалық</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маңызы</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бар</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қала</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деңгейінде</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кәсіби</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шеберлік</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конкурстарының</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жүлдегерлері</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немесе</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жеңімпаздары</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болып</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табылатын</a:t>
                      </a:r>
                      <a:r>
                        <a:rPr lang="en-US" sz="2000" kern="1200" dirty="0" smtClean="0">
                          <a:solidFill>
                            <a:schemeClr val="tx2">
                              <a:lumMod val="75000"/>
                            </a:schemeClr>
                          </a:solidFill>
                          <a:latin typeface="Times New Roman" pitchFamily="18" charset="0"/>
                          <a:ea typeface="+mn-ea"/>
                          <a:cs typeface="Times New Roman" pitchFamily="18" charset="0"/>
                        </a:rPr>
                        <a:t> </a:t>
                      </a:r>
                      <a:r>
                        <a:rPr lang="kk-KZ" sz="2000" kern="1200" dirty="0" smtClean="0">
                          <a:solidFill>
                            <a:schemeClr val="tx2">
                              <a:lumMod val="75000"/>
                            </a:schemeClr>
                          </a:solidFill>
                          <a:latin typeface="Times New Roman" pitchFamily="18" charset="0"/>
                          <a:ea typeface="+mn-ea"/>
                          <a:cs typeface="Times New Roman" pitchFamily="18" charset="0"/>
                        </a:rPr>
                        <a:t>тұлғалар</a:t>
                      </a:r>
                      <a:r>
                        <a:rPr lang="en-US" sz="2000" kern="1200" dirty="0" smtClean="0">
                          <a:solidFill>
                            <a:schemeClr val="tx2">
                              <a:lumMod val="75000"/>
                            </a:schemeClr>
                          </a:solidFill>
                          <a:latin typeface="Times New Roman" pitchFamily="18" charset="0"/>
                          <a:ea typeface="+mn-ea"/>
                          <a:cs typeface="Times New Roman" pitchFamily="18" charset="0"/>
                        </a:rPr>
                        <a:t>;</a:t>
                      </a:r>
                      <a:endParaRPr lang="kk-KZ" sz="2000" kern="1200" dirty="0" smtClean="0">
                        <a:solidFill>
                          <a:schemeClr val="tx2">
                            <a:lumMod val="75000"/>
                          </a:schemeClr>
                        </a:solidFill>
                        <a:latin typeface="Times New Roman" pitchFamily="18" charset="0"/>
                        <a:ea typeface="+mn-ea"/>
                        <a:cs typeface="Times New Roman" pitchFamily="18" charset="0"/>
                      </a:endParaRPr>
                    </a:p>
                    <a:p>
                      <a:r>
                        <a:rPr lang="kk-KZ" sz="2000" kern="1200" dirty="0" smtClean="0">
                          <a:solidFill>
                            <a:schemeClr val="tx2">
                              <a:lumMod val="75000"/>
                            </a:schemeClr>
                          </a:solidFill>
                          <a:latin typeface="Times New Roman" pitchFamily="18" charset="0"/>
                          <a:ea typeface="+mn-ea"/>
                          <a:cs typeface="Times New Roman" pitchFamily="18" charset="0"/>
                        </a:rPr>
                        <a:t>3. </a:t>
                      </a:r>
                      <a:r>
                        <a:rPr lang="en-US" sz="2000" kern="1200" dirty="0" err="1" smtClean="0">
                          <a:solidFill>
                            <a:schemeClr val="tx2">
                              <a:lumMod val="75000"/>
                            </a:schemeClr>
                          </a:solidFill>
                          <a:latin typeface="Times New Roman" pitchFamily="18" charset="0"/>
                          <a:ea typeface="+mn-ea"/>
                          <a:cs typeface="Times New Roman" pitchFamily="18" charset="0"/>
                        </a:rPr>
                        <a:t>білім</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беру</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саласындағы</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уәкілетті</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орган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бекіткен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тізбеге</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сәйкес</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облыстық</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деңгейде</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олимпиадалардың</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конкурстардың</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жарыстардың</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жеңімпаздарын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немесе</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жүлдегерлерін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дайындаған</a:t>
                      </a:r>
                      <a:r>
                        <a:rPr lang="en-US" sz="2000" kern="1200" dirty="0" smtClean="0">
                          <a:solidFill>
                            <a:schemeClr val="tx2">
                              <a:lumMod val="75000"/>
                            </a:schemeClr>
                          </a:solidFill>
                          <a:latin typeface="Times New Roman" pitchFamily="18" charset="0"/>
                          <a:ea typeface="+mn-ea"/>
                          <a:cs typeface="Times New Roman" pitchFamily="18" charset="0"/>
                        </a:rPr>
                        <a:t> </a:t>
                      </a:r>
                      <a:r>
                        <a:rPr lang="en-US" sz="2000" kern="1200" dirty="0" err="1" smtClean="0">
                          <a:solidFill>
                            <a:schemeClr val="tx2">
                              <a:lumMod val="75000"/>
                            </a:schemeClr>
                          </a:solidFill>
                          <a:latin typeface="Times New Roman" pitchFamily="18" charset="0"/>
                          <a:ea typeface="+mn-ea"/>
                          <a:cs typeface="Times New Roman" pitchFamily="18" charset="0"/>
                        </a:rPr>
                        <a:t>адамдар</a:t>
                      </a:r>
                      <a:r>
                        <a:rPr lang="en-US" sz="2000" kern="1200" dirty="0" smtClean="0">
                          <a:solidFill>
                            <a:schemeClr val="tx2">
                              <a:lumMod val="75000"/>
                            </a:schemeClr>
                          </a:solidFill>
                          <a:latin typeface="Times New Roman" pitchFamily="18" charset="0"/>
                          <a:ea typeface="+mn-ea"/>
                          <a:cs typeface="Times New Roman" pitchFamily="18" charset="0"/>
                        </a:rPr>
                        <a:t>.</a:t>
                      </a:r>
                      <a:r>
                        <a:rPr lang="ru-RU" sz="2000" dirty="0">
                          <a:solidFill>
                            <a:schemeClr val="tx2">
                              <a:lumMod val="75000"/>
                            </a:schemeClr>
                          </a:solidFill>
                          <a:effectLst/>
                          <a:latin typeface="Times New Roman" pitchFamily="18" charset="0"/>
                          <a:cs typeface="Times New Roman" pitchFamily="18" charset="0"/>
                        </a:rPr>
                        <a:t> </a:t>
                      </a:r>
                      <a:endParaRPr lang="ru-RU" sz="2000" dirty="0">
                        <a:solidFill>
                          <a:schemeClr val="tx2">
                            <a:lumMod val="75000"/>
                          </a:schemeClr>
                        </a:solidFill>
                        <a:effectLst/>
                        <a:latin typeface="Times New Roman" pitchFamily="18" charset="0"/>
                        <a:ea typeface="Calibri"/>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15962020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4617" y="460111"/>
            <a:ext cx="11650718" cy="614855"/>
          </a:xfrm>
        </p:spPr>
        <p:txBody>
          <a:bodyPr>
            <a:noAutofit/>
          </a:bodyPr>
          <a:lstStyle/>
          <a:p>
            <a:r>
              <a:rPr lang="ru-RU" sz="2400" b="1" dirty="0" smtClean="0">
                <a:solidFill>
                  <a:schemeClr val="tx2"/>
                </a:solidFill>
              </a:rPr>
              <a:t>"</a:t>
            </a:r>
            <a:r>
              <a:rPr lang="ru-RU" sz="2400" b="1" dirty="0" err="1" smtClean="0">
                <a:solidFill>
                  <a:schemeClr val="tx2"/>
                </a:solidFill>
              </a:rPr>
              <a:t>Педагог-сарапшы</a:t>
            </a:r>
            <a:r>
              <a:rPr lang="ru-RU" sz="2400" b="1" dirty="0" smtClean="0">
                <a:solidFill>
                  <a:schemeClr val="tx2"/>
                </a:solidFill>
              </a:rPr>
              <a:t>"</a:t>
            </a:r>
            <a:r>
              <a:rPr lang="ru-RU" sz="2400" b="1" dirty="0" err="1" smtClean="0">
                <a:solidFill>
                  <a:schemeClr val="tx2"/>
                </a:solidFill>
              </a:rPr>
              <a:t>санатына</a:t>
            </a:r>
            <a:r>
              <a:rPr lang="ru-RU" sz="2400" b="1" dirty="0" smtClean="0">
                <a:solidFill>
                  <a:schemeClr val="tx2"/>
                </a:solidFill>
              </a:rPr>
              <a:t> </a:t>
            </a:r>
            <a:r>
              <a:rPr lang="ru-RU" sz="2400" b="1" dirty="0" err="1" smtClean="0">
                <a:solidFill>
                  <a:schemeClr val="tx2"/>
                </a:solidFill>
              </a:rPr>
              <a:t>мерзімінен</a:t>
            </a:r>
            <a:r>
              <a:rPr lang="ru-RU" sz="2400" b="1" dirty="0" smtClean="0">
                <a:solidFill>
                  <a:schemeClr val="tx2"/>
                </a:solidFill>
              </a:rPr>
              <a:t> </a:t>
            </a:r>
            <a:r>
              <a:rPr lang="ru-RU" sz="2400" b="1" dirty="0" err="1" smtClean="0">
                <a:solidFill>
                  <a:schemeClr val="tx2"/>
                </a:solidFill>
              </a:rPr>
              <a:t>бұрын аттестаттауға қойылатын талаптар</a:t>
            </a:r>
            <a:endParaRPr lang="ru-RU" sz="2400" dirty="0">
              <a:solidFill>
                <a:schemeClr val="tx2"/>
              </a:solidFill>
            </a:endParaRPr>
          </a:p>
        </p:txBody>
      </p:sp>
      <p:sp>
        <p:nvSpPr>
          <p:cNvPr id="3" name="Номер слайда 2"/>
          <p:cNvSpPr>
            <a:spLocks noGrp="1"/>
          </p:cNvSpPr>
          <p:nvPr>
            <p:ph type="sldNum" sz="quarter" idx="12"/>
          </p:nvPr>
        </p:nvSpPr>
        <p:spPr/>
        <p:txBody>
          <a:bodyPr/>
          <a:lstStyle/>
          <a:p>
            <a:pPr algn="ctr"/>
            <a:fld id="{00000000-1234-1234-1234-123412341234}" type="slidenum">
              <a:rPr lang="ru-RU" smtClean="0">
                <a:solidFill>
                  <a:prstClr val="black">
                    <a:tint val="75000"/>
                  </a:prstClr>
                </a:solidFill>
              </a:rPr>
              <a:pPr algn="ctr"/>
              <a:t>27</a:t>
            </a:fld>
            <a:endParaRPr lang="ru-RU" dirty="0">
              <a:solidFill>
                <a:prstClr val="black">
                  <a:tint val="75000"/>
                </a:prstClr>
              </a:solidFill>
            </a:endParaRPr>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713843"/>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lc="http://schemas.openxmlformats.org/drawingml/2006/lockedCanvas" xmlns:a16="http://schemas.microsoft.com/office/drawing/2014/main" xmln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sp>
        <p:nvSpPr>
          <p:cNvPr id="7" name="Прямоугольник 6"/>
          <p:cNvSpPr/>
          <p:nvPr/>
        </p:nvSpPr>
        <p:spPr>
          <a:xfrm>
            <a:off x="236482" y="1576550"/>
            <a:ext cx="11650717" cy="338554"/>
          </a:xfrm>
          <a:prstGeom prst="rect">
            <a:avLst/>
          </a:prstGeom>
        </p:spPr>
        <p:txBody>
          <a:bodyPr wrap="square">
            <a:spAutoFit/>
          </a:bodyPr>
          <a:lstStyle/>
          <a:p>
            <a:pPr algn="just"/>
            <a:r>
              <a:rPr lang="ru-RU" sz="1600" dirty="0"/>
              <a:t>          </a:t>
            </a:r>
          </a:p>
        </p:txBody>
      </p:sp>
      <p:graphicFrame>
        <p:nvGraphicFramePr>
          <p:cNvPr id="8" name="Таблица 7"/>
          <p:cNvGraphicFramePr>
            <a:graphicFrameLocks noGrp="1"/>
          </p:cNvGraphicFramePr>
          <p:nvPr>
            <p:extLst>
              <p:ext uri="{D42A27DB-BD31-4B8C-83A1-F6EECF244321}">
                <p14:modId xmlns:p14="http://schemas.microsoft.com/office/powerpoint/2010/main" val="979516834"/>
              </p:ext>
            </p:extLst>
          </p:nvPr>
        </p:nvGraphicFramePr>
        <p:xfrm>
          <a:off x="0" y="1150883"/>
          <a:ext cx="12192000" cy="5605599"/>
        </p:xfrm>
        <a:graphic>
          <a:graphicData uri="http://schemas.openxmlformats.org/drawingml/2006/table">
            <a:tbl>
              <a:tblPr firstRow="1" firstCol="1" bandRow="1">
                <a:tableStyleId>{69CF1AB2-1976-4502-BF36-3FF5EA218861}</a:tableStyleId>
              </a:tblPr>
              <a:tblGrid>
                <a:gridCol w="2153567"/>
                <a:gridCol w="10038433"/>
              </a:tblGrid>
              <a:tr h="265503">
                <a:tc>
                  <a:txBody>
                    <a:bodyPr/>
                    <a:lstStyle/>
                    <a:p>
                      <a:pPr algn="just">
                        <a:lnSpc>
                          <a:spcPct val="115000"/>
                        </a:lnSpc>
                        <a:spcAft>
                          <a:spcPts val="0"/>
                        </a:spcAft>
                      </a:pPr>
                      <a:r>
                        <a:rPr lang="kk-KZ" sz="1400" dirty="0" smtClean="0">
                          <a:solidFill>
                            <a:schemeClr val="tx2"/>
                          </a:solidFill>
                          <a:effectLst/>
                          <a:latin typeface="Times New Roman" pitchFamily="18" charset="0"/>
                          <a:cs typeface="Times New Roman" pitchFamily="18" charset="0"/>
                        </a:rPr>
                        <a:t>санат</a:t>
                      </a:r>
                      <a:endParaRPr lang="ru-RU" sz="1400" dirty="0">
                        <a:solidFill>
                          <a:schemeClr val="tx2"/>
                        </a:solidFill>
                        <a:effectLst/>
                        <a:latin typeface="Times New Roman" pitchFamily="18" charset="0"/>
                        <a:ea typeface="Calibri"/>
                        <a:cs typeface="Times New Roman" pitchFamily="18" charset="0"/>
                      </a:endParaRPr>
                    </a:p>
                  </a:txBody>
                  <a:tcPr marL="45411" marR="45411" marT="0" marB="0"/>
                </a:tc>
                <a:tc>
                  <a:txBody>
                    <a:bodyPr/>
                    <a:lstStyle/>
                    <a:p>
                      <a:pPr algn="just">
                        <a:lnSpc>
                          <a:spcPct val="115000"/>
                        </a:lnSpc>
                        <a:spcAft>
                          <a:spcPts val="0"/>
                        </a:spcAft>
                      </a:pPr>
                      <a:r>
                        <a:rPr lang="kk-KZ" sz="1400" dirty="0" smtClean="0">
                          <a:solidFill>
                            <a:schemeClr val="tx2"/>
                          </a:solidFill>
                          <a:effectLst/>
                          <a:latin typeface="Times New Roman" pitchFamily="18" charset="0"/>
                          <a:cs typeface="Times New Roman" pitchFamily="18" charset="0"/>
                        </a:rPr>
                        <a:t>Мерзімінен бұрын аттестаттауға қатысу үшін қойылатын талаптар</a:t>
                      </a:r>
                      <a:endParaRPr lang="ru-RU" sz="1400" dirty="0">
                        <a:solidFill>
                          <a:schemeClr val="tx2"/>
                        </a:solidFill>
                        <a:effectLst/>
                        <a:latin typeface="Times New Roman" pitchFamily="18" charset="0"/>
                        <a:ea typeface="Calibri"/>
                        <a:cs typeface="Times New Roman" pitchFamily="18" charset="0"/>
                      </a:endParaRPr>
                    </a:p>
                  </a:txBody>
                  <a:tcPr marL="45411" marR="45411" marT="0" marB="0"/>
                </a:tc>
              </a:tr>
              <a:tr h="5310072">
                <a:tc>
                  <a:txBody>
                    <a:bodyPr/>
                    <a:lstStyle/>
                    <a:p>
                      <a:pPr algn="l">
                        <a:lnSpc>
                          <a:spcPct val="115000"/>
                        </a:lnSpc>
                        <a:spcAft>
                          <a:spcPts val="0"/>
                        </a:spcAft>
                      </a:pPr>
                      <a:r>
                        <a:rPr lang="ru-RU" sz="1600" b="0" dirty="0" smtClean="0">
                          <a:solidFill>
                            <a:schemeClr val="tx2">
                              <a:lumMod val="75000"/>
                            </a:schemeClr>
                          </a:solidFill>
                          <a:effectLst/>
                          <a:latin typeface="Times New Roman" pitchFamily="18" charset="0"/>
                          <a:cs typeface="Times New Roman" pitchFamily="18" charset="0"/>
                        </a:rPr>
                        <a:t>"</a:t>
                      </a:r>
                      <a:r>
                        <a:rPr lang="ru-RU" sz="1600" b="0" dirty="0" err="1" smtClean="0">
                          <a:solidFill>
                            <a:schemeClr val="tx2">
                              <a:lumMod val="75000"/>
                            </a:schemeClr>
                          </a:solidFill>
                          <a:effectLst/>
                          <a:latin typeface="Times New Roman" pitchFamily="18" charset="0"/>
                          <a:cs typeface="Times New Roman" pitchFamily="18" charset="0"/>
                        </a:rPr>
                        <a:t>Педагог-сарапшы</a:t>
                      </a:r>
                      <a:r>
                        <a:rPr lang="ru-RU" sz="1600" b="0" dirty="0" smtClean="0">
                          <a:solidFill>
                            <a:schemeClr val="tx2">
                              <a:lumMod val="75000"/>
                            </a:schemeClr>
                          </a:solidFill>
                          <a:effectLst/>
                          <a:latin typeface="Times New Roman" pitchFamily="18" charset="0"/>
                          <a:cs typeface="Times New Roman" pitchFamily="18" charset="0"/>
                        </a:rPr>
                        <a:t>" </a:t>
                      </a:r>
                      <a:r>
                        <a:rPr lang="ru-RU" sz="1600" b="0" dirty="0" err="1" smtClean="0">
                          <a:solidFill>
                            <a:schemeClr val="tx2">
                              <a:lumMod val="75000"/>
                            </a:schemeClr>
                          </a:solidFill>
                          <a:effectLst/>
                          <a:latin typeface="Times New Roman" pitchFamily="18" charset="0"/>
                          <a:cs typeface="Times New Roman" pitchFamily="18" charset="0"/>
                        </a:rPr>
                        <a:t>біліктілік</a:t>
                      </a:r>
                      <a:r>
                        <a:rPr lang="ru-RU" sz="1600" b="0" dirty="0" smtClean="0">
                          <a:solidFill>
                            <a:schemeClr val="tx2">
                              <a:lumMod val="75000"/>
                            </a:schemeClr>
                          </a:solidFill>
                          <a:effectLst/>
                          <a:latin typeface="Times New Roman" pitchFamily="18" charset="0"/>
                          <a:cs typeface="Times New Roman" pitchFamily="18" charset="0"/>
                        </a:rPr>
                        <a:t> </a:t>
                      </a:r>
                      <a:r>
                        <a:rPr lang="ru-RU" sz="1600" b="0" dirty="0" err="1" smtClean="0">
                          <a:solidFill>
                            <a:schemeClr val="tx2">
                              <a:lumMod val="75000"/>
                            </a:schemeClr>
                          </a:solidFill>
                          <a:effectLst/>
                          <a:latin typeface="Times New Roman" pitchFamily="18" charset="0"/>
                          <a:cs typeface="Times New Roman" pitchFamily="18" charset="0"/>
                        </a:rPr>
                        <a:t>санатын</a:t>
                      </a:r>
                      <a:r>
                        <a:rPr lang="ru-RU" sz="1600" b="0" dirty="0" smtClean="0">
                          <a:solidFill>
                            <a:schemeClr val="tx2">
                              <a:lumMod val="75000"/>
                            </a:schemeClr>
                          </a:solidFill>
                          <a:effectLst/>
                          <a:latin typeface="Times New Roman" pitchFamily="18" charset="0"/>
                          <a:cs typeface="Times New Roman" pitchFamily="18" charset="0"/>
                        </a:rPr>
                        <a:t> </a:t>
                      </a:r>
                      <a:r>
                        <a:rPr lang="ru-RU" sz="1600" b="0" dirty="0" err="1" smtClean="0">
                          <a:solidFill>
                            <a:schemeClr val="tx2">
                              <a:lumMod val="75000"/>
                            </a:schemeClr>
                          </a:solidFill>
                          <a:effectLst/>
                          <a:latin typeface="Times New Roman" pitchFamily="18" charset="0"/>
                          <a:cs typeface="Times New Roman" pitchFamily="18" charset="0"/>
                        </a:rPr>
                        <a:t>мерзімінен</a:t>
                      </a:r>
                      <a:r>
                        <a:rPr lang="ru-RU" sz="1600" b="0" dirty="0" smtClean="0">
                          <a:solidFill>
                            <a:schemeClr val="tx2">
                              <a:lumMod val="75000"/>
                            </a:schemeClr>
                          </a:solidFill>
                          <a:effectLst/>
                          <a:latin typeface="Times New Roman" pitchFamily="18" charset="0"/>
                          <a:cs typeface="Times New Roman" pitchFamily="18" charset="0"/>
                        </a:rPr>
                        <a:t> </a:t>
                      </a:r>
                      <a:r>
                        <a:rPr lang="ru-RU" sz="1600" b="0" dirty="0" err="1" smtClean="0">
                          <a:solidFill>
                            <a:schemeClr val="tx2">
                              <a:lumMod val="75000"/>
                            </a:schemeClr>
                          </a:solidFill>
                          <a:effectLst/>
                          <a:latin typeface="Times New Roman" pitchFamily="18" charset="0"/>
                          <a:cs typeface="Times New Roman" pitchFamily="18" charset="0"/>
                        </a:rPr>
                        <a:t>бұрын </a:t>
                      </a:r>
                      <a:r>
                        <a:rPr lang="ru-RU" sz="1600" b="0" dirty="0" smtClean="0">
                          <a:solidFill>
                            <a:schemeClr val="tx2">
                              <a:lumMod val="75000"/>
                            </a:schemeClr>
                          </a:solidFill>
                          <a:effectLst/>
                          <a:latin typeface="Times New Roman" pitchFamily="18" charset="0"/>
                          <a:cs typeface="Times New Roman" pitchFamily="18" charset="0"/>
                        </a:rPr>
                        <a:t>беру </a:t>
                      </a:r>
                      <a:r>
                        <a:rPr lang="ru-RU" sz="1600" b="0" dirty="0" err="1" smtClean="0">
                          <a:solidFill>
                            <a:schemeClr val="tx2">
                              <a:lumMod val="75000"/>
                            </a:schemeClr>
                          </a:solidFill>
                          <a:effectLst/>
                          <a:latin typeface="Times New Roman" pitchFamily="18" charset="0"/>
                          <a:cs typeface="Times New Roman" pitchFamily="18" charset="0"/>
                        </a:rPr>
                        <a:t>үшін педагогтер</a:t>
                      </a:r>
                      <a:r>
                        <a:rPr lang="ru-RU" sz="1600" b="0" dirty="0" smtClean="0">
                          <a:solidFill>
                            <a:schemeClr val="tx2">
                              <a:lumMod val="75000"/>
                            </a:schemeClr>
                          </a:solidFill>
                          <a:effectLst/>
                          <a:latin typeface="Times New Roman" pitchFamily="18" charset="0"/>
                          <a:cs typeface="Times New Roman" pitchFamily="18" charset="0"/>
                        </a:rPr>
                        <a:t> </a:t>
                      </a:r>
                      <a:r>
                        <a:rPr lang="ru-RU" sz="1600" b="0" dirty="0" err="1" smtClean="0">
                          <a:solidFill>
                            <a:schemeClr val="tx2">
                              <a:lumMod val="75000"/>
                            </a:schemeClr>
                          </a:solidFill>
                          <a:effectLst/>
                          <a:latin typeface="Times New Roman" pitchFamily="18" charset="0"/>
                          <a:cs typeface="Times New Roman" pitchFamily="18" charset="0"/>
                        </a:rPr>
                        <a:t>кемінде</a:t>
                      </a:r>
                      <a:r>
                        <a:rPr lang="ru-RU" sz="1600" b="0" dirty="0" smtClean="0">
                          <a:solidFill>
                            <a:schemeClr val="tx2">
                              <a:lumMod val="75000"/>
                            </a:schemeClr>
                          </a:solidFill>
                          <a:effectLst/>
                          <a:latin typeface="Times New Roman" pitchFamily="18" charset="0"/>
                          <a:cs typeface="Times New Roman" pitchFamily="18" charset="0"/>
                        </a:rPr>
                        <a:t> </a:t>
                      </a:r>
                      <a:r>
                        <a:rPr lang="ru-RU" sz="1600" b="0" dirty="0" err="1" smtClean="0">
                          <a:solidFill>
                            <a:schemeClr val="tx2">
                              <a:lumMod val="75000"/>
                            </a:schemeClr>
                          </a:solidFill>
                          <a:effectLst/>
                          <a:latin typeface="Times New Roman" pitchFamily="18" charset="0"/>
                          <a:cs typeface="Times New Roman" pitchFamily="18" charset="0"/>
                        </a:rPr>
                        <a:t>алты</a:t>
                      </a:r>
                      <a:r>
                        <a:rPr lang="ru-RU" sz="1600" b="0" dirty="0" smtClean="0">
                          <a:solidFill>
                            <a:schemeClr val="tx2">
                              <a:lumMod val="75000"/>
                            </a:schemeClr>
                          </a:solidFill>
                          <a:effectLst/>
                          <a:latin typeface="Times New Roman" pitchFamily="18" charset="0"/>
                          <a:cs typeface="Times New Roman" pitchFamily="18" charset="0"/>
                        </a:rPr>
                        <a:t> </a:t>
                      </a:r>
                      <a:r>
                        <a:rPr lang="ru-RU" sz="1600" b="0" dirty="0" err="1" smtClean="0">
                          <a:solidFill>
                            <a:schemeClr val="tx2">
                              <a:lumMod val="75000"/>
                            </a:schemeClr>
                          </a:solidFill>
                          <a:effectLst/>
                          <a:latin typeface="Times New Roman" pitchFamily="18" charset="0"/>
                          <a:cs typeface="Times New Roman" pitchFamily="18" charset="0"/>
                        </a:rPr>
                        <a:t>мынадай</a:t>
                      </a:r>
                      <a:r>
                        <a:rPr lang="ru-RU" sz="1600" b="0" dirty="0" smtClean="0">
                          <a:solidFill>
                            <a:schemeClr val="tx2">
                              <a:lumMod val="75000"/>
                            </a:schemeClr>
                          </a:solidFill>
                          <a:effectLst/>
                          <a:latin typeface="Times New Roman" pitchFamily="18" charset="0"/>
                          <a:cs typeface="Times New Roman" pitchFamily="18" charset="0"/>
                        </a:rPr>
                        <a:t> </a:t>
                      </a:r>
                      <a:r>
                        <a:rPr lang="ru-RU" sz="1600" b="0" dirty="0" err="1" smtClean="0">
                          <a:solidFill>
                            <a:schemeClr val="tx2">
                              <a:lumMod val="75000"/>
                            </a:schemeClr>
                          </a:solidFill>
                          <a:effectLst/>
                          <a:latin typeface="Times New Roman" pitchFamily="18" charset="0"/>
                          <a:cs typeface="Times New Roman" pitchFamily="18" charset="0"/>
                        </a:rPr>
                        <a:t>талаптарға сәйкес келген</a:t>
                      </a:r>
                      <a:r>
                        <a:rPr lang="ru-RU" sz="1600" b="0" dirty="0" smtClean="0">
                          <a:solidFill>
                            <a:schemeClr val="tx2">
                              <a:lumMod val="75000"/>
                            </a:schemeClr>
                          </a:solidFill>
                          <a:effectLst/>
                          <a:latin typeface="Times New Roman" pitchFamily="18" charset="0"/>
                          <a:cs typeface="Times New Roman" pitchFamily="18" charset="0"/>
                        </a:rPr>
                        <a:t> </a:t>
                      </a:r>
                      <a:r>
                        <a:rPr lang="ru-RU" sz="1600" b="0" dirty="0" err="1" smtClean="0">
                          <a:solidFill>
                            <a:schemeClr val="tx2">
                              <a:lumMod val="75000"/>
                            </a:schemeClr>
                          </a:solidFill>
                          <a:effectLst/>
                          <a:latin typeface="Times New Roman" pitchFamily="18" charset="0"/>
                          <a:cs typeface="Times New Roman" pitchFamily="18" charset="0"/>
                        </a:rPr>
                        <a:t>кезде</a:t>
                      </a:r>
                      <a:r>
                        <a:rPr lang="ru-RU" sz="1600" b="0" dirty="0" smtClean="0">
                          <a:solidFill>
                            <a:schemeClr val="tx2">
                              <a:lumMod val="75000"/>
                            </a:schemeClr>
                          </a:solidFill>
                          <a:effectLst/>
                          <a:latin typeface="Times New Roman" pitchFamily="18" charset="0"/>
                          <a:cs typeface="Times New Roman" pitchFamily="18" charset="0"/>
                        </a:rPr>
                        <a:t> (осы </a:t>
                      </a:r>
                      <a:r>
                        <a:rPr lang="ru-RU" sz="1600" b="0" dirty="0" err="1" smtClean="0">
                          <a:solidFill>
                            <a:schemeClr val="tx2">
                              <a:lumMod val="75000"/>
                            </a:schemeClr>
                          </a:solidFill>
                          <a:effectLst/>
                          <a:latin typeface="Times New Roman" pitchFamily="18" charset="0"/>
                          <a:cs typeface="Times New Roman" pitchFamily="18" charset="0"/>
                        </a:rPr>
                        <a:t>тармақтың бесінші</a:t>
                      </a:r>
                      <a:r>
                        <a:rPr lang="ru-RU" sz="1600" b="0" dirty="0" smtClean="0">
                          <a:solidFill>
                            <a:schemeClr val="tx2">
                              <a:lumMod val="75000"/>
                            </a:schemeClr>
                          </a:solidFill>
                          <a:effectLst/>
                          <a:latin typeface="Times New Roman" pitchFamily="18" charset="0"/>
                          <a:cs typeface="Times New Roman" pitchFamily="18" charset="0"/>
                        </a:rPr>
                        <a:t> </a:t>
                      </a:r>
                      <a:r>
                        <a:rPr lang="ru-RU" sz="1600" b="0" dirty="0" err="1" smtClean="0">
                          <a:solidFill>
                            <a:schemeClr val="tx2">
                              <a:lumMod val="75000"/>
                            </a:schemeClr>
                          </a:solidFill>
                          <a:effectLst/>
                          <a:latin typeface="Times New Roman" pitchFamily="18" charset="0"/>
                          <a:cs typeface="Times New Roman" pitchFamily="18" charset="0"/>
                        </a:rPr>
                        <a:t>абзацында</a:t>
                      </a:r>
                      <a:r>
                        <a:rPr lang="ru-RU" sz="1600" b="0" dirty="0" smtClean="0">
                          <a:solidFill>
                            <a:schemeClr val="tx2">
                              <a:lumMod val="75000"/>
                            </a:schemeClr>
                          </a:solidFill>
                          <a:effectLst/>
                          <a:latin typeface="Times New Roman" pitchFamily="18" charset="0"/>
                          <a:cs typeface="Times New Roman" pitchFamily="18" charset="0"/>
                        </a:rPr>
                        <a:t> </a:t>
                      </a:r>
                      <a:r>
                        <a:rPr lang="ru-RU" sz="1600" b="0" dirty="0" err="1" smtClean="0">
                          <a:solidFill>
                            <a:schemeClr val="tx2">
                              <a:lumMod val="75000"/>
                            </a:schemeClr>
                          </a:solidFill>
                          <a:effectLst/>
                          <a:latin typeface="Times New Roman" pitchFamily="18" charset="0"/>
                          <a:cs typeface="Times New Roman" pitchFamily="18" charset="0"/>
                        </a:rPr>
                        <a:t>көрсетілген адамдарды</a:t>
                      </a:r>
                      <a:r>
                        <a:rPr lang="ru-RU" sz="1600" b="0" dirty="0" smtClean="0">
                          <a:solidFill>
                            <a:schemeClr val="tx2">
                              <a:lumMod val="75000"/>
                            </a:schemeClr>
                          </a:solidFill>
                          <a:effectLst/>
                          <a:latin typeface="Times New Roman" pitchFamily="18" charset="0"/>
                          <a:cs typeface="Times New Roman" pitchFamily="18" charset="0"/>
                        </a:rPr>
                        <a:t> </a:t>
                      </a:r>
                      <a:r>
                        <a:rPr lang="ru-RU" sz="1600" b="0" dirty="0" err="1" smtClean="0">
                          <a:solidFill>
                            <a:schemeClr val="tx2">
                              <a:lumMod val="75000"/>
                            </a:schemeClr>
                          </a:solidFill>
                          <a:effectLst/>
                          <a:latin typeface="Times New Roman" pitchFamily="18" charset="0"/>
                          <a:cs typeface="Times New Roman" pitchFamily="18" charset="0"/>
                        </a:rPr>
                        <a:t>қоспағанда</a:t>
                      </a:r>
                      <a:r>
                        <a:rPr lang="ru-RU" sz="1600" b="0" dirty="0" smtClean="0">
                          <a:solidFill>
                            <a:schemeClr val="tx2">
                              <a:lumMod val="75000"/>
                            </a:schemeClr>
                          </a:solidFill>
                          <a:effectLst/>
                          <a:latin typeface="Times New Roman" pitchFamily="18" charset="0"/>
                          <a:cs typeface="Times New Roman" pitchFamily="18" charset="0"/>
                        </a:rPr>
                        <a:t>)</a:t>
                      </a:r>
                      <a:r>
                        <a:rPr lang="ru-RU" sz="1600" b="0" dirty="0" err="1" smtClean="0">
                          <a:solidFill>
                            <a:schemeClr val="tx2">
                              <a:lumMod val="75000"/>
                            </a:schemeClr>
                          </a:solidFill>
                          <a:effectLst/>
                          <a:latin typeface="Times New Roman" pitchFamily="18" charset="0"/>
                          <a:cs typeface="Times New Roman" pitchFamily="18" charset="0"/>
                        </a:rPr>
                        <a:t>қатысады</a:t>
                      </a:r>
                      <a:r>
                        <a:rPr lang="ru-RU" sz="1600" b="0" dirty="0" smtClean="0">
                          <a:solidFill>
                            <a:schemeClr val="tx2">
                              <a:lumMod val="75000"/>
                            </a:schemeClr>
                          </a:solidFill>
                          <a:effectLst/>
                          <a:latin typeface="Times New Roman" pitchFamily="18" charset="0"/>
                          <a:cs typeface="Times New Roman" pitchFamily="18" charset="0"/>
                        </a:rPr>
                        <a:t>:</a:t>
                      </a:r>
                      <a:r>
                        <a:rPr lang="ru-RU" sz="1600" dirty="0">
                          <a:solidFill>
                            <a:schemeClr val="tx2">
                              <a:lumMod val="75000"/>
                            </a:schemeClr>
                          </a:solidFill>
                          <a:effectLst/>
                          <a:latin typeface="Times New Roman" pitchFamily="18" charset="0"/>
                          <a:cs typeface="Times New Roman" pitchFamily="18" charset="0"/>
                        </a:rPr>
                        <a:t> </a:t>
                      </a:r>
                      <a:endParaRPr lang="ru-RU" sz="1600" dirty="0">
                        <a:solidFill>
                          <a:schemeClr val="tx2">
                            <a:lumMod val="75000"/>
                          </a:schemeClr>
                        </a:solidFill>
                        <a:effectLst/>
                        <a:latin typeface="Times New Roman" pitchFamily="18" charset="0"/>
                        <a:ea typeface="Calibri"/>
                        <a:cs typeface="Times New Roman" pitchFamily="18" charset="0"/>
                      </a:endParaRPr>
                    </a:p>
                  </a:txBody>
                  <a:tcPr marL="45411" marR="45411" marT="0" marB="0"/>
                </a:tc>
                <a:tc>
                  <a:txBody>
                    <a:bodyPr/>
                    <a:lstStyle/>
                    <a:p>
                      <a:r>
                        <a:rPr lang="kk-KZ" sz="1600" kern="1200" dirty="0" smtClean="0">
                          <a:solidFill>
                            <a:schemeClr val="tx2">
                              <a:lumMod val="75000"/>
                            </a:schemeClr>
                          </a:solidFill>
                          <a:latin typeface="Times New Roman" pitchFamily="18" charset="0"/>
                          <a:ea typeface="+mn-ea"/>
                          <a:cs typeface="Times New Roman" pitchFamily="18" charset="0"/>
                        </a:rPr>
                        <a:t>1.</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kk-KZ"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беру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саласындағы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уәкілетті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орган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бекіткен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тізбеге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сәйкес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облыстық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республикалық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деңгейлерде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кәсіби</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шеберлік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конкурстарының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жүлдегерлері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жеңімпаздары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болып</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табылатын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pPr marL="342900" lvl="0" indent="-342900" algn="just">
                        <a:lnSpc>
                          <a:spcPct val="115000"/>
                        </a:lnSpc>
                        <a:spcAft>
                          <a:spcPts val="0"/>
                        </a:spcAft>
                        <a:buFont typeface="+mj-lt"/>
                        <a:buNone/>
                      </a:pPr>
                      <a:r>
                        <a:rPr lang="kk-KZ" sz="1600" kern="1200" dirty="0" smtClean="0">
                          <a:solidFill>
                            <a:schemeClr val="tx2">
                              <a:lumMod val="75000"/>
                            </a:schemeClr>
                          </a:solidFill>
                          <a:latin typeface="Times New Roman" pitchFamily="18" charset="0"/>
                          <a:ea typeface="+mn-ea"/>
                          <a:cs typeface="Times New Roman" pitchFamily="18" charset="0"/>
                        </a:rPr>
                        <a:t>2.</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kk-KZ"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беру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саласындағы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уәкілетті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орган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бекіткен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тізбеге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сәйкес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облыстық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республикалық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деңгейлерде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олимпиадалардың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конкурстардың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жарыстардың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жеңімпаздарын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жүлдегерлерін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дайындаған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endParaRPr lang="kk-KZ" sz="1600" kern="1200" dirty="0" smtClean="0">
                        <a:solidFill>
                          <a:schemeClr val="tx2">
                            <a:lumMod val="75000"/>
                          </a:schemeClr>
                        </a:solidFill>
                        <a:latin typeface="Times New Roman" pitchFamily="18" charset="0"/>
                        <a:ea typeface="+mn-ea"/>
                        <a:cs typeface="Times New Roman" pitchFamily="18" charset="0"/>
                      </a:endParaRPr>
                    </a:p>
                    <a:p>
                      <a:pPr marL="342900" lvl="0" indent="-342900" algn="just">
                        <a:lnSpc>
                          <a:spcPct val="115000"/>
                        </a:lnSpc>
                        <a:spcAft>
                          <a:spcPts val="0"/>
                        </a:spcAft>
                        <a:buFont typeface="+mj-lt"/>
                        <a:buNone/>
                      </a:pPr>
                      <a:r>
                        <a:rPr lang="kk-KZ" sz="1600" kern="1200" baseline="0" dirty="0" smtClean="0">
                          <a:solidFill>
                            <a:schemeClr val="tx2">
                              <a:lumMod val="75000"/>
                            </a:schemeClr>
                          </a:solidFill>
                          <a:latin typeface="Times New Roman" pitchFamily="18" charset="0"/>
                          <a:ea typeface="+mn-ea"/>
                          <a:cs typeface="Times New Roman" pitchFamily="18" charset="0"/>
                        </a:rPr>
                        <a:t>3. </a:t>
                      </a:r>
                      <a:r>
                        <a:rPr lang="en-US" sz="1600" kern="1200" dirty="0" err="1" smtClean="0">
                          <a:solidFill>
                            <a:schemeClr val="tx2">
                              <a:lumMod val="75000"/>
                            </a:schemeClr>
                          </a:solidFill>
                          <a:latin typeface="Times New Roman" pitchFamily="18" charset="0"/>
                          <a:ea typeface="+mn-ea"/>
                          <a:cs typeface="Times New Roman" pitchFamily="18" charset="0"/>
                        </a:rPr>
                        <a:t>ағылшын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тілін</a:t>
                      </a:r>
                      <a:r>
                        <a:rPr lang="en-US" sz="1600" kern="1200" dirty="0" smtClean="0">
                          <a:solidFill>
                            <a:schemeClr val="tx2">
                              <a:lumMod val="75000"/>
                            </a:schemeClr>
                          </a:solidFill>
                          <a:latin typeface="Times New Roman" pitchFamily="18" charset="0"/>
                          <a:ea typeface="+mn-ea"/>
                          <a:cs typeface="Times New Roman" pitchFamily="18" charset="0"/>
                        </a:rPr>
                        <a:t> С1 (</a:t>
                      </a:r>
                      <a:r>
                        <a:rPr lang="en-US" sz="1600" kern="1200" dirty="0" err="1" smtClean="0">
                          <a:solidFill>
                            <a:schemeClr val="tx2">
                              <a:lumMod val="75000"/>
                            </a:schemeClr>
                          </a:solidFill>
                          <a:latin typeface="Times New Roman" pitchFamily="18" charset="0"/>
                          <a:ea typeface="+mn-ea"/>
                          <a:cs typeface="Times New Roman" pitchFamily="18" charset="0"/>
                        </a:rPr>
                        <a:t>сефр</a:t>
                      </a:r>
                      <a:r>
                        <a:rPr lang="en-US" sz="1600" kern="1200" dirty="0" smtClean="0">
                          <a:solidFill>
                            <a:schemeClr val="tx2">
                              <a:lumMod val="75000"/>
                            </a:schemeClr>
                          </a:solidFill>
                          <a:latin typeface="Times New Roman" pitchFamily="18" charset="0"/>
                          <a:ea typeface="+mn-ea"/>
                          <a:cs typeface="Times New Roman" pitchFamily="18" charset="0"/>
                        </a:rPr>
                        <a:t> (CEFR) </a:t>
                      </a:r>
                      <a:r>
                        <a:rPr lang="en-US" sz="1600" kern="1200" dirty="0" err="1" smtClean="0">
                          <a:solidFill>
                            <a:schemeClr val="tx2">
                              <a:lumMod val="75000"/>
                            </a:schemeClr>
                          </a:solidFill>
                          <a:latin typeface="Times New Roman" pitchFamily="18" charset="0"/>
                          <a:ea typeface="+mn-ea"/>
                          <a:cs typeface="Times New Roman" pitchFamily="18" charset="0"/>
                        </a:rPr>
                        <a:t>шкаласы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бойынша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деңгейінен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төмен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емес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деңгейде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меңгерген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және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пәндерді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ағылшын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тілінде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оқытатын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ru-RU" sz="1600" dirty="0" smtClean="0">
                          <a:solidFill>
                            <a:schemeClr val="tx2">
                              <a:lumMod val="75000"/>
                            </a:schemeClr>
                          </a:solidFill>
                          <a:effectLst/>
                          <a:latin typeface="Times New Roman" pitchFamily="18" charset="0"/>
                          <a:cs typeface="Times New Roman" pitchFamily="18" charset="0"/>
                        </a:rPr>
                        <a:t>;</a:t>
                      </a:r>
                      <a:endParaRPr lang="ru-RU" sz="1600" dirty="0">
                        <a:solidFill>
                          <a:schemeClr val="tx2">
                            <a:lumMod val="75000"/>
                          </a:schemeClr>
                        </a:solidFill>
                        <a:effectLst/>
                        <a:latin typeface="Times New Roman" pitchFamily="18" charset="0"/>
                        <a:cs typeface="Times New Roman" pitchFamily="18" charset="0"/>
                      </a:endParaRPr>
                    </a:p>
                    <a:p>
                      <a:pPr marL="342900" lvl="0" indent="-342900" algn="just">
                        <a:lnSpc>
                          <a:spcPct val="115000"/>
                        </a:lnSpc>
                        <a:spcAft>
                          <a:spcPts val="0"/>
                        </a:spcAft>
                        <a:buFont typeface="+mj-lt"/>
                        <a:buNone/>
                      </a:pPr>
                      <a:r>
                        <a:rPr lang="kk-KZ" sz="1600" kern="1200" dirty="0" smtClean="0">
                          <a:solidFill>
                            <a:schemeClr val="tx2">
                              <a:lumMod val="75000"/>
                            </a:schemeClr>
                          </a:solidFill>
                          <a:latin typeface="Times New Roman" pitchFamily="18" charset="0"/>
                          <a:ea typeface="+mn-ea"/>
                          <a:cs typeface="Times New Roman" pitchFamily="18" charset="0"/>
                        </a:rPr>
                        <a:t>4.</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жоғары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орнынан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беру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ұйымдарына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педагогикалық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жұмысқа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ауысқан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кемінде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екі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жыл</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педагогикалық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жұмыс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өтілі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бар</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kk-KZ"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5. </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беру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ұйымдарына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өндірістен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беру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ұйымдарында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кадрларды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даярлау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бейініне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сәйкес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келетін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ұйымдар</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мекемелер</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мен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кәсіпорындар</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бейінді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ұйымдардан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педагогикалық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жұмысқа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ауысқан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мамандығы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бойынша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кемінде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үш</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жыл</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жұмыс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өтілі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бар</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6.</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бейіндік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пән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бойынша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халықаралық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дәрежедегі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кандидат</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спорт</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шебері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болып</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табылатын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7.</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бейіні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бойынша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ең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жоғары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біліктілік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разряды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бар</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өндірістік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оқыту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шеберлері</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8.</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аудандық</a:t>
                      </a:r>
                      <a:r>
                        <a:rPr lang="en-US" sz="1600" kern="1200" dirty="0" smtClean="0">
                          <a:solidFill>
                            <a:schemeClr val="tx2">
                              <a:lumMod val="75000"/>
                            </a:schemeClr>
                          </a:solidFill>
                          <a:latin typeface="Times New Roman" pitchFamily="18" charset="0"/>
                          <a:ea typeface="+mn-ea"/>
                          <a:cs typeface="Times New Roman" pitchFamily="18" charset="0"/>
                        </a:rPr>
                        <a:t>/</a:t>
                      </a:r>
                      <a:r>
                        <a:rPr lang="en-US" sz="1600" kern="1200" dirty="0" err="1" smtClean="0">
                          <a:solidFill>
                            <a:schemeClr val="tx2">
                              <a:lumMod val="75000"/>
                            </a:schemeClr>
                          </a:solidFill>
                          <a:latin typeface="Times New Roman" pitchFamily="18" charset="0"/>
                          <a:ea typeface="+mn-ea"/>
                          <a:cs typeface="Times New Roman" pitchFamily="18" charset="0"/>
                        </a:rPr>
                        <a:t>қалалық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деңгейдегі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Үздік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педагог</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атағына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ие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болған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9.</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Уорлд</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скилс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WorldSkills</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облыстық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чемпионаттарының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жеңімпаздарын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жүлдегерлерін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дайындаған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10.</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беру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мазмұнын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сараптау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республикалық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ғылыми-практикалық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орталығының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Сарапшылардың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электрондық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базасына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сәйкес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Республикалық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кеңес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ұсынған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оқулықтарды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кешендер</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мен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құралдарды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сараптау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жөніндегі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сарапшылардың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құрамына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кіретін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en-US" sz="1600" kern="1200" dirty="0" smtClean="0">
                          <a:solidFill>
                            <a:schemeClr val="tx2">
                              <a:lumMod val="75000"/>
                            </a:schemeClr>
                          </a:solidFill>
                          <a:latin typeface="Times New Roman" pitchFamily="18" charset="0"/>
                          <a:ea typeface="+mn-ea"/>
                          <a:cs typeface="Times New Roman" pitchFamily="18" charset="0"/>
                        </a:rPr>
                        <a:t> </a:t>
                      </a:r>
                      <a:r>
                        <a:rPr lang="kk-KZ" sz="1600" kern="1200" dirty="0" smtClean="0">
                          <a:solidFill>
                            <a:schemeClr val="tx2">
                              <a:lumMod val="75000"/>
                            </a:schemeClr>
                          </a:solidFill>
                          <a:latin typeface="Times New Roman" pitchFamily="18" charset="0"/>
                          <a:ea typeface="+mn-ea"/>
                          <a:cs typeface="Times New Roman" pitchFamily="18" charset="0"/>
                        </a:rPr>
                        <a:t>11.</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облыс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ел</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телевидениесінде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трансляциялауға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енгізілген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бейне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теле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сабақтар</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дайындаған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200" kern="1200" dirty="0" smtClean="0">
                          <a:solidFill>
                            <a:schemeClr val="dk1"/>
                          </a:solidFill>
                          <a:latin typeface="Times New Roman" pitchFamily="18" charset="0"/>
                          <a:ea typeface="+mn-ea"/>
                          <a:cs typeface="Times New Roman" pitchFamily="18" charset="0"/>
                        </a:rPr>
                        <a:t>.</a:t>
                      </a:r>
                      <a:endParaRPr lang="ru-RU" sz="1200" kern="1200" dirty="0">
                        <a:solidFill>
                          <a:schemeClr val="dk1"/>
                        </a:solidFill>
                        <a:latin typeface="Times New Roman" pitchFamily="18" charset="0"/>
                        <a:ea typeface="+mn-ea"/>
                        <a:cs typeface="Times New Roman" pitchFamily="18" charset="0"/>
                      </a:endParaRPr>
                    </a:p>
                  </a:txBody>
                  <a:tcPr marL="45411" marR="45411" marT="0" marB="0"/>
                </a:tc>
              </a:tr>
            </a:tbl>
          </a:graphicData>
        </a:graphic>
      </p:graphicFrame>
    </p:spTree>
    <p:extLst>
      <p:ext uri="{BB962C8B-B14F-4D97-AF65-F5344CB8AC3E}">
        <p14:creationId xmlns:p14="http://schemas.microsoft.com/office/powerpoint/2010/main" val="25145339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6482" y="474179"/>
            <a:ext cx="11345918" cy="536028"/>
          </a:xfrm>
        </p:spPr>
        <p:txBody>
          <a:bodyPr>
            <a:noAutofit/>
          </a:bodyPr>
          <a:lstStyle/>
          <a:p>
            <a:r>
              <a:rPr lang="ru-RU" sz="2400" b="1" dirty="0" smtClean="0">
                <a:solidFill>
                  <a:schemeClr val="tx2"/>
                </a:solidFill>
              </a:rPr>
              <a:t>"</a:t>
            </a:r>
            <a:r>
              <a:rPr lang="ru-RU" sz="2400" b="1" dirty="0" err="1" smtClean="0">
                <a:solidFill>
                  <a:schemeClr val="tx2"/>
                </a:solidFill>
              </a:rPr>
              <a:t>Педагог-зерттеуші</a:t>
            </a:r>
            <a:r>
              <a:rPr lang="ru-RU" sz="2400" b="1" dirty="0" smtClean="0">
                <a:solidFill>
                  <a:schemeClr val="tx2"/>
                </a:solidFill>
              </a:rPr>
              <a:t>"</a:t>
            </a:r>
            <a:r>
              <a:rPr lang="ru-RU" sz="2400" b="1" dirty="0" err="1" smtClean="0">
                <a:solidFill>
                  <a:schemeClr val="tx2"/>
                </a:solidFill>
              </a:rPr>
              <a:t>санатына</a:t>
            </a:r>
            <a:r>
              <a:rPr lang="ru-RU" sz="2400" b="1" dirty="0" smtClean="0">
                <a:solidFill>
                  <a:schemeClr val="tx2"/>
                </a:solidFill>
              </a:rPr>
              <a:t> </a:t>
            </a:r>
            <a:r>
              <a:rPr lang="ru-RU" sz="2400" b="1" dirty="0" err="1" smtClean="0">
                <a:solidFill>
                  <a:schemeClr val="tx2"/>
                </a:solidFill>
              </a:rPr>
              <a:t>мерзімінен</a:t>
            </a:r>
            <a:r>
              <a:rPr lang="ru-RU" sz="2400" b="1" dirty="0" smtClean="0">
                <a:solidFill>
                  <a:schemeClr val="tx2"/>
                </a:solidFill>
              </a:rPr>
              <a:t> </a:t>
            </a:r>
            <a:r>
              <a:rPr lang="ru-RU" sz="2400" b="1" dirty="0" err="1" smtClean="0">
                <a:solidFill>
                  <a:schemeClr val="tx2"/>
                </a:solidFill>
              </a:rPr>
              <a:t>бұрын аттестаттауға қойылатын талаптар</a:t>
            </a:r>
            <a:endParaRPr lang="ru-RU" sz="2400" dirty="0">
              <a:solidFill>
                <a:schemeClr val="tx2"/>
              </a:solidFill>
            </a:endParaRPr>
          </a:p>
        </p:txBody>
      </p:sp>
      <p:sp>
        <p:nvSpPr>
          <p:cNvPr id="3" name="Номер слайда 2"/>
          <p:cNvSpPr>
            <a:spLocks noGrp="1"/>
          </p:cNvSpPr>
          <p:nvPr>
            <p:ph type="sldNum" sz="quarter" idx="12"/>
          </p:nvPr>
        </p:nvSpPr>
        <p:spPr/>
        <p:txBody>
          <a:bodyPr/>
          <a:lstStyle/>
          <a:p>
            <a:pPr algn="ctr"/>
            <a:fld id="{00000000-1234-1234-1234-123412341234}" type="slidenum">
              <a:rPr lang="ru-RU" smtClean="0">
                <a:solidFill>
                  <a:prstClr val="black">
                    <a:tint val="75000"/>
                  </a:prstClr>
                </a:solidFill>
              </a:rPr>
              <a:pPr algn="ctr"/>
              <a:t>28</a:t>
            </a:fld>
            <a:endParaRPr lang="ru-RU" dirty="0">
              <a:solidFill>
                <a:prstClr val="black">
                  <a:tint val="75000"/>
                </a:prstClr>
              </a:solidFill>
            </a:endParaRPr>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540411"/>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lc="http://schemas.openxmlformats.org/drawingml/2006/lockedCanvas" xmlns:a16="http://schemas.microsoft.com/office/drawing/2014/main" xmln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0"/>
            <a:ext cx="818431" cy="818431"/>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sp>
        <p:nvSpPr>
          <p:cNvPr id="7" name="Прямоугольник 6"/>
          <p:cNvSpPr/>
          <p:nvPr/>
        </p:nvSpPr>
        <p:spPr>
          <a:xfrm>
            <a:off x="236482" y="1576550"/>
            <a:ext cx="11650717" cy="338554"/>
          </a:xfrm>
          <a:prstGeom prst="rect">
            <a:avLst/>
          </a:prstGeom>
        </p:spPr>
        <p:txBody>
          <a:bodyPr wrap="square">
            <a:spAutoFit/>
          </a:bodyPr>
          <a:lstStyle/>
          <a:p>
            <a:pPr algn="just"/>
            <a:r>
              <a:rPr lang="ru-RU" sz="1600" dirty="0"/>
              <a:t>          </a:t>
            </a:r>
          </a:p>
        </p:txBody>
      </p:sp>
      <p:graphicFrame>
        <p:nvGraphicFramePr>
          <p:cNvPr id="8" name="Таблица 7"/>
          <p:cNvGraphicFramePr>
            <a:graphicFrameLocks noGrp="1"/>
          </p:cNvGraphicFramePr>
          <p:nvPr>
            <p:extLst>
              <p:ext uri="{D42A27DB-BD31-4B8C-83A1-F6EECF244321}">
                <p14:modId xmlns:p14="http://schemas.microsoft.com/office/powerpoint/2010/main" val="1496657803"/>
              </p:ext>
            </p:extLst>
          </p:nvPr>
        </p:nvGraphicFramePr>
        <p:xfrm>
          <a:off x="236482" y="1040524"/>
          <a:ext cx="11824139" cy="5658648"/>
        </p:xfrm>
        <a:graphic>
          <a:graphicData uri="http://schemas.openxmlformats.org/drawingml/2006/table">
            <a:tbl>
              <a:tblPr firstRow="1" firstCol="1" bandRow="1">
                <a:tableStyleId>{69CF1AB2-1976-4502-BF36-3FF5EA218861}</a:tableStyleId>
              </a:tblPr>
              <a:tblGrid>
                <a:gridCol w="2088589"/>
                <a:gridCol w="9735550"/>
              </a:tblGrid>
              <a:tr h="263688">
                <a:tc>
                  <a:txBody>
                    <a:bodyPr/>
                    <a:lstStyle/>
                    <a:p>
                      <a:pPr algn="just">
                        <a:lnSpc>
                          <a:spcPct val="115000"/>
                        </a:lnSpc>
                        <a:spcAft>
                          <a:spcPts val="0"/>
                        </a:spcAft>
                      </a:pPr>
                      <a:r>
                        <a:rPr lang="kk-KZ" sz="1400" dirty="0" smtClean="0">
                          <a:solidFill>
                            <a:schemeClr val="tx2"/>
                          </a:solidFill>
                          <a:effectLst/>
                          <a:latin typeface="Calibri"/>
                          <a:ea typeface="Calibri"/>
                          <a:cs typeface="Times New Roman"/>
                        </a:rPr>
                        <a:t>санат</a:t>
                      </a:r>
                      <a:endParaRPr lang="ru-RU" sz="1400" dirty="0">
                        <a:solidFill>
                          <a:schemeClr val="tx2"/>
                        </a:solidFill>
                        <a:effectLst/>
                        <a:latin typeface="Calibri"/>
                        <a:ea typeface="Calibri"/>
                        <a:cs typeface="Times New Roman"/>
                      </a:endParaRPr>
                    </a:p>
                  </a:txBody>
                  <a:tcPr marL="48923" marR="48923" marT="0" marB="0"/>
                </a:tc>
                <a:tc>
                  <a:txBody>
                    <a:bodyPr/>
                    <a:lstStyle/>
                    <a:p>
                      <a:pPr algn="just">
                        <a:lnSpc>
                          <a:spcPct val="115000"/>
                        </a:lnSpc>
                        <a:spcAft>
                          <a:spcPts val="0"/>
                        </a:spcAft>
                      </a:pPr>
                      <a:r>
                        <a:rPr lang="kk-KZ" sz="1400" dirty="0" smtClean="0">
                          <a:solidFill>
                            <a:schemeClr val="tx2"/>
                          </a:solidFill>
                          <a:effectLst/>
                          <a:latin typeface="Times New Roman" pitchFamily="18" charset="0"/>
                          <a:cs typeface="Times New Roman" pitchFamily="18" charset="0"/>
                        </a:rPr>
                        <a:t>Мерзімінен бұрын аттестаттауға қатысу үшін қойылатын талаптар</a:t>
                      </a:r>
                      <a:endParaRPr lang="ru-RU" sz="1400" dirty="0">
                        <a:solidFill>
                          <a:schemeClr val="tx2"/>
                        </a:solidFill>
                        <a:effectLst/>
                        <a:latin typeface="Times New Roman" pitchFamily="18" charset="0"/>
                        <a:ea typeface="Calibri"/>
                        <a:cs typeface="Times New Roman" pitchFamily="18" charset="0"/>
                      </a:endParaRPr>
                    </a:p>
                  </a:txBody>
                  <a:tcPr marL="48923" marR="48923" marT="0" marB="0"/>
                </a:tc>
              </a:tr>
              <a:tr h="5270009">
                <a:tc>
                  <a:txBody>
                    <a:bodyPr/>
                    <a:lstStyle/>
                    <a:p>
                      <a:pPr algn="just">
                        <a:lnSpc>
                          <a:spcPct val="115000"/>
                        </a:lnSpc>
                        <a:spcAft>
                          <a:spcPts val="0"/>
                        </a:spcAft>
                      </a:pPr>
                      <a:r>
                        <a:rPr lang="en-US" sz="1800" b="1" kern="1200" dirty="0" smtClean="0">
                          <a:solidFill>
                            <a:schemeClr val="tx2">
                              <a:lumMod val="75000"/>
                            </a:schemeClr>
                          </a:solidFill>
                          <a:latin typeface="Times New Roman" pitchFamily="18" charset="0"/>
                          <a:ea typeface="+mn-ea"/>
                          <a:cs typeface="Times New Roman" pitchFamily="18" charset="0"/>
                        </a:rPr>
                        <a:t>"</a:t>
                      </a:r>
                      <a:r>
                        <a:rPr lang="en-US" sz="1800" b="1" kern="1200" dirty="0" err="1" smtClean="0">
                          <a:solidFill>
                            <a:schemeClr val="tx2">
                              <a:lumMod val="75000"/>
                            </a:schemeClr>
                          </a:solidFill>
                          <a:latin typeface="Times New Roman" pitchFamily="18" charset="0"/>
                          <a:ea typeface="+mn-ea"/>
                          <a:cs typeface="Times New Roman" pitchFamily="18" charset="0"/>
                        </a:rPr>
                        <a:t>Педагог-зерттеуші</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біліктілік</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санатын</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мерзімінен</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бұрын</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алуға</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мынадай</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талаптардың</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кемінде</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алтауына</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сәйкес</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келетін</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педагогтер</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қатысады</a:t>
                      </a:r>
                      <a:r>
                        <a:rPr lang="en-US" sz="1800" b="1" kern="1200" dirty="0" smtClean="0">
                          <a:solidFill>
                            <a:schemeClr val="tx2">
                              <a:lumMod val="75000"/>
                            </a:schemeClr>
                          </a:solidFill>
                          <a:latin typeface="Times New Roman" pitchFamily="18" charset="0"/>
                          <a:ea typeface="+mn-ea"/>
                          <a:cs typeface="Times New Roman" pitchFamily="18" charset="0"/>
                        </a:rPr>
                        <a:t>:</a:t>
                      </a:r>
                      <a:endParaRPr lang="ru-RU" sz="1400" dirty="0">
                        <a:solidFill>
                          <a:schemeClr val="tx2">
                            <a:lumMod val="75000"/>
                          </a:schemeClr>
                        </a:solidFill>
                        <a:effectLst/>
                        <a:latin typeface="Times New Roman" pitchFamily="18" charset="0"/>
                        <a:ea typeface="Calibri"/>
                        <a:cs typeface="Times New Roman" pitchFamily="18" charset="0"/>
                      </a:endParaRPr>
                    </a:p>
                  </a:txBody>
                  <a:tcPr marL="48923" marR="48923" marT="0" marB="0"/>
                </a:tc>
                <a:tc>
                  <a:txBody>
                    <a:bodyPr/>
                    <a:lstStyle/>
                    <a:p>
                      <a:r>
                        <a:rPr lang="kk-KZ" sz="1800" kern="1200" dirty="0" smtClean="0">
                          <a:solidFill>
                            <a:schemeClr val="dk1"/>
                          </a:solidFill>
                          <a:latin typeface="+mn-lt"/>
                          <a:ea typeface="+mn-ea"/>
                          <a:cs typeface="+mn-cs"/>
                        </a:rPr>
                        <a:t>1.</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беру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саласындағы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уәкілетті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орган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бекіткен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тізбеге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сәйкес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республикалық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халықаралық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деңгейлерде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кәсіби</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шеберлік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конкурстарының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жүлдегерлері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жеңімпаздары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болып</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табылатын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2.</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беру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саласындағы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уәкілетті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орган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бекіткен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тізбеге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сәйкес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республикалық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халықаралық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деңгейлерде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олимпиадалардың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конкурстардың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жарыстардың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жеңімпаздарын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жүлдегерлерін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дайындаған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3.</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беру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саласындағы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уәкілетті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орган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бекіткен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оқулықтардың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кешендер</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мен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құралдардың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тізбесіне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енгізілген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басып</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шығарылған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оқулықтардың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құралдардың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авторлары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тең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авторлары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болып</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табылатын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4.</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ғылым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кандидаты</a:t>
                      </a:r>
                      <a:r>
                        <a:rPr lang="en-US" sz="1600" kern="1200" dirty="0" smtClean="0">
                          <a:solidFill>
                            <a:schemeClr val="tx2">
                              <a:lumMod val="75000"/>
                            </a:schemeClr>
                          </a:solidFill>
                          <a:latin typeface="Times New Roman" pitchFamily="18" charset="0"/>
                          <a:ea typeface="+mn-ea"/>
                          <a:cs typeface="Times New Roman" pitchFamily="18" charset="0"/>
                        </a:rPr>
                        <a:t>/</a:t>
                      </a:r>
                      <a:r>
                        <a:rPr lang="en-US" sz="1600" kern="1200" dirty="0" err="1" smtClean="0">
                          <a:solidFill>
                            <a:schemeClr val="tx2">
                              <a:lumMod val="75000"/>
                            </a:schemeClr>
                          </a:solidFill>
                          <a:latin typeface="Times New Roman" pitchFamily="18" charset="0"/>
                          <a:ea typeface="+mn-ea"/>
                          <a:cs typeface="Times New Roman" pitchFamily="18" charset="0"/>
                        </a:rPr>
                        <a:t>докторы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PhD </a:t>
                      </a:r>
                      <a:r>
                        <a:rPr lang="en-US" sz="1600" kern="1200" dirty="0" err="1" smtClean="0">
                          <a:solidFill>
                            <a:schemeClr val="tx2">
                              <a:lumMod val="75000"/>
                            </a:schemeClr>
                          </a:solidFill>
                          <a:latin typeface="Times New Roman" pitchFamily="18" charset="0"/>
                          <a:ea typeface="+mn-ea"/>
                          <a:cs typeface="Times New Roman" pitchFamily="18" charset="0"/>
                        </a:rPr>
                        <a:t>докторы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ғылыми</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дәрежесі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және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кемінде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үш</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жыл</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педагогикалық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жұмыс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өтілі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бар</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тұлғалар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5.</a:t>
                      </a:r>
                      <a:r>
                        <a:rPr lang="en-US" sz="1600" kern="1200" dirty="0" err="1" smtClean="0">
                          <a:solidFill>
                            <a:schemeClr val="tx2">
                              <a:lumMod val="75000"/>
                            </a:schemeClr>
                          </a:solidFill>
                          <a:latin typeface="Times New Roman" pitchFamily="18" charset="0"/>
                          <a:ea typeface="+mn-ea"/>
                          <a:cs typeface="Times New Roman" pitchFamily="18" charset="0"/>
                        </a:rPr>
                        <a:t>кәсіпорыннан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бейінді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ұйымнан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педагогикалық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жұмысқа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ауысқан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кемінде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үш</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жыл</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жұмыс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өтілі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бар</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ru-RU" sz="1600" kern="1200" dirty="0" smtClean="0">
                          <a:solidFill>
                            <a:schemeClr val="tx2">
                              <a:lumMod val="75000"/>
                            </a:schemeClr>
                          </a:solidFill>
                          <a:latin typeface="Times New Roman" pitchFamily="18" charset="0"/>
                          <a:ea typeface="+mn-ea"/>
                          <a:cs typeface="Times New Roman" pitchFamily="18" charset="0"/>
                        </a:rPr>
                        <a:t>6.</a:t>
                      </a:r>
                      <a:r>
                        <a:rPr lang="ru-RU"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беру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мазмұнын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сараптау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республикалық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ғылыми-практикалық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орталығының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Сарапшылардың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электрондық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базасына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сәйкес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Техникалық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және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кәсіптік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департаменті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жанындағы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Республикалық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кеңес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ұсынған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оқулықтарды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кешендер</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мен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құралдарды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сараптау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жөніндегі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сарапшылардың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құрамына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кіретін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7.</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еліміздің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облыстың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телевидениесінде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трансляциялау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үшін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енгізілген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бейне</a:t>
                      </a:r>
                      <a:r>
                        <a:rPr lang="en-US" sz="1600" kern="1200" dirty="0" smtClean="0">
                          <a:solidFill>
                            <a:schemeClr val="tx2">
                              <a:lumMod val="75000"/>
                            </a:schemeClr>
                          </a:solidFill>
                          <a:latin typeface="Times New Roman" pitchFamily="18" charset="0"/>
                          <a:ea typeface="+mn-ea"/>
                          <a:cs typeface="Times New Roman" pitchFamily="18" charset="0"/>
                        </a:rPr>
                        <a:t> -, </a:t>
                      </a:r>
                      <a:r>
                        <a:rPr lang="en-US" sz="1600" kern="1200" dirty="0" err="1" smtClean="0">
                          <a:solidFill>
                            <a:schemeClr val="tx2">
                              <a:lumMod val="75000"/>
                            </a:schemeClr>
                          </a:solidFill>
                          <a:latin typeface="Times New Roman" pitchFamily="18" charset="0"/>
                          <a:ea typeface="+mn-ea"/>
                          <a:cs typeface="Times New Roman" pitchFamily="18" charset="0"/>
                        </a:rPr>
                        <a:t>телесабақтар</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дайындаған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ru-RU" sz="1600" kern="1200" dirty="0" smtClean="0">
                          <a:solidFill>
                            <a:schemeClr val="tx2">
                              <a:lumMod val="75000"/>
                            </a:schemeClr>
                          </a:solidFill>
                          <a:latin typeface="Times New Roman" pitchFamily="18" charset="0"/>
                          <a:ea typeface="+mn-ea"/>
                          <a:cs typeface="Times New Roman" pitchFamily="18" charset="0"/>
                        </a:rPr>
                        <a:t>8.</a:t>
                      </a:r>
                      <a:r>
                        <a:rPr lang="ru-RU"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облыстық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деңгейдегі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Үздік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педагог</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атағына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ие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болған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9.</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smtClean="0">
                          <a:solidFill>
                            <a:schemeClr val="tx2">
                              <a:lumMod val="75000"/>
                            </a:schemeClr>
                          </a:solidFill>
                          <a:latin typeface="Times New Roman" pitchFamily="18" charset="0"/>
                          <a:ea typeface="+mn-ea"/>
                          <a:cs typeface="Times New Roman" pitchFamily="18" charset="0"/>
                        </a:rPr>
                        <a:t>"</a:t>
                      </a:r>
                      <a:r>
                        <a:rPr lang="en-US" sz="1600" kern="1200" dirty="0" err="1" smtClean="0">
                          <a:solidFill>
                            <a:schemeClr val="tx2">
                              <a:lumMod val="75000"/>
                            </a:schemeClr>
                          </a:solidFill>
                          <a:latin typeface="Times New Roman" pitchFamily="18" charset="0"/>
                          <a:ea typeface="+mn-ea"/>
                          <a:cs typeface="Times New Roman" pitchFamily="18" charset="0"/>
                        </a:rPr>
                        <a:t>Қазақстан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мұғалімі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ұлттық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сыйлығының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қатысушысы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жүлдегері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жеңімпазы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болып</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табылатын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10.</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Уорлд</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скилс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WorldSkills</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республикалық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халықаралық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чемпионаттарының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жеңімпаздарын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жүлдегерлерін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дайындаған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тұлғалар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a:solidFill>
                          <a:schemeClr val="tx2">
                            <a:lumMod val="75000"/>
                          </a:schemeClr>
                        </a:solidFill>
                        <a:latin typeface="Times New Roman" pitchFamily="18" charset="0"/>
                        <a:ea typeface="+mn-ea"/>
                        <a:cs typeface="Times New Roman" pitchFamily="18" charset="0"/>
                      </a:endParaRPr>
                    </a:p>
                  </a:txBody>
                  <a:tcPr marL="48923" marR="48923" marT="0" marB="0"/>
                </a:tc>
              </a:tr>
            </a:tbl>
          </a:graphicData>
        </a:graphic>
      </p:graphicFrame>
    </p:spTree>
    <p:extLst>
      <p:ext uri="{BB962C8B-B14F-4D97-AF65-F5344CB8AC3E}">
        <p14:creationId xmlns:p14="http://schemas.microsoft.com/office/powerpoint/2010/main" val="22849685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6482" y="491642"/>
            <a:ext cx="11345918" cy="536028"/>
          </a:xfrm>
        </p:spPr>
        <p:txBody>
          <a:bodyPr>
            <a:noAutofit/>
          </a:bodyPr>
          <a:lstStyle/>
          <a:p>
            <a:r>
              <a:rPr lang="ru-RU" sz="2400" b="1" dirty="0" smtClean="0">
                <a:solidFill>
                  <a:schemeClr val="tx2"/>
                </a:solidFill>
              </a:rPr>
              <a:t>"</a:t>
            </a:r>
            <a:r>
              <a:rPr lang="ru-RU" sz="2400" b="1" dirty="0" err="1" smtClean="0">
                <a:solidFill>
                  <a:schemeClr val="tx2"/>
                </a:solidFill>
              </a:rPr>
              <a:t>Педагог-шебер</a:t>
            </a:r>
            <a:r>
              <a:rPr lang="ru-RU" sz="2400" b="1" dirty="0" smtClean="0">
                <a:solidFill>
                  <a:schemeClr val="tx2"/>
                </a:solidFill>
              </a:rPr>
              <a:t>"</a:t>
            </a:r>
            <a:r>
              <a:rPr lang="ru-RU" sz="2400" b="1" dirty="0" err="1" smtClean="0">
                <a:solidFill>
                  <a:schemeClr val="tx2"/>
                </a:solidFill>
              </a:rPr>
              <a:t>санатына</a:t>
            </a:r>
            <a:r>
              <a:rPr lang="ru-RU" sz="2400" b="1" dirty="0" smtClean="0">
                <a:solidFill>
                  <a:schemeClr val="tx2"/>
                </a:solidFill>
              </a:rPr>
              <a:t> </a:t>
            </a:r>
            <a:r>
              <a:rPr lang="ru-RU" sz="2400" b="1" dirty="0" err="1" smtClean="0">
                <a:solidFill>
                  <a:schemeClr val="tx2"/>
                </a:solidFill>
              </a:rPr>
              <a:t>мерзімінен</a:t>
            </a:r>
            <a:r>
              <a:rPr lang="ru-RU" sz="2400" b="1" dirty="0" smtClean="0">
                <a:solidFill>
                  <a:schemeClr val="tx2"/>
                </a:solidFill>
              </a:rPr>
              <a:t> </a:t>
            </a:r>
            <a:r>
              <a:rPr lang="ru-RU" sz="2400" b="1" dirty="0" err="1" smtClean="0">
                <a:solidFill>
                  <a:schemeClr val="tx2"/>
                </a:solidFill>
              </a:rPr>
              <a:t>бұрын аттестаттауға қойылатын талаптар</a:t>
            </a:r>
            <a:endParaRPr lang="ru-RU" sz="2400" dirty="0">
              <a:solidFill>
                <a:schemeClr val="tx2"/>
              </a:solidFill>
            </a:endParaRPr>
          </a:p>
        </p:txBody>
      </p:sp>
      <p:sp>
        <p:nvSpPr>
          <p:cNvPr id="3" name="Номер слайда 2"/>
          <p:cNvSpPr>
            <a:spLocks noGrp="1"/>
          </p:cNvSpPr>
          <p:nvPr>
            <p:ph type="sldNum" sz="quarter" idx="12"/>
          </p:nvPr>
        </p:nvSpPr>
        <p:spPr/>
        <p:txBody>
          <a:bodyPr/>
          <a:lstStyle/>
          <a:p>
            <a:pPr algn="ctr"/>
            <a:fld id="{00000000-1234-1234-1234-123412341234}" type="slidenum">
              <a:rPr lang="ru-RU" smtClean="0">
                <a:solidFill>
                  <a:prstClr val="black">
                    <a:tint val="75000"/>
                  </a:prstClr>
                </a:solidFill>
              </a:rPr>
              <a:pPr algn="ctr"/>
              <a:t>29</a:t>
            </a:fld>
            <a:endParaRPr lang="ru-RU" dirty="0">
              <a:solidFill>
                <a:prstClr val="black">
                  <a:tint val="75000"/>
                </a:prstClr>
              </a:solidFill>
            </a:endParaRPr>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lc="http://schemas.openxmlformats.org/drawingml/2006/lockedCanvas" xmlns:a16="http://schemas.microsoft.com/office/drawing/2014/main" xmln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sp>
        <p:nvSpPr>
          <p:cNvPr id="7" name="Прямоугольник 6"/>
          <p:cNvSpPr/>
          <p:nvPr/>
        </p:nvSpPr>
        <p:spPr>
          <a:xfrm>
            <a:off x="236482" y="1576550"/>
            <a:ext cx="11650717" cy="338554"/>
          </a:xfrm>
          <a:prstGeom prst="rect">
            <a:avLst/>
          </a:prstGeom>
        </p:spPr>
        <p:txBody>
          <a:bodyPr wrap="square">
            <a:spAutoFit/>
          </a:bodyPr>
          <a:lstStyle/>
          <a:p>
            <a:pPr algn="just"/>
            <a:r>
              <a:rPr lang="ru-RU" sz="1600" dirty="0"/>
              <a:t>          </a:t>
            </a:r>
          </a:p>
        </p:txBody>
      </p:sp>
      <p:graphicFrame>
        <p:nvGraphicFramePr>
          <p:cNvPr id="8" name="Таблица 7"/>
          <p:cNvGraphicFramePr>
            <a:graphicFrameLocks noGrp="1"/>
          </p:cNvGraphicFramePr>
          <p:nvPr>
            <p:extLst>
              <p:ext uri="{D42A27DB-BD31-4B8C-83A1-F6EECF244321}">
                <p14:modId xmlns:p14="http://schemas.microsoft.com/office/powerpoint/2010/main" val="163092092"/>
              </p:ext>
            </p:extLst>
          </p:nvPr>
        </p:nvGraphicFramePr>
        <p:xfrm>
          <a:off x="0" y="1004130"/>
          <a:ext cx="12192000" cy="5366190"/>
        </p:xfrm>
        <a:graphic>
          <a:graphicData uri="http://schemas.openxmlformats.org/drawingml/2006/table">
            <a:tbl>
              <a:tblPr firstRow="1" firstCol="1" bandRow="1">
                <a:tableStyleId>{69CF1AB2-1976-4502-BF36-3FF5EA218861}</a:tableStyleId>
              </a:tblPr>
              <a:tblGrid>
                <a:gridCol w="2153568"/>
                <a:gridCol w="10038432"/>
              </a:tblGrid>
              <a:tr h="245550">
                <a:tc>
                  <a:txBody>
                    <a:bodyPr/>
                    <a:lstStyle/>
                    <a:p>
                      <a:pPr algn="just">
                        <a:lnSpc>
                          <a:spcPct val="115000"/>
                        </a:lnSpc>
                        <a:spcAft>
                          <a:spcPts val="0"/>
                        </a:spcAft>
                      </a:pPr>
                      <a:r>
                        <a:rPr lang="kk-KZ" sz="1400" dirty="0" smtClean="0">
                          <a:solidFill>
                            <a:schemeClr val="tx2"/>
                          </a:solidFill>
                          <a:effectLst/>
                        </a:rPr>
                        <a:t>санат</a:t>
                      </a:r>
                      <a:endParaRPr lang="ru-RU" sz="1400" dirty="0">
                        <a:solidFill>
                          <a:schemeClr val="tx2"/>
                        </a:solidFill>
                        <a:effectLst/>
                        <a:latin typeface="Calibri"/>
                        <a:ea typeface="Calibri"/>
                        <a:cs typeface="Times New Roman"/>
                      </a:endParaRPr>
                    </a:p>
                  </a:txBody>
                  <a:tcPr marL="45411" marR="45411" marT="0" marB="0"/>
                </a:tc>
                <a:tc>
                  <a:txBody>
                    <a:bodyPr/>
                    <a:lstStyle/>
                    <a:p>
                      <a:pPr algn="just">
                        <a:lnSpc>
                          <a:spcPct val="115000"/>
                        </a:lnSpc>
                        <a:spcAft>
                          <a:spcPts val="0"/>
                        </a:spcAft>
                      </a:pPr>
                      <a:r>
                        <a:rPr lang="kk-KZ" sz="1400" dirty="0" smtClean="0">
                          <a:solidFill>
                            <a:schemeClr val="tx2"/>
                          </a:solidFill>
                          <a:effectLst/>
                          <a:latin typeface="Times New Roman" pitchFamily="18" charset="0"/>
                          <a:cs typeface="Times New Roman" pitchFamily="18" charset="0"/>
                        </a:rPr>
                        <a:t>Мерзімінен бұрын аттестаттауға қатысу үшін қойылатын талаптар</a:t>
                      </a:r>
                      <a:endParaRPr lang="ru-RU" sz="1400" dirty="0">
                        <a:solidFill>
                          <a:schemeClr val="tx2"/>
                        </a:solidFill>
                        <a:effectLst/>
                        <a:latin typeface="Times New Roman" pitchFamily="18" charset="0"/>
                        <a:ea typeface="Calibri"/>
                        <a:cs typeface="Times New Roman" pitchFamily="18" charset="0"/>
                      </a:endParaRPr>
                    </a:p>
                  </a:txBody>
                  <a:tcPr marL="45411" marR="45411" marT="0" marB="0"/>
                </a:tc>
              </a:tr>
              <a:tr h="4941305">
                <a:tc>
                  <a:txBody>
                    <a:bodyPr/>
                    <a:lstStyle/>
                    <a:p>
                      <a:r>
                        <a:rPr lang="en-US" sz="1800" b="1" kern="1200" dirty="0" smtClean="0">
                          <a:solidFill>
                            <a:schemeClr val="tx2">
                              <a:lumMod val="75000"/>
                            </a:schemeClr>
                          </a:solidFill>
                          <a:latin typeface="Times New Roman" pitchFamily="18" charset="0"/>
                          <a:ea typeface="+mn-ea"/>
                          <a:cs typeface="Times New Roman" pitchFamily="18" charset="0"/>
                        </a:rPr>
                        <a:t>"</a:t>
                      </a:r>
                      <a:r>
                        <a:rPr lang="en-US" sz="1800" b="1" kern="1200" dirty="0" err="1" smtClean="0">
                          <a:solidFill>
                            <a:schemeClr val="tx2">
                              <a:lumMod val="75000"/>
                            </a:schemeClr>
                          </a:solidFill>
                          <a:latin typeface="Times New Roman" pitchFamily="18" charset="0"/>
                          <a:ea typeface="+mn-ea"/>
                          <a:cs typeface="Times New Roman" pitchFamily="18" charset="0"/>
                        </a:rPr>
                        <a:t>Педагог-шебер</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біліктілік</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санатын</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мерзімінен</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бұрын</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алуға</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мынадай</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талаптардың</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кемінде</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алтауына</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сәйкес</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келетін</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педагогтер</a:t>
                      </a:r>
                      <a:r>
                        <a:rPr lang="en-US" sz="1800" b="1" kern="1200" dirty="0" smtClean="0">
                          <a:solidFill>
                            <a:schemeClr val="tx2">
                              <a:lumMod val="75000"/>
                            </a:schemeClr>
                          </a:solidFill>
                          <a:latin typeface="Times New Roman" pitchFamily="18" charset="0"/>
                          <a:ea typeface="+mn-ea"/>
                          <a:cs typeface="Times New Roman" pitchFamily="18" charset="0"/>
                        </a:rPr>
                        <a:t> </a:t>
                      </a:r>
                      <a:r>
                        <a:rPr lang="en-US" sz="1800" b="1" kern="1200" dirty="0" err="1" smtClean="0">
                          <a:solidFill>
                            <a:schemeClr val="tx2">
                              <a:lumMod val="75000"/>
                            </a:schemeClr>
                          </a:solidFill>
                          <a:latin typeface="Times New Roman" pitchFamily="18" charset="0"/>
                          <a:ea typeface="+mn-ea"/>
                          <a:cs typeface="Times New Roman" pitchFamily="18" charset="0"/>
                        </a:rPr>
                        <a:t>қатысады</a:t>
                      </a:r>
                      <a:r>
                        <a:rPr lang="en-US" sz="1800" b="1" kern="1200" dirty="0" smtClean="0">
                          <a:solidFill>
                            <a:schemeClr val="tx2">
                              <a:lumMod val="75000"/>
                            </a:schemeClr>
                          </a:solidFill>
                          <a:latin typeface="Times New Roman" pitchFamily="18" charset="0"/>
                          <a:ea typeface="+mn-ea"/>
                          <a:cs typeface="Times New Roman" pitchFamily="18" charset="0"/>
                        </a:rPr>
                        <a:t>:</a:t>
                      </a:r>
                      <a:endParaRPr lang="ru-RU" sz="1800" b="1" kern="1200" dirty="0">
                        <a:solidFill>
                          <a:schemeClr val="tx2">
                            <a:lumMod val="75000"/>
                          </a:schemeClr>
                        </a:solidFill>
                        <a:latin typeface="Times New Roman" pitchFamily="18" charset="0"/>
                        <a:ea typeface="+mn-ea"/>
                        <a:cs typeface="Times New Roman" pitchFamily="18" charset="0"/>
                      </a:endParaRPr>
                    </a:p>
                  </a:txBody>
                  <a:tcPr marL="45411" marR="45411" marT="0" marB="0"/>
                </a:tc>
                <a:tc>
                  <a:txBody>
                    <a:bodyPr/>
                    <a:lstStyle/>
                    <a:p>
                      <a:r>
                        <a:rPr lang="kk-KZ" sz="1600" kern="1200" dirty="0" smtClean="0">
                          <a:solidFill>
                            <a:schemeClr val="tx2">
                              <a:lumMod val="75000"/>
                            </a:schemeClr>
                          </a:solidFill>
                          <a:latin typeface="Times New Roman" pitchFamily="18" charset="0"/>
                          <a:ea typeface="+mn-ea"/>
                          <a:cs typeface="Times New Roman" pitchFamily="18" charset="0"/>
                        </a:rPr>
                        <a:t>1.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беру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саласындағы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уәкілетті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орган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бекіткен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тізбеге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сәйкес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халықаралық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деңгейде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олимпиадалардың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конкурстардың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жарыстардың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жеңімпаздарын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жүлдегерлерін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дайындаған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2.</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беру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саласындағы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уәкілетті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орган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бекіткен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тізбеге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сәйкес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халықаралық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кәсіби</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шеберлік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конкурстарының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жеңімпаздары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жүлдегерлері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болып</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табылатын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тұлғалар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3.</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Ы.Алтынсарин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атындағы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Ұлттық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академиясы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жанындағы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Республикалық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кеңесте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Техникалық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және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кәсіптік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департаменті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жанындағы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Республикалық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кеңесте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мақұлданған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авторлық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бағдарламаларды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әзірлеген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4.</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беру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саласындағы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уәкілетті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орган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бекіткен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оқулықтардың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кешендер</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мен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құралдардың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тізбесіне</a:t>
                      </a:r>
                      <a:r>
                        <a:rPr lang="en-US" sz="1600" kern="1200" dirty="0" smtClean="0">
                          <a:solidFill>
                            <a:schemeClr val="tx2">
                              <a:lumMod val="75000"/>
                            </a:schemeClr>
                          </a:solidFill>
                          <a:latin typeface="Times New Roman" pitchFamily="18" charset="0"/>
                          <a:ea typeface="+mn-ea"/>
                          <a:cs typeface="Times New Roman" pitchFamily="18" charset="0"/>
                        </a:rPr>
                        <a:t> </a:t>
                      </a:r>
                      <a:r>
                        <a:rPr lang="kk-KZ" sz="1600" kern="1200" dirty="0" smtClean="0">
                          <a:solidFill>
                            <a:schemeClr val="tx2">
                              <a:lumMod val="75000"/>
                            </a:schemeClr>
                          </a:solidFill>
                          <a:latin typeface="Times New Roman" pitchFamily="18" charset="0"/>
                          <a:ea typeface="+mn-ea"/>
                          <a:cs typeface="Times New Roman" pitchFamily="18" charset="0"/>
                        </a:rPr>
                        <a:t>1</a:t>
                      </a:r>
                      <a:r>
                        <a:rPr lang="en-US" sz="1600" kern="1200" dirty="0" err="1" smtClean="0">
                          <a:solidFill>
                            <a:schemeClr val="tx2">
                              <a:lumMod val="75000"/>
                            </a:schemeClr>
                          </a:solidFill>
                          <a:latin typeface="Times New Roman" pitchFamily="18" charset="0"/>
                          <a:ea typeface="+mn-ea"/>
                          <a:cs typeface="Times New Roman" pitchFamily="18" charset="0"/>
                        </a:rPr>
                        <a:t>енгізілген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басып</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шығарылған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оқулықтардың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құралдардың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авторлары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тең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авторлары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болып</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табылатын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5.</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еліміздің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телевидениесінде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трансляциялау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үшін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енгізілген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бейне</a:t>
                      </a:r>
                      <a:r>
                        <a:rPr lang="en-US" sz="1600" kern="1200" dirty="0" smtClean="0">
                          <a:solidFill>
                            <a:schemeClr val="tx2">
                              <a:lumMod val="75000"/>
                            </a:schemeClr>
                          </a:solidFill>
                          <a:latin typeface="Times New Roman" pitchFamily="18" charset="0"/>
                          <a:ea typeface="+mn-ea"/>
                          <a:cs typeface="Times New Roman" pitchFamily="18" charset="0"/>
                        </a:rPr>
                        <a:t> -, </a:t>
                      </a:r>
                      <a:r>
                        <a:rPr lang="en-US" sz="1600" kern="1200" dirty="0" err="1" smtClean="0">
                          <a:solidFill>
                            <a:schemeClr val="tx2">
                              <a:lumMod val="75000"/>
                            </a:schemeClr>
                          </a:solidFill>
                          <a:latin typeface="Times New Roman" pitchFamily="18" charset="0"/>
                          <a:ea typeface="+mn-ea"/>
                          <a:cs typeface="Times New Roman" pitchFamily="18" charset="0"/>
                        </a:rPr>
                        <a:t>телесабақ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дайындауға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қатысқан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6.</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беру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мазмұнын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сараптау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республикалық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ғылыми-практикалық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орталығының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Сарапшылардың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электрондық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базасына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сәйкес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Техникалық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және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кәсіптік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білім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департаменті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жанындағы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Республикалық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кеңес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ұсынған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оқулықтарды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кешендер</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мен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оқу-әдістемелік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құралдарды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сараптау</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жөніндегі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сарапшылардың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құрамына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кіретін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ru-RU" sz="1600" kern="1200" dirty="0" smtClean="0">
                          <a:solidFill>
                            <a:schemeClr val="tx2">
                              <a:lumMod val="75000"/>
                            </a:schemeClr>
                          </a:solidFill>
                          <a:latin typeface="Times New Roman" pitchFamily="18" charset="0"/>
                          <a:ea typeface="+mn-ea"/>
                          <a:cs typeface="Times New Roman" pitchFamily="18" charset="0"/>
                        </a:rPr>
                        <a:t>7.</a:t>
                      </a:r>
                      <a:r>
                        <a:rPr lang="ru-RU"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ғылым</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кандидаты</a:t>
                      </a:r>
                      <a:r>
                        <a:rPr lang="en-US" sz="1600" kern="1200" dirty="0" smtClean="0">
                          <a:solidFill>
                            <a:schemeClr val="tx2">
                              <a:lumMod val="75000"/>
                            </a:schemeClr>
                          </a:solidFill>
                          <a:latin typeface="Times New Roman" pitchFamily="18" charset="0"/>
                          <a:ea typeface="+mn-ea"/>
                          <a:cs typeface="Times New Roman" pitchFamily="18" charset="0"/>
                        </a:rPr>
                        <a:t>/</a:t>
                      </a:r>
                      <a:r>
                        <a:rPr lang="en-US" sz="1600" kern="1200" dirty="0" err="1" smtClean="0">
                          <a:solidFill>
                            <a:schemeClr val="tx2">
                              <a:lumMod val="75000"/>
                            </a:schemeClr>
                          </a:solidFill>
                          <a:latin typeface="Times New Roman" pitchFamily="18" charset="0"/>
                          <a:ea typeface="+mn-ea"/>
                          <a:cs typeface="Times New Roman" pitchFamily="18" charset="0"/>
                        </a:rPr>
                        <a:t>докторы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PhD </a:t>
                      </a:r>
                      <a:r>
                        <a:rPr lang="en-US" sz="1600" kern="1200" dirty="0" err="1" smtClean="0">
                          <a:solidFill>
                            <a:schemeClr val="tx2">
                              <a:lumMod val="75000"/>
                            </a:schemeClr>
                          </a:solidFill>
                          <a:latin typeface="Times New Roman" pitchFamily="18" charset="0"/>
                          <a:ea typeface="+mn-ea"/>
                          <a:cs typeface="Times New Roman" pitchFamily="18" charset="0"/>
                        </a:rPr>
                        <a:t>докторы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ғылыми</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дәрежесі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және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кемінде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бес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жыл</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педагогикалық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жұмыс</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өтілі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бар</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тұлғалар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8.</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Қазақстан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Республикасының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Үздік</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педагог</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атағына</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ие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болған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9.</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smtClean="0">
                          <a:solidFill>
                            <a:schemeClr val="tx2">
                              <a:lumMod val="75000"/>
                            </a:schemeClr>
                          </a:solidFill>
                          <a:latin typeface="Times New Roman" pitchFamily="18" charset="0"/>
                          <a:ea typeface="+mn-ea"/>
                          <a:cs typeface="Times New Roman" pitchFamily="18" charset="0"/>
                        </a:rPr>
                        <a:t>"</a:t>
                      </a:r>
                      <a:r>
                        <a:rPr lang="en-US" sz="1600" kern="1200" dirty="0" err="1" smtClean="0">
                          <a:solidFill>
                            <a:schemeClr val="tx2">
                              <a:lumMod val="75000"/>
                            </a:schemeClr>
                          </a:solidFill>
                          <a:latin typeface="Times New Roman" pitchFamily="18" charset="0"/>
                          <a:ea typeface="+mn-ea"/>
                          <a:cs typeface="Times New Roman" pitchFamily="18" charset="0"/>
                        </a:rPr>
                        <a:t>Қазақстан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мұғалімі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ұлттық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сыйлығының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қатысушысы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жүлдегері</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жеңімпазы</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болып</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табылатын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smtClean="0">
                        <a:solidFill>
                          <a:schemeClr val="tx2">
                            <a:lumMod val="75000"/>
                          </a:schemeClr>
                        </a:solidFill>
                        <a:latin typeface="Times New Roman" pitchFamily="18" charset="0"/>
                        <a:ea typeface="+mn-ea"/>
                        <a:cs typeface="Times New Roman" pitchFamily="18" charset="0"/>
                      </a:endParaRPr>
                    </a:p>
                    <a:p>
                      <a:r>
                        <a:rPr lang="kk-KZ" sz="1600" kern="1200" dirty="0" smtClean="0">
                          <a:solidFill>
                            <a:schemeClr val="tx2">
                              <a:lumMod val="75000"/>
                            </a:schemeClr>
                          </a:solidFill>
                          <a:latin typeface="Times New Roman" pitchFamily="18" charset="0"/>
                          <a:ea typeface="+mn-ea"/>
                          <a:cs typeface="Times New Roman" pitchFamily="18" charset="0"/>
                        </a:rPr>
                        <a:t>10.</a:t>
                      </a:r>
                      <a:r>
                        <a:rPr lang="kk-KZ" sz="1600" kern="1200" baseline="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WorldSkills</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халықаралық</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чемпионаттарының</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жеңімпаздарын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немесе</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жүлдегерлерін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дайындаған</a:t>
                      </a:r>
                      <a:r>
                        <a:rPr lang="en-US" sz="1600" kern="1200" dirty="0" smtClean="0">
                          <a:solidFill>
                            <a:schemeClr val="tx2">
                              <a:lumMod val="75000"/>
                            </a:schemeClr>
                          </a:solidFill>
                          <a:latin typeface="Times New Roman" pitchFamily="18" charset="0"/>
                          <a:ea typeface="+mn-ea"/>
                          <a:cs typeface="Times New Roman" pitchFamily="18" charset="0"/>
                        </a:rPr>
                        <a:t> </a:t>
                      </a:r>
                      <a:r>
                        <a:rPr lang="en-US" sz="1600" kern="1200" dirty="0" err="1" smtClean="0">
                          <a:solidFill>
                            <a:schemeClr val="tx2">
                              <a:lumMod val="75000"/>
                            </a:schemeClr>
                          </a:solidFill>
                          <a:latin typeface="Times New Roman" pitchFamily="18" charset="0"/>
                          <a:ea typeface="+mn-ea"/>
                          <a:cs typeface="Times New Roman" pitchFamily="18" charset="0"/>
                        </a:rPr>
                        <a:t>адамдар</a:t>
                      </a:r>
                      <a:r>
                        <a:rPr lang="en-US" sz="1600" kern="1200" dirty="0" smtClean="0">
                          <a:solidFill>
                            <a:schemeClr val="tx2">
                              <a:lumMod val="75000"/>
                            </a:schemeClr>
                          </a:solidFill>
                          <a:latin typeface="Times New Roman" pitchFamily="18" charset="0"/>
                          <a:ea typeface="+mn-ea"/>
                          <a:cs typeface="Times New Roman" pitchFamily="18" charset="0"/>
                        </a:rPr>
                        <a:t>.</a:t>
                      </a:r>
                      <a:endParaRPr lang="ru-RU" sz="1600" kern="1200" dirty="0">
                        <a:solidFill>
                          <a:schemeClr val="tx2">
                            <a:lumMod val="75000"/>
                          </a:schemeClr>
                        </a:solidFill>
                        <a:latin typeface="Times New Roman" pitchFamily="18" charset="0"/>
                        <a:ea typeface="+mn-ea"/>
                        <a:cs typeface="Times New Roman" pitchFamily="18" charset="0"/>
                      </a:endParaRPr>
                    </a:p>
                  </a:txBody>
                  <a:tcPr marL="45411" marR="45411" marT="0" marB="0"/>
                </a:tc>
              </a:tr>
            </a:tbl>
          </a:graphicData>
        </a:graphic>
      </p:graphicFrame>
    </p:spTree>
    <p:extLst>
      <p:ext uri="{BB962C8B-B14F-4D97-AF65-F5344CB8AC3E}">
        <p14:creationId xmlns:p14="http://schemas.microsoft.com/office/powerpoint/2010/main" val="19739931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9903" y="551793"/>
            <a:ext cx="11172497" cy="441436"/>
          </a:xfrm>
        </p:spPr>
        <p:txBody>
          <a:bodyPr>
            <a:normAutofit fontScale="90000"/>
          </a:bodyPr>
          <a:lstStyle/>
          <a:p>
            <a:r>
              <a:rPr lang="ru-RU" sz="2400" b="1" dirty="0" err="1" smtClean="0">
                <a:solidFill>
                  <a:schemeClr val="tx2"/>
                </a:solidFill>
              </a:rPr>
              <a:t>Педагогтердің</a:t>
            </a:r>
            <a:r>
              <a:rPr lang="ru-RU" sz="2400" b="1" dirty="0" smtClean="0">
                <a:solidFill>
                  <a:schemeClr val="tx2"/>
                </a:solidFill>
              </a:rPr>
              <a:t> </a:t>
            </a:r>
            <a:r>
              <a:rPr lang="ru-RU" sz="2400" b="1" dirty="0" err="1" smtClean="0">
                <a:solidFill>
                  <a:schemeClr val="tx2"/>
                </a:solidFill>
              </a:rPr>
              <a:t>аттестациясы</a:t>
            </a:r>
            <a:r>
              <a:rPr lang="ru-RU" sz="2400" b="1" dirty="0" smtClean="0">
                <a:solidFill>
                  <a:schemeClr val="tx2"/>
                </a:solidFill>
              </a:rPr>
              <a:t> </a:t>
            </a:r>
            <a:r>
              <a:rPr lang="ru-RU" sz="2400" b="1" dirty="0" err="1" smtClean="0">
                <a:solidFill>
                  <a:schemeClr val="tx2"/>
                </a:solidFill>
              </a:rPr>
              <a:t>келесі</a:t>
            </a:r>
            <a:r>
              <a:rPr lang="ru-RU" sz="2400" b="1" dirty="0" smtClean="0">
                <a:solidFill>
                  <a:schemeClr val="tx2"/>
                </a:solidFill>
              </a:rPr>
              <a:t> </a:t>
            </a:r>
            <a:r>
              <a:rPr lang="ru-RU" sz="2400" b="1" dirty="0" err="1" smtClean="0">
                <a:solidFill>
                  <a:schemeClr val="tx2"/>
                </a:solidFill>
              </a:rPr>
              <a:t>кезеңдерді</a:t>
            </a:r>
            <a:r>
              <a:rPr lang="ru-RU" sz="2400" b="1" dirty="0" smtClean="0">
                <a:solidFill>
                  <a:schemeClr val="tx2"/>
                </a:solidFill>
              </a:rPr>
              <a:t> </a:t>
            </a:r>
            <a:r>
              <a:rPr lang="ru-RU" sz="2400" b="1" dirty="0" err="1" smtClean="0">
                <a:solidFill>
                  <a:schemeClr val="tx2"/>
                </a:solidFill>
              </a:rPr>
              <a:t>қамтиды</a:t>
            </a:r>
            <a:r>
              <a:rPr lang="ru-RU" sz="2400" b="1" dirty="0" smtClean="0">
                <a:solidFill>
                  <a:schemeClr val="tx2"/>
                </a:solidFill>
              </a:rPr>
              <a:t>:</a:t>
            </a:r>
            <a:r>
              <a:rPr lang="ru-RU" sz="2400" b="1" dirty="0">
                <a:solidFill>
                  <a:schemeClr val="tx2"/>
                </a:solidFill>
              </a:rPr>
              <a:t/>
            </a:r>
            <a:br>
              <a:rPr lang="ru-RU" sz="2400" b="1" dirty="0">
                <a:solidFill>
                  <a:schemeClr val="tx2"/>
                </a:solidFill>
              </a:rPr>
            </a:br>
            <a:endParaRPr lang="ru-RU" sz="2400" b="1" dirty="0">
              <a:solidFill>
                <a:schemeClr val="tx2"/>
              </a:solidFill>
            </a:endParaRPr>
          </a:p>
        </p:txBody>
      </p:sp>
      <p:sp>
        <p:nvSpPr>
          <p:cNvPr id="3" name="Номер слайда 2"/>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3</a:t>
            </a:fld>
            <a:endParaRPr lang="ru-RU"/>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35692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Таблица 4"/>
          <p:cNvGraphicFramePr>
            <a:graphicFrameLocks noGrp="1"/>
          </p:cNvGraphicFramePr>
          <p:nvPr>
            <p:extLst>
              <p:ext uri="{D42A27DB-BD31-4B8C-83A1-F6EECF244321}">
                <p14:modId xmlns:p14="http://schemas.microsoft.com/office/powerpoint/2010/main" val="3238235639"/>
              </p:ext>
            </p:extLst>
          </p:nvPr>
        </p:nvGraphicFramePr>
        <p:xfrm>
          <a:off x="57807" y="987510"/>
          <a:ext cx="12160469" cy="6477439"/>
        </p:xfrm>
        <a:graphic>
          <a:graphicData uri="http://schemas.openxmlformats.org/drawingml/2006/table">
            <a:tbl>
              <a:tblPr firstRow="1" firstCol="1" bandRow="1">
                <a:tableStyleId>{69CF1AB2-1976-4502-BF36-3FF5EA218861}</a:tableStyleId>
              </a:tblPr>
              <a:tblGrid>
                <a:gridCol w="1572902"/>
                <a:gridCol w="7160014"/>
                <a:gridCol w="3427553"/>
              </a:tblGrid>
              <a:tr h="492401">
                <a:tc>
                  <a:txBody>
                    <a:bodyPr/>
                    <a:lstStyle/>
                    <a:p>
                      <a:pPr algn="just">
                        <a:lnSpc>
                          <a:spcPct val="115000"/>
                        </a:lnSpc>
                        <a:spcAft>
                          <a:spcPts val="0"/>
                        </a:spcAft>
                      </a:pPr>
                      <a:r>
                        <a:rPr lang="ru-RU" sz="1400" dirty="0" err="1" smtClean="0">
                          <a:solidFill>
                            <a:schemeClr val="tx2"/>
                          </a:solidFill>
                          <a:effectLst/>
                          <a:latin typeface="Arial" pitchFamily="34" charset="0"/>
                          <a:cs typeface="Arial" pitchFamily="34" charset="0"/>
                        </a:rPr>
                        <a:t>Педагогтер</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үшін</a:t>
                      </a:r>
                      <a:r>
                        <a:rPr lang="ru-RU" sz="1400" baseline="0" dirty="0" smtClean="0">
                          <a:solidFill>
                            <a:schemeClr val="tx2"/>
                          </a:solidFill>
                          <a:effectLst/>
                          <a:latin typeface="Arial" pitchFamily="34" charset="0"/>
                          <a:cs typeface="Arial" pitchFamily="34" charset="0"/>
                        </a:rPr>
                        <a:t> </a:t>
                      </a:r>
                      <a:r>
                        <a:rPr lang="ru-RU" sz="1400" baseline="0" dirty="0" err="1" smtClean="0">
                          <a:solidFill>
                            <a:schemeClr val="tx2"/>
                          </a:solidFill>
                          <a:effectLst/>
                          <a:latin typeface="Arial" pitchFamily="34" charset="0"/>
                          <a:cs typeface="Arial" pitchFamily="34" charset="0"/>
                        </a:rPr>
                        <a:t>аттестаттау</a:t>
                      </a:r>
                      <a:r>
                        <a:rPr lang="ru-RU" sz="1400" baseline="0" dirty="0" smtClean="0">
                          <a:solidFill>
                            <a:schemeClr val="tx2"/>
                          </a:solidFill>
                          <a:effectLst/>
                          <a:latin typeface="Arial" pitchFamily="34" charset="0"/>
                          <a:cs typeface="Arial" pitchFamily="34" charset="0"/>
                        </a:rPr>
                        <a:t> </a:t>
                      </a:r>
                      <a:r>
                        <a:rPr lang="ru-RU" sz="1400" baseline="0" dirty="0" err="1" smtClean="0">
                          <a:solidFill>
                            <a:schemeClr val="tx2"/>
                          </a:solidFill>
                          <a:effectLst/>
                          <a:latin typeface="Arial" pitchFamily="34" charset="0"/>
                          <a:cs typeface="Arial" pitchFamily="34" charset="0"/>
                        </a:rPr>
                        <a:t>кезеңдері</a:t>
                      </a:r>
                      <a:endParaRPr lang="ru-RU" sz="1400" dirty="0">
                        <a:solidFill>
                          <a:schemeClr val="tx2"/>
                        </a:solidFill>
                        <a:effectLst/>
                        <a:latin typeface="Arial" pitchFamily="34" charset="0"/>
                        <a:ea typeface="Calibri"/>
                        <a:cs typeface="Arial" pitchFamily="34" charset="0"/>
                      </a:endParaRPr>
                    </a:p>
                  </a:txBody>
                  <a:tcPr marL="56402" marR="56402" marT="0" marB="0"/>
                </a:tc>
                <a:tc>
                  <a:txBody>
                    <a:bodyPr/>
                    <a:lstStyle/>
                    <a:p>
                      <a:pPr algn="just">
                        <a:lnSpc>
                          <a:spcPct val="115000"/>
                        </a:lnSpc>
                        <a:spcAft>
                          <a:spcPts val="0"/>
                        </a:spcAft>
                      </a:pPr>
                      <a:r>
                        <a:rPr lang="ru-RU" sz="1400" dirty="0" err="1" smtClean="0">
                          <a:solidFill>
                            <a:schemeClr val="tx2"/>
                          </a:solidFill>
                          <a:effectLst/>
                          <a:latin typeface="Arial" pitchFamily="34" charset="0"/>
                          <a:cs typeface="Arial" pitchFamily="34" charset="0"/>
                        </a:rPr>
                        <a:t>Кезеңдердің</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мазмұны</a:t>
                      </a:r>
                      <a:endParaRPr lang="ru-RU" sz="1400" dirty="0">
                        <a:solidFill>
                          <a:schemeClr val="tx2"/>
                        </a:solidFill>
                        <a:effectLst/>
                        <a:latin typeface="Arial" pitchFamily="34" charset="0"/>
                        <a:ea typeface="Calibri"/>
                        <a:cs typeface="Arial" pitchFamily="34" charset="0"/>
                      </a:endParaRPr>
                    </a:p>
                  </a:txBody>
                  <a:tcPr marL="56402" marR="56402" marT="0" marB="0"/>
                </a:tc>
                <a:tc>
                  <a:txBody>
                    <a:bodyPr/>
                    <a:lstStyle/>
                    <a:p>
                      <a:pPr algn="just">
                        <a:lnSpc>
                          <a:spcPct val="115000"/>
                        </a:lnSpc>
                        <a:spcAft>
                          <a:spcPts val="0"/>
                        </a:spcAft>
                      </a:pPr>
                      <a:r>
                        <a:rPr lang="ru-RU" sz="1400" dirty="0" err="1" smtClean="0">
                          <a:solidFill>
                            <a:schemeClr val="tx2"/>
                          </a:solidFill>
                          <a:effectLst/>
                          <a:latin typeface="Arial" pitchFamily="34" charset="0"/>
                          <a:cs typeface="Arial" pitchFamily="34" charset="0"/>
                        </a:rPr>
                        <a:t>Кім</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жүргізеді</a:t>
                      </a:r>
                      <a:endParaRPr lang="ru-RU" sz="1400" dirty="0">
                        <a:solidFill>
                          <a:schemeClr val="tx2"/>
                        </a:solidFill>
                        <a:effectLst/>
                        <a:latin typeface="Arial" pitchFamily="34" charset="0"/>
                        <a:ea typeface="Calibri"/>
                        <a:cs typeface="Arial" pitchFamily="34" charset="0"/>
                      </a:endParaRPr>
                    </a:p>
                  </a:txBody>
                  <a:tcPr marL="56402" marR="56402" marT="0" marB="0"/>
                </a:tc>
              </a:tr>
              <a:tr h="1320612">
                <a:tc>
                  <a:txBody>
                    <a:bodyPr/>
                    <a:lstStyle/>
                    <a:p>
                      <a:pPr algn="just">
                        <a:lnSpc>
                          <a:spcPct val="115000"/>
                        </a:lnSpc>
                        <a:spcAft>
                          <a:spcPts val="0"/>
                        </a:spcAft>
                      </a:pPr>
                      <a:r>
                        <a:rPr lang="kk-KZ" sz="1400" dirty="0" smtClean="0">
                          <a:solidFill>
                            <a:schemeClr val="tx2"/>
                          </a:solidFill>
                          <a:effectLst/>
                          <a:latin typeface="Arial" pitchFamily="34" charset="0"/>
                          <a:ea typeface="+mn-ea"/>
                          <a:cs typeface="Arial" pitchFamily="34" charset="0"/>
                        </a:rPr>
                        <a:t>ҰБТ</a:t>
                      </a:r>
                      <a:endParaRPr lang="ru-RU" sz="1400" dirty="0">
                        <a:solidFill>
                          <a:schemeClr val="tx2"/>
                        </a:solidFill>
                        <a:effectLst/>
                        <a:latin typeface="Arial" pitchFamily="34" charset="0"/>
                        <a:ea typeface="Calibri"/>
                        <a:cs typeface="Arial" pitchFamily="34" charset="0"/>
                      </a:endParaRPr>
                    </a:p>
                  </a:txBody>
                  <a:tcPr marL="56402" marR="56402" marT="0" marB="0"/>
                </a:tc>
                <a:tc>
                  <a:txBody>
                    <a:bodyPr/>
                    <a:lstStyle/>
                    <a:p>
                      <a:pPr algn="just">
                        <a:lnSpc>
                          <a:spcPct val="115000"/>
                        </a:lnSpc>
                        <a:spcAft>
                          <a:spcPts val="0"/>
                        </a:spcAft>
                      </a:pPr>
                      <a:r>
                        <a:rPr lang="en-US" sz="1400" kern="1200" dirty="0" err="1" smtClean="0">
                          <a:solidFill>
                            <a:schemeClr val="tx2"/>
                          </a:solidFill>
                          <a:effectLst/>
                          <a:latin typeface="Arial" pitchFamily="34" charset="0"/>
                          <a:ea typeface="+mn-ea"/>
                          <a:cs typeface="Arial" pitchFamily="34" charset="0"/>
                        </a:rPr>
                        <a:t>Біліктілік</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тестілеуін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тапсыру</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үшін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педагог</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дипломда</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көрсетілген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мамандығы</a:t>
                      </a:r>
                      <a:r>
                        <a:rPr lang="en-US" sz="1400" kern="1200" dirty="0" smtClean="0">
                          <a:solidFill>
                            <a:schemeClr val="tx2"/>
                          </a:solidFill>
                          <a:effectLst/>
                          <a:latin typeface="Arial" pitchFamily="34" charset="0"/>
                          <a:ea typeface="+mn-ea"/>
                          <a:cs typeface="Arial" pitchFamily="34" charset="0"/>
                        </a:rPr>
                        <a:t> </a:t>
                      </a:r>
                      <a:r>
                        <a:rPr lang="kk-KZ" sz="1400" kern="1200" dirty="0" smtClean="0">
                          <a:solidFill>
                            <a:schemeClr val="tx2"/>
                          </a:solidFill>
                          <a:effectLst/>
                          <a:latin typeface="Arial" pitchFamily="34" charset="0"/>
                          <a:ea typeface="+mn-ea"/>
                          <a:cs typeface="Arial" pitchFamily="34" charset="0"/>
                        </a:rPr>
                        <a:t>бойынша </a:t>
                      </a:r>
                      <a:r>
                        <a:rPr lang="en-US" sz="1400" kern="1200" dirty="0" err="1" smtClean="0">
                          <a:solidFill>
                            <a:schemeClr val="tx2"/>
                          </a:solidFill>
                          <a:effectLst/>
                          <a:latin typeface="Arial" pitchFamily="34" charset="0"/>
                          <a:ea typeface="+mn-ea"/>
                          <a:cs typeface="Arial" pitchFamily="34" charset="0"/>
                        </a:rPr>
                        <a:t>өтініш</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береді</a:t>
                      </a:r>
                      <a:r>
                        <a:rPr lang="kk-KZ" sz="1400" kern="1200" dirty="0" smtClean="0">
                          <a:solidFill>
                            <a:schemeClr val="tx2"/>
                          </a:solidFill>
                          <a:effectLst/>
                          <a:latin typeface="Arial" pitchFamily="34" charset="0"/>
                          <a:ea typeface="+mn-ea"/>
                          <a:cs typeface="Arial" pitchFamily="34" charset="0"/>
                        </a:rPr>
                        <a:t>. </a:t>
                      </a:r>
                      <a:r>
                        <a:rPr lang="ru-RU" sz="1400" kern="1200" dirty="0" err="1" smtClean="0">
                          <a:solidFill>
                            <a:schemeClr val="tx2"/>
                          </a:solidFill>
                          <a:effectLst/>
                          <a:latin typeface="Arial" pitchFamily="34" charset="0"/>
                          <a:ea typeface="+mn-ea"/>
                          <a:cs typeface="Arial" pitchFamily="34" charset="0"/>
                        </a:rPr>
                        <a:t>Негізгі</a:t>
                      </a:r>
                      <a:r>
                        <a:rPr lang="ru-RU" sz="1400" kern="1200" dirty="0" smtClean="0">
                          <a:solidFill>
                            <a:schemeClr val="tx2"/>
                          </a:solidFill>
                          <a:effectLst/>
                          <a:latin typeface="Arial" pitchFamily="34" charset="0"/>
                          <a:ea typeface="+mn-ea"/>
                          <a:cs typeface="Arial" pitchFamily="34" charset="0"/>
                        </a:rPr>
                        <a:t> орта </a:t>
                      </a:r>
                      <a:r>
                        <a:rPr lang="ru-RU" sz="1400" kern="1200" dirty="0" err="1" smtClean="0">
                          <a:solidFill>
                            <a:schemeClr val="tx2"/>
                          </a:solidFill>
                          <a:effectLst/>
                          <a:latin typeface="Arial" pitchFamily="34" charset="0"/>
                          <a:ea typeface="+mn-ea"/>
                          <a:cs typeface="Arial" pitchFamily="34" charset="0"/>
                        </a:rPr>
                        <a:t>және</a:t>
                      </a:r>
                      <a:r>
                        <a:rPr lang="ru-RU" sz="1400" kern="1200" dirty="0" smtClean="0">
                          <a:solidFill>
                            <a:schemeClr val="tx2"/>
                          </a:solidFill>
                          <a:effectLst/>
                          <a:latin typeface="Arial" pitchFamily="34" charset="0"/>
                          <a:ea typeface="+mn-ea"/>
                          <a:cs typeface="Arial" pitchFamily="34" charset="0"/>
                        </a:rPr>
                        <a:t> </a:t>
                      </a:r>
                      <a:r>
                        <a:rPr lang="ru-RU" sz="1400" kern="1200" dirty="0" err="1" smtClean="0">
                          <a:solidFill>
                            <a:schemeClr val="tx2"/>
                          </a:solidFill>
                          <a:effectLst/>
                          <a:latin typeface="Arial" pitchFamily="34" charset="0"/>
                          <a:ea typeface="+mn-ea"/>
                          <a:cs typeface="Arial" pitchFamily="34" charset="0"/>
                        </a:rPr>
                        <a:t>жалпы</a:t>
                      </a:r>
                      <a:r>
                        <a:rPr lang="ru-RU" sz="1400" kern="1200" dirty="0" smtClean="0">
                          <a:solidFill>
                            <a:schemeClr val="tx2"/>
                          </a:solidFill>
                          <a:effectLst/>
                          <a:latin typeface="Arial" pitchFamily="34" charset="0"/>
                          <a:ea typeface="+mn-ea"/>
                          <a:cs typeface="Arial" pitchFamily="34" charset="0"/>
                        </a:rPr>
                        <a:t> орта </a:t>
                      </a:r>
                      <a:r>
                        <a:rPr lang="ru-RU" sz="1400" kern="1200" dirty="0" err="1" smtClean="0">
                          <a:solidFill>
                            <a:schemeClr val="tx2"/>
                          </a:solidFill>
                          <a:effectLst/>
                          <a:latin typeface="Arial" pitchFamily="34" charset="0"/>
                          <a:ea typeface="+mn-ea"/>
                          <a:cs typeface="Arial" pitchFamily="34" charset="0"/>
                        </a:rPr>
                        <a:t>білім</a:t>
                      </a:r>
                      <a:r>
                        <a:rPr lang="ru-RU" sz="1400" kern="1200" dirty="0" smtClean="0">
                          <a:solidFill>
                            <a:schemeClr val="tx2"/>
                          </a:solidFill>
                          <a:effectLst/>
                          <a:latin typeface="Arial" pitchFamily="34" charset="0"/>
                          <a:ea typeface="+mn-ea"/>
                          <a:cs typeface="Arial" pitchFamily="34" charset="0"/>
                        </a:rPr>
                        <a:t> беру </a:t>
                      </a:r>
                      <a:r>
                        <a:rPr lang="ru-RU" sz="1400" kern="1200" dirty="0" err="1" smtClean="0">
                          <a:solidFill>
                            <a:schemeClr val="tx2"/>
                          </a:solidFill>
                          <a:effectLst/>
                          <a:latin typeface="Arial" pitchFamily="34" charset="0"/>
                          <a:ea typeface="+mn-ea"/>
                          <a:cs typeface="Arial" pitchFamily="34" charset="0"/>
                        </a:rPr>
                        <a:t>педагогтері</a:t>
                      </a:r>
                      <a:r>
                        <a:rPr lang="ru-RU" sz="1400" kern="1200" dirty="0" smtClean="0">
                          <a:solidFill>
                            <a:schemeClr val="tx2"/>
                          </a:solidFill>
                          <a:effectLst/>
                          <a:latin typeface="Arial" pitchFamily="34" charset="0"/>
                          <a:ea typeface="+mn-ea"/>
                          <a:cs typeface="Arial" pitchFamily="34" charset="0"/>
                        </a:rPr>
                        <a:t> </a:t>
                      </a:r>
                      <a:r>
                        <a:rPr lang="ru-RU" sz="1400" kern="1200" dirty="0" err="1" smtClean="0">
                          <a:solidFill>
                            <a:schemeClr val="tx2"/>
                          </a:solidFill>
                          <a:effectLst/>
                          <a:latin typeface="Arial" pitchFamily="34" charset="0"/>
                          <a:ea typeface="+mn-ea"/>
                          <a:cs typeface="Arial" pitchFamily="34" charset="0"/>
                        </a:rPr>
                        <a:t>үшін</a:t>
                      </a:r>
                      <a:r>
                        <a:rPr lang="ru-RU" sz="1400" kern="1200" dirty="0" smtClean="0">
                          <a:solidFill>
                            <a:schemeClr val="tx2"/>
                          </a:solidFill>
                          <a:effectLst/>
                          <a:latin typeface="Arial" pitchFamily="34" charset="0"/>
                          <a:ea typeface="+mn-ea"/>
                          <a:cs typeface="Arial" pitchFamily="34" charset="0"/>
                        </a:rPr>
                        <a:t> б</a:t>
                      </a:r>
                      <a:r>
                        <a:rPr lang="en-US" sz="1400" kern="1200" dirty="0" err="1" smtClean="0">
                          <a:solidFill>
                            <a:schemeClr val="tx2"/>
                          </a:solidFill>
                          <a:effectLst/>
                          <a:latin typeface="Arial" pitchFamily="34" charset="0"/>
                          <a:ea typeface="+mn-ea"/>
                          <a:cs typeface="Arial" pitchFamily="34" charset="0"/>
                        </a:rPr>
                        <a:t>іліктілік</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тестілеуі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келесі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тест</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тапсырмаларынан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тұрады</a:t>
                      </a:r>
                      <a:r>
                        <a:rPr lang="ru-RU" sz="1400" kern="1200" dirty="0" smtClean="0">
                          <a:solidFill>
                            <a:schemeClr val="tx2"/>
                          </a:solidFill>
                          <a:effectLst/>
                          <a:latin typeface="Arial" pitchFamily="34" charset="0"/>
                          <a:ea typeface="+mn-ea"/>
                          <a:cs typeface="Arial" pitchFamily="34" charset="0"/>
                        </a:rPr>
                        <a:t>:</a:t>
                      </a:r>
                    </a:p>
                    <a:p>
                      <a:pPr algn="just">
                        <a:lnSpc>
                          <a:spcPct val="115000"/>
                        </a:lnSpc>
                        <a:spcAft>
                          <a:spcPts val="0"/>
                        </a:spcAft>
                      </a:pPr>
                      <a:r>
                        <a:rPr lang="en-US" sz="1400" kern="1200" dirty="0" smtClean="0">
                          <a:solidFill>
                            <a:schemeClr val="tx2"/>
                          </a:solidFill>
                          <a:effectLst/>
                          <a:latin typeface="Arial" pitchFamily="34" charset="0"/>
                          <a:ea typeface="+mn-ea"/>
                          <a:cs typeface="Arial" pitchFamily="34" charset="0"/>
                        </a:rPr>
                        <a:t>     </a:t>
                      </a:r>
                      <a:r>
                        <a:rPr lang="ru-RU" sz="1400" kern="1200" dirty="0" smtClean="0">
                          <a:solidFill>
                            <a:schemeClr val="tx2"/>
                          </a:solidFill>
                          <a:effectLst/>
                          <a:latin typeface="Arial" pitchFamily="34" charset="0"/>
                          <a:ea typeface="+mn-ea"/>
                          <a:cs typeface="Arial" pitchFamily="34" charset="0"/>
                        </a:rPr>
                        <a:t> "Педагогика, </a:t>
                      </a:r>
                      <a:r>
                        <a:rPr lang="ru-RU" sz="1400" kern="1200" dirty="0" err="1" smtClean="0">
                          <a:solidFill>
                            <a:schemeClr val="tx2"/>
                          </a:solidFill>
                          <a:effectLst/>
                          <a:latin typeface="Arial" pitchFamily="34" charset="0"/>
                          <a:ea typeface="+mn-ea"/>
                          <a:cs typeface="Arial" pitchFamily="34" charset="0"/>
                        </a:rPr>
                        <a:t>оқыту</a:t>
                      </a:r>
                      <a:r>
                        <a:rPr lang="ru-RU" sz="1400" kern="1200" dirty="0" smtClean="0">
                          <a:solidFill>
                            <a:schemeClr val="tx2"/>
                          </a:solidFill>
                          <a:effectLst/>
                          <a:latin typeface="Arial" pitchFamily="34" charset="0"/>
                          <a:ea typeface="+mn-ea"/>
                          <a:cs typeface="Arial" pitchFamily="34" charset="0"/>
                        </a:rPr>
                        <a:t> </a:t>
                      </a:r>
                      <a:r>
                        <a:rPr lang="ru-RU" sz="1400" kern="1200" dirty="0" err="1" smtClean="0">
                          <a:solidFill>
                            <a:schemeClr val="tx2"/>
                          </a:solidFill>
                          <a:effectLst/>
                          <a:latin typeface="Arial" pitchFamily="34" charset="0"/>
                          <a:ea typeface="+mn-ea"/>
                          <a:cs typeface="Arial" pitchFamily="34" charset="0"/>
                        </a:rPr>
                        <a:t>әдістемесі</a:t>
                      </a:r>
                      <a:r>
                        <a:rPr lang="ru-RU" sz="1400" kern="1200" dirty="0" smtClean="0">
                          <a:solidFill>
                            <a:schemeClr val="tx2"/>
                          </a:solidFill>
                          <a:effectLst/>
                          <a:latin typeface="Arial" pitchFamily="34" charset="0"/>
                          <a:ea typeface="+mn-ea"/>
                          <a:cs typeface="Arial" pitchFamily="34" charset="0"/>
                        </a:rPr>
                        <a:t>" – </a:t>
                      </a:r>
                      <a:r>
                        <a:rPr lang="ru-RU" sz="1400" kern="1200" dirty="0" err="1" smtClean="0">
                          <a:solidFill>
                            <a:schemeClr val="tx2"/>
                          </a:solidFill>
                          <a:effectLst/>
                          <a:latin typeface="Arial" pitchFamily="34" charset="0"/>
                          <a:ea typeface="+mn-ea"/>
                          <a:cs typeface="Arial" pitchFamily="34" charset="0"/>
                        </a:rPr>
                        <a:t>отыз</a:t>
                      </a:r>
                      <a:r>
                        <a:rPr lang="ru-RU" sz="1400" kern="1200" dirty="0" smtClean="0">
                          <a:solidFill>
                            <a:schemeClr val="tx2"/>
                          </a:solidFill>
                          <a:effectLst/>
                          <a:latin typeface="Arial" pitchFamily="34" charset="0"/>
                          <a:ea typeface="+mn-ea"/>
                          <a:cs typeface="Arial" pitchFamily="34" charset="0"/>
                        </a:rPr>
                        <a:t> </a:t>
                      </a:r>
                      <a:r>
                        <a:rPr lang="ru-RU" sz="1400" kern="1200" dirty="0" err="1" smtClean="0">
                          <a:solidFill>
                            <a:schemeClr val="tx2"/>
                          </a:solidFill>
                          <a:effectLst/>
                          <a:latin typeface="Arial" pitchFamily="34" charset="0"/>
                          <a:ea typeface="+mn-ea"/>
                          <a:cs typeface="Arial" pitchFamily="34" charset="0"/>
                        </a:rPr>
                        <a:t>тапсырма</a:t>
                      </a:r>
                      <a:r>
                        <a:rPr lang="ru-RU" sz="1400" kern="1200" dirty="0" smtClean="0">
                          <a:solidFill>
                            <a:schemeClr val="tx2"/>
                          </a:solidFill>
                          <a:effectLst/>
                          <a:latin typeface="Arial" pitchFamily="34" charset="0"/>
                          <a:ea typeface="+mn-ea"/>
                          <a:cs typeface="Arial" pitchFamily="34" charset="0"/>
                        </a:rPr>
                        <a:t>;</a:t>
                      </a:r>
                    </a:p>
                    <a:p>
                      <a:pPr algn="just">
                        <a:lnSpc>
                          <a:spcPct val="115000"/>
                        </a:lnSpc>
                        <a:spcAft>
                          <a:spcPts val="0"/>
                        </a:spcAft>
                      </a:pPr>
                      <a:r>
                        <a:rPr lang="en-US" sz="1400" kern="1200" dirty="0" smtClean="0">
                          <a:solidFill>
                            <a:schemeClr val="tx2"/>
                          </a:solidFill>
                          <a:effectLst/>
                          <a:latin typeface="Arial" pitchFamily="34" charset="0"/>
                          <a:ea typeface="+mn-ea"/>
                          <a:cs typeface="Arial" pitchFamily="34" charset="0"/>
                        </a:rPr>
                        <a:t>     </a:t>
                      </a:r>
                      <a:r>
                        <a:rPr lang="ru-RU" sz="1400" kern="1200" dirty="0" smtClean="0">
                          <a:solidFill>
                            <a:schemeClr val="tx2"/>
                          </a:solidFill>
                          <a:effectLst/>
                          <a:latin typeface="Arial" pitchFamily="34" charset="0"/>
                          <a:ea typeface="+mn-ea"/>
                          <a:cs typeface="Arial" pitchFamily="34" charset="0"/>
                        </a:rPr>
                        <a:t> "</a:t>
                      </a:r>
                      <a:r>
                        <a:rPr lang="ru-RU" sz="1400" kern="1200" dirty="0" err="1" smtClean="0">
                          <a:solidFill>
                            <a:schemeClr val="tx2"/>
                          </a:solidFill>
                          <a:effectLst/>
                          <a:latin typeface="Arial" pitchFamily="34" charset="0"/>
                          <a:ea typeface="+mn-ea"/>
                          <a:cs typeface="Arial" pitchFamily="34" charset="0"/>
                        </a:rPr>
                        <a:t>Оқу</a:t>
                      </a:r>
                      <a:r>
                        <a:rPr lang="ru-RU" sz="1400" kern="1200" dirty="0" smtClean="0">
                          <a:solidFill>
                            <a:schemeClr val="tx2"/>
                          </a:solidFill>
                          <a:effectLst/>
                          <a:latin typeface="Arial" pitchFamily="34" charset="0"/>
                          <a:ea typeface="+mn-ea"/>
                          <a:cs typeface="Arial" pitchFamily="34" charset="0"/>
                        </a:rPr>
                        <a:t> </a:t>
                      </a:r>
                      <a:r>
                        <a:rPr lang="ru-RU" sz="1400" kern="1200" dirty="0" err="1" smtClean="0">
                          <a:solidFill>
                            <a:schemeClr val="tx2"/>
                          </a:solidFill>
                          <a:effectLst/>
                          <a:latin typeface="Arial" pitchFamily="34" charset="0"/>
                          <a:ea typeface="+mn-ea"/>
                          <a:cs typeface="Arial" pitchFamily="34" charset="0"/>
                        </a:rPr>
                        <a:t>пәнінің</a:t>
                      </a:r>
                      <a:r>
                        <a:rPr lang="ru-RU" sz="1400" kern="1200" dirty="0" smtClean="0">
                          <a:solidFill>
                            <a:schemeClr val="tx2"/>
                          </a:solidFill>
                          <a:effectLst/>
                          <a:latin typeface="Arial" pitchFamily="34" charset="0"/>
                          <a:ea typeface="+mn-ea"/>
                          <a:cs typeface="Arial" pitchFamily="34" charset="0"/>
                        </a:rPr>
                        <a:t> </a:t>
                      </a:r>
                      <a:r>
                        <a:rPr lang="ru-RU" sz="1400" kern="1200" dirty="0" err="1" smtClean="0">
                          <a:solidFill>
                            <a:schemeClr val="tx2"/>
                          </a:solidFill>
                          <a:effectLst/>
                          <a:latin typeface="Arial" pitchFamily="34" charset="0"/>
                          <a:ea typeface="+mn-ea"/>
                          <a:cs typeface="Arial" pitchFamily="34" charset="0"/>
                        </a:rPr>
                        <a:t>мазмұны</a:t>
                      </a:r>
                      <a:r>
                        <a:rPr lang="ru-RU" sz="1400" kern="1200" dirty="0" smtClean="0">
                          <a:solidFill>
                            <a:schemeClr val="tx2"/>
                          </a:solidFill>
                          <a:effectLst/>
                          <a:latin typeface="Arial" pitchFamily="34" charset="0"/>
                          <a:ea typeface="+mn-ea"/>
                          <a:cs typeface="Arial" pitchFamily="34" charset="0"/>
                        </a:rPr>
                        <a:t>" – </a:t>
                      </a:r>
                      <a:r>
                        <a:rPr lang="ru-RU" sz="1400" kern="1200" dirty="0" err="1" smtClean="0">
                          <a:solidFill>
                            <a:schemeClr val="tx2"/>
                          </a:solidFill>
                          <a:effectLst/>
                          <a:latin typeface="Arial" pitchFamily="34" charset="0"/>
                          <a:ea typeface="+mn-ea"/>
                          <a:cs typeface="Arial" pitchFamily="34" charset="0"/>
                        </a:rPr>
                        <a:t>жетпіс</a:t>
                      </a:r>
                      <a:r>
                        <a:rPr lang="ru-RU" sz="1400" kern="1200" dirty="0" smtClean="0">
                          <a:solidFill>
                            <a:schemeClr val="tx2"/>
                          </a:solidFill>
                          <a:effectLst/>
                          <a:latin typeface="Arial" pitchFamily="34" charset="0"/>
                          <a:ea typeface="+mn-ea"/>
                          <a:cs typeface="Arial" pitchFamily="34" charset="0"/>
                        </a:rPr>
                        <a:t>  </a:t>
                      </a:r>
                      <a:r>
                        <a:rPr lang="ru-RU" sz="1400" kern="1200" dirty="0" err="1" smtClean="0">
                          <a:solidFill>
                            <a:schemeClr val="tx2"/>
                          </a:solidFill>
                          <a:effectLst/>
                          <a:latin typeface="Arial" pitchFamily="34" charset="0"/>
                          <a:ea typeface="+mn-ea"/>
                          <a:cs typeface="Arial" pitchFamily="34" charset="0"/>
                        </a:rPr>
                        <a:t>тапсырма</a:t>
                      </a:r>
                      <a:r>
                        <a:rPr lang="ru-RU" sz="1400" kern="1200" dirty="0" smtClean="0">
                          <a:solidFill>
                            <a:schemeClr val="tx2"/>
                          </a:solidFill>
                          <a:effectLst/>
                          <a:latin typeface="Arial" pitchFamily="34" charset="0"/>
                          <a:ea typeface="+mn-ea"/>
                          <a:cs typeface="Arial" pitchFamily="34" charset="0"/>
                        </a:rPr>
                        <a:t>;   </a:t>
                      </a:r>
                    </a:p>
                  </a:txBody>
                  <a:tcPr marL="56402" marR="56402" marT="0" marB="0"/>
                </a:tc>
                <a:tc>
                  <a:txBody>
                    <a:bodyPr/>
                    <a:lstStyle/>
                    <a:p>
                      <a:pPr algn="just">
                        <a:lnSpc>
                          <a:spcPct val="115000"/>
                        </a:lnSpc>
                        <a:spcAft>
                          <a:spcPts val="0"/>
                        </a:spcAft>
                      </a:pPr>
                      <a:r>
                        <a:rPr lang="ru-RU" sz="1400" dirty="0" smtClean="0">
                          <a:solidFill>
                            <a:schemeClr val="tx2"/>
                          </a:solidFill>
                          <a:effectLst/>
                          <a:latin typeface="Arial" pitchFamily="34" charset="0"/>
                          <a:cs typeface="Arial" pitchFamily="34" charset="0"/>
                        </a:rPr>
                        <a:t>ҰБТ </a:t>
                      </a:r>
                      <a:r>
                        <a:rPr lang="ru-RU" sz="1400" dirty="0" err="1" smtClean="0">
                          <a:solidFill>
                            <a:schemeClr val="tx2"/>
                          </a:solidFill>
                          <a:effectLst/>
                          <a:latin typeface="Arial" pitchFamily="34" charset="0"/>
                          <a:cs typeface="Arial" pitchFamily="34" charset="0"/>
                        </a:rPr>
                        <a:t>өткізу</a:t>
                      </a:r>
                      <a:r>
                        <a:rPr lang="ru-RU" sz="1400" dirty="0" smtClean="0">
                          <a:solidFill>
                            <a:schemeClr val="tx2"/>
                          </a:solidFill>
                          <a:effectLst/>
                          <a:latin typeface="Arial" pitchFamily="34" charset="0"/>
                          <a:cs typeface="Arial" pitchFamily="34" charset="0"/>
                        </a:rPr>
                        <a:t> операторы </a:t>
                      </a:r>
                      <a:r>
                        <a:rPr lang="ru-RU" sz="1400" dirty="0" err="1" smtClean="0">
                          <a:solidFill>
                            <a:schemeClr val="tx2"/>
                          </a:solidFill>
                          <a:effectLst/>
                          <a:latin typeface="Arial" pitchFamily="34" charset="0"/>
                          <a:cs typeface="Arial" pitchFamily="34" charset="0"/>
                        </a:rPr>
                        <a:t>болып</a:t>
                      </a:r>
                      <a:r>
                        <a:rPr lang="ru-RU" sz="1400" dirty="0" smtClean="0">
                          <a:solidFill>
                            <a:schemeClr val="tx2"/>
                          </a:solidFill>
                          <a:effectLst/>
                          <a:latin typeface="Arial" pitchFamily="34" charset="0"/>
                          <a:cs typeface="Arial" pitchFamily="34" charset="0"/>
                        </a:rPr>
                        <a:t> ҰТО </a:t>
                      </a:r>
                      <a:r>
                        <a:rPr lang="ru-RU" sz="1400" dirty="0" err="1" smtClean="0">
                          <a:solidFill>
                            <a:schemeClr val="tx2"/>
                          </a:solidFill>
                          <a:effectLst/>
                          <a:latin typeface="Arial" pitchFamily="34" charset="0"/>
                          <a:cs typeface="Arial" pitchFamily="34" charset="0"/>
                        </a:rPr>
                        <a:t>саналады</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немесе</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олар</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белгілеген</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ұйым</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өткізуге</a:t>
                      </a:r>
                      <a:r>
                        <a:rPr lang="ru-RU" sz="1400" baseline="0" dirty="0" smtClean="0">
                          <a:solidFill>
                            <a:schemeClr val="tx2"/>
                          </a:solidFill>
                          <a:effectLst/>
                          <a:latin typeface="Arial" pitchFamily="34" charset="0"/>
                          <a:cs typeface="Arial" pitchFamily="34" charset="0"/>
                        </a:rPr>
                        <a:t> </a:t>
                      </a:r>
                      <a:r>
                        <a:rPr lang="ru-RU" sz="1400" baseline="0" dirty="0" err="1" smtClean="0">
                          <a:solidFill>
                            <a:schemeClr val="tx2"/>
                          </a:solidFill>
                          <a:effectLst/>
                          <a:latin typeface="Arial" pitchFamily="34" charset="0"/>
                          <a:cs typeface="Arial" pitchFamily="34" charset="0"/>
                        </a:rPr>
                        <a:t>құқылы</a:t>
                      </a:r>
                      <a:endParaRPr lang="ru-RU" sz="1400" dirty="0">
                        <a:solidFill>
                          <a:schemeClr val="tx2"/>
                        </a:solidFill>
                        <a:effectLst/>
                        <a:latin typeface="Arial" pitchFamily="34" charset="0"/>
                        <a:ea typeface="Calibri"/>
                        <a:cs typeface="Arial" pitchFamily="34" charset="0"/>
                      </a:endParaRPr>
                    </a:p>
                  </a:txBody>
                  <a:tcPr marL="56402" marR="56402" marT="0" marB="0"/>
                </a:tc>
              </a:tr>
              <a:tr h="738602">
                <a:tc>
                  <a:txBody>
                    <a:bodyPr/>
                    <a:lstStyle/>
                    <a:p>
                      <a:pPr algn="just">
                        <a:lnSpc>
                          <a:spcPct val="115000"/>
                        </a:lnSpc>
                        <a:spcAft>
                          <a:spcPts val="0"/>
                        </a:spcAft>
                      </a:pPr>
                      <a:r>
                        <a:rPr lang="ru-RU" sz="1400">
                          <a:solidFill>
                            <a:schemeClr val="tx2"/>
                          </a:solidFill>
                          <a:effectLst/>
                          <a:latin typeface="Arial" pitchFamily="34" charset="0"/>
                          <a:cs typeface="Arial" pitchFamily="34" charset="0"/>
                        </a:rPr>
                        <a:t>эссе</a:t>
                      </a:r>
                      <a:endParaRPr lang="ru-RU" sz="1400">
                        <a:solidFill>
                          <a:schemeClr val="tx2"/>
                        </a:solidFill>
                        <a:effectLst/>
                        <a:latin typeface="Arial" pitchFamily="34" charset="0"/>
                        <a:ea typeface="Calibri"/>
                        <a:cs typeface="Arial" pitchFamily="34" charset="0"/>
                      </a:endParaRPr>
                    </a:p>
                  </a:txBody>
                  <a:tcPr marL="56402" marR="56402" marT="0" marB="0"/>
                </a:tc>
                <a:tc>
                  <a:txBody>
                    <a:bodyPr/>
                    <a:lstStyle/>
                    <a:p>
                      <a:pPr algn="just">
                        <a:lnSpc>
                          <a:spcPct val="115000"/>
                        </a:lnSpc>
                        <a:spcAft>
                          <a:spcPts val="0"/>
                        </a:spcAft>
                      </a:pPr>
                      <a:r>
                        <a:rPr lang="en-US" sz="1400" kern="1200" dirty="0" err="1" smtClean="0">
                          <a:solidFill>
                            <a:schemeClr val="tx2"/>
                          </a:solidFill>
                          <a:effectLst/>
                          <a:latin typeface="Arial" pitchFamily="34" charset="0"/>
                          <a:ea typeface="+mn-ea"/>
                          <a:cs typeface="Arial" pitchFamily="34" charset="0"/>
                        </a:rPr>
                        <a:t>Тестілеу</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аяқталған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соң</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педагог</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эссе</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жазады</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Берілетін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уақыт</a:t>
                      </a:r>
                      <a:r>
                        <a:rPr lang="en-US" sz="1400" kern="1200" dirty="0" smtClean="0">
                          <a:solidFill>
                            <a:schemeClr val="tx2"/>
                          </a:solidFill>
                          <a:effectLst/>
                          <a:latin typeface="Arial" pitchFamily="34" charset="0"/>
                          <a:ea typeface="+mn-ea"/>
                          <a:cs typeface="Arial" pitchFamily="34" charset="0"/>
                        </a:rPr>
                        <a:t> – 30 </a:t>
                      </a:r>
                      <a:r>
                        <a:rPr lang="en-US" sz="1400" kern="1200" dirty="0" err="1" smtClean="0">
                          <a:solidFill>
                            <a:schemeClr val="tx2"/>
                          </a:solidFill>
                          <a:effectLst/>
                          <a:latin typeface="Arial" pitchFamily="34" charset="0"/>
                          <a:ea typeface="+mn-ea"/>
                          <a:cs typeface="Arial" pitchFamily="34" charset="0"/>
                        </a:rPr>
                        <a:t>минут</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Қолданылатын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сөз</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саны</a:t>
                      </a:r>
                      <a:r>
                        <a:rPr lang="en-US" sz="1400" kern="1200" dirty="0" smtClean="0">
                          <a:solidFill>
                            <a:schemeClr val="tx2"/>
                          </a:solidFill>
                          <a:effectLst/>
                          <a:latin typeface="Arial" pitchFamily="34" charset="0"/>
                          <a:ea typeface="+mn-ea"/>
                          <a:cs typeface="Arial" pitchFamily="34" charset="0"/>
                        </a:rPr>
                        <a:t> – 250-300 </a:t>
                      </a:r>
                      <a:r>
                        <a:rPr lang="en-US" sz="1400" kern="1200" dirty="0" err="1" smtClean="0">
                          <a:solidFill>
                            <a:schemeClr val="tx2"/>
                          </a:solidFill>
                          <a:effectLst/>
                          <a:latin typeface="Arial" pitchFamily="34" charset="0"/>
                          <a:ea typeface="+mn-ea"/>
                          <a:cs typeface="Arial" pitchFamily="34" charset="0"/>
                        </a:rPr>
                        <a:t>сөз</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Жыл</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сайын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эссе</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тақырыбын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білім</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беру</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саласындағы</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уәкілетті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орган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анықтайды</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Жазылған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эссе</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педагогтің</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жеке</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кабинетінде</a:t>
                      </a:r>
                      <a:r>
                        <a:rPr lang="en-US" sz="1400" kern="1200" dirty="0" smtClean="0">
                          <a:solidFill>
                            <a:schemeClr val="tx2"/>
                          </a:solidFill>
                          <a:effectLst/>
                          <a:latin typeface="Arial" pitchFamily="34" charset="0"/>
                          <a:ea typeface="+mn-ea"/>
                          <a:cs typeface="Arial" pitchFamily="34" charset="0"/>
                        </a:rPr>
                        <a:t> ngt.testcenter.kz </a:t>
                      </a:r>
                      <a:r>
                        <a:rPr lang="en-US" sz="1400" kern="1200" dirty="0" err="1" smtClean="0">
                          <a:solidFill>
                            <a:schemeClr val="tx2"/>
                          </a:solidFill>
                          <a:effectLst/>
                          <a:latin typeface="Arial" pitchFamily="34" charset="0"/>
                          <a:ea typeface="+mn-ea"/>
                          <a:cs typeface="Arial" pitchFamily="34" charset="0"/>
                        </a:rPr>
                        <a:t>сілтемесі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бойынша</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көрсетіледі</a:t>
                      </a:r>
                      <a:r>
                        <a:rPr lang="en-US" sz="1400" kern="1200" dirty="0" smtClean="0">
                          <a:solidFill>
                            <a:schemeClr val="tx2"/>
                          </a:solidFill>
                          <a:effectLst/>
                          <a:latin typeface="Arial" pitchFamily="34" charset="0"/>
                          <a:ea typeface="+mn-ea"/>
                          <a:cs typeface="Arial" pitchFamily="34" charset="0"/>
                        </a:rPr>
                        <a:t>.</a:t>
                      </a:r>
                      <a:endParaRPr lang="ru-RU" sz="1400" kern="1200" dirty="0" smtClean="0">
                        <a:solidFill>
                          <a:schemeClr val="tx2"/>
                        </a:solidFill>
                        <a:effectLst/>
                        <a:latin typeface="Arial" pitchFamily="34" charset="0"/>
                        <a:ea typeface="+mn-ea"/>
                        <a:cs typeface="Arial" pitchFamily="34" charset="0"/>
                      </a:endParaRPr>
                    </a:p>
                    <a:p>
                      <a:pPr algn="just">
                        <a:lnSpc>
                          <a:spcPct val="115000"/>
                        </a:lnSpc>
                        <a:spcAft>
                          <a:spcPts val="0"/>
                        </a:spcAft>
                      </a:pPr>
                      <a:endParaRPr lang="ru-RU" sz="1400" kern="1200" dirty="0" smtClean="0">
                        <a:solidFill>
                          <a:schemeClr val="tx2"/>
                        </a:solidFill>
                        <a:effectLst/>
                        <a:latin typeface="Arial" pitchFamily="34" charset="0"/>
                        <a:ea typeface="+mn-ea"/>
                        <a:cs typeface="Arial" pitchFamily="34" charset="0"/>
                      </a:endParaRPr>
                    </a:p>
                  </a:txBody>
                  <a:tcPr marL="56402" marR="56402" marT="0" marB="0"/>
                </a:tc>
                <a:tc>
                  <a:txBody>
                    <a:bodyPr/>
                    <a:lstStyle/>
                    <a:p>
                      <a:pPr algn="just">
                        <a:lnSpc>
                          <a:spcPct val="115000"/>
                        </a:lnSpc>
                        <a:spcAft>
                          <a:spcPts val="0"/>
                        </a:spcAft>
                      </a:pPr>
                      <a:r>
                        <a:rPr lang="ru-RU" sz="1400" dirty="0" err="1" smtClean="0">
                          <a:solidFill>
                            <a:schemeClr val="tx2"/>
                          </a:solidFill>
                          <a:effectLst/>
                          <a:latin typeface="Arial" pitchFamily="34" charset="0"/>
                          <a:cs typeface="Arial" pitchFamily="34" charset="0"/>
                        </a:rPr>
                        <a:t>Эссенің</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тақырыптарын</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жыл</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сайын</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білім</a:t>
                      </a:r>
                      <a:r>
                        <a:rPr lang="ru-RU" sz="1400" dirty="0" smtClean="0">
                          <a:solidFill>
                            <a:schemeClr val="tx2"/>
                          </a:solidFill>
                          <a:effectLst/>
                          <a:latin typeface="Arial" pitchFamily="34" charset="0"/>
                          <a:cs typeface="Arial" pitchFamily="34" charset="0"/>
                        </a:rPr>
                        <a:t> беру </a:t>
                      </a:r>
                      <a:r>
                        <a:rPr lang="ru-RU" sz="1400" dirty="0" err="1" smtClean="0">
                          <a:solidFill>
                            <a:schemeClr val="tx2"/>
                          </a:solidFill>
                          <a:effectLst/>
                          <a:latin typeface="Arial" pitchFamily="34" charset="0"/>
                          <a:cs typeface="Arial" pitchFamily="34" charset="0"/>
                        </a:rPr>
                        <a:t>саласындағы</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өкілетті</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органдар</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анықтайды</a:t>
                      </a:r>
                      <a:r>
                        <a:rPr lang="ru-RU" sz="1400" dirty="0" smtClean="0">
                          <a:solidFill>
                            <a:schemeClr val="tx2"/>
                          </a:solidFill>
                          <a:effectLst/>
                          <a:latin typeface="Arial" pitchFamily="34" charset="0"/>
                          <a:cs typeface="Arial" pitchFamily="34" charset="0"/>
                        </a:rPr>
                        <a:t> </a:t>
                      </a:r>
                      <a:endParaRPr lang="ru-RU" sz="1400" dirty="0">
                        <a:solidFill>
                          <a:schemeClr val="tx2"/>
                        </a:solidFill>
                        <a:effectLst/>
                        <a:latin typeface="Arial" pitchFamily="34" charset="0"/>
                        <a:ea typeface="Calibri"/>
                        <a:cs typeface="Arial" pitchFamily="34" charset="0"/>
                      </a:endParaRPr>
                    </a:p>
                  </a:txBody>
                  <a:tcPr marL="56402" marR="56402" marT="0" marB="0"/>
                </a:tc>
              </a:tr>
              <a:tr h="1231003">
                <a:tc>
                  <a:txBody>
                    <a:bodyPr/>
                    <a:lstStyle/>
                    <a:p>
                      <a:pPr algn="just">
                        <a:lnSpc>
                          <a:spcPct val="115000"/>
                        </a:lnSpc>
                        <a:spcAft>
                          <a:spcPts val="0"/>
                        </a:spcAft>
                      </a:pPr>
                      <a:r>
                        <a:rPr lang="ru-RU" sz="1400" dirty="0" err="1" smtClean="0">
                          <a:solidFill>
                            <a:schemeClr val="tx2"/>
                          </a:solidFill>
                          <a:effectLst/>
                          <a:latin typeface="Arial" pitchFamily="34" charset="0"/>
                          <a:cs typeface="Arial" pitchFamily="34" charset="0"/>
                        </a:rPr>
                        <a:t>Біліктілік</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бағалау</a:t>
                      </a:r>
                      <a:endParaRPr lang="ru-RU" sz="1400" dirty="0">
                        <a:solidFill>
                          <a:schemeClr val="tx2"/>
                        </a:solidFill>
                        <a:effectLst/>
                        <a:latin typeface="Arial" pitchFamily="34" charset="0"/>
                        <a:ea typeface="Calibri"/>
                        <a:cs typeface="Arial" pitchFamily="34" charset="0"/>
                      </a:endParaRPr>
                    </a:p>
                  </a:txBody>
                  <a:tcPr marL="56402" marR="56402" marT="0" marB="0"/>
                </a:tc>
                <a:tc>
                  <a:txBody>
                    <a:bodyPr/>
                    <a:lstStyle/>
                    <a:p>
                      <a:pPr algn="just">
                        <a:lnSpc>
                          <a:spcPct val="115000"/>
                        </a:lnSpc>
                        <a:spcAft>
                          <a:spcPts val="0"/>
                        </a:spcAft>
                      </a:pPr>
                      <a:r>
                        <a:rPr lang="en-US" sz="1400" kern="1200" dirty="0" err="1" smtClean="0">
                          <a:solidFill>
                            <a:schemeClr val="tx2"/>
                          </a:solidFill>
                          <a:effectLst/>
                          <a:latin typeface="Arial" pitchFamily="34" charset="0"/>
                          <a:ea typeface="+mn-ea"/>
                          <a:cs typeface="Arial" pitchFamily="34" charset="0"/>
                        </a:rPr>
                        <a:t>Педагогтерді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біліктілік</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бағалауды</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білім</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беру</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ұйымдары</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жүргізеді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және</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құжаттардың</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осы</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Қағидаларға</a:t>
                      </a:r>
                      <a:r>
                        <a:rPr lang="en-US" sz="1400" kern="1200" dirty="0" smtClean="0">
                          <a:solidFill>
                            <a:schemeClr val="tx2"/>
                          </a:solidFill>
                          <a:effectLst/>
                          <a:latin typeface="Arial" pitchFamily="34" charset="0"/>
                          <a:ea typeface="+mn-ea"/>
                          <a:cs typeface="Arial" pitchFamily="34" charset="0"/>
                        </a:rPr>
                        <a:t> 7-қосымшаға </a:t>
                      </a:r>
                      <a:r>
                        <a:rPr lang="en-US" sz="1400" kern="1200" dirty="0" err="1" smtClean="0">
                          <a:solidFill>
                            <a:schemeClr val="tx2"/>
                          </a:solidFill>
                          <a:effectLst/>
                          <a:latin typeface="Arial" pitchFamily="34" charset="0"/>
                          <a:ea typeface="+mn-ea"/>
                          <a:cs typeface="Arial" pitchFamily="34" charset="0"/>
                        </a:rPr>
                        <a:t>сәйкес</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нысан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бойынша</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мемлекеттік</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көрсетілетін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қызмет</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стандартында</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белгіленген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құжаттар</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тізбесіне</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сәйкестігін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қарауды</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қамтиды</a:t>
                      </a:r>
                      <a:r>
                        <a:rPr lang="en-US" sz="1400" kern="1200" dirty="0" smtClean="0">
                          <a:solidFill>
                            <a:schemeClr val="tx2"/>
                          </a:solidFill>
                          <a:effectLst/>
                          <a:latin typeface="Arial" pitchFamily="34" charset="0"/>
                          <a:ea typeface="+mn-ea"/>
                          <a:cs typeface="Arial" pitchFamily="34" charset="0"/>
                        </a:rPr>
                        <a:t>.</a:t>
                      </a:r>
                      <a:r>
                        <a:rPr lang="ru-RU"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Қажетті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құжаттар</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болмаған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жағдайда</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педагог</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жетіспейтін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құжаттарды</a:t>
                      </a:r>
                      <a:r>
                        <a:rPr lang="en-US" sz="1400" kern="1200" dirty="0" smtClean="0">
                          <a:solidFill>
                            <a:schemeClr val="tx2"/>
                          </a:solidFill>
                          <a:effectLst/>
                          <a:latin typeface="Arial" pitchFamily="34" charset="0"/>
                          <a:ea typeface="+mn-ea"/>
                          <a:cs typeface="Arial" pitchFamily="34" charset="0"/>
                        </a:rPr>
                        <a:t> 3 </a:t>
                      </a:r>
                      <a:r>
                        <a:rPr lang="en-US" sz="1400" kern="1200" dirty="0" err="1" smtClean="0">
                          <a:solidFill>
                            <a:schemeClr val="tx2"/>
                          </a:solidFill>
                          <a:effectLst/>
                          <a:latin typeface="Arial" pitchFamily="34" charset="0"/>
                          <a:ea typeface="+mn-ea"/>
                          <a:cs typeface="Arial" pitchFamily="34" charset="0"/>
                        </a:rPr>
                        <a:t>жұмыс</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күні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ішінде</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әкеледі</a:t>
                      </a:r>
                      <a:r>
                        <a:rPr lang="en-US" sz="1400" kern="1200" dirty="0" smtClean="0">
                          <a:solidFill>
                            <a:schemeClr val="tx2"/>
                          </a:solidFill>
                          <a:effectLst/>
                          <a:latin typeface="Arial" pitchFamily="34" charset="0"/>
                          <a:ea typeface="+mn-ea"/>
                          <a:cs typeface="Arial" pitchFamily="34" charset="0"/>
                        </a:rPr>
                        <a:t>.</a:t>
                      </a:r>
                      <a:endParaRPr lang="ru-RU" sz="1400" kern="1200" dirty="0" smtClean="0">
                        <a:solidFill>
                          <a:schemeClr val="tx2"/>
                        </a:solidFill>
                        <a:effectLst/>
                        <a:latin typeface="Arial" pitchFamily="34" charset="0"/>
                        <a:ea typeface="+mn-ea"/>
                        <a:cs typeface="Arial" pitchFamily="34" charset="0"/>
                      </a:endParaRPr>
                    </a:p>
                  </a:txBody>
                  <a:tcPr marL="56402" marR="56402" marT="0" marB="0"/>
                </a:tc>
                <a:tc>
                  <a:txBody>
                    <a:bodyPr/>
                    <a:lstStyle/>
                    <a:p>
                      <a:pPr algn="just">
                        <a:lnSpc>
                          <a:spcPct val="115000"/>
                        </a:lnSpc>
                        <a:spcAft>
                          <a:spcPts val="0"/>
                        </a:spcAft>
                      </a:pPr>
                      <a:r>
                        <a:rPr lang="ru-RU" sz="1400" dirty="0" err="1" smtClean="0">
                          <a:solidFill>
                            <a:schemeClr val="tx2"/>
                          </a:solidFill>
                          <a:effectLst/>
                          <a:latin typeface="Arial" pitchFamily="34" charset="0"/>
                          <a:cs typeface="Arial" pitchFamily="34" charset="0"/>
                        </a:rPr>
                        <a:t>Білім</a:t>
                      </a:r>
                      <a:r>
                        <a:rPr lang="ru-RU" sz="1400" dirty="0" smtClean="0">
                          <a:solidFill>
                            <a:schemeClr val="tx2"/>
                          </a:solidFill>
                          <a:effectLst/>
                          <a:latin typeface="Arial" pitchFamily="34" charset="0"/>
                          <a:cs typeface="Arial" pitchFamily="34" charset="0"/>
                        </a:rPr>
                        <a:t> беру </a:t>
                      </a:r>
                      <a:r>
                        <a:rPr lang="ru-RU" sz="1400" dirty="0" err="1" smtClean="0">
                          <a:solidFill>
                            <a:schemeClr val="tx2"/>
                          </a:solidFill>
                          <a:effectLst/>
                          <a:latin typeface="Arial" pitchFamily="34" charset="0"/>
                          <a:cs typeface="Arial" pitchFamily="34" charset="0"/>
                        </a:rPr>
                        <a:t>ұйымдары</a:t>
                      </a:r>
                      <a:r>
                        <a:rPr lang="ru-RU" sz="1400" dirty="0" smtClean="0">
                          <a:solidFill>
                            <a:schemeClr val="tx2"/>
                          </a:solidFill>
                          <a:effectLst/>
                          <a:latin typeface="Arial" pitchFamily="34" charset="0"/>
                          <a:cs typeface="Arial" pitchFamily="34" charset="0"/>
                        </a:rPr>
                        <a:t> </a:t>
                      </a:r>
                      <a:r>
                        <a:rPr lang="ru-RU" sz="1400" dirty="0" err="1" smtClean="0">
                          <a:solidFill>
                            <a:schemeClr val="tx2"/>
                          </a:solidFill>
                          <a:effectLst/>
                          <a:latin typeface="Arial" pitchFamily="34" charset="0"/>
                          <a:cs typeface="Arial" pitchFamily="34" charset="0"/>
                        </a:rPr>
                        <a:t>жүргізеді</a:t>
                      </a:r>
                      <a:endParaRPr lang="ru-RU" sz="1400" dirty="0" smtClean="0">
                        <a:solidFill>
                          <a:schemeClr val="tx2"/>
                        </a:solidFill>
                        <a:effectLst/>
                        <a:latin typeface="Arial" pitchFamily="34" charset="0"/>
                        <a:cs typeface="Arial" pitchFamily="34" charset="0"/>
                      </a:endParaRPr>
                    </a:p>
                  </a:txBody>
                  <a:tcPr marL="56402" marR="56402" marT="0" marB="0"/>
                </a:tc>
              </a:tr>
              <a:tr h="1520314">
                <a:tc>
                  <a:txBody>
                    <a:bodyPr/>
                    <a:lstStyle/>
                    <a:p>
                      <a:pPr algn="just">
                        <a:lnSpc>
                          <a:spcPct val="115000"/>
                        </a:lnSpc>
                        <a:spcAft>
                          <a:spcPts val="0"/>
                        </a:spcAft>
                      </a:pPr>
                      <a:r>
                        <a:rPr lang="en-US" sz="1400" kern="1200" dirty="0" err="1" smtClean="0">
                          <a:solidFill>
                            <a:schemeClr val="tx2"/>
                          </a:solidFill>
                          <a:effectLst/>
                          <a:latin typeface="Arial" pitchFamily="34" charset="0"/>
                          <a:ea typeface="+mn-ea"/>
                          <a:cs typeface="Arial" pitchFamily="34" charset="0"/>
                        </a:rPr>
                        <a:t>қызмет</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нәтижелерін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кешенді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талдамалық</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жинақтау</a:t>
                      </a:r>
                      <a:r>
                        <a:rPr lang="en-US" sz="1400" kern="1200" dirty="0" smtClean="0">
                          <a:solidFill>
                            <a:schemeClr val="tx2"/>
                          </a:solidFill>
                          <a:effectLst/>
                          <a:latin typeface="Arial" pitchFamily="34" charset="0"/>
                          <a:ea typeface="+mn-ea"/>
                          <a:cs typeface="Arial" pitchFamily="34" charset="0"/>
                        </a:rPr>
                        <a:t> </a:t>
                      </a:r>
                      <a:endParaRPr lang="ru-RU" sz="1400" kern="1200" dirty="0">
                        <a:solidFill>
                          <a:schemeClr val="tx2"/>
                        </a:solidFill>
                        <a:effectLst/>
                        <a:latin typeface="Arial" pitchFamily="34" charset="0"/>
                        <a:ea typeface="+mn-ea"/>
                        <a:cs typeface="Arial" pitchFamily="34" charset="0"/>
                      </a:endParaRPr>
                    </a:p>
                  </a:txBody>
                  <a:tcPr marL="56402" marR="56402" marT="0" marB="0"/>
                </a:tc>
                <a:tc>
                  <a:txBody>
                    <a:bodyPr/>
                    <a:lstStyle/>
                    <a:p>
                      <a:pPr algn="just">
                        <a:lnSpc>
                          <a:spcPct val="115000"/>
                        </a:lnSpc>
                        <a:spcAft>
                          <a:spcPts val="0"/>
                        </a:spcAft>
                      </a:pPr>
                      <a:r>
                        <a:rPr lang="en-US" sz="1400" kern="1200" dirty="0" err="1" smtClean="0">
                          <a:solidFill>
                            <a:schemeClr val="tx2"/>
                          </a:solidFill>
                          <a:effectLst/>
                          <a:latin typeface="Arial" pitchFamily="34" charset="0"/>
                          <a:ea typeface="+mn-ea"/>
                          <a:cs typeface="Arial" pitchFamily="34" charset="0"/>
                        </a:rPr>
                        <a:t>Біліктілік</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тестілеуінің</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нәтижелері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бойынша</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педагогтің</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өтініші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негізінде</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қолданыстағы</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санат</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мерзімі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өткенге</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дейін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және</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біліктілік</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бағалауынан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кейін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одан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әрі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аттестаттау</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рәсімі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жүргізіледі</a:t>
                      </a:r>
                      <a:r>
                        <a:rPr lang="kk-KZ"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педагогтер</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үшін</a:t>
                      </a:r>
                      <a:r>
                        <a:rPr lang="en-US" sz="1400" kern="1200" dirty="0" smtClean="0">
                          <a:solidFill>
                            <a:schemeClr val="tx2"/>
                          </a:solidFill>
                          <a:effectLst/>
                          <a:latin typeface="Arial" pitchFamily="34" charset="0"/>
                          <a:ea typeface="+mn-ea"/>
                          <a:cs typeface="Arial" pitchFamily="34" charset="0"/>
                        </a:rPr>
                        <a:t> – </a:t>
                      </a:r>
                      <a:r>
                        <a:rPr lang="en-US" sz="1400" kern="1200" dirty="0" err="1" smtClean="0">
                          <a:solidFill>
                            <a:schemeClr val="tx2"/>
                          </a:solidFill>
                          <a:effectLst/>
                          <a:latin typeface="Arial" pitchFamily="34" charset="0"/>
                          <a:ea typeface="+mn-ea"/>
                          <a:cs typeface="Arial" pitchFamily="34" charset="0"/>
                        </a:rPr>
                        <a:t>осы</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Қағидалардың</a:t>
                      </a:r>
                      <a:r>
                        <a:rPr lang="en-US" sz="1400" kern="1200" dirty="0" smtClean="0">
                          <a:solidFill>
                            <a:schemeClr val="tx2"/>
                          </a:solidFill>
                          <a:effectLst/>
                          <a:latin typeface="Arial" pitchFamily="34" charset="0"/>
                          <a:ea typeface="+mn-ea"/>
                          <a:cs typeface="Arial" pitchFamily="34" charset="0"/>
                        </a:rPr>
                        <a:t> 3-тарауына </a:t>
                      </a:r>
                      <a:r>
                        <a:rPr lang="en-US" sz="1400" kern="1200" dirty="0" err="1" smtClean="0">
                          <a:solidFill>
                            <a:schemeClr val="tx2"/>
                          </a:solidFill>
                          <a:effectLst/>
                          <a:latin typeface="Arial" pitchFamily="34" charset="0"/>
                          <a:ea typeface="+mn-ea"/>
                          <a:cs typeface="Arial" pitchFamily="34" charset="0"/>
                        </a:rPr>
                        <a:t>сәйкес</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қызмет</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нәтижелерін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кешенді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талдамалық</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жинақтау</a:t>
                      </a:r>
                      <a:r>
                        <a:rPr lang="kk-KZ" sz="1400" kern="1200" dirty="0" smtClean="0">
                          <a:solidFill>
                            <a:schemeClr val="tx2"/>
                          </a:solidFill>
                          <a:effectLst/>
                          <a:latin typeface="Arial" pitchFamily="34" charset="0"/>
                          <a:ea typeface="+mn-ea"/>
                          <a:cs typeface="Arial" pitchFamily="34" charset="0"/>
                        </a:rPr>
                        <a:t> жасалады. </a:t>
                      </a:r>
                      <a:r>
                        <a:rPr lang="en-US" sz="1400" kern="1200" dirty="0" err="1" smtClean="0">
                          <a:solidFill>
                            <a:schemeClr val="tx2"/>
                          </a:solidFill>
                          <a:effectLst/>
                          <a:latin typeface="Arial" pitchFamily="34" charset="0"/>
                          <a:ea typeface="+mn-ea"/>
                          <a:cs typeface="Arial" pitchFamily="34" charset="0"/>
                        </a:rPr>
                        <a:t>Өтiнiш</a:t>
                      </a:r>
                      <a:r>
                        <a:rPr lang="en-US" sz="1400" kern="1200" dirty="0" smtClean="0">
                          <a:solidFill>
                            <a:schemeClr val="tx2"/>
                          </a:solidFill>
                          <a:effectLst/>
                          <a:latin typeface="Arial" pitchFamily="34" charset="0"/>
                          <a:ea typeface="+mn-ea"/>
                          <a:cs typeface="Arial" pitchFamily="34" charset="0"/>
                        </a:rPr>
                        <a:t> № 338 </a:t>
                      </a:r>
                      <a:r>
                        <a:rPr lang="en-US" sz="1400" kern="1200" dirty="0" err="1" smtClean="0">
                          <a:solidFill>
                            <a:schemeClr val="tx2"/>
                          </a:solidFill>
                          <a:effectLst/>
                          <a:latin typeface="Arial" pitchFamily="34" charset="0"/>
                          <a:ea typeface="+mn-ea"/>
                          <a:cs typeface="Arial" pitchFamily="34" charset="0"/>
                        </a:rPr>
                        <a:t>бұйрықпен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бекітілген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бiлiктiлiк</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талаптарына</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сәйкес</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санаттың</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өту</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мерзiмдерi</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мен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кезектiлiгiн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сақтай</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отырып</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берiледi</a:t>
                      </a:r>
                      <a:r>
                        <a:rPr lang="en-US" sz="1400" kern="1200" dirty="0" smtClean="0">
                          <a:solidFill>
                            <a:schemeClr val="tx2"/>
                          </a:solidFill>
                          <a:effectLst/>
                          <a:latin typeface="Arial" pitchFamily="34" charset="0"/>
                          <a:ea typeface="+mn-ea"/>
                          <a:cs typeface="Arial" pitchFamily="34" charset="0"/>
                        </a:rPr>
                        <a:t>.</a:t>
                      </a:r>
                      <a:endParaRPr lang="ru-RU" sz="1400" kern="1200" dirty="0" smtClean="0">
                        <a:solidFill>
                          <a:schemeClr val="tx2"/>
                        </a:solidFill>
                        <a:effectLst/>
                        <a:latin typeface="Arial" pitchFamily="34" charset="0"/>
                        <a:ea typeface="+mn-ea"/>
                        <a:cs typeface="Arial" pitchFamily="34" charset="0"/>
                      </a:endParaRPr>
                    </a:p>
                  </a:txBody>
                  <a:tcPr marL="56402" marR="56402"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en-US" sz="1400" kern="1200" dirty="0" err="1" smtClean="0">
                          <a:solidFill>
                            <a:schemeClr val="tx2"/>
                          </a:solidFill>
                          <a:effectLst/>
                          <a:latin typeface="Arial" pitchFamily="34" charset="0"/>
                          <a:ea typeface="+mn-ea"/>
                          <a:cs typeface="Arial" pitchFamily="34" charset="0"/>
                        </a:rPr>
                        <a:t>Комиссия</a:t>
                      </a:r>
                      <a:r>
                        <a:rPr lang="en-US" sz="1400" kern="1200" dirty="0" smtClean="0">
                          <a:solidFill>
                            <a:schemeClr val="tx2"/>
                          </a:solidFill>
                          <a:effectLst/>
                          <a:latin typeface="Arial" pitchFamily="34" charset="0"/>
                          <a:ea typeface="+mn-ea"/>
                          <a:cs typeface="Arial" pitchFamily="34" charset="0"/>
                        </a:rPr>
                        <a:t> </a:t>
                      </a:r>
                      <a:r>
                        <a:rPr lang="kk-KZ" sz="1400" kern="1200" dirty="0" smtClean="0">
                          <a:solidFill>
                            <a:schemeClr val="tx2"/>
                          </a:solidFill>
                          <a:effectLst/>
                          <a:latin typeface="Arial" pitchFamily="34" charset="0"/>
                          <a:ea typeface="+mn-ea"/>
                          <a:cs typeface="Arial" pitchFamily="34" charset="0"/>
                        </a:rPr>
                        <a:t>педагогтер ұсынған материалдарды </a:t>
                      </a:r>
                      <a:r>
                        <a:rPr lang="en-US" sz="1400" kern="1200" dirty="0" err="1" smtClean="0">
                          <a:solidFill>
                            <a:schemeClr val="tx2"/>
                          </a:solidFill>
                          <a:effectLst/>
                          <a:latin typeface="Arial" pitchFamily="34" charset="0"/>
                          <a:ea typeface="+mn-ea"/>
                          <a:cs typeface="Arial" pitchFamily="34" charset="0"/>
                        </a:rPr>
                        <a:t>қызметтің</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нәтижелерін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кешенді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талдамалық</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қорытындылау</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үшін</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жылына</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екі</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рет</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тиісінше</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ағымдағы</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жылдың</a:t>
                      </a:r>
                      <a:r>
                        <a:rPr lang="en-US" sz="1400" kern="1200" dirty="0" smtClean="0">
                          <a:solidFill>
                            <a:schemeClr val="tx2"/>
                          </a:solidFill>
                          <a:effectLst/>
                          <a:latin typeface="Arial" pitchFamily="34" charset="0"/>
                          <a:ea typeface="+mn-ea"/>
                          <a:cs typeface="Arial" pitchFamily="34" charset="0"/>
                        </a:rPr>
                        <a:t> 5 </a:t>
                      </a:r>
                      <a:r>
                        <a:rPr lang="en-US" sz="1400" kern="1200" dirty="0" err="1" smtClean="0">
                          <a:solidFill>
                            <a:schemeClr val="tx2"/>
                          </a:solidFill>
                          <a:effectLst/>
                          <a:latin typeface="Arial" pitchFamily="34" charset="0"/>
                          <a:ea typeface="+mn-ea"/>
                          <a:cs typeface="Arial" pitchFamily="34" charset="0"/>
                        </a:rPr>
                        <a:t>мамырына</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және</a:t>
                      </a:r>
                      <a:r>
                        <a:rPr lang="en-US" sz="1400" kern="1200" dirty="0" smtClean="0">
                          <a:solidFill>
                            <a:schemeClr val="tx2"/>
                          </a:solidFill>
                          <a:effectLst/>
                          <a:latin typeface="Arial" pitchFamily="34" charset="0"/>
                          <a:ea typeface="+mn-ea"/>
                          <a:cs typeface="Arial" pitchFamily="34" charset="0"/>
                        </a:rPr>
                        <a:t> 5 </a:t>
                      </a:r>
                      <a:r>
                        <a:rPr lang="en-US" sz="1400" kern="1200" dirty="0" err="1" smtClean="0">
                          <a:solidFill>
                            <a:schemeClr val="tx2"/>
                          </a:solidFill>
                          <a:effectLst/>
                          <a:latin typeface="Arial" pitchFamily="34" charset="0"/>
                          <a:ea typeface="+mn-ea"/>
                          <a:cs typeface="Arial" pitchFamily="34" charset="0"/>
                        </a:rPr>
                        <a:t>қарашасына</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дейін</a:t>
                      </a:r>
                      <a:r>
                        <a:rPr lang="en-US" sz="1400" kern="1200" dirty="0" smtClean="0">
                          <a:solidFill>
                            <a:schemeClr val="tx2"/>
                          </a:solidFill>
                          <a:effectLst/>
                          <a:latin typeface="Arial" pitchFamily="34" charset="0"/>
                          <a:ea typeface="+mn-ea"/>
                          <a:cs typeface="Arial" pitchFamily="34" charset="0"/>
                        </a:rPr>
                        <a:t>) </a:t>
                      </a:r>
                      <a:r>
                        <a:rPr lang="kk-KZ" sz="1400" kern="1200" dirty="0" smtClean="0">
                          <a:solidFill>
                            <a:schemeClr val="tx2"/>
                          </a:solidFill>
                          <a:effectLst/>
                          <a:latin typeface="Arial" pitchFamily="34" charset="0"/>
                          <a:ea typeface="+mn-ea"/>
                          <a:cs typeface="Arial" pitchFamily="34" charset="0"/>
                        </a:rPr>
                        <a:t>с</a:t>
                      </a:r>
                      <a:r>
                        <a:rPr lang="en-US" sz="1400" kern="1200" dirty="0" err="1" smtClean="0">
                          <a:solidFill>
                            <a:schemeClr val="tx2"/>
                          </a:solidFill>
                          <a:effectLst/>
                          <a:latin typeface="Arial" pitchFamily="34" charset="0"/>
                          <a:ea typeface="+mn-ea"/>
                          <a:cs typeface="Arial" pitchFamily="34" charset="0"/>
                        </a:rPr>
                        <a:t>араптама</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кеңесінің</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қарауына</a:t>
                      </a:r>
                      <a:r>
                        <a:rPr lang="en-US" sz="1400" kern="1200" dirty="0" smtClean="0">
                          <a:solidFill>
                            <a:schemeClr val="tx2"/>
                          </a:solidFill>
                          <a:effectLst/>
                          <a:latin typeface="Arial" pitchFamily="34" charset="0"/>
                          <a:ea typeface="+mn-ea"/>
                          <a:cs typeface="Arial" pitchFamily="34" charset="0"/>
                        </a:rPr>
                        <a:t> </a:t>
                      </a:r>
                      <a:r>
                        <a:rPr lang="en-US" sz="1400" kern="1200" dirty="0" err="1" smtClean="0">
                          <a:solidFill>
                            <a:schemeClr val="tx2"/>
                          </a:solidFill>
                          <a:effectLst/>
                          <a:latin typeface="Arial" pitchFamily="34" charset="0"/>
                          <a:ea typeface="+mn-ea"/>
                          <a:cs typeface="Arial" pitchFamily="34" charset="0"/>
                        </a:rPr>
                        <a:t>жібереді</a:t>
                      </a:r>
                      <a:r>
                        <a:rPr lang="en-US" sz="1400" kern="1200" dirty="0" smtClean="0">
                          <a:solidFill>
                            <a:schemeClr val="tx2"/>
                          </a:solidFill>
                          <a:effectLst/>
                          <a:latin typeface="Arial" pitchFamily="34" charset="0"/>
                          <a:ea typeface="+mn-ea"/>
                          <a:cs typeface="Arial" pitchFamily="34" charset="0"/>
                        </a:rPr>
                        <a:t>.</a:t>
                      </a:r>
                      <a:endParaRPr lang="ru-RU" sz="1400" kern="1200" dirty="0" smtClean="0">
                        <a:solidFill>
                          <a:schemeClr val="tx2"/>
                        </a:solidFill>
                        <a:effectLst/>
                        <a:latin typeface="Arial" pitchFamily="34" charset="0"/>
                        <a:ea typeface="+mn-ea"/>
                        <a:cs typeface="Arial" pitchFamily="34" charset="0"/>
                      </a:endParaRPr>
                    </a:p>
                    <a:p>
                      <a:pPr algn="just">
                        <a:lnSpc>
                          <a:spcPct val="115000"/>
                        </a:lnSpc>
                        <a:spcAft>
                          <a:spcPts val="0"/>
                        </a:spcAft>
                      </a:pPr>
                      <a:endParaRPr lang="ru-RU" sz="1400" dirty="0">
                        <a:solidFill>
                          <a:schemeClr val="tx2"/>
                        </a:solidFill>
                        <a:effectLst/>
                        <a:latin typeface="Arial" pitchFamily="34" charset="0"/>
                        <a:ea typeface="Calibri"/>
                        <a:cs typeface="Arial" pitchFamily="34" charset="0"/>
                      </a:endParaRPr>
                    </a:p>
                  </a:txBody>
                  <a:tcPr marL="56402" marR="56402" marT="0" marB="0"/>
                </a:tc>
              </a:tr>
            </a:tbl>
          </a:graphicData>
        </a:graphic>
      </p:graphicFrame>
      <p:pic>
        <p:nvPicPr>
          <p:cNvPr id="6" name="Рисунок 5">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Tree>
    <p:extLst>
      <p:ext uri="{BB962C8B-B14F-4D97-AF65-F5344CB8AC3E}">
        <p14:creationId xmlns:p14="http://schemas.microsoft.com/office/powerpoint/2010/main" val="38155488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5511" y="275772"/>
            <a:ext cx="11345918" cy="659900"/>
          </a:xfrm>
        </p:spPr>
        <p:txBody>
          <a:bodyPr>
            <a:noAutofit/>
          </a:bodyPr>
          <a:lstStyle/>
          <a:p>
            <a:r>
              <a:rPr lang="en-US" sz="2000" b="1" dirty="0" err="1" smtClean="0"/>
              <a:t>Педагогтерге</a:t>
            </a:r>
            <a:r>
              <a:rPr lang="en-US" sz="2000" b="1" dirty="0" smtClean="0"/>
              <a:t> </a:t>
            </a:r>
            <a:r>
              <a:rPr lang="en-US" sz="2000" b="1" dirty="0" err="1" smtClean="0"/>
              <a:t>оңайлатылған</a:t>
            </a:r>
            <a:r>
              <a:rPr lang="en-US" sz="2000" b="1" dirty="0" smtClean="0"/>
              <a:t> </a:t>
            </a:r>
            <a:r>
              <a:rPr lang="en-US" sz="2000" b="1" dirty="0" err="1" smtClean="0"/>
              <a:t>тәртіп</a:t>
            </a:r>
            <a:r>
              <a:rPr lang="en-US" sz="2000" b="1" dirty="0" smtClean="0"/>
              <a:t> </a:t>
            </a:r>
            <a:r>
              <a:rPr lang="en-US" sz="2000" b="1" dirty="0" err="1" smtClean="0"/>
              <a:t>бойынша</a:t>
            </a:r>
            <a:r>
              <a:rPr lang="en-US" sz="2000" b="1" dirty="0" smtClean="0"/>
              <a:t> </a:t>
            </a:r>
            <a:r>
              <a:rPr lang="en-US" sz="2000" b="1" dirty="0" err="1" smtClean="0"/>
              <a:t>біліктілік</a:t>
            </a:r>
            <a:r>
              <a:rPr lang="en-US" sz="2000" b="1" dirty="0" smtClean="0"/>
              <a:t> </a:t>
            </a:r>
            <a:r>
              <a:rPr lang="en-US" sz="2000" b="1" dirty="0" err="1" smtClean="0"/>
              <a:t>санатын</a:t>
            </a:r>
            <a:r>
              <a:rPr lang="en-US" sz="2000" b="1" dirty="0" smtClean="0"/>
              <a:t> </a:t>
            </a:r>
            <a:r>
              <a:rPr lang="en-US" sz="2000" b="1" dirty="0" err="1" smtClean="0"/>
              <a:t>беру</a:t>
            </a:r>
            <a:r>
              <a:rPr lang="en-US" sz="2000" b="1" dirty="0" smtClean="0"/>
              <a:t> </a:t>
            </a:r>
            <a:r>
              <a:rPr lang="en-US" sz="2000" b="1" dirty="0" err="1" smtClean="0"/>
              <a:t>тәртібі</a:t>
            </a:r>
            <a:endParaRPr lang="ru-RU" sz="2400" dirty="0">
              <a:solidFill>
                <a:schemeClr val="tx2"/>
              </a:solidFill>
            </a:endParaRPr>
          </a:p>
        </p:txBody>
      </p:sp>
      <p:sp>
        <p:nvSpPr>
          <p:cNvPr id="3" name="Номер слайда 2"/>
          <p:cNvSpPr>
            <a:spLocks noGrp="1"/>
          </p:cNvSpPr>
          <p:nvPr>
            <p:ph type="sldNum" sz="quarter" idx="12"/>
          </p:nvPr>
        </p:nvSpPr>
        <p:spPr/>
        <p:txBody>
          <a:bodyPr/>
          <a:lstStyle/>
          <a:p>
            <a:pPr algn="ctr"/>
            <a:fld id="{00000000-1234-1234-1234-123412341234}" type="slidenum">
              <a:rPr lang="ru-RU" smtClean="0">
                <a:solidFill>
                  <a:prstClr val="black">
                    <a:tint val="75000"/>
                  </a:prstClr>
                </a:solidFill>
              </a:rPr>
              <a:pPr algn="ctr"/>
              <a:t>30</a:t>
            </a:fld>
            <a:endParaRPr lang="ru-RU" dirty="0">
              <a:solidFill>
                <a:prstClr val="black">
                  <a:tint val="75000"/>
                </a:prstClr>
              </a:solidFill>
            </a:endParaRPr>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530139"/>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lc="http://schemas.openxmlformats.org/drawingml/2006/lockedCanvas" xmlns:a16="http://schemas.microsoft.com/office/drawing/2014/main" xmln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sp>
        <p:nvSpPr>
          <p:cNvPr id="7" name="Прямоугольник 6"/>
          <p:cNvSpPr/>
          <p:nvPr/>
        </p:nvSpPr>
        <p:spPr>
          <a:xfrm>
            <a:off x="236482" y="1576550"/>
            <a:ext cx="11650717" cy="338554"/>
          </a:xfrm>
          <a:prstGeom prst="rect">
            <a:avLst/>
          </a:prstGeom>
        </p:spPr>
        <p:txBody>
          <a:bodyPr wrap="square">
            <a:spAutoFit/>
          </a:bodyPr>
          <a:lstStyle/>
          <a:p>
            <a:pPr algn="just"/>
            <a:r>
              <a:rPr lang="ru-RU" sz="1600" dirty="0"/>
              <a:t>          </a:t>
            </a:r>
          </a:p>
        </p:txBody>
      </p:sp>
      <p:graphicFrame>
        <p:nvGraphicFramePr>
          <p:cNvPr id="9" name="Таблица 8"/>
          <p:cNvGraphicFramePr>
            <a:graphicFrameLocks noGrp="1"/>
          </p:cNvGraphicFramePr>
          <p:nvPr>
            <p:extLst>
              <p:ext uri="{D42A27DB-BD31-4B8C-83A1-F6EECF244321}">
                <p14:modId xmlns:p14="http://schemas.microsoft.com/office/powerpoint/2010/main" val="205748168"/>
              </p:ext>
            </p:extLst>
          </p:nvPr>
        </p:nvGraphicFramePr>
        <p:xfrm>
          <a:off x="14514" y="822776"/>
          <a:ext cx="12177486" cy="6054845"/>
        </p:xfrm>
        <a:graphic>
          <a:graphicData uri="http://schemas.openxmlformats.org/drawingml/2006/table">
            <a:tbl>
              <a:tblPr firstRow="1" firstCol="1" bandRow="1">
                <a:tableStyleId>{69CF1AB2-1976-4502-BF36-3FF5EA218861}</a:tableStyleId>
              </a:tblPr>
              <a:tblGrid>
                <a:gridCol w="1436483"/>
                <a:gridCol w="10741003"/>
              </a:tblGrid>
              <a:tr h="194144">
                <a:tc>
                  <a:txBody>
                    <a:bodyPr/>
                    <a:lstStyle/>
                    <a:p>
                      <a:pPr algn="ctr">
                        <a:lnSpc>
                          <a:spcPct val="115000"/>
                        </a:lnSpc>
                        <a:spcAft>
                          <a:spcPts val="0"/>
                        </a:spcAft>
                      </a:pPr>
                      <a:r>
                        <a:rPr lang="kk-KZ" sz="1400" dirty="0" smtClean="0">
                          <a:solidFill>
                            <a:schemeClr val="tx2"/>
                          </a:solidFill>
                          <a:effectLst/>
                          <a:latin typeface="Times New Roman" pitchFamily="18" charset="0"/>
                          <a:cs typeface="Times New Roman" pitchFamily="18" charset="0"/>
                        </a:rPr>
                        <a:t>санат</a:t>
                      </a:r>
                      <a:endParaRPr lang="ru-RU" sz="1400" dirty="0">
                        <a:solidFill>
                          <a:schemeClr val="tx2"/>
                        </a:solidFill>
                        <a:effectLst/>
                        <a:latin typeface="Times New Roman" pitchFamily="18" charset="0"/>
                        <a:ea typeface="Calibri"/>
                        <a:cs typeface="Times New Roman" pitchFamily="18" charset="0"/>
                      </a:endParaRPr>
                    </a:p>
                  </a:txBody>
                  <a:tcPr marL="47608" marR="47608" marT="0" marB="0"/>
                </a:tc>
                <a:tc>
                  <a:txBody>
                    <a:bodyPr/>
                    <a:lstStyle/>
                    <a:p>
                      <a:pPr algn="ctr">
                        <a:lnSpc>
                          <a:spcPct val="115000"/>
                        </a:lnSpc>
                        <a:spcAft>
                          <a:spcPts val="0"/>
                        </a:spcAft>
                      </a:pPr>
                      <a:r>
                        <a:rPr lang="kk-KZ" sz="1400" dirty="0" smtClean="0">
                          <a:solidFill>
                            <a:schemeClr val="tx2"/>
                          </a:solidFill>
                          <a:effectLst/>
                          <a:latin typeface="Times New Roman" pitchFamily="18" charset="0"/>
                          <a:cs typeface="Times New Roman" pitchFamily="18" charset="0"/>
                        </a:rPr>
                        <a:t>Кімге беріледі</a:t>
                      </a:r>
                      <a:endParaRPr lang="ru-RU" sz="1400" dirty="0">
                        <a:solidFill>
                          <a:schemeClr val="tx2"/>
                        </a:solidFill>
                        <a:effectLst/>
                        <a:latin typeface="Times New Roman" pitchFamily="18" charset="0"/>
                        <a:ea typeface="Calibri"/>
                        <a:cs typeface="Times New Roman" pitchFamily="18" charset="0"/>
                      </a:endParaRPr>
                    </a:p>
                  </a:txBody>
                  <a:tcPr marL="47608" marR="47608" marT="0" marB="0"/>
                </a:tc>
              </a:tr>
              <a:tr h="787831">
                <a:tc>
                  <a:txBody>
                    <a:bodyPr/>
                    <a:lstStyle/>
                    <a:p>
                      <a:pPr algn="just">
                        <a:lnSpc>
                          <a:spcPct val="115000"/>
                        </a:lnSpc>
                        <a:spcAft>
                          <a:spcPts val="0"/>
                        </a:spcAft>
                      </a:pPr>
                      <a:r>
                        <a:rPr lang="ru-RU" sz="1400" dirty="0">
                          <a:solidFill>
                            <a:schemeClr val="tx2"/>
                          </a:solidFill>
                          <a:effectLst/>
                          <a:latin typeface="Times New Roman" pitchFamily="18" charset="0"/>
                          <a:cs typeface="Times New Roman" pitchFamily="18" charset="0"/>
                        </a:rPr>
                        <a:t>"</a:t>
                      </a:r>
                      <a:r>
                        <a:rPr lang="ru-RU" sz="1400" dirty="0" err="1" smtClean="0">
                          <a:solidFill>
                            <a:schemeClr val="tx2"/>
                          </a:solidFill>
                          <a:effectLst/>
                          <a:latin typeface="Times New Roman" pitchFamily="18" charset="0"/>
                          <a:cs typeface="Times New Roman" pitchFamily="18" charset="0"/>
                        </a:rPr>
                        <a:t>педагог-сарапшы</a:t>
                      </a:r>
                      <a:r>
                        <a:rPr lang="ru-RU" sz="1400" dirty="0" smtClean="0">
                          <a:solidFill>
                            <a:schemeClr val="tx2"/>
                          </a:solidFill>
                          <a:effectLst/>
                          <a:latin typeface="Times New Roman" pitchFamily="18" charset="0"/>
                          <a:cs typeface="Times New Roman" pitchFamily="18" charset="0"/>
                        </a:rPr>
                        <a:t>"</a:t>
                      </a:r>
                      <a:endParaRPr lang="ru-RU" sz="1400" dirty="0">
                        <a:solidFill>
                          <a:schemeClr val="tx2"/>
                        </a:solidFill>
                        <a:effectLst/>
                        <a:latin typeface="Times New Roman" pitchFamily="18" charset="0"/>
                        <a:ea typeface="Calibri"/>
                        <a:cs typeface="Times New Roman" pitchFamily="18" charset="0"/>
                      </a:endParaRPr>
                    </a:p>
                  </a:txBody>
                  <a:tcPr marL="47608" marR="47608" marT="0" marB="0"/>
                </a:tc>
                <a:tc>
                  <a:txBody>
                    <a:bodyPr/>
                    <a:lstStyle/>
                    <a:p>
                      <a:r>
                        <a:rPr lang="en-US" sz="1400" kern="1200" dirty="0" err="1" smtClean="0">
                          <a:solidFill>
                            <a:schemeClr val="tx2">
                              <a:lumMod val="75000"/>
                            </a:schemeClr>
                          </a:solidFill>
                          <a:latin typeface="Times New Roman" pitchFamily="18" charset="0"/>
                          <a:ea typeface="+mn-ea"/>
                          <a:cs typeface="Times New Roman" pitchFamily="18" charset="0"/>
                        </a:rPr>
                        <a:t>Президенттің</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кадр</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резервіне</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кірген</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тұлғаларға</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Болашақ</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бағдарламасы</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бойынша</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оқуға</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ұсынылған</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шетелдік</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жоғары</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және</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жоғары</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оқу</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орнынан</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кейінгі</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білім</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беру</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ұйымдарының</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түлектеріне</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жұмысқа</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орналасу</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сәтінде</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жоғары</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оқу</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орнын</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аяқтағаннан</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кейін</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бес</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жылдан</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кешіктірілмей</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біліктілік</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санатын</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беру</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рәсімінсіз</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Комиссия</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шешімімен</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педагог-сарапшы</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біліктілік</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санаты</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беріледі</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Кезекті</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аттестаттау</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осы</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Қағидаларда</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белгіленген</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мерзімде</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өткізіледі</a:t>
                      </a:r>
                      <a:r>
                        <a:rPr lang="en-US" sz="1400" kern="1200" dirty="0" smtClean="0">
                          <a:solidFill>
                            <a:schemeClr val="tx2">
                              <a:lumMod val="75000"/>
                            </a:schemeClr>
                          </a:solidFill>
                          <a:latin typeface="Times New Roman" pitchFamily="18" charset="0"/>
                          <a:ea typeface="+mn-ea"/>
                          <a:cs typeface="Times New Roman" pitchFamily="18" charset="0"/>
                        </a:rPr>
                        <a:t>.</a:t>
                      </a:r>
                      <a:endParaRPr lang="ru-RU" sz="1400" kern="1200" dirty="0">
                        <a:solidFill>
                          <a:schemeClr val="tx2">
                            <a:lumMod val="75000"/>
                          </a:schemeClr>
                        </a:solidFill>
                        <a:latin typeface="Times New Roman" pitchFamily="18" charset="0"/>
                        <a:ea typeface="+mn-ea"/>
                        <a:cs typeface="Times New Roman" pitchFamily="18" charset="0"/>
                      </a:endParaRPr>
                    </a:p>
                  </a:txBody>
                  <a:tcPr marL="47608" marR="47608" marT="0" marB="0"/>
                </a:tc>
              </a:tr>
              <a:tr h="1181746">
                <a:tc>
                  <a:txBody>
                    <a:bodyPr/>
                    <a:lstStyle/>
                    <a:p>
                      <a:pPr algn="just">
                        <a:lnSpc>
                          <a:spcPct val="115000"/>
                        </a:lnSpc>
                        <a:spcAft>
                          <a:spcPts val="0"/>
                        </a:spcAft>
                      </a:pPr>
                      <a:r>
                        <a:rPr lang="ru-RU" sz="1400">
                          <a:solidFill>
                            <a:schemeClr val="tx2"/>
                          </a:solidFill>
                          <a:effectLst/>
                          <a:latin typeface="Times New Roman" pitchFamily="18" charset="0"/>
                          <a:cs typeface="Times New Roman" pitchFamily="18" charset="0"/>
                        </a:rPr>
                        <a:t>"педагог-модератор"</a:t>
                      </a:r>
                      <a:endParaRPr lang="ru-RU" sz="1400">
                        <a:solidFill>
                          <a:schemeClr val="tx2"/>
                        </a:solidFill>
                        <a:effectLst/>
                        <a:latin typeface="Times New Roman" pitchFamily="18" charset="0"/>
                        <a:ea typeface="Calibri"/>
                        <a:cs typeface="Times New Roman" pitchFamily="18" charset="0"/>
                      </a:endParaRPr>
                    </a:p>
                  </a:txBody>
                  <a:tcPr marL="47608" marR="47608" marT="0" marB="0"/>
                </a:tc>
                <a:tc>
                  <a:txBody>
                    <a:bodyPr/>
                    <a:lstStyle/>
                    <a:p>
                      <a:r>
                        <a:rPr lang="en-US" sz="1400" kern="1200" dirty="0" smtClean="0">
                          <a:solidFill>
                            <a:schemeClr val="tx2">
                              <a:lumMod val="75000"/>
                            </a:schemeClr>
                          </a:solidFill>
                          <a:latin typeface="Times New Roman" pitchFamily="18" charset="0"/>
                          <a:ea typeface="+mn-ea"/>
                          <a:cs typeface="Times New Roman" pitchFamily="18" charset="0"/>
                        </a:rPr>
                        <a:t>"</a:t>
                      </a:r>
                      <a:r>
                        <a:rPr lang="en-US" sz="1400" kern="1200" dirty="0" err="1" smtClean="0">
                          <a:solidFill>
                            <a:schemeClr val="tx2">
                              <a:lumMod val="75000"/>
                            </a:schemeClr>
                          </a:solidFill>
                          <a:latin typeface="Times New Roman" pitchFamily="18" charset="0"/>
                          <a:ea typeface="+mn-ea"/>
                          <a:cs typeface="Times New Roman" pitchFamily="18" charset="0"/>
                        </a:rPr>
                        <a:t>Педагог-модератор</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біліктілік</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санаты</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клил</a:t>
                      </a:r>
                      <a:r>
                        <a:rPr lang="en-US" sz="1400" kern="1200" dirty="0" smtClean="0">
                          <a:solidFill>
                            <a:schemeClr val="tx2">
                              <a:lumMod val="75000"/>
                            </a:schemeClr>
                          </a:solidFill>
                          <a:latin typeface="Times New Roman" pitchFamily="18" charset="0"/>
                          <a:ea typeface="+mn-ea"/>
                          <a:cs typeface="Times New Roman" pitchFamily="18" charset="0"/>
                        </a:rPr>
                        <a:t> (CLIL) </a:t>
                      </a:r>
                      <a:r>
                        <a:rPr lang="en-US" sz="1400" kern="1200" dirty="0" err="1" smtClean="0">
                          <a:solidFill>
                            <a:schemeClr val="tx2">
                              <a:lumMod val="75000"/>
                            </a:schemeClr>
                          </a:solidFill>
                          <a:latin typeface="Times New Roman" pitchFamily="18" charset="0"/>
                          <a:ea typeface="+mn-ea"/>
                          <a:cs typeface="Times New Roman" pitchFamily="18" charset="0"/>
                        </a:rPr>
                        <a:t>әдістемесі</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болған</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жағдайда</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және</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шет</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тілін</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меңгеру</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деңгейі</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бойынша</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сертификаттары</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бар</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шетел</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ағылшын</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неміс</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француз</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тілдерінің</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педагогтеріне</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жеке</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өтініші</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негізінде</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Біліктілік</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тестілеуі</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рәсімінен</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өтпей</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беріледі</a:t>
                      </a:r>
                      <a:r>
                        <a:rPr lang="en-US" sz="1400" kern="1200" dirty="0" smtClean="0">
                          <a:solidFill>
                            <a:schemeClr val="tx2">
                              <a:lumMod val="75000"/>
                            </a:schemeClr>
                          </a:solidFill>
                          <a:latin typeface="Times New Roman" pitchFamily="18" charset="0"/>
                          <a:ea typeface="+mn-ea"/>
                          <a:cs typeface="Times New Roman" pitchFamily="18" charset="0"/>
                        </a:rPr>
                        <a:t>:</a:t>
                      </a:r>
                      <a:endParaRPr lang="ru-RU" sz="1400" kern="1200" dirty="0" smtClean="0">
                        <a:solidFill>
                          <a:schemeClr val="tx2">
                            <a:lumMod val="75000"/>
                          </a:schemeClr>
                        </a:solidFill>
                        <a:latin typeface="Times New Roman" pitchFamily="18" charset="0"/>
                        <a:ea typeface="+mn-ea"/>
                        <a:cs typeface="Times New Roman" pitchFamily="18" charset="0"/>
                      </a:endParaRPr>
                    </a:p>
                    <a:p>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ағылшын</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тілі</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айелтс</a:t>
                      </a:r>
                      <a:r>
                        <a:rPr lang="en-US" sz="1400" kern="1200" dirty="0" smtClean="0">
                          <a:solidFill>
                            <a:schemeClr val="tx2">
                              <a:lumMod val="75000"/>
                            </a:schemeClr>
                          </a:solidFill>
                          <a:latin typeface="Times New Roman" pitchFamily="18" charset="0"/>
                          <a:ea typeface="+mn-ea"/>
                          <a:cs typeface="Times New Roman" pitchFamily="18" charset="0"/>
                        </a:rPr>
                        <a:t> (IELTS) - 6,5 </a:t>
                      </a:r>
                      <a:r>
                        <a:rPr lang="en-US" sz="1400" kern="1200" dirty="0" err="1" smtClean="0">
                          <a:solidFill>
                            <a:schemeClr val="tx2">
                              <a:lumMod val="75000"/>
                            </a:schemeClr>
                          </a:solidFill>
                          <a:latin typeface="Times New Roman" pitchFamily="18" charset="0"/>
                          <a:ea typeface="+mn-ea"/>
                          <a:cs typeface="Times New Roman" pitchFamily="18" charset="0"/>
                        </a:rPr>
                        <a:t>балл</a:t>
                      </a:r>
                      <a:r>
                        <a:rPr lang="en-US" sz="1400" kern="1200" dirty="0" smtClean="0">
                          <a:solidFill>
                            <a:schemeClr val="tx2">
                              <a:lumMod val="75000"/>
                            </a:schemeClr>
                          </a:solidFill>
                          <a:latin typeface="Times New Roman" pitchFamily="18" charset="0"/>
                          <a:ea typeface="+mn-ea"/>
                          <a:cs typeface="Times New Roman" pitchFamily="18" charset="0"/>
                        </a:rPr>
                        <a:t>; </a:t>
                      </a:r>
                      <a:r>
                        <a:rPr lang="en-US" sz="1400" kern="1200" dirty="0" err="1" smtClean="0">
                          <a:solidFill>
                            <a:schemeClr val="tx2">
                              <a:lumMod val="75000"/>
                            </a:schemeClr>
                          </a:solidFill>
                          <a:latin typeface="Times New Roman" pitchFamily="18" charset="0"/>
                          <a:ea typeface="+mn-ea"/>
                          <a:cs typeface="Times New Roman" pitchFamily="18" charset="0"/>
                        </a:rPr>
                        <a:t>тойфл</a:t>
                      </a:r>
                      <a:r>
                        <a:rPr lang="en-US" sz="1400" kern="1200" dirty="0" smtClean="0">
                          <a:solidFill>
                            <a:schemeClr val="tx2">
                              <a:lumMod val="75000"/>
                            </a:schemeClr>
                          </a:solidFill>
                          <a:latin typeface="Times New Roman" pitchFamily="18" charset="0"/>
                          <a:ea typeface="+mn-ea"/>
                          <a:cs typeface="Times New Roman" pitchFamily="18" charset="0"/>
                        </a:rPr>
                        <a:t> (TOEFL) – 60 - 65 </a:t>
                      </a:r>
                      <a:r>
                        <a:rPr lang="en-US" sz="1400" kern="1200" dirty="0" err="1" smtClean="0">
                          <a:solidFill>
                            <a:schemeClr val="tx2">
                              <a:lumMod val="75000"/>
                            </a:schemeClr>
                          </a:solidFill>
                          <a:latin typeface="Times New Roman" pitchFamily="18" charset="0"/>
                          <a:ea typeface="+mn-ea"/>
                          <a:cs typeface="Times New Roman" pitchFamily="18" charset="0"/>
                        </a:rPr>
                        <a:t>балл</a:t>
                      </a:r>
                      <a:r>
                        <a:rPr lang="en-US" sz="1400" kern="1200" dirty="0" smtClean="0">
                          <a:solidFill>
                            <a:schemeClr val="tx2">
                              <a:lumMod val="75000"/>
                            </a:schemeClr>
                          </a:solidFill>
                          <a:latin typeface="Times New Roman" pitchFamily="18" charset="0"/>
                          <a:ea typeface="+mn-ea"/>
                          <a:cs typeface="Times New Roman" pitchFamily="18" charset="0"/>
                        </a:rPr>
                        <a:t>;</a:t>
                      </a:r>
                      <a:endParaRPr lang="ru-RU" sz="1400" kern="1200" dirty="0" smtClean="0">
                        <a:solidFill>
                          <a:schemeClr val="tx2">
                            <a:lumMod val="75000"/>
                          </a:schemeClr>
                        </a:solidFill>
                        <a:latin typeface="Times New Roman" pitchFamily="18" charset="0"/>
                        <a:ea typeface="+mn-ea"/>
                        <a:cs typeface="Times New Roman" pitchFamily="18" charset="0"/>
                      </a:endParaRPr>
                    </a:p>
                    <a:p>
                      <a:r>
                        <a:rPr lang="en-US" sz="1400" kern="1200" dirty="0" smtClean="0">
                          <a:solidFill>
                            <a:schemeClr val="tx2">
                              <a:lumMod val="75000"/>
                            </a:schemeClr>
                          </a:solidFill>
                          <a:latin typeface="Times New Roman" pitchFamily="18" charset="0"/>
                          <a:ea typeface="+mn-ea"/>
                          <a:cs typeface="Times New Roman" pitchFamily="18" charset="0"/>
                        </a:rPr>
                        <a:t>      </a:t>
                      </a:r>
                      <a:r>
                        <a:rPr lang="ru-RU" sz="1400" kern="1200" dirty="0" smtClean="0">
                          <a:solidFill>
                            <a:schemeClr val="tx2">
                              <a:lumMod val="75000"/>
                            </a:schemeClr>
                          </a:solidFill>
                          <a:latin typeface="Times New Roman" pitchFamily="18" charset="0"/>
                          <a:ea typeface="+mn-ea"/>
                          <a:cs typeface="Times New Roman" pitchFamily="18" charset="0"/>
                        </a:rPr>
                        <a:t>француз </a:t>
                      </a:r>
                      <a:r>
                        <a:rPr lang="ru-RU" sz="1400" kern="1200" dirty="0" err="1" smtClean="0">
                          <a:solidFill>
                            <a:schemeClr val="tx2">
                              <a:lumMod val="75000"/>
                            </a:schemeClr>
                          </a:solidFill>
                          <a:latin typeface="Times New Roman" pitchFamily="18" charset="0"/>
                          <a:ea typeface="+mn-ea"/>
                          <a:cs typeface="Times New Roman" pitchFamily="18" charset="0"/>
                        </a:rPr>
                        <a:t>тілі</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дельф</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DELF</a:t>
                      </a:r>
                      <a:r>
                        <a:rPr lang="ru-RU" sz="1400" kern="1200" dirty="0" smtClean="0">
                          <a:solidFill>
                            <a:schemeClr val="tx2">
                              <a:lumMod val="75000"/>
                            </a:schemeClr>
                          </a:solidFill>
                          <a:latin typeface="Times New Roman" pitchFamily="18" charset="0"/>
                          <a:ea typeface="+mn-ea"/>
                          <a:cs typeface="Times New Roman" pitchFamily="18" charset="0"/>
                        </a:rPr>
                        <a:t>) - </a:t>
                      </a:r>
                      <a:r>
                        <a:rPr lang="en-US" sz="1400" kern="1200" dirty="0" smtClean="0">
                          <a:solidFill>
                            <a:schemeClr val="tx2">
                              <a:lumMod val="75000"/>
                            </a:schemeClr>
                          </a:solidFill>
                          <a:latin typeface="Times New Roman" pitchFamily="18" charset="0"/>
                          <a:ea typeface="+mn-ea"/>
                          <a:cs typeface="Times New Roman" pitchFamily="18" charset="0"/>
                        </a:rPr>
                        <a:t>C</a:t>
                      </a:r>
                      <a:r>
                        <a:rPr lang="ru-RU" sz="1400" kern="1200" dirty="0" smtClean="0">
                          <a:solidFill>
                            <a:schemeClr val="tx2">
                              <a:lumMod val="75000"/>
                            </a:schemeClr>
                          </a:solidFill>
                          <a:latin typeface="Times New Roman" pitchFamily="18" charset="0"/>
                          <a:ea typeface="+mn-ea"/>
                          <a:cs typeface="Times New Roman" pitchFamily="18" charset="0"/>
                        </a:rPr>
                        <a:t>1;</a:t>
                      </a:r>
                    </a:p>
                    <a:p>
                      <a:r>
                        <a:rPr lang="en-US" sz="1400" kern="1200" dirty="0" smtClean="0">
                          <a:solidFill>
                            <a:schemeClr val="tx2">
                              <a:lumMod val="75000"/>
                            </a:schemeClr>
                          </a:solidFill>
                          <a:latin typeface="Times New Roman" pitchFamily="18" charset="0"/>
                          <a:ea typeface="+mn-ea"/>
                          <a:cs typeface="Times New Roman" pitchFamily="18" charset="0"/>
                        </a:rPr>
                        <a:t>     </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неміс</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тілі</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гесэ</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цэтификат</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Goethe </a:t>
                      </a:r>
                      <a:r>
                        <a:rPr lang="en-US" sz="1400" kern="1200" dirty="0" err="1" smtClean="0">
                          <a:solidFill>
                            <a:schemeClr val="tx2">
                              <a:lumMod val="75000"/>
                            </a:schemeClr>
                          </a:solidFill>
                          <a:latin typeface="Times New Roman" pitchFamily="18" charset="0"/>
                          <a:ea typeface="+mn-ea"/>
                          <a:cs typeface="Times New Roman" pitchFamily="18" charset="0"/>
                        </a:rPr>
                        <a:t>Zertifikat</a:t>
                      </a:r>
                      <a:r>
                        <a:rPr lang="ru-RU" sz="1400" kern="1200" dirty="0" smtClean="0">
                          <a:solidFill>
                            <a:schemeClr val="tx2">
                              <a:lumMod val="75000"/>
                            </a:schemeClr>
                          </a:solidFill>
                          <a:latin typeface="Times New Roman" pitchFamily="18" charset="0"/>
                          <a:ea typeface="+mn-ea"/>
                          <a:cs typeface="Times New Roman" pitchFamily="18" charset="0"/>
                        </a:rPr>
                        <a:t>) - </a:t>
                      </a:r>
                      <a:r>
                        <a:rPr lang="en-US" sz="1400" kern="1200" dirty="0" smtClean="0">
                          <a:solidFill>
                            <a:schemeClr val="tx2">
                              <a:lumMod val="75000"/>
                            </a:schemeClr>
                          </a:solidFill>
                          <a:latin typeface="Times New Roman" pitchFamily="18" charset="0"/>
                          <a:ea typeface="+mn-ea"/>
                          <a:cs typeface="Times New Roman" pitchFamily="18" charset="0"/>
                        </a:rPr>
                        <a:t>C</a:t>
                      </a:r>
                      <a:r>
                        <a:rPr lang="ru-RU" sz="1400" kern="1200" dirty="0" smtClean="0">
                          <a:solidFill>
                            <a:schemeClr val="tx2">
                              <a:lumMod val="75000"/>
                            </a:schemeClr>
                          </a:solidFill>
                          <a:latin typeface="Times New Roman" pitchFamily="18" charset="0"/>
                          <a:ea typeface="+mn-ea"/>
                          <a:cs typeface="Times New Roman" pitchFamily="18" charset="0"/>
                        </a:rPr>
                        <a:t>1.</a:t>
                      </a:r>
                      <a:endParaRPr lang="ru-RU" sz="1400" kern="1200" dirty="0">
                        <a:solidFill>
                          <a:schemeClr val="tx2">
                            <a:lumMod val="75000"/>
                          </a:schemeClr>
                        </a:solidFill>
                        <a:latin typeface="Times New Roman" pitchFamily="18" charset="0"/>
                        <a:ea typeface="+mn-ea"/>
                        <a:cs typeface="Times New Roman" pitchFamily="18" charset="0"/>
                      </a:endParaRPr>
                    </a:p>
                  </a:txBody>
                  <a:tcPr marL="47608" marR="47608" marT="0" marB="0"/>
                </a:tc>
              </a:tr>
              <a:tr h="984788">
                <a:tc>
                  <a:txBody>
                    <a:bodyPr/>
                    <a:lstStyle/>
                    <a:p>
                      <a:pPr algn="just">
                        <a:lnSpc>
                          <a:spcPct val="115000"/>
                        </a:lnSpc>
                        <a:spcAft>
                          <a:spcPts val="0"/>
                        </a:spcAft>
                      </a:pPr>
                      <a:r>
                        <a:rPr lang="ru-RU" sz="1400" dirty="0">
                          <a:solidFill>
                            <a:schemeClr val="tx2"/>
                          </a:solidFill>
                          <a:effectLst/>
                          <a:latin typeface="Times New Roman" pitchFamily="18" charset="0"/>
                          <a:cs typeface="Times New Roman" pitchFamily="18" charset="0"/>
                        </a:rPr>
                        <a:t>"</a:t>
                      </a:r>
                      <a:r>
                        <a:rPr lang="ru-RU" sz="1400" dirty="0" err="1" smtClean="0">
                          <a:solidFill>
                            <a:schemeClr val="tx2"/>
                          </a:solidFill>
                          <a:effectLst/>
                          <a:latin typeface="Times New Roman" pitchFamily="18" charset="0"/>
                          <a:cs typeface="Times New Roman" pitchFamily="18" charset="0"/>
                        </a:rPr>
                        <a:t>педагог-сарапшы</a:t>
                      </a:r>
                      <a:r>
                        <a:rPr lang="ru-RU" sz="1400" dirty="0" smtClean="0">
                          <a:solidFill>
                            <a:schemeClr val="tx2"/>
                          </a:solidFill>
                          <a:effectLst/>
                          <a:latin typeface="Times New Roman" pitchFamily="18" charset="0"/>
                          <a:cs typeface="Times New Roman" pitchFamily="18" charset="0"/>
                        </a:rPr>
                        <a:t>"</a:t>
                      </a:r>
                      <a:endParaRPr lang="ru-RU" sz="1400" dirty="0">
                        <a:solidFill>
                          <a:schemeClr val="tx2"/>
                        </a:solidFill>
                        <a:effectLst/>
                        <a:latin typeface="Times New Roman" pitchFamily="18" charset="0"/>
                        <a:ea typeface="Calibri"/>
                        <a:cs typeface="Times New Roman" pitchFamily="18" charset="0"/>
                      </a:endParaRPr>
                    </a:p>
                  </a:txBody>
                  <a:tcPr marL="47608" marR="47608" marT="0" marB="0"/>
                </a:tc>
                <a:tc>
                  <a:txBody>
                    <a:bodyPr/>
                    <a:lstStyle/>
                    <a:p>
                      <a:r>
                        <a:rPr lang="ru-RU" sz="1400" kern="1200" dirty="0" smtClean="0">
                          <a:solidFill>
                            <a:schemeClr val="tx2">
                              <a:lumMod val="75000"/>
                            </a:schemeClr>
                          </a:solidFill>
                          <a:latin typeface="Times New Roman" pitchFamily="18" charset="0"/>
                          <a:ea typeface="+mn-ea"/>
                          <a:cs typeface="Times New Roman" pitchFamily="18" charset="0"/>
                        </a:rPr>
                        <a:t>"</a:t>
                      </a:r>
                      <a:r>
                        <a:rPr lang="ru-RU" sz="1400" kern="1200" dirty="0" err="1" smtClean="0">
                          <a:solidFill>
                            <a:schemeClr val="tx2">
                              <a:lumMod val="75000"/>
                            </a:schemeClr>
                          </a:solidFill>
                          <a:latin typeface="Times New Roman" pitchFamily="18" charset="0"/>
                          <a:ea typeface="+mn-ea"/>
                          <a:cs typeface="Times New Roman" pitchFamily="18" charset="0"/>
                        </a:rPr>
                        <a:t>Педагог-сарапшы</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біліктілік</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санаты</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клил</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CLIL</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әдістемесі (болған жағдайда</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және шет</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тілін</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меңгеру деңгейі бойынша</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сертификаттары</a:t>
                      </a:r>
                      <a:r>
                        <a:rPr lang="ru-RU" sz="1400" kern="1200" dirty="0" smtClean="0">
                          <a:solidFill>
                            <a:schemeClr val="tx2">
                              <a:lumMod val="75000"/>
                            </a:schemeClr>
                          </a:solidFill>
                          <a:latin typeface="Times New Roman" pitchFamily="18" charset="0"/>
                          <a:ea typeface="+mn-ea"/>
                          <a:cs typeface="Times New Roman" pitchFamily="18" charset="0"/>
                        </a:rPr>
                        <a:t> бар </a:t>
                      </a:r>
                      <a:r>
                        <a:rPr lang="ru-RU" sz="1400" kern="1200" dirty="0" err="1" smtClean="0">
                          <a:solidFill>
                            <a:schemeClr val="tx2">
                              <a:lumMod val="75000"/>
                            </a:schemeClr>
                          </a:solidFill>
                          <a:latin typeface="Times New Roman" pitchFamily="18" charset="0"/>
                          <a:ea typeface="+mn-ea"/>
                          <a:cs typeface="Times New Roman" pitchFamily="18" charset="0"/>
                        </a:rPr>
                        <a:t>шетел</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ағылшын</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неміс</a:t>
                      </a:r>
                      <a:r>
                        <a:rPr lang="ru-RU" sz="1400" kern="1200" dirty="0" smtClean="0">
                          <a:solidFill>
                            <a:schemeClr val="tx2">
                              <a:lumMod val="75000"/>
                            </a:schemeClr>
                          </a:solidFill>
                          <a:latin typeface="Times New Roman" pitchFamily="18" charset="0"/>
                          <a:ea typeface="+mn-ea"/>
                          <a:cs typeface="Times New Roman" pitchFamily="18" charset="0"/>
                        </a:rPr>
                        <a:t>, француз) </a:t>
                      </a:r>
                      <a:r>
                        <a:rPr lang="ru-RU" sz="1400" kern="1200" dirty="0" err="1" smtClean="0">
                          <a:solidFill>
                            <a:schemeClr val="tx2">
                              <a:lumMod val="75000"/>
                            </a:schemeClr>
                          </a:solidFill>
                          <a:latin typeface="Times New Roman" pitchFamily="18" charset="0"/>
                          <a:ea typeface="+mn-ea"/>
                          <a:cs typeface="Times New Roman" pitchFamily="18" charset="0"/>
                        </a:rPr>
                        <a:t>тілдерінің педагогтеріне</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жеке</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өтініші негізінде</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Біліктілік</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тестілеуі</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рәсімінен өтпей беріледі</a:t>
                      </a:r>
                      <a:r>
                        <a:rPr lang="ru-RU" sz="1400" kern="1200" dirty="0" smtClean="0">
                          <a:solidFill>
                            <a:schemeClr val="tx2">
                              <a:lumMod val="75000"/>
                            </a:schemeClr>
                          </a:solidFill>
                          <a:latin typeface="Times New Roman" pitchFamily="18" charset="0"/>
                          <a:ea typeface="+mn-ea"/>
                          <a:cs typeface="Times New Roman" pitchFamily="18" charset="0"/>
                        </a:rPr>
                        <a:t>:</a:t>
                      </a:r>
                    </a:p>
                    <a:p>
                      <a:r>
                        <a:rPr lang="en-US" sz="1400" kern="1200" dirty="0" smtClean="0">
                          <a:solidFill>
                            <a:schemeClr val="tx2">
                              <a:lumMod val="75000"/>
                            </a:schemeClr>
                          </a:solidFill>
                          <a:latin typeface="Times New Roman" pitchFamily="18" charset="0"/>
                          <a:ea typeface="+mn-ea"/>
                          <a:cs typeface="Times New Roman" pitchFamily="18" charset="0"/>
                        </a:rPr>
                        <a:t>     </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ағылшын тілі</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айелтс</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IELTS</a:t>
                      </a:r>
                      <a:r>
                        <a:rPr lang="ru-RU" sz="1400" kern="1200" dirty="0" smtClean="0">
                          <a:solidFill>
                            <a:schemeClr val="tx2">
                              <a:lumMod val="75000"/>
                            </a:schemeClr>
                          </a:solidFill>
                          <a:latin typeface="Times New Roman" pitchFamily="18" charset="0"/>
                          <a:ea typeface="+mn-ea"/>
                          <a:cs typeface="Times New Roman" pitchFamily="18" charset="0"/>
                        </a:rPr>
                        <a:t>) - 6,5 балл; </a:t>
                      </a:r>
                      <a:r>
                        <a:rPr lang="ru-RU" sz="1400" kern="1200" dirty="0" err="1" smtClean="0">
                          <a:solidFill>
                            <a:schemeClr val="tx2">
                              <a:lumMod val="75000"/>
                            </a:schemeClr>
                          </a:solidFill>
                          <a:latin typeface="Times New Roman" pitchFamily="18" charset="0"/>
                          <a:ea typeface="+mn-ea"/>
                          <a:cs typeface="Times New Roman" pitchFamily="18" charset="0"/>
                        </a:rPr>
                        <a:t>тойфл</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TOEFL</a:t>
                      </a:r>
                      <a:r>
                        <a:rPr lang="ru-RU" sz="1400" kern="1200" dirty="0" smtClean="0">
                          <a:solidFill>
                            <a:schemeClr val="tx2">
                              <a:lumMod val="75000"/>
                            </a:schemeClr>
                          </a:solidFill>
                          <a:latin typeface="Times New Roman" pitchFamily="18" charset="0"/>
                          <a:ea typeface="+mn-ea"/>
                          <a:cs typeface="Times New Roman" pitchFamily="18" charset="0"/>
                        </a:rPr>
                        <a:t>) – 66 - 78 балл;</a:t>
                      </a:r>
                    </a:p>
                    <a:p>
                      <a:r>
                        <a:rPr lang="en-US" sz="1400" kern="1200" dirty="0" smtClean="0">
                          <a:solidFill>
                            <a:schemeClr val="tx2">
                              <a:lumMod val="75000"/>
                            </a:schemeClr>
                          </a:solidFill>
                          <a:latin typeface="Times New Roman" pitchFamily="18" charset="0"/>
                          <a:ea typeface="+mn-ea"/>
                          <a:cs typeface="Times New Roman" pitchFamily="18" charset="0"/>
                        </a:rPr>
                        <a:t>     </a:t>
                      </a:r>
                      <a:r>
                        <a:rPr lang="ru-RU" sz="1400" kern="1200" dirty="0" smtClean="0">
                          <a:solidFill>
                            <a:schemeClr val="tx2">
                              <a:lumMod val="75000"/>
                            </a:schemeClr>
                          </a:solidFill>
                          <a:latin typeface="Times New Roman" pitchFamily="18" charset="0"/>
                          <a:ea typeface="+mn-ea"/>
                          <a:cs typeface="Times New Roman" pitchFamily="18" charset="0"/>
                        </a:rPr>
                        <a:t> француз </a:t>
                      </a:r>
                      <a:r>
                        <a:rPr lang="ru-RU" sz="1400" kern="1200" dirty="0" err="1" smtClean="0">
                          <a:solidFill>
                            <a:schemeClr val="tx2">
                              <a:lumMod val="75000"/>
                            </a:schemeClr>
                          </a:solidFill>
                          <a:latin typeface="Times New Roman" pitchFamily="18" charset="0"/>
                          <a:ea typeface="+mn-ea"/>
                          <a:cs typeface="Times New Roman" pitchFamily="18" charset="0"/>
                        </a:rPr>
                        <a:t>тілі</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дельф</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DELF</a:t>
                      </a:r>
                      <a:r>
                        <a:rPr lang="ru-RU" sz="1400" kern="1200" dirty="0" smtClean="0">
                          <a:solidFill>
                            <a:schemeClr val="tx2">
                              <a:lumMod val="75000"/>
                            </a:schemeClr>
                          </a:solidFill>
                          <a:latin typeface="Times New Roman" pitchFamily="18" charset="0"/>
                          <a:ea typeface="+mn-ea"/>
                          <a:cs typeface="Times New Roman" pitchFamily="18" charset="0"/>
                        </a:rPr>
                        <a:t>) - </a:t>
                      </a:r>
                      <a:r>
                        <a:rPr lang="en-US" sz="1400" kern="1200" dirty="0" smtClean="0">
                          <a:solidFill>
                            <a:schemeClr val="tx2">
                              <a:lumMod val="75000"/>
                            </a:schemeClr>
                          </a:solidFill>
                          <a:latin typeface="Times New Roman" pitchFamily="18" charset="0"/>
                          <a:ea typeface="+mn-ea"/>
                          <a:cs typeface="Times New Roman" pitchFamily="18" charset="0"/>
                        </a:rPr>
                        <a:t>C</a:t>
                      </a:r>
                      <a:r>
                        <a:rPr lang="ru-RU" sz="1400" kern="1200" dirty="0" smtClean="0">
                          <a:solidFill>
                            <a:schemeClr val="tx2">
                              <a:lumMod val="75000"/>
                            </a:schemeClr>
                          </a:solidFill>
                          <a:latin typeface="Times New Roman" pitchFamily="18" charset="0"/>
                          <a:ea typeface="+mn-ea"/>
                          <a:cs typeface="Times New Roman" pitchFamily="18" charset="0"/>
                        </a:rPr>
                        <a:t>1;</a:t>
                      </a:r>
                    </a:p>
                    <a:p>
                      <a:r>
                        <a:rPr lang="en-US" sz="1400" kern="1200" dirty="0" smtClean="0">
                          <a:solidFill>
                            <a:schemeClr val="tx2">
                              <a:lumMod val="75000"/>
                            </a:schemeClr>
                          </a:solidFill>
                          <a:latin typeface="Times New Roman" pitchFamily="18" charset="0"/>
                          <a:ea typeface="+mn-ea"/>
                          <a:cs typeface="Times New Roman" pitchFamily="18" charset="0"/>
                        </a:rPr>
                        <a:t>     </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неміс</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тілі</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гесэ</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цэтификат</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Goethe </a:t>
                      </a:r>
                      <a:r>
                        <a:rPr lang="en-US" sz="1400" kern="1200" dirty="0" err="1" smtClean="0">
                          <a:solidFill>
                            <a:schemeClr val="tx2">
                              <a:lumMod val="75000"/>
                            </a:schemeClr>
                          </a:solidFill>
                          <a:latin typeface="Times New Roman" pitchFamily="18" charset="0"/>
                          <a:ea typeface="+mn-ea"/>
                          <a:cs typeface="Times New Roman" pitchFamily="18" charset="0"/>
                        </a:rPr>
                        <a:t>Zertifikat</a:t>
                      </a:r>
                      <a:r>
                        <a:rPr lang="ru-RU" sz="1400" kern="1200" dirty="0" smtClean="0">
                          <a:solidFill>
                            <a:schemeClr val="tx2">
                              <a:lumMod val="75000"/>
                            </a:schemeClr>
                          </a:solidFill>
                          <a:latin typeface="Times New Roman" pitchFamily="18" charset="0"/>
                          <a:ea typeface="+mn-ea"/>
                          <a:cs typeface="Times New Roman" pitchFamily="18" charset="0"/>
                        </a:rPr>
                        <a:t>) - </a:t>
                      </a:r>
                      <a:r>
                        <a:rPr lang="en-US" sz="1400" kern="1200" dirty="0" smtClean="0">
                          <a:solidFill>
                            <a:schemeClr val="tx2">
                              <a:lumMod val="75000"/>
                            </a:schemeClr>
                          </a:solidFill>
                          <a:latin typeface="Times New Roman" pitchFamily="18" charset="0"/>
                          <a:ea typeface="+mn-ea"/>
                          <a:cs typeface="Times New Roman" pitchFamily="18" charset="0"/>
                        </a:rPr>
                        <a:t>C</a:t>
                      </a:r>
                      <a:r>
                        <a:rPr lang="ru-RU" sz="1400" kern="1200" dirty="0" smtClean="0">
                          <a:solidFill>
                            <a:schemeClr val="tx2">
                              <a:lumMod val="75000"/>
                            </a:schemeClr>
                          </a:solidFill>
                          <a:latin typeface="Times New Roman" pitchFamily="18" charset="0"/>
                          <a:ea typeface="+mn-ea"/>
                          <a:cs typeface="Times New Roman" pitchFamily="18" charset="0"/>
                        </a:rPr>
                        <a:t>1.</a:t>
                      </a:r>
                      <a:endParaRPr lang="ru-RU" sz="1400" kern="1200" dirty="0">
                        <a:solidFill>
                          <a:schemeClr val="tx2">
                            <a:lumMod val="75000"/>
                          </a:schemeClr>
                        </a:solidFill>
                        <a:latin typeface="Times New Roman" pitchFamily="18" charset="0"/>
                        <a:ea typeface="+mn-ea"/>
                        <a:cs typeface="Times New Roman" pitchFamily="18" charset="0"/>
                      </a:endParaRPr>
                    </a:p>
                  </a:txBody>
                  <a:tcPr marL="47608" marR="47608" marT="0" marB="0"/>
                </a:tc>
              </a:tr>
              <a:tr h="1181746">
                <a:tc>
                  <a:txBody>
                    <a:bodyPr/>
                    <a:lstStyle/>
                    <a:p>
                      <a:pPr algn="just">
                        <a:lnSpc>
                          <a:spcPct val="115000"/>
                        </a:lnSpc>
                        <a:spcAft>
                          <a:spcPts val="0"/>
                        </a:spcAft>
                      </a:pPr>
                      <a:r>
                        <a:rPr lang="ru-RU" sz="1400" dirty="0">
                          <a:solidFill>
                            <a:schemeClr val="tx2"/>
                          </a:solidFill>
                          <a:effectLst/>
                          <a:latin typeface="Times New Roman" pitchFamily="18" charset="0"/>
                          <a:cs typeface="Times New Roman" pitchFamily="18" charset="0"/>
                        </a:rPr>
                        <a:t>"</a:t>
                      </a:r>
                      <a:r>
                        <a:rPr lang="ru-RU" sz="1400" dirty="0" err="1" smtClean="0">
                          <a:solidFill>
                            <a:schemeClr val="tx2"/>
                          </a:solidFill>
                          <a:effectLst/>
                          <a:latin typeface="Times New Roman" pitchFamily="18" charset="0"/>
                          <a:cs typeface="Times New Roman" pitchFamily="18" charset="0"/>
                        </a:rPr>
                        <a:t>педагог-зерттеуші</a:t>
                      </a:r>
                      <a:r>
                        <a:rPr lang="ru-RU" sz="1400" dirty="0" smtClean="0">
                          <a:solidFill>
                            <a:schemeClr val="tx2"/>
                          </a:solidFill>
                          <a:effectLst/>
                          <a:latin typeface="Times New Roman" pitchFamily="18" charset="0"/>
                          <a:cs typeface="Times New Roman" pitchFamily="18" charset="0"/>
                        </a:rPr>
                        <a:t>"</a:t>
                      </a:r>
                      <a:endParaRPr lang="ru-RU" sz="1400" dirty="0">
                        <a:solidFill>
                          <a:schemeClr val="tx2"/>
                        </a:solidFill>
                        <a:effectLst/>
                        <a:latin typeface="Times New Roman" pitchFamily="18" charset="0"/>
                        <a:ea typeface="Calibri"/>
                        <a:cs typeface="Times New Roman" pitchFamily="18" charset="0"/>
                      </a:endParaRPr>
                    </a:p>
                  </a:txBody>
                  <a:tcPr marL="47608" marR="47608" marT="0" marB="0"/>
                </a:tc>
                <a:tc>
                  <a:txBody>
                    <a:bodyPr/>
                    <a:lstStyle/>
                    <a:p>
                      <a:r>
                        <a:rPr lang="ru-RU" sz="1400" kern="1200" dirty="0" smtClean="0">
                          <a:solidFill>
                            <a:schemeClr val="tx2">
                              <a:lumMod val="75000"/>
                            </a:schemeClr>
                          </a:solidFill>
                          <a:latin typeface="Times New Roman" pitchFamily="18" charset="0"/>
                          <a:ea typeface="+mn-ea"/>
                          <a:cs typeface="Times New Roman" pitchFamily="18" charset="0"/>
                        </a:rPr>
                        <a:t>"</a:t>
                      </a:r>
                      <a:r>
                        <a:rPr lang="ru-RU" sz="1400" kern="1200" dirty="0" err="1" smtClean="0">
                          <a:solidFill>
                            <a:schemeClr val="tx2">
                              <a:lumMod val="75000"/>
                            </a:schemeClr>
                          </a:solidFill>
                          <a:latin typeface="Times New Roman" pitchFamily="18" charset="0"/>
                          <a:ea typeface="+mn-ea"/>
                          <a:cs typeface="Times New Roman" pitchFamily="18" charset="0"/>
                        </a:rPr>
                        <a:t>Педагог-зерттеуші</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біліктілік</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санаты</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клил</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CLIL</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әдістемесі (болған жағдайда</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және шет</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тілін</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меңгеру деңгейі бойынша</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сертификаттары</a:t>
                      </a:r>
                      <a:r>
                        <a:rPr lang="ru-RU" sz="1400" kern="1200" dirty="0" smtClean="0">
                          <a:solidFill>
                            <a:schemeClr val="tx2">
                              <a:lumMod val="75000"/>
                            </a:schemeClr>
                          </a:solidFill>
                          <a:latin typeface="Times New Roman" pitchFamily="18" charset="0"/>
                          <a:ea typeface="+mn-ea"/>
                          <a:cs typeface="Times New Roman" pitchFamily="18" charset="0"/>
                        </a:rPr>
                        <a:t> бар </a:t>
                      </a:r>
                      <a:r>
                        <a:rPr lang="ru-RU" sz="1400" kern="1200" dirty="0" err="1" smtClean="0">
                          <a:solidFill>
                            <a:schemeClr val="tx2">
                              <a:lumMod val="75000"/>
                            </a:schemeClr>
                          </a:solidFill>
                          <a:latin typeface="Times New Roman" pitchFamily="18" charset="0"/>
                          <a:ea typeface="+mn-ea"/>
                          <a:cs typeface="Times New Roman" pitchFamily="18" charset="0"/>
                        </a:rPr>
                        <a:t>шетел</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ағылшын</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неміс</a:t>
                      </a:r>
                      <a:r>
                        <a:rPr lang="ru-RU" sz="1400" kern="1200" dirty="0" smtClean="0">
                          <a:solidFill>
                            <a:schemeClr val="tx2">
                              <a:lumMod val="75000"/>
                            </a:schemeClr>
                          </a:solidFill>
                          <a:latin typeface="Times New Roman" pitchFamily="18" charset="0"/>
                          <a:ea typeface="+mn-ea"/>
                          <a:cs typeface="Times New Roman" pitchFamily="18" charset="0"/>
                        </a:rPr>
                        <a:t>, француз) </a:t>
                      </a:r>
                      <a:r>
                        <a:rPr lang="ru-RU" sz="1400" kern="1200" dirty="0" err="1" smtClean="0">
                          <a:solidFill>
                            <a:schemeClr val="tx2">
                              <a:lumMod val="75000"/>
                            </a:schemeClr>
                          </a:solidFill>
                          <a:latin typeface="Times New Roman" pitchFamily="18" charset="0"/>
                          <a:ea typeface="+mn-ea"/>
                          <a:cs typeface="Times New Roman" pitchFamily="18" charset="0"/>
                        </a:rPr>
                        <a:t>тілдерінің педагогтеріне</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жеке</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өтініші негізінде</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Біліктілік</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тестілеуі</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рәсімінен өтпей беріледі</a:t>
                      </a:r>
                      <a:r>
                        <a:rPr lang="ru-RU" sz="1400" kern="1200" dirty="0" smtClean="0">
                          <a:solidFill>
                            <a:schemeClr val="tx2">
                              <a:lumMod val="75000"/>
                            </a:schemeClr>
                          </a:solidFill>
                          <a:latin typeface="Times New Roman" pitchFamily="18" charset="0"/>
                          <a:ea typeface="+mn-ea"/>
                          <a:cs typeface="Times New Roman" pitchFamily="18" charset="0"/>
                        </a:rPr>
                        <a:t>:</a:t>
                      </a:r>
                    </a:p>
                    <a:p>
                      <a:r>
                        <a:rPr lang="en-US" sz="1400" kern="1200" dirty="0" smtClean="0">
                          <a:solidFill>
                            <a:schemeClr val="tx2">
                              <a:lumMod val="75000"/>
                            </a:schemeClr>
                          </a:solidFill>
                          <a:latin typeface="Times New Roman" pitchFamily="18" charset="0"/>
                          <a:ea typeface="+mn-ea"/>
                          <a:cs typeface="Times New Roman" pitchFamily="18" charset="0"/>
                        </a:rPr>
                        <a:t>     </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ағылшын тілі</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айелтс</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IELTS</a:t>
                      </a:r>
                      <a:r>
                        <a:rPr lang="ru-RU" sz="1400" kern="1200" dirty="0" smtClean="0">
                          <a:solidFill>
                            <a:schemeClr val="tx2">
                              <a:lumMod val="75000"/>
                            </a:schemeClr>
                          </a:solidFill>
                          <a:latin typeface="Times New Roman" pitchFamily="18" charset="0"/>
                          <a:ea typeface="+mn-ea"/>
                          <a:cs typeface="Times New Roman" pitchFamily="18" charset="0"/>
                        </a:rPr>
                        <a:t>) - 7 балл; </a:t>
                      </a:r>
                      <a:r>
                        <a:rPr lang="ru-RU" sz="1400" kern="1200" dirty="0" err="1" smtClean="0">
                          <a:solidFill>
                            <a:schemeClr val="tx2">
                              <a:lumMod val="75000"/>
                            </a:schemeClr>
                          </a:solidFill>
                          <a:latin typeface="Times New Roman" pitchFamily="18" charset="0"/>
                          <a:ea typeface="+mn-ea"/>
                          <a:cs typeface="Times New Roman" pitchFamily="18" charset="0"/>
                        </a:rPr>
                        <a:t>тойфл</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TOEFL</a:t>
                      </a:r>
                      <a:r>
                        <a:rPr lang="ru-RU" sz="1400" kern="1200" dirty="0" smtClean="0">
                          <a:solidFill>
                            <a:schemeClr val="tx2">
                              <a:lumMod val="75000"/>
                            </a:schemeClr>
                          </a:solidFill>
                          <a:latin typeface="Times New Roman" pitchFamily="18" charset="0"/>
                          <a:ea typeface="+mn-ea"/>
                          <a:cs typeface="Times New Roman" pitchFamily="18" charset="0"/>
                        </a:rPr>
                        <a:t>) - 79-95 балл;</a:t>
                      </a:r>
                    </a:p>
                    <a:p>
                      <a:r>
                        <a:rPr lang="en-US" sz="1400" kern="1200" dirty="0" smtClean="0">
                          <a:solidFill>
                            <a:schemeClr val="tx2">
                              <a:lumMod val="75000"/>
                            </a:schemeClr>
                          </a:solidFill>
                          <a:latin typeface="Times New Roman" pitchFamily="18" charset="0"/>
                          <a:ea typeface="+mn-ea"/>
                          <a:cs typeface="Times New Roman" pitchFamily="18" charset="0"/>
                        </a:rPr>
                        <a:t>     </a:t>
                      </a:r>
                      <a:r>
                        <a:rPr lang="ru-RU" sz="1400" kern="1200" dirty="0" smtClean="0">
                          <a:solidFill>
                            <a:schemeClr val="tx2">
                              <a:lumMod val="75000"/>
                            </a:schemeClr>
                          </a:solidFill>
                          <a:latin typeface="Times New Roman" pitchFamily="18" charset="0"/>
                          <a:ea typeface="+mn-ea"/>
                          <a:cs typeface="Times New Roman" pitchFamily="18" charset="0"/>
                        </a:rPr>
                        <a:t> француз </a:t>
                      </a:r>
                      <a:r>
                        <a:rPr lang="ru-RU" sz="1400" kern="1200" dirty="0" err="1" smtClean="0">
                          <a:solidFill>
                            <a:schemeClr val="tx2">
                              <a:lumMod val="75000"/>
                            </a:schemeClr>
                          </a:solidFill>
                          <a:latin typeface="Times New Roman" pitchFamily="18" charset="0"/>
                          <a:ea typeface="+mn-ea"/>
                          <a:cs typeface="Times New Roman" pitchFamily="18" charset="0"/>
                        </a:rPr>
                        <a:t>тілі</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дельф</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DELF</a:t>
                      </a:r>
                      <a:r>
                        <a:rPr lang="ru-RU" sz="1400" kern="1200" dirty="0" smtClean="0">
                          <a:solidFill>
                            <a:schemeClr val="tx2">
                              <a:lumMod val="75000"/>
                            </a:schemeClr>
                          </a:solidFill>
                          <a:latin typeface="Times New Roman" pitchFamily="18" charset="0"/>
                          <a:ea typeface="+mn-ea"/>
                          <a:cs typeface="Times New Roman" pitchFamily="18" charset="0"/>
                        </a:rPr>
                        <a:t>) - </a:t>
                      </a:r>
                      <a:r>
                        <a:rPr lang="en-US" sz="1400" kern="1200" dirty="0" smtClean="0">
                          <a:solidFill>
                            <a:schemeClr val="tx2">
                              <a:lumMod val="75000"/>
                            </a:schemeClr>
                          </a:solidFill>
                          <a:latin typeface="Times New Roman" pitchFamily="18" charset="0"/>
                          <a:ea typeface="+mn-ea"/>
                          <a:cs typeface="Times New Roman" pitchFamily="18" charset="0"/>
                        </a:rPr>
                        <a:t>C</a:t>
                      </a:r>
                      <a:r>
                        <a:rPr lang="ru-RU" sz="1400" kern="1200" dirty="0" smtClean="0">
                          <a:solidFill>
                            <a:schemeClr val="tx2">
                              <a:lumMod val="75000"/>
                            </a:schemeClr>
                          </a:solidFill>
                          <a:latin typeface="Times New Roman" pitchFamily="18" charset="0"/>
                          <a:ea typeface="+mn-ea"/>
                          <a:cs typeface="Times New Roman" pitchFamily="18" charset="0"/>
                        </a:rPr>
                        <a:t>2;</a:t>
                      </a:r>
                    </a:p>
                    <a:p>
                      <a:r>
                        <a:rPr lang="en-US" sz="1400" kern="1200" dirty="0" smtClean="0">
                          <a:solidFill>
                            <a:schemeClr val="tx2">
                              <a:lumMod val="75000"/>
                            </a:schemeClr>
                          </a:solidFill>
                          <a:latin typeface="Times New Roman" pitchFamily="18" charset="0"/>
                          <a:ea typeface="+mn-ea"/>
                          <a:cs typeface="Times New Roman" pitchFamily="18" charset="0"/>
                        </a:rPr>
                        <a:t>     </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неміс</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тілі</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гесэ</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цэтификат</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Goethe </a:t>
                      </a:r>
                      <a:r>
                        <a:rPr lang="en-US" sz="1400" kern="1200" dirty="0" err="1" smtClean="0">
                          <a:solidFill>
                            <a:schemeClr val="tx2">
                              <a:lumMod val="75000"/>
                            </a:schemeClr>
                          </a:solidFill>
                          <a:latin typeface="Times New Roman" pitchFamily="18" charset="0"/>
                          <a:ea typeface="+mn-ea"/>
                          <a:cs typeface="Times New Roman" pitchFamily="18" charset="0"/>
                        </a:rPr>
                        <a:t>Zertifikat</a:t>
                      </a:r>
                      <a:r>
                        <a:rPr lang="ru-RU" sz="1400" kern="1200" dirty="0" smtClean="0">
                          <a:solidFill>
                            <a:schemeClr val="tx2">
                              <a:lumMod val="75000"/>
                            </a:schemeClr>
                          </a:solidFill>
                          <a:latin typeface="Times New Roman" pitchFamily="18" charset="0"/>
                          <a:ea typeface="+mn-ea"/>
                          <a:cs typeface="Times New Roman" pitchFamily="18" charset="0"/>
                        </a:rPr>
                        <a:t>) - </a:t>
                      </a:r>
                      <a:r>
                        <a:rPr lang="en-US" sz="1400" kern="1200" dirty="0" smtClean="0">
                          <a:solidFill>
                            <a:schemeClr val="tx2">
                              <a:lumMod val="75000"/>
                            </a:schemeClr>
                          </a:solidFill>
                          <a:latin typeface="Times New Roman" pitchFamily="18" charset="0"/>
                          <a:ea typeface="+mn-ea"/>
                          <a:cs typeface="Times New Roman" pitchFamily="18" charset="0"/>
                        </a:rPr>
                        <a:t>C</a:t>
                      </a:r>
                      <a:r>
                        <a:rPr lang="ru-RU" sz="1400" kern="1200" dirty="0" smtClean="0">
                          <a:solidFill>
                            <a:schemeClr val="tx2">
                              <a:lumMod val="75000"/>
                            </a:schemeClr>
                          </a:solidFill>
                          <a:latin typeface="Times New Roman" pitchFamily="18" charset="0"/>
                          <a:ea typeface="+mn-ea"/>
                          <a:cs typeface="Times New Roman" pitchFamily="18" charset="0"/>
                        </a:rPr>
                        <a:t>2.</a:t>
                      </a:r>
                      <a:endParaRPr lang="ru-RU" sz="1400" kern="1200" dirty="0">
                        <a:solidFill>
                          <a:schemeClr val="tx2">
                            <a:lumMod val="75000"/>
                          </a:schemeClr>
                        </a:solidFill>
                        <a:latin typeface="Times New Roman" pitchFamily="18" charset="0"/>
                        <a:ea typeface="+mn-ea"/>
                        <a:cs typeface="Times New Roman" pitchFamily="18" charset="0"/>
                      </a:endParaRPr>
                    </a:p>
                  </a:txBody>
                  <a:tcPr marL="47608" marR="47608" marT="0" marB="0"/>
                </a:tc>
              </a:tr>
              <a:tr h="1525749">
                <a:tc>
                  <a:txBody>
                    <a:bodyPr/>
                    <a:lstStyle/>
                    <a:p>
                      <a:pPr algn="just">
                        <a:lnSpc>
                          <a:spcPct val="115000"/>
                        </a:lnSpc>
                        <a:spcAft>
                          <a:spcPts val="0"/>
                        </a:spcAft>
                      </a:pPr>
                      <a:r>
                        <a:rPr lang="ru-RU" sz="1400" dirty="0">
                          <a:solidFill>
                            <a:schemeClr val="tx2"/>
                          </a:solidFill>
                          <a:effectLst/>
                          <a:latin typeface="Times New Roman" pitchFamily="18" charset="0"/>
                          <a:cs typeface="Times New Roman" pitchFamily="18" charset="0"/>
                        </a:rPr>
                        <a:t>"</a:t>
                      </a:r>
                      <a:r>
                        <a:rPr lang="ru-RU" sz="1400" dirty="0" err="1" smtClean="0">
                          <a:solidFill>
                            <a:schemeClr val="tx2"/>
                          </a:solidFill>
                          <a:effectLst/>
                          <a:latin typeface="Times New Roman" pitchFamily="18" charset="0"/>
                          <a:cs typeface="Times New Roman" pitchFamily="18" charset="0"/>
                        </a:rPr>
                        <a:t>педагог-шебер</a:t>
                      </a:r>
                      <a:r>
                        <a:rPr lang="ru-RU" sz="1400" dirty="0" smtClean="0">
                          <a:solidFill>
                            <a:schemeClr val="tx2"/>
                          </a:solidFill>
                          <a:effectLst/>
                          <a:latin typeface="Times New Roman" pitchFamily="18" charset="0"/>
                          <a:cs typeface="Times New Roman" pitchFamily="18" charset="0"/>
                        </a:rPr>
                        <a:t>"</a:t>
                      </a:r>
                      <a:endParaRPr lang="ru-RU" sz="1400" dirty="0">
                        <a:solidFill>
                          <a:schemeClr val="tx2"/>
                        </a:solidFill>
                        <a:effectLst/>
                        <a:latin typeface="Times New Roman" pitchFamily="18" charset="0"/>
                        <a:ea typeface="Calibri"/>
                        <a:cs typeface="Times New Roman" pitchFamily="18" charset="0"/>
                      </a:endParaRPr>
                    </a:p>
                  </a:txBody>
                  <a:tcPr marL="47608" marR="47608" marT="0" marB="0"/>
                </a:tc>
                <a:tc>
                  <a:txBody>
                    <a:bodyPr/>
                    <a:lstStyle/>
                    <a:p>
                      <a:r>
                        <a:rPr lang="ru-RU" sz="1400" kern="1200" dirty="0" smtClean="0">
                          <a:solidFill>
                            <a:schemeClr val="tx2">
                              <a:lumMod val="75000"/>
                            </a:schemeClr>
                          </a:solidFill>
                          <a:latin typeface="Times New Roman" pitchFamily="18" charset="0"/>
                          <a:ea typeface="+mn-ea"/>
                          <a:cs typeface="Times New Roman" pitchFamily="18" charset="0"/>
                        </a:rPr>
                        <a:t>"</a:t>
                      </a:r>
                      <a:r>
                        <a:rPr lang="ru-RU" sz="1400" kern="1200" dirty="0" err="1" smtClean="0">
                          <a:solidFill>
                            <a:schemeClr val="tx2">
                              <a:lumMod val="75000"/>
                            </a:schemeClr>
                          </a:solidFill>
                          <a:latin typeface="Times New Roman" pitchFamily="18" charset="0"/>
                          <a:ea typeface="+mn-ea"/>
                          <a:cs typeface="Times New Roman" pitchFamily="18" charset="0"/>
                        </a:rPr>
                        <a:t>Педагог-шебер</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біліктілік</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санаты</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клил</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CLIL</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әдістемесі (болған жағдайда</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және шет</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тілін</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меңгеру деңгейі бойынша</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сертификаттары</a:t>
                      </a:r>
                      <a:r>
                        <a:rPr lang="ru-RU" sz="1400" kern="1200" dirty="0" smtClean="0">
                          <a:solidFill>
                            <a:schemeClr val="tx2">
                              <a:lumMod val="75000"/>
                            </a:schemeClr>
                          </a:solidFill>
                          <a:latin typeface="Times New Roman" pitchFamily="18" charset="0"/>
                          <a:ea typeface="+mn-ea"/>
                          <a:cs typeface="Times New Roman" pitchFamily="18" charset="0"/>
                        </a:rPr>
                        <a:t> бар </a:t>
                      </a:r>
                      <a:r>
                        <a:rPr lang="ru-RU" sz="1400" kern="1200" dirty="0" err="1" smtClean="0">
                          <a:solidFill>
                            <a:schemeClr val="tx2">
                              <a:lumMod val="75000"/>
                            </a:schemeClr>
                          </a:solidFill>
                          <a:latin typeface="Times New Roman" pitchFamily="18" charset="0"/>
                          <a:ea typeface="+mn-ea"/>
                          <a:cs typeface="Times New Roman" pitchFamily="18" charset="0"/>
                        </a:rPr>
                        <a:t>шетел</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ағылшын</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неміс</a:t>
                      </a:r>
                      <a:r>
                        <a:rPr lang="ru-RU" sz="1400" kern="1200" dirty="0" smtClean="0">
                          <a:solidFill>
                            <a:schemeClr val="tx2">
                              <a:lumMod val="75000"/>
                            </a:schemeClr>
                          </a:solidFill>
                          <a:latin typeface="Times New Roman" pitchFamily="18" charset="0"/>
                          <a:ea typeface="+mn-ea"/>
                          <a:cs typeface="Times New Roman" pitchFamily="18" charset="0"/>
                        </a:rPr>
                        <a:t>, француз) </a:t>
                      </a:r>
                      <a:r>
                        <a:rPr lang="ru-RU" sz="1400" kern="1200" dirty="0" err="1" smtClean="0">
                          <a:solidFill>
                            <a:schemeClr val="tx2">
                              <a:lumMod val="75000"/>
                            </a:schemeClr>
                          </a:solidFill>
                          <a:latin typeface="Times New Roman" pitchFamily="18" charset="0"/>
                          <a:ea typeface="+mn-ea"/>
                          <a:cs typeface="Times New Roman" pitchFamily="18" charset="0"/>
                        </a:rPr>
                        <a:t>тілдерінің педагогтеріне</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жеке</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өтініші негізінде</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Біліктілік</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тестілеуінен</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өтпей беріледі</a:t>
                      </a:r>
                      <a:r>
                        <a:rPr lang="ru-RU" sz="1400" kern="1200" dirty="0" smtClean="0">
                          <a:solidFill>
                            <a:schemeClr val="tx2">
                              <a:lumMod val="75000"/>
                            </a:schemeClr>
                          </a:solidFill>
                          <a:latin typeface="Times New Roman" pitchFamily="18" charset="0"/>
                          <a:ea typeface="+mn-ea"/>
                          <a:cs typeface="Times New Roman" pitchFamily="18" charset="0"/>
                        </a:rPr>
                        <a:t>:</a:t>
                      </a:r>
                    </a:p>
                    <a:p>
                      <a:r>
                        <a:rPr lang="en-US" sz="1400" kern="1200" dirty="0" smtClean="0">
                          <a:solidFill>
                            <a:schemeClr val="tx2">
                              <a:lumMod val="75000"/>
                            </a:schemeClr>
                          </a:solidFill>
                          <a:latin typeface="Times New Roman" pitchFamily="18" charset="0"/>
                          <a:ea typeface="+mn-ea"/>
                          <a:cs typeface="Times New Roman" pitchFamily="18" charset="0"/>
                        </a:rPr>
                        <a:t>     </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ағылшын тілі</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айелтс</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IELTS</a:t>
                      </a:r>
                      <a:r>
                        <a:rPr lang="ru-RU" sz="1400" kern="1200" dirty="0" smtClean="0">
                          <a:solidFill>
                            <a:schemeClr val="tx2">
                              <a:lumMod val="75000"/>
                            </a:schemeClr>
                          </a:solidFill>
                          <a:latin typeface="Times New Roman" pitchFamily="18" charset="0"/>
                          <a:ea typeface="+mn-ea"/>
                          <a:cs typeface="Times New Roman" pitchFamily="18" charset="0"/>
                        </a:rPr>
                        <a:t>) - 7,5 балл; </a:t>
                      </a:r>
                      <a:r>
                        <a:rPr lang="ru-RU" sz="1400" kern="1200" dirty="0" err="1" smtClean="0">
                          <a:solidFill>
                            <a:schemeClr val="tx2">
                              <a:lumMod val="75000"/>
                            </a:schemeClr>
                          </a:solidFill>
                          <a:latin typeface="Times New Roman" pitchFamily="18" charset="0"/>
                          <a:ea typeface="+mn-ea"/>
                          <a:cs typeface="Times New Roman" pitchFamily="18" charset="0"/>
                        </a:rPr>
                        <a:t>тойфл</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TOEFL</a:t>
                      </a:r>
                      <a:r>
                        <a:rPr lang="ru-RU" sz="1400" kern="1200" dirty="0" smtClean="0">
                          <a:solidFill>
                            <a:schemeClr val="tx2">
                              <a:lumMod val="75000"/>
                            </a:schemeClr>
                          </a:solidFill>
                          <a:latin typeface="Times New Roman" pitchFamily="18" charset="0"/>
                          <a:ea typeface="+mn-ea"/>
                          <a:cs typeface="Times New Roman" pitchFamily="18" charset="0"/>
                        </a:rPr>
                        <a:t>) – 96 - 110 балл;</a:t>
                      </a:r>
                    </a:p>
                    <a:p>
                      <a:r>
                        <a:rPr lang="en-US" sz="1400" kern="1200" dirty="0" smtClean="0">
                          <a:solidFill>
                            <a:schemeClr val="tx2">
                              <a:lumMod val="75000"/>
                            </a:schemeClr>
                          </a:solidFill>
                          <a:latin typeface="Times New Roman" pitchFamily="18" charset="0"/>
                          <a:ea typeface="+mn-ea"/>
                          <a:cs typeface="Times New Roman" pitchFamily="18" charset="0"/>
                        </a:rPr>
                        <a:t>     </a:t>
                      </a:r>
                      <a:r>
                        <a:rPr lang="ru-RU" sz="1400" kern="1200" dirty="0" smtClean="0">
                          <a:solidFill>
                            <a:schemeClr val="tx2">
                              <a:lumMod val="75000"/>
                            </a:schemeClr>
                          </a:solidFill>
                          <a:latin typeface="Times New Roman" pitchFamily="18" charset="0"/>
                          <a:ea typeface="+mn-ea"/>
                          <a:cs typeface="Times New Roman" pitchFamily="18" charset="0"/>
                        </a:rPr>
                        <a:t> француз </a:t>
                      </a:r>
                      <a:r>
                        <a:rPr lang="ru-RU" sz="1400" kern="1200" dirty="0" err="1" smtClean="0">
                          <a:solidFill>
                            <a:schemeClr val="tx2">
                              <a:lumMod val="75000"/>
                            </a:schemeClr>
                          </a:solidFill>
                          <a:latin typeface="Times New Roman" pitchFamily="18" charset="0"/>
                          <a:ea typeface="+mn-ea"/>
                          <a:cs typeface="Times New Roman" pitchFamily="18" charset="0"/>
                        </a:rPr>
                        <a:t>тілі</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дельф</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DELF</a:t>
                      </a:r>
                      <a:r>
                        <a:rPr lang="ru-RU" sz="1400" kern="1200" dirty="0" smtClean="0">
                          <a:solidFill>
                            <a:schemeClr val="tx2">
                              <a:lumMod val="75000"/>
                            </a:schemeClr>
                          </a:solidFill>
                          <a:latin typeface="Times New Roman" pitchFamily="18" charset="0"/>
                          <a:ea typeface="+mn-ea"/>
                          <a:cs typeface="Times New Roman" pitchFamily="18" charset="0"/>
                        </a:rPr>
                        <a:t>) - </a:t>
                      </a:r>
                      <a:r>
                        <a:rPr lang="en-US" sz="1400" kern="1200" dirty="0" smtClean="0">
                          <a:solidFill>
                            <a:schemeClr val="tx2">
                              <a:lumMod val="75000"/>
                            </a:schemeClr>
                          </a:solidFill>
                          <a:latin typeface="Times New Roman" pitchFamily="18" charset="0"/>
                          <a:ea typeface="+mn-ea"/>
                          <a:cs typeface="Times New Roman" pitchFamily="18" charset="0"/>
                        </a:rPr>
                        <a:t>C</a:t>
                      </a:r>
                      <a:r>
                        <a:rPr lang="ru-RU" sz="1400" kern="1200" dirty="0" smtClean="0">
                          <a:solidFill>
                            <a:schemeClr val="tx2">
                              <a:lumMod val="75000"/>
                            </a:schemeClr>
                          </a:solidFill>
                          <a:latin typeface="Times New Roman" pitchFamily="18" charset="0"/>
                          <a:ea typeface="+mn-ea"/>
                          <a:cs typeface="Times New Roman" pitchFamily="18" charset="0"/>
                        </a:rPr>
                        <a:t>2;</a:t>
                      </a:r>
                    </a:p>
                    <a:p>
                      <a:r>
                        <a:rPr lang="en-US" sz="1400" kern="1200" dirty="0" smtClean="0">
                          <a:solidFill>
                            <a:schemeClr val="tx2">
                              <a:lumMod val="75000"/>
                            </a:schemeClr>
                          </a:solidFill>
                          <a:latin typeface="Times New Roman" pitchFamily="18" charset="0"/>
                          <a:ea typeface="+mn-ea"/>
                          <a:cs typeface="Times New Roman" pitchFamily="18" charset="0"/>
                        </a:rPr>
                        <a:t>     </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неміс</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тілі</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гесэ</a:t>
                      </a:r>
                      <a:r>
                        <a:rPr lang="ru-RU" sz="1400" kern="1200" dirty="0" smtClean="0">
                          <a:solidFill>
                            <a:schemeClr val="tx2">
                              <a:lumMod val="75000"/>
                            </a:schemeClr>
                          </a:solidFill>
                          <a:latin typeface="Times New Roman" pitchFamily="18" charset="0"/>
                          <a:ea typeface="+mn-ea"/>
                          <a:cs typeface="Times New Roman" pitchFamily="18" charset="0"/>
                        </a:rPr>
                        <a:t> </a:t>
                      </a:r>
                      <a:r>
                        <a:rPr lang="ru-RU" sz="1400" kern="1200" dirty="0" err="1" smtClean="0">
                          <a:solidFill>
                            <a:schemeClr val="tx2">
                              <a:lumMod val="75000"/>
                            </a:schemeClr>
                          </a:solidFill>
                          <a:latin typeface="Times New Roman" pitchFamily="18" charset="0"/>
                          <a:ea typeface="+mn-ea"/>
                          <a:cs typeface="Times New Roman" pitchFamily="18" charset="0"/>
                        </a:rPr>
                        <a:t>цэтификат</a:t>
                      </a:r>
                      <a:r>
                        <a:rPr lang="ru-RU" sz="1400" kern="1200" dirty="0" smtClean="0">
                          <a:solidFill>
                            <a:schemeClr val="tx2">
                              <a:lumMod val="75000"/>
                            </a:schemeClr>
                          </a:solidFill>
                          <a:latin typeface="Times New Roman" pitchFamily="18" charset="0"/>
                          <a:ea typeface="+mn-ea"/>
                          <a:cs typeface="Times New Roman" pitchFamily="18" charset="0"/>
                        </a:rPr>
                        <a:t> (</a:t>
                      </a:r>
                      <a:r>
                        <a:rPr lang="en-US" sz="1400" kern="1200" dirty="0" smtClean="0">
                          <a:solidFill>
                            <a:schemeClr val="tx2">
                              <a:lumMod val="75000"/>
                            </a:schemeClr>
                          </a:solidFill>
                          <a:latin typeface="Times New Roman" pitchFamily="18" charset="0"/>
                          <a:ea typeface="+mn-ea"/>
                          <a:cs typeface="Times New Roman" pitchFamily="18" charset="0"/>
                        </a:rPr>
                        <a:t>Goethe </a:t>
                      </a:r>
                      <a:r>
                        <a:rPr lang="en-US" sz="1400" kern="1200" dirty="0" err="1" smtClean="0">
                          <a:solidFill>
                            <a:schemeClr val="tx2">
                              <a:lumMod val="75000"/>
                            </a:schemeClr>
                          </a:solidFill>
                          <a:latin typeface="Times New Roman" pitchFamily="18" charset="0"/>
                          <a:ea typeface="+mn-ea"/>
                          <a:cs typeface="Times New Roman" pitchFamily="18" charset="0"/>
                        </a:rPr>
                        <a:t>Zertifikat</a:t>
                      </a:r>
                      <a:r>
                        <a:rPr lang="ru-RU" sz="1400" kern="1200" dirty="0" smtClean="0">
                          <a:solidFill>
                            <a:schemeClr val="tx2">
                              <a:lumMod val="75000"/>
                            </a:schemeClr>
                          </a:solidFill>
                          <a:latin typeface="Times New Roman" pitchFamily="18" charset="0"/>
                          <a:ea typeface="+mn-ea"/>
                          <a:cs typeface="Times New Roman" pitchFamily="18" charset="0"/>
                        </a:rPr>
                        <a:t>) - </a:t>
                      </a:r>
                      <a:r>
                        <a:rPr lang="en-US" sz="1400" kern="1200" dirty="0" smtClean="0">
                          <a:solidFill>
                            <a:schemeClr val="tx2">
                              <a:lumMod val="75000"/>
                            </a:schemeClr>
                          </a:solidFill>
                          <a:latin typeface="Times New Roman" pitchFamily="18" charset="0"/>
                          <a:ea typeface="+mn-ea"/>
                          <a:cs typeface="Times New Roman" pitchFamily="18" charset="0"/>
                        </a:rPr>
                        <a:t>C</a:t>
                      </a:r>
                      <a:r>
                        <a:rPr lang="ru-RU" sz="1400" kern="1200" dirty="0" smtClean="0">
                          <a:solidFill>
                            <a:schemeClr val="tx2">
                              <a:lumMod val="75000"/>
                            </a:schemeClr>
                          </a:solidFill>
                          <a:latin typeface="Times New Roman" pitchFamily="18" charset="0"/>
                          <a:ea typeface="+mn-ea"/>
                          <a:cs typeface="Times New Roman" pitchFamily="18" charset="0"/>
                        </a:rPr>
                        <a:t>2.</a:t>
                      </a:r>
                      <a:endParaRPr lang="ru-RU" sz="1400" kern="1200" dirty="0">
                        <a:solidFill>
                          <a:schemeClr val="tx2">
                            <a:lumMod val="75000"/>
                          </a:schemeClr>
                        </a:solidFill>
                        <a:latin typeface="Times New Roman" pitchFamily="18" charset="0"/>
                        <a:ea typeface="+mn-ea"/>
                        <a:cs typeface="Times New Roman" pitchFamily="18" charset="0"/>
                      </a:endParaRPr>
                    </a:p>
                  </a:txBody>
                  <a:tcPr marL="47608" marR="47608" marT="0" marB="0"/>
                </a:tc>
              </a:tr>
            </a:tbl>
          </a:graphicData>
        </a:graphic>
      </p:graphicFrame>
      <p:sp>
        <p:nvSpPr>
          <p:cNvPr id="10" name="Rectangle 1"/>
          <p:cNvSpPr>
            <a:spLocks noChangeArrowheads="1"/>
          </p:cNvSpPr>
          <p:nvPr/>
        </p:nvSpPr>
        <p:spPr bwMode="auto">
          <a:xfrm>
            <a:off x="2836863" y="16002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buClrTx/>
              <a:buFontTx/>
              <a:buNone/>
            </a:pPr>
            <a:endParaRPr lang="ru-RU" sz="180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992451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31</a:t>
            </a:fld>
            <a:endParaRPr lang="ru-RU" dirty="0"/>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6" name="Прямоугольник 5"/>
          <p:cNvSpPr/>
          <p:nvPr/>
        </p:nvSpPr>
        <p:spPr>
          <a:xfrm>
            <a:off x="520262" y="1434662"/>
            <a:ext cx="10988566" cy="759182"/>
          </a:xfrm>
          <a:prstGeom prst="rect">
            <a:avLst/>
          </a:prstGeom>
        </p:spPr>
        <p:txBody>
          <a:bodyPr wrap="square">
            <a:spAutoFit/>
          </a:bodyPr>
          <a:lstStyle/>
          <a:p>
            <a:pPr marL="342900" indent="-342900">
              <a:buFont typeface="+mj-lt"/>
              <a:buAutoNum type="arabicPeriod"/>
            </a:pPr>
            <a:endParaRPr lang="ru-RU" sz="2000" dirty="0"/>
          </a:p>
          <a:p>
            <a:r>
              <a:rPr lang="ru-RU" dirty="0"/>
              <a:t>    </a:t>
            </a:r>
            <a:endParaRPr lang="ru-RU" b="1" dirty="0"/>
          </a:p>
          <a:p>
            <a:pPr marL="342900" indent="-342900">
              <a:buFont typeface="+mj-lt"/>
              <a:buAutoNum type="arabicPeriod"/>
            </a:pPr>
            <a:endParaRPr lang="ru-RU" b="1" baseline="30000" dirty="0"/>
          </a:p>
        </p:txBody>
      </p:sp>
      <p:sp>
        <p:nvSpPr>
          <p:cNvPr id="7" name="Прямоугольник 6"/>
          <p:cNvSpPr/>
          <p:nvPr/>
        </p:nvSpPr>
        <p:spPr>
          <a:xfrm>
            <a:off x="236482" y="1576550"/>
            <a:ext cx="11650717" cy="338554"/>
          </a:xfrm>
          <a:prstGeom prst="rect">
            <a:avLst/>
          </a:prstGeom>
        </p:spPr>
        <p:txBody>
          <a:bodyPr wrap="square">
            <a:spAutoFit/>
          </a:bodyPr>
          <a:lstStyle/>
          <a:p>
            <a:pPr algn="just"/>
            <a:r>
              <a:rPr lang="ru-RU" sz="1600" dirty="0"/>
              <a:t>          </a:t>
            </a:r>
          </a:p>
        </p:txBody>
      </p:sp>
      <p:sp>
        <p:nvSpPr>
          <p:cNvPr id="8" name="Прямоугольник 7"/>
          <p:cNvSpPr/>
          <p:nvPr/>
        </p:nvSpPr>
        <p:spPr>
          <a:xfrm>
            <a:off x="236481" y="764275"/>
            <a:ext cx="11521039" cy="4573560"/>
          </a:xfrm>
          <a:prstGeom prst="rect">
            <a:avLst/>
          </a:prstGeom>
        </p:spPr>
        <p:txBody>
          <a:bodyPr wrap="square">
            <a:spAutoFit/>
          </a:bodyPr>
          <a:lstStyle/>
          <a:p>
            <a:pPr algn="just">
              <a:lnSpc>
                <a:spcPct val="115000"/>
              </a:lnSpc>
            </a:pPr>
            <a:r>
              <a:rPr lang="ru-RU" sz="2400" dirty="0" smtClean="0">
                <a:latin typeface="Times New Roman"/>
                <a:ea typeface="Times New Roman"/>
              </a:rPr>
              <a:t>-  </a:t>
            </a:r>
            <a:r>
              <a:rPr lang="ru-RU" sz="2400" dirty="0" err="1">
                <a:solidFill>
                  <a:schemeClr val="tx2"/>
                </a:solidFill>
              </a:rPr>
              <a:t>Жоғарыда</a:t>
            </a:r>
            <a:r>
              <a:rPr lang="ru-RU" sz="2400" dirty="0">
                <a:solidFill>
                  <a:schemeClr val="tx2"/>
                </a:solidFill>
              </a:rPr>
              <a:t> </a:t>
            </a:r>
            <a:r>
              <a:rPr lang="ru-RU" sz="2400" dirty="0" err="1">
                <a:solidFill>
                  <a:schemeClr val="tx2"/>
                </a:solidFill>
              </a:rPr>
              <a:t>аталған</a:t>
            </a:r>
            <a:r>
              <a:rPr lang="ru-RU" sz="2400" dirty="0">
                <a:solidFill>
                  <a:schemeClr val="tx2"/>
                </a:solidFill>
              </a:rPr>
              <a:t> </a:t>
            </a:r>
            <a:r>
              <a:rPr lang="ru-RU" sz="2400" dirty="0" err="1">
                <a:solidFill>
                  <a:schemeClr val="tx2"/>
                </a:solidFill>
              </a:rPr>
              <a:t>сертификаттары</a:t>
            </a:r>
            <a:r>
              <a:rPr lang="ru-RU" sz="2400" dirty="0">
                <a:solidFill>
                  <a:schemeClr val="tx2"/>
                </a:solidFill>
              </a:rPr>
              <a:t> </a:t>
            </a:r>
            <a:r>
              <a:rPr lang="ru-RU" sz="2400" dirty="0" err="1">
                <a:solidFill>
                  <a:schemeClr val="tx2"/>
                </a:solidFill>
              </a:rPr>
              <a:t>жоқ</a:t>
            </a:r>
            <a:r>
              <a:rPr lang="ru-RU" sz="2400" dirty="0">
                <a:solidFill>
                  <a:schemeClr val="tx2"/>
                </a:solidFill>
              </a:rPr>
              <a:t> </a:t>
            </a:r>
            <a:r>
              <a:rPr lang="ru-RU" sz="2400" dirty="0" err="1">
                <a:solidFill>
                  <a:schemeClr val="tx2"/>
                </a:solidFill>
              </a:rPr>
              <a:t>шет</a:t>
            </a:r>
            <a:r>
              <a:rPr lang="ru-RU" sz="2400" dirty="0">
                <a:solidFill>
                  <a:schemeClr val="tx2"/>
                </a:solidFill>
              </a:rPr>
              <a:t> </a:t>
            </a:r>
            <a:r>
              <a:rPr lang="ru-RU" sz="2400" dirty="0" err="1">
                <a:solidFill>
                  <a:schemeClr val="tx2"/>
                </a:solidFill>
              </a:rPr>
              <a:t>тілдерінің</a:t>
            </a:r>
            <a:r>
              <a:rPr lang="ru-RU" sz="2400" dirty="0">
                <a:solidFill>
                  <a:schemeClr val="tx2"/>
                </a:solidFill>
              </a:rPr>
              <a:t> </a:t>
            </a:r>
            <a:r>
              <a:rPr lang="ru-RU" sz="2400" dirty="0" err="1">
                <a:solidFill>
                  <a:schemeClr val="tx2"/>
                </a:solidFill>
              </a:rPr>
              <a:t>педагогтері</a:t>
            </a:r>
            <a:r>
              <a:rPr lang="ru-RU" sz="2400" dirty="0">
                <a:solidFill>
                  <a:schemeClr val="tx2"/>
                </a:solidFill>
              </a:rPr>
              <a:t> </a:t>
            </a:r>
            <a:r>
              <a:rPr lang="ru-RU" sz="2400" dirty="0" err="1">
                <a:solidFill>
                  <a:schemeClr val="tx2"/>
                </a:solidFill>
              </a:rPr>
              <a:t>біліктілік</a:t>
            </a:r>
            <a:r>
              <a:rPr lang="ru-RU" sz="2400" dirty="0">
                <a:solidFill>
                  <a:schemeClr val="tx2"/>
                </a:solidFill>
              </a:rPr>
              <a:t> </a:t>
            </a:r>
            <a:r>
              <a:rPr lang="ru-RU" sz="2400" dirty="0" err="1">
                <a:solidFill>
                  <a:schemeClr val="tx2"/>
                </a:solidFill>
              </a:rPr>
              <a:t>санатын</a:t>
            </a:r>
            <a:r>
              <a:rPr lang="ru-RU" sz="2400" dirty="0">
                <a:solidFill>
                  <a:schemeClr val="tx2"/>
                </a:solidFill>
              </a:rPr>
              <a:t> беру </a:t>
            </a:r>
            <a:r>
              <a:rPr lang="ru-RU" sz="2400" dirty="0" err="1">
                <a:solidFill>
                  <a:schemeClr val="tx2"/>
                </a:solidFill>
              </a:rPr>
              <a:t>рәсімінен</a:t>
            </a:r>
            <a:r>
              <a:rPr lang="ru-RU" sz="2400" dirty="0">
                <a:solidFill>
                  <a:schemeClr val="tx2"/>
                </a:solidFill>
              </a:rPr>
              <a:t> </a:t>
            </a:r>
            <a:r>
              <a:rPr lang="ru-RU" sz="2400" dirty="0" err="1">
                <a:solidFill>
                  <a:schemeClr val="tx2"/>
                </a:solidFill>
              </a:rPr>
              <a:t>жалпы</a:t>
            </a:r>
            <a:r>
              <a:rPr lang="ru-RU" sz="2400" dirty="0">
                <a:solidFill>
                  <a:schemeClr val="tx2"/>
                </a:solidFill>
              </a:rPr>
              <a:t> </a:t>
            </a:r>
            <a:r>
              <a:rPr lang="ru-RU" sz="2400" dirty="0" err="1">
                <a:solidFill>
                  <a:schemeClr val="tx2"/>
                </a:solidFill>
              </a:rPr>
              <a:t>негізде</a:t>
            </a:r>
            <a:r>
              <a:rPr lang="ru-RU" sz="2400" dirty="0">
                <a:solidFill>
                  <a:schemeClr val="tx2"/>
                </a:solidFill>
              </a:rPr>
              <a:t> </a:t>
            </a:r>
            <a:r>
              <a:rPr lang="ru-RU" sz="2400" dirty="0" err="1">
                <a:solidFill>
                  <a:schemeClr val="tx2"/>
                </a:solidFill>
              </a:rPr>
              <a:t>өтеді</a:t>
            </a:r>
            <a:r>
              <a:rPr lang="ru-RU" sz="2400" dirty="0">
                <a:solidFill>
                  <a:schemeClr val="tx2"/>
                </a:solidFill>
              </a:rPr>
              <a:t>.</a:t>
            </a:r>
          </a:p>
          <a:p>
            <a:r>
              <a:rPr lang="kk-KZ" sz="2400" dirty="0">
                <a:solidFill>
                  <a:schemeClr val="tx2"/>
                </a:solidFill>
              </a:rPr>
              <a:t> </a:t>
            </a:r>
            <a:endParaRPr lang="ru-RU" sz="2400" dirty="0">
              <a:solidFill>
                <a:schemeClr val="tx2"/>
              </a:solidFill>
            </a:endParaRPr>
          </a:p>
          <a:p>
            <a:r>
              <a:rPr lang="ru-RU" sz="2400" dirty="0" smtClean="0">
                <a:latin typeface="Times New Roman"/>
                <a:ea typeface="Times New Roman"/>
              </a:rPr>
              <a:t>-</a:t>
            </a:r>
            <a:r>
              <a:rPr lang="ru-RU" sz="2400" dirty="0">
                <a:solidFill>
                  <a:schemeClr val="tx2"/>
                </a:solidFill>
              </a:rPr>
              <a:t>Комиссия </a:t>
            </a:r>
            <a:r>
              <a:rPr lang="ru-RU" sz="2400" dirty="0" err="1">
                <a:solidFill>
                  <a:schemeClr val="tx2"/>
                </a:solidFill>
              </a:rPr>
              <a:t>шешімі</a:t>
            </a:r>
            <a:r>
              <a:rPr lang="ru-RU" sz="2400" dirty="0">
                <a:solidFill>
                  <a:schemeClr val="tx2"/>
                </a:solidFill>
              </a:rPr>
              <a:t> </a:t>
            </a:r>
            <a:r>
              <a:rPr lang="ru-RU" sz="2400" dirty="0" err="1">
                <a:solidFill>
                  <a:schemeClr val="tx2"/>
                </a:solidFill>
              </a:rPr>
              <a:t>аттестаттау</a:t>
            </a:r>
            <a:r>
              <a:rPr lang="ru-RU" sz="2400" dirty="0">
                <a:solidFill>
                  <a:schemeClr val="tx2"/>
                </a:solidFill>
              </a:rPr>
              <a:t> </a:t>
            </a:r>
            <a:r>
              <a:rPr lang="ru-RU" sz="2400" dirty="0" err="1">
                <a:solidFill>
                  <a:schemeClr val="tx2"/>
                </a:solidFill>
              </a:rPr>
              <a:t>органының</a:t>
            </a:r>
            <a:r>
              <a:rPr lang="ru-RU" sz="2400" dirty="0">
                <a:solidFill>
                  <a:schemeClr val="tx2"/>
                </a:solidFill>
              </a:rPr>
              <a:t> </a:t>
            </a:r>
            <a:r>
              <a:rPr lang="ru-RU" sz="2400" dirty="0" err="1">
                <a:solidFill>
                  <a:schemeClr val="tx2"/>
                </a:solidFill>
              </a:rPr>
              <a:t>бұйрығымен</a:t>
            </a:r>
            <a:r>
              <a:rPr lang="ru-RU" sz="2400" dirty="0">
                <a:solidFill>
                  <a:schemeClr val="tx2"/>
                </a:solidFill>
              </a:rPr>
              <a:t> </a:t>
            </a:r>
            <a:r>
              <a:rPr lang="ru-RU" sz="2400" dirty="0" err="1">
                <a:solidFill>
                  <a:schemeClr val="tx2"/>
                </a:solidFill>
              </a:rPr>
              <a:t>ресімделеді</a:t>
            </a:r>
            <a:r>
              <a:rPr lang="ru-RU" sz="2400" dirty="0">
                <a:solidFill>
                  <a:schemeClr val="tx2"/>
                </a:solidFill>
              </a:rPr>
              <a:t>. </a:t>
            </a:r>
            <a:r>
              <a:rPr lang="ru-RU" sz="2400" dirty="0" err="1">
                <a:solidFill>
                  <a:schemeClr val="tx2"/>
                </a:solidFill>
              </a:rPr>
              <a:t>Біліктілік</a:t>
            </a:r>
            <a:r>
              <a:rPr lang="ru-RU" sz="2400" dirty="0">
                <a:solidFill>
                  <a:schemeClr val="tx2"/>
                </a:solidFill>
              </a:rPr>
              <a:t> </a:t>
            </a:r>
            <a:r>
              <a:rPr lang="ru-RU" sz="2400" dirty="0" err="1">
                <a:solidFill>
                  <a:schemeClr val="tx2"/>
                </a:solidFill>
              </a:rPr>
              <a:t>санатын</a:t>
            </a:r>
            <a:r>
              <a:rPr lang="ru-RU" sz="2400" dirty="0">
                <a:solidFill>
                  <a:schemeClr val="tx2"/>
                </a:solidFill>
              </a:rPr>
              <a:t> беру </a:t>
            </a:r>
            <a:r>
              <a:rPr lang="ru-RU" sz="2400" dirty="0" err="1">
                <a:solidFill>
                  <a:schemeClr val="tx2"/>
                </a:solidFill>
              </a:rPr>
              <a:t>туралы</a:t>
            </a:r>
            <a:r>
              <a:rPr lang="ru-RU" sz="2400" dirty="0">
                <a:solidFill>
                  <a:schemeClr val="tx2"/>
                </a:solidFill>
              </a:rPr>
              <a:t> </a:t>
            </a:r>
            <a:r>
              <a:rPr lang="ru-RU" sz="2400" dirty="0" err="1">
                <a:solidFill>
                  <a:schemeClr val="tx2"/>
                </a:solidFill>
              </a:rPr>
              <a:t>бұйрықтың</a:t>
            </a:r>
            <a:r>
              <a:rPr lang="ru-RU" sz="2400" dirty="0">
                <a:solidFill>
                  <a:schemeClr val="tx2"/>
                </a:solidFill>
              </a:rPr>
              <a:t> </a:t>
            </a:r>
            <a:r>
              <a:rPr lang="ru-RU" sz="2400" dirty="0" err="1">
                <a:solidFill>
                  <a:schemeClr val="tx2"/>
                </a:solidFill>
              </a:rPr>
              <a:t>негізінде</a:t>
            </a:r>
            <a:r>
              <a:rPr lang="ru-RU" sz="2400" dirty="0">
                <a:solidFill>
                  <a:schemeClr val="tx2"/>
                </a:solidFill>
              </a:rPr>
              <a:t> </a:t>
            </a:r>
            <a:r>
              <a:rPr lang="ru-RU" sz="2400" dirty="0" err="1">
                <a:solidFill>
                  <a:schemeClr val="tx2"/>
                </a:solidFill>
              </a:rPr>
              <a:t>білім</a:t>
            </a:r>
            <a:r>
              <a:rPr lang="ru-RU" sz="2400" dirty="0">
                <a:solidFill>
                  <a:schemeClr val="tx2"/>
                </a:solidFill>
              </a:rPr>
              <a:t> беру </a:t>
            </a:r>
            <a:r>
              <a:rPr lang="ru-RU" sz="2400" dirty="0" err="1">
                <a:solidFill>
                  <a:schemeClr val="tx2"/>
                </a:solidFill>
              </a:rPr>
              <a:t>ұйымы</a:t>
            </a:r>
            <a:r>
              <a:rPr lang="ru-RU" sz="2400" dirty="0">
                <a:solidFill>
                  <a:schemeClr val="tx2"/>
                </a:solidFill>
              </a:rPr>
              <a:t> осы </a:t>
            </a:r>
            <a:r>
              <a:rPr lang="ru-RU" sz="2400" dirty="0" err="1">
                <a:solidFill>
                  <a:schemeClr val="tx2"/>
                </a:solidFill>
              </a:rPr>
              <a:t>Қағидаларға</a:t>
            </a:r>
            <a:r>
              <a:rPr lang="ru-RU" sz="2400" dirty="0">
                <a:solidFill>
                  <a:schemeClr val="tx2"/>
                </a:solidFill>
              </a:rPr>
              <a:t> 20-қосымшаға </a:t>
            </a:r>
            <a:r>
              <a:rPr lang="ru-RU" sz="2400" dirty="0" err="1">
                <a:solidFill>
                  <a:schemeClr val="tx2"/>
                </a:solidFill>
              </a:rPr>
              <a:t>сәйкес</a:t>
            </a:r>
            <a:r>
              <a:rPr lang="ru-RU" sz="2400" dirty="0">
                <a:solidFill>
                  <a:schemeClr val="tx2"/>
                </a:solidFill>
              </a:rPr>
              <a:t> </a:t>
            </a:r>
            <a:r>
              <a:rPr lang="ru-RU" sz="2400" dirty="0" err="1">
                <a:solidFill>
                  <a:schemeClr val="tx2"/>
                </a:solidFill>
              </a:rPr>
              <a:t>нысан</a:t>
            </a:r>
            <a:r>
              <a:rPr lang="ru-RU" sz="2400" dirty="0">
                <a:solidFill>
                  <a:schemeClr val="tx2"/>
                </a:solidFill>
              </a:rPr>
              <a:t> </a:t>
            </a:r>
            <a:r>
              <a:rPr lang="ru-RU" sz="2400" dirty="0" err="1">
                <a:solidFill>
                  <a:schemeClr val="tx2"/>
                </a:solidFill>
              </a:rPr>
              <a:t>бойынша</a:t>
            </a:r>
            <a:r>
              <a:rPr lang="ru-RU" sz="2400" dirty="0">
                <a:solidFill>
                  <a:schemeClr val="tx2"/>
                </a:solidFill>
              </a:rPr>
              <a:t> </a:t>
            </a:r>
            <a:r>
              <a:rPr lang="ru-RU" sz="2400" dirty="0" err="1">
                <a:solidFill>
                  <a:schemeClr val="tx2"/>
                </a:solidFill>
              </a:rPr>
              <a:t>біліктілік</a:t>
            </a:r>
            <a:r>
              <a:rPr lang="ru-RU" sz="2400" dirty="0">
                <a:solidFill>
                  <a:schemeClr val="tx2"/>
                </a:solidFill>
              </a:rPr>
              <a:t> беру (</a:t>
            </a:r>
            <a:r>
              <a:rPr lang="ru-RU" sz="2400" dirty="0" err="1">
                <a:solidFill>
                  <a:schemeClr val="tx2"/>
                </a:solidFill>
              </a:rPr>
              <a:t>растау</a:t>
            </a:r>
            <a:r>
              <a:rPr lang="ru-RU" sz="2400" dirty="0">
                <a:solidFill>
                  <a:schemeClr val="tx2"/>
                </a:solidFill>
              </a:rPr>
              <a:t>) </a:t>
            </a:r>
            <a:r>
              <a:rPr lang="ru-RU" sz="2400" dirty="0" err="1">
                <a:solidFill>
                  <a:schemeClr val="tx2"/>
                </a:solidFill>
              </a:rPr>
              <a:t>туралы</a:t>
            </a:r>
            <a:r>
              <a:rPr lang="ru-RU" sz="2400" dirty="0">
                <a:solidFill>
                  <a:schemeClr val="tx2"/>
                </a:solidFill>
              </a:rPr>
              <a:t> </a:t>
            </a:r>
            <a:r>
              <a:rPr lang="ru-RU" sz="2400" dirty="0" err="1">
                <a:solidFill>
                  <a:schemeClr val="tx2"/>
                </a:solidFill>
              </a:rPr>
              <a:t>куәлік</a:t>
            </a:r>
            <a:r>
              <a:rPr lang="ru-RU" sz="2400" dirty="0">
                <a:solidFill>
                  <a:schemeClr val="tx2"/>
                </a:solidFill>
              </a:rPr>
              <a:t> </a:t>
            </a:r>
            <a:r>
              <a:rPr lang="ru-RU" sz="2400" dirty="0" err="1">
                <a:solidFill>
                  <a:schemeClr val="tx2"/>
                </a:solidFill>
              </a:rPr>
              <a:t>береді</a:t>
            </a:r>
            <a:r>
              <a:rPr lang="ru-RU" sz="2400" dirty="0">
                <a:solidFill>
                  <a:schemeClr val="tx2"/>
                </a:solidFill>
              </a:rPr>
              <a:t>.  </a:t>
            </a:r>
            <a:r>
              <a:rPr lang="ru-RU" sz="2400" dirty="0" err="1">
                <a:solidFill>
                  <a:schemeClr val="tx2"/>
                </a:solidFill>
              </a:rPr>
              <a:t>Біліктілік</a:t>
            </a:r>
            <a:r>
              <a:rPr lang="ru-RU" sz="2400" dirty="0">
                <a:solidFill>
                  <a:schemeClr val="tx2"/>
                </a:solidFill>
              </a:rPr>
              <a:t> </a:t>
            </a:r>
            <a:r>
              <a:rPr lang="ru-RU" sz="2400" dirty="0" err="1">
                <a:solidFill>
                  <a:schemeClr val="tx2"/>
                </a:solidFill>
              </a:rPr>
              <a:t>санатын</a:t>
            </a:r>
            <a:r>
              <a:rPr lang="ru-RU" sz="2400" dirty="0">
                <a:solidFill>
                  <a:schemeClr val="tx2"/>
                </a:solidFill>
              </a:rPr>
              <a:t> беру </a:t>
            </a:r>
            <a:r>
              <a:rPr lang="ru-RU" sz="2400" dirty="0" err="1">
                <a:solidFill>
                  <a:schemeClr val="tx2"/>
                </a:solidFill>
              </a:rPr>
              <a:t>туралы</a:t>
            </a:r>
            <a:r>
              <a:rPr lang="ru-RU" sz="2400" dirty="0">
                <a:solidFill>
                  <a:schemeClr val="tx2"/>
                </a:solidFill>
              </a:rPr>
              <a:t> </a:t>
            </a:r>
            <a:r>
              <a:rPr lang="ru-RU" sz="2400" dirty="0" err="1">
                <a:solidFill>
                  <a:schemeClr val="tx2"/>
                </a:solidFill>
              </a:rPr>
              <a:t>куәліктерді</a:t>
            </a:r>
            <a:r>
              <a:rPr lang="ru-RU" sz="2400" dirty="0">
                <a:solidFill>
                  <a:schemeClr val="tx2"/>
                </a:solidFill>
              </a:rPr>
              <a:t> </a:t>
            </a:r>
            <a:r>
              <a:rPr lang="ru-RU" sz="2400" dirty="0" err="1">
                <a:solidFill>
                  <a:schemeClr val="tx2"/>
                </a:solidFill>
              </a:rPr>
              <a:t>беруді</a:t>
            </a:r>
            <a:r>
              <a:rPr lang="ru-RU" sz="2400" dirty="0">
                <a:solidFill>
                  <a:schemeClr val="tx2"/>
                </a:solidFill>
              </a:rPr>
              <a:t> </a:t>
            </a:r>
            <a:r>
              <a:rPr lang="ru-RU" sz="2400" dirty="0" err="1">
                <a:solidFill>
                  <a:schemeClr val="tx2"/>
                </a:solidFill>
              </a:rPr>
              <a:t>білім</a:t>
            </a:r>
            <a:r>
              <a:rPr lang="ru-RU" sz="2400" dirty="0">
                <a:solidFill>
                  <a:schemeClr val="tx2"/>
                </a:solidFill>
              </a:rPr>
              <a:t> беру </a:t>
            </a:r>
            <a:r>
              <a:rPr lang="ru-RU" sz="2400" dirty="0" err="1">
                <a:solidFill>
                  <a:schemeClr val="tx2"/>
                </a:solidFill>
              </a:rPr>
              <a:t>ұйымдары</a:t>
            </a:r>
            <a:r>
              <a:rPr lang="ru-RU" sz="2400" dirty="0">
                <a:solidFill>
                  <a:schemeClr val="tx2"/>
                </a:solidFill>
              </a:rPr>
              <a:t> </a:t>
            </a:r>
            <a:r>
              <a:rPr lang="ru-RU" sz="2400" dirty="0" err="1">
                <a:solidFill>
                  <a:schemeClr val="tx2"/>
                </a:solidFill>
              </a:rPr>
              <a:t>Комиссиялардың</a:t>
            </a:r>
            <a:r>
              <a:rPr lang="ru-RU" sz="2400" dirty="0">
                <a:solidFill>
                  <a:schemeClr val="tx2"/>
                </a:solidFill>
              </a:rPr>
              <a:t> </a:t>
            </a:r>
            <a:r>
              <a:rPr lang="ru-RU" sz="2400" dirty="0" err="1">
                <a:solidFill>
                  <a:schemeClr val="tx2"/>
                </a:solidFill>
              </a:rPr>
              <a:t>шешімдері</a:t>
            </a:r>
            <a:r>
              <a:rPr lang="ru-RU" sz="2400" dirty="0">
                <a:solidFill>
                  <a:schemeClr val="tx2"/>
                </a:solidFill>
              </a:rPr>
              <a:t> мен </a:t>
            </a:r>
            <a:r>
              <a:rPr lang="ru-RU" sz="2400" dirty="0" err="1">
                <a:solidFill>
                  <a:schemeClr val="tx2"/>
                </a:solidFill>
              </a:rPr>
              <a:t>тиісті</a:t>
            </a:r>
            <a:r>
              <a:rPr lang="ru-RU" sz="2400" dirty="0">
                <a:solidFill>
                  <a:schemeClr val="tx2"/>
                </a:solidFill>
              </a:rPr>
              <a:t> </a:t>
            </a:r>
            <a:r>
              <a:rPr lang="ru-RU" sz="2400" dirty="0" err="1">
                <a:solidFill>
                  <a:schemeClr val="tx2"/>
                </a:solidFill>
              </a:rPr>
              <a:t>бұйрықтардың</a:t>
            </a:r>
            <a:r>
              <a:rPr lang="ru-RU" sz="2400" dirty="0">
                <a:solidFill>
                  <a:schemeClr val="tx2"/>
                </a:solidFill>
              </a:rPr>
              <a:t> </a:t>
            </a:r>
            <a:r>
              <a:rPr lang="ru-RU" sz="2400" dirty="0" err="1">
                <a:solidFill>
                  <a:schemeClr val="tx2"/>
                </a:solidFill>
              </a:rPr>
              <a:t>негізінде</a:t>
            </a:r>
            <a:r>
              <a:rPr lang="ru-RU" sz="2400" dirty="0">
                <a:solidFill>
                  <a:schemeClr val="tx2"/>
                </a:solidFill>
              </a:rPr>
              <a:t> </a:t>
            </a:r>
            <a:r>
              <a:rPr lang="ru-RU" sz="2400" dirty="0" err="1">
                <a:solidFill>
                  <a:schemeClr val="tx2"/>
                </a:solidFill>
              </a:rPr>
              <a:t>жүзеге</a:t>
            </a:r>
            <a:r>
              <a:rPr lang="ru-RU" sz="2400" dirty="0">
                <a:solidFill>
                  <a:schemeClr val="tx2"/>
                </a:solidFill>
              </a:rPr>
              <a:t> </a:t>
            </a:r>
            <a:r>
              <a:rPr lang="ru-RU" sz="2400" dirty="0" err="1">
                <a:solidFill>
                  <a:schemeClr val="tx2"/>
                </a:solidFill>
              </a:rPr>
              <a:t>асырады</a:t>
            </a:r>
            <a:r>
              <a:rPr lang="ru-RU" sz="2400" dirty="0">
                <a:solidFill>
                  <a:schemeClr val="tx2"/>
                </a:solidFill>
              </a:rPr>
              <a:t> </a:t>
            </a:r>
            <a:r>
              <a:rPr lang="ru-RU" sz="2400" dirty="0" err="1">
                <a:solidFill>
                  <a:schemeClr val="tx2"/>
                </a:solidFill>
              </a:rPr>
              <a:t>және</a:t>
            </a:r>
            <a:r>
              <a:rPr lang="ru-RU" sz="2400" dirty="0">
                <a:solidFill>
                  <a:schemeClr val="tx2"/>
                </a:solidFill>
              </a:rPr>
              <a:t> осы </a:t>
            </a:r>
            <a:r>
              <a:rPr lang="ru-RU" sz="2400" dirty="0" err="1">
                <a:solidFill>
                  <a:schemeClr val="tx2"/>
                </a:solidFill>
              </a:rPr>
              <a:t>Қағидаларға</a:t>
            </a:r>
            <a:r>
              <a:rPr lang="ru-RU" sz="2400" dirty="0">
                <a:solidFill>
                  <a:schemeClr val="tx2"/>
                </a:solidFill>
              </a:rPr>
              <a:t> 21-қосымшаға </a:t>
            </a:r>
            <a:r>
              <a:rPr lang="ru-RU" sz="2400" dirty="0" err="1">
                <a:solidFill>
                  <a:schemeClr val="tx2"/>
                </a:solidFill>
              </a:rPr>
              <a:t>сәйкес</a:t>
            </a:r>
            <a:r>
              <a:rPr lang="ru-RU" sz="2400" dirty="0">
                <a:solidFill>
                  <a:schemeClr val="tx2"/>
                </a:solidFill>
              </a:rPr>
              <a:t> </a:t>
            </a:r>
            <a:r>
              <a:rPr lang="ru-RU" sz="2400" dirty="0" err="1">
                <a:solidFill>
                  <a:schemeClr val="tx2"/>
                </a:solidFill>
              </a:rPr>
              <a:t>нысан</a:t>
            </a:r>
            <a:r>
              <a:rPr lang="ru-RU" sz="2400" dirty="0">
                <a:solidFill>
                  <a:schemeClr val="tx2"/>
                </a:solidFill>
              </a:rPr>
              <a:t> </a:t>
            </a:r>
            <a:r>
              <a:rPr lang="ru-RU" sz="2400" dirty="0" err="1">
                <a:solidFill>
                  <a:schemeClr val="tx2"/>
                </a:solidFill>
              </a:rPr>
              <a:t>бойынша</a:t>
            </a:r>
            <a:r>
              <a:rPr lang="ru-RU" sz="2400" dirty="0">
                <a:solidFill>
                  <a:schemeClr val="tx2"/>
                </a:solidFill>
              </a:rPr>
              <a:t> </a:t>
            </a:r>
            <a:r>
              <a:rPr lang="ru-RU" sz="2400" dirty="0" err="1">
                <a:solidFill>
                  <a:schemeClr val="tx2"/>
                </a:solidFill>
              </a:rPr>
              <a:t>біліктілік</a:t>
            </a:r>
            <a:r>
              <a:rPr lang="ru-RU" sz="2400" dirty="0">
                <a:solidFill>
                  <a:schemeClr val="tx2"/>
                </a:solidFill>
              </a:rPr>
              <a:t> </a:t>
            </a:r>
            <a:r>
              <a:rPr lang="ru-RU" sz="2400" dirty="0" err="1">
                <a:solidFill>
                  <a:schemeClr val="tx2"/>
                </a:solidFill>
              </a:rPr>
              <a:t>санаттарын</a:t>
            </a:r>
            <a:r>
              <a:rPr lang="ru-RU" sz="2400" dirty="0">
                <a:solidFill>
                  <a:schemeClr val="tx2"/>
                </a:solidFill>
              </a:rPr>
              <a:t> беру </a:t>
            </a:r>
            <a:r>
              <a:rPr lang="ru-RU" sz="2400" dirty="0" err="1">
                <a:solidFill>
                  <a:schemeClr val="tx2"/>
                </a:solidFill>
              </a:rPr>
              <a:t>туралы</a:t>
            </a:r>
            <a:r>
              <a:rPr lang="ru-RU" sz="2400" dirty="0">
                <a:solidFill>
                  <a:schemeClr val="tx2"/>
                </a:solidFill>
              </a:rPr>
              <a:t> </a:t>
            </a:r>
            <a:r>
              <a:rPr lang="ru-RU" sz="2400" dirty="0" err="1">
                <a:solidFill>
                  <a:schemeClr val="tx2"/>
                </a:solidFill>
              </a:rPr>
              <a:t>куәліктерді</a:t>
            </a:r>
            <a:r>
              <a:rPr lang="ru-RU" sz="2400" dirty="0">
                <a:solidFill>
                  <a:schemeClr val="tx2"/>
                </a:solidFill>
              </a:rPr>
              <a:t> </a:t>
            </a:r>
            <a:r>
              <a:rPr lang="ru-RU" sz="2400" dirty="0" err="1">
                <a:solidFill>
                  <a:schemeClr val="tx2"/>
                </a:solidFill>
              </a:rPr>
              <a:t>тіркеу</a:t>
            </a:r>
            <a:r>
              <a:rPr lang="ru-RU" sz="2400" dirty="0">
                <a:solidFill>
                  <a:schemeClr val="tx2"/>
                </a:solidFill>
              </a:rPr>
              <a:t> </a:t>
            </a:r>
            <a:r>
              <a:rPr lang="ru-RU" sz="2400" dirty="0" err="1">
                <a:solidFill>
                  <a:schemeClr val="tx2"/>
                </a:solidFill>
              </a:rPr>
              <a:t>және</a:t>
            </a:r>
            <a:r>
              <a:rPr lang="ru-RU" sz="2400" dirty="0">
                <a:solidFill>
                  <a:schemeClr val="tx2"/>
                </a:solidFill>
              </a:rPr>
              <a:t> беру </a:t>
            </a:r>
            <a:r>
              <a:rPr lang="ru-RU" sz="2400" dirty="0" err="1">
                <a:solidFill>
                  <a:schemeClr val="tx2"/>
                </a:solidFill>
              </a:rPr>
              <a:t>журналында</a:t>
            </a:r>
            <a:r>
              <a:rPr lang="ru-RU" sz="2400" dirty="0">
                <a:solidFill>
                  <a:schemeClr val="tx2"/>
                </a:solidFill>
              </a:rPr>
              <a:t> </a:t>
            </a:r>
            <a:r>
              <a:rPr lang="ru-RU" sz="2400" dirty="0" err="1">
                <a:solidFill>
                  <a:schemeClr val="tx2"/>
                </a:solidFill>
              </a:rPr>
              <a:t>тіркеледі</a:t>
            </a:r>
            <a:r>
              <a:rPr lang="ru-RU" sz="2400" dirty="0">
                <a:solidFill>
                  <a:schemeClr val="tx2"/>
                </a:solidFill>
              </a:rPr>
              <a:t>.</a:t>
            </a:r>
          </a:p>
          <a:p>
            <a:r>
              <a:rPr lang="kk-KZ" sz="2000" b="1" dirty="0"/>
              <a:t> </a:t>
            </a:r>
            <a:endParaRPr lang="ru-RU" sz="2000" dirty="0"/>
          </a:p>
        </p:txBody>
      </p:sp>
    </p:spTree>
    <p:extLst>
      <p:ext uri="{BB962C8B-B14F-4D97-AF65-F5344CB8AC3E}">
        <p14:creationId xmlns:p14="http://schemas.microsoft.com/office/powerpoint/2010/main" val="370134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ru-RU" smtClean="0"/>
              <a:t>32</a:t>
            </a:fld>
            <a:endParaRPr lang="ru-RU"/>
          </a:p>
        </p:txBody>
      </p:sp>
      <p:sp>
        <p:nvSpPr>
          <p:cNvPr id="5" name="Номер слайда 1">
            <a:extLst>
              <a:ext uri="{FF2B5EF4-FFF2-40B4-BE49-F238E27FC236}">
                <a16:creationId xmlns:a16="http://schemas.microsoft.com/office/drawing/2014/main" xmlns="" id="{7E01EBED-56E2-4756-AC1E-71EB89B05128}"/>
              </a:ext>
            </a:extLst>
          </p:cNvPr>
          <p:cNvSpPr txBox="1">
            <a:spLocks/>
          </p:cNvSpPr>
          <p:nvPr/>
        </p:nvSpPr>
        <p:spPr>
          <a:xfrm>
            <a:off x="11089818" y="6404292"/>
            <a:ext cx="263983" cy="269241"/>
          </a:xfrm>
          <a:prstGeom prst="rect">
            <a:avLst/>
          </a:prstGeom>
          <a:noFill/>
          <a:ln>
            <a:noFill/>
          </a:ln>
        </p:spPr>
        <p:txBody>
          <a:bodyPr spcFirstLastPara="1" vert="horz" wrap="square" lIns="45700" tIns="45700" rIns="45700" bIns="45700" rtlCol="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fld id="{00000000-1234-1234-1234-123412341234}" type="slidenum">
              <a:rPr lang="ru-RU" smtClean="0"/>
              <a:pPr/>
              <a:t>32</a:t>
            </a:fld>
            <a:endParaRPr lang="ru-RU" dirty="0"/>
          </a:p>
        </p:txBody>
      </p:sp>
      <p:sp>
        <p:nvSpPr>
          <p:cNvPr id="9" name="Прямоугольник 8">
            <a:extLst>
              <a:ext uri="{FF2B5EF4-FFF2-40B4-BE49-F238E27FC236}">
                <a16:creationId xmlns:a16="http://schemas.microsoft.com/office/drawing/2014/main" xmlns="" id="{DD0D6709-3B5A-47FE-B54C-881DB55A3635}"/>
              </a:ext>
            </a:extLst>
          </p:cNvPr>
          <p:cNvSpPr/>
          <p:nvPr/>
        </p:nvSpPr>
        <p:spPr>
          <a:xfrm>
            <a:off x="2286001" y="2659560"/>
            <a:ext cx="7949585" cy="2123658"/>
          </a:xfrm>
          <a:prstGeom prst="rect">
            <a:avLst/>
          </a:prstGeom>
        </p:spPr>
        <p:txBody>
          <a:bodyPr wrap="square">
            <a:spAutoFit/>
          </a:bodyPr>
          <a:lstStyle/>
          <a:p>
            <a:pPr algn="ctr"/>
            <a:r>
              <a:rPr lang="ru-RU" sz="4400" b="1" dirty="0" smtClean="0">
                <a:solidFill>
                  <a:schemeClr val="tx2"/>
                </a:solidFill>
                <a:latin typeface="Century Gothic" pitchFamily="34" charset="0"/>
              </a:rPr>
              <a:t>НАЗАР ҚОЙЫП ТЫҢДАҒАНДАРЫҢЫЗҒА РАҚМЕТ!</a:t>
            </a:r>
            <a:endParaRPr lang="ru-RU" sz="4400" b="1" dirty="0">
              <a:solidFill>
                <a:schemeClr val="tx2"/>
              </a:solidFill>
              <a:latin typeface="Century Gothic" pitchFamily="34" charset="0"/>
            </a:endParaRPr>
          </a:p>
        </p:txBody>
      </p:sp>
      <p:pic>
        <p:nvPicPr>
          <p:cNvPr id="12"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39966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46386"/>
            <a:ext cx="11582400" cy="1371600"/>
          </a:xfrm>
        </p:spPr>
        <p:txBody>
          <a:bodyPr>
            <a:noAutofit/>
          </a:bodyPr>
          <a:lstStyle/>
          <a:p>
            <a:r>
              <a:rPr lang="ru-RU" sz="2400" b="1" dirty="0" err="1">
                <a:solidFill>
                  <a:schemeClr val="tx2"/>
                </a:solidFill>
                <a:latin typeface="+mn-lt"/>
                <a:ea typeface="+mn-ea"/>
                <a:cs typeface="+mn-cs"/>
              </a:rPr>
              <a:t>Негізгі</a:t>
            </a:r>
            <a:r>
              <a:rPr lang="ru-RU" sz="2400" b="1" dirty="0">
                <a:solidFill>
                  <a:schemeClr val="tx2"/>
                </a:solidFill>
                <a:latin typeface="+mn-lt"/>
                <a:ea typeface="+mn-ea"/>
                <a:cs typeface="+mn-cs"/>
              </a:rPr>
              <a:t> орта </a:t>
            </a:r>
            <a:r>
              <a:rPr lang="ru-RU" sz="2400" b="1" dirty="0" err="1">
                <a:solidFill>
                  <a:schemeClr val="tx2"/>
                </a:solidFill>
                <a:latin typeface="+mn-lt"/>
                <a:ea typeface="+mn-ea"/>
                <a:cs typeface="+mn-cs"/>
              </a:rPr>
              <a:t>және</a:t>
            </a:r>
            <a:r>
              <a:rPr lang="ru-RU" sz="2400" b="1" dirty="0">
                <a:solidFill>
                  <a:schemeClr val="tx2"/>
                </a:solidFill>
                <a:latin typeface="+mn-lt"/>
                <a:ea typeface="+mn-ea"/>
                <a:cs typeface="+mn-cs"/>
              </a:rPr>
              <a:t> </a:t>
            </a:r>
            <a:r>
              <a:rPr lang="ru-RU" sz="2400" b="1" dirty="0" err="1">
                <a:solidFill>
                  <a:schemeClr val="tx2"/>
                </a:solidFill>
                <a:latin typeface="+mn-lt"/>
                <a:ea typeface="+mn-ea"/>
                <a:cs typeface="+mn-cs"/>
              </a:rPr>
              <a:t>жалпы</a:t>
            </a:r>
            <a:r>
              <a:rPr lang="ru-RU" sz="2400" b="1" dirty="0">
                <a:solidFill>
                  <a:schemeClr val="tx2"/>
                </a:solidFill>
                <a:latin typeface="+mn-lt"/>
                <a:ea typeface="+mn-ea"/>
                <a:cs typeface="+mn-cs"/>
              </a:rPr>
              <a:t> орта </a:t>
            </a:r>
            <a:r>
              <a:rPr lang="ru-RU" sz="2400" b="1" dirty="0" err="1">
                <a:solidFill>
                  <a:schemeClr val="tx2"/>
                </a:solidFill>
                <a:latin typeface="+mn-lt"/>
                <a:ea typeface="+mn-ea"/>
                <a:cs typeface="+mn-cs"/>
              </a:rPr>
              <a:t>білім</a:t>
            </a:r>
            <a:r>
              <a:rPr lang="ru-RU" sz="2400" b="1" dirty="0">
                <a:solidFill>
                  <a:schemeClr val="tx2"/>
                </a:solidFill>
                <a:latin typeface="+mn-lt"/>
                <a:ea typeface="+mn-ea"/>
                <a:cs typeface="+mn-cs"/>
              </a:rPr>
              <a:t> беру </a:t>
            </a:r>
            <a:r>
              <a:rPr lang="ru-RU" sz="2400" b="1" dirty="0" err="1">
                <a:solidFill>
                  <a:schemeClr val="tx2"/>
                </a:solidFill>
                <a:latin typeface="+mn-lt"/>
                <a:ea typeface="+mn-ea"/>
                <a:cs typeface="+mn-cs"/>
              </a:rPr>
              <a:t>педагогтері</a:t>
            </a:r>
            <a:r>
              <a:rPr lang="ru-RU" sz="2400" b="1" dirty="0">
                <a:solidFill>
                  <a:schemeClr val="tx2"/>
                </a:solidFill>
                <a:latin typeface="+mn-lt"/>
                <a:ea typeface="+mn-ea"/>
                <a:cs typeface="+mn-cs"/>
              </a:rPr>
              <a:t> </a:t>
            </a:r>
            <a:r>
              <a:rPr lang="ru-RU" sz="2400" b="1" dirty="0" err="1">
                <a:solidFill>
                  <a:schemeClr val="tx2"/>
                </a:solidFill>
                <a:latin typeface="+mn-lt"/>
                <a:ea typeface="+mn-ea"/>
                <a:cs typeface="+mn-cs"/>
              </a:rPr>
              <a:t>үшін</a:t>
            </a:r>
            <a:r>
              <a:rPr lang="ru-RU" sz="2400" b="1" dirty="0">
                <a:solidFill>
                  <a:schemeClr val="tx2"/>
                </a:solidFill>
                <a:latin typeface="+mn-lt"/>
                <a:ea typeface="+mn-ea"/>
                <a:cs typeface="+mn-cs"/>
              </a:rPr>
              <a:t> </a:t>
            </a:r>
            <a:r>
              <a:rPr lang="ru-RU" sz="2400" b="1" dirty="0" err="1" smtClean="0">
                <a:solidFill>
                  <a:schemeClr val="tx2"/>
                </a:solidFill>
                <a:latin typeface="+mn-lt"/>
                <a:ea typeface="+mn-ea"/>
                <a:cs typeface="+mn-cs"/>
              </a:rPr>
              <a:t>төмендегідей</a:t>
            </a:r>
            <a:r>
              <a:rPr lang="ru-RU" sz="2400" b="1" dirty="0" smtClean="0">
                <a:solidFill>
                  <a:schemeClr val="tx2"/>
                </a:solidFill>
                <a:latin typeface="+mn-lt"/>
                <a:ea typeface="+mn-ea"/>
                <a:cs typeface="+mn-cs"/>
              </a:rPr>
              <a:t> </a:t>
            </a:r>
            <a:r>
              <a:rPr lang="ru-RU" sz="2400" b="1" dirty="0">
                <a:solidFill>
                  <a:schemeClr val="tx2"/>
                </a:solidFill>
                <a:latin typeface="+mn-lt"/>
                <a:ea typeface="+mn-ea"/>
                <a:cs typeface="+mn-cs"/>
              </a:rPr>
              <a:t>балл </a:t>
            </a:r>
            <a:r>
              <a:rPr lang="ru-RU" sz="2400" b="1" dirty="0" smtClean="0">
                <a:solidFill>
                  <a:schemeClr val="tx2"/>
                </a:solidFill>
                <a:latin typeface="+mn-lt"/>
                <a:ea typeface="+mn-ea"/>
                <a:cs typeface="+mn-cs"/>
              </a:rPr>
              <a:t>(</a:t>
            </a:r>
            <a:r>
              <a:rPr lang="en-US" sz="2400" b="1" dirty="0" smtClean="0">
                <a:solidFill>
                  <a:schemeClr val="tx2"/>
                </a:solidFill>
                <a:latin typeface="+mn-lt"/>
                <a:ea typeface="+mn-ea"/>
                <a:cs typeface="+mn-cs"/>
              </a:rPr>
              <a:t>%) </a:t>
            </a:r>
            <a:r>
              <a:rPr lang="ru-RU" sz="2400" b="1" dirty="0" err="1" smtClean="0">
                <a:solidFill>
                  <a:schemeClr val="tx2"/>
                </a:solidFill>
                <a:latin typeface="+mn-lt"/>
                <a:ea typeface="+mn-ea"/>
                <a:cs typeface="+mn-cs"/>
              </a:rPr>
              <a:t>алған</a:t>
            </a:r>
            <a:r>
              <a:rPr lang="ru-RU" sz="2400" b="1" dirty="0" smtClean="0">
                <a:solidFill>
                  <a:schemeClr val="tx2"/>
                </a:solidFill>
                <a:latin typeface="+mn-lt"/>
                <a:ea typeface="+mn-ea"/>
                <a:cs typeface="+mn-cs"/>
              </a:rPr>
              <a:t> </a:t>
            </a:r>
            <a:r>
              <a:rPr lang="ru-RU" sz="2400" b="1" dirty="0" err="1">
                <a:solidFill>
                  <a:schemeClr val="tx2"/>
                </a:solidFill>
                <a:latin typeface="+mn-lt"/>
                <a:ea typeface="+mn-ea"/>
                <a:cs typeface="+mn-cs"/>
              </a:rPr>
              <a:t>жағдайда</a:t>
            </a:r>
            <a:r>
              <a:rPr lang="ru-RU" sz="2400" b="1" dirty="0">
                <a:solidFill>
                  <a:schemeClr val="tx2"/>
                </a:solidFill>
                <a:latin typeface="+mn-lt"/>
                <a:ea typeface="+mn-ea"/>
                <a:cs typeface="+mn-cs"/>
              </a:rPr>
              <a:t> </a:t>
            </a:r>
            <a:r>
              <a:rPr lang="ru-RU" sz="2400" b="1" dirty="0" err="1">
                <a:solidFill>
                  <a:schemeClr val="tx2"/>
                </a:solidFill>
                <a:latin typeface="+mn-lt"/>
                <a:ea typeface="+mn-ea"/>
                <a:cs typeface="+mn-cs"/>
              </a:rPr>
              <a:t>тестілеу</a:t>
            </a:r>
            <a:r>
              <a:rPr lang="ru-RU" sz="2400" b="1" dirty="0">
                <a:solidFill>
                  <a:schemeClr val="tx2"/>
                </a:solidFill>
                <a:latin typeface="+mn-lt"/>
                <a:ea typeface="+mn-ea"/>
                <a:cs typeface="+mn-cs"/>
              </a:rPr>
              <a:t> </a:t>
            </a:r>
            <a:r>
              <a:rPr lang="ru-RU" sz="2400" b="1" dirty="0" err="1">
                <a:solidFill>
                  <a:schemeClr val="tx2"/>
                </a:solidFill>
                <a:latin typeface="+mn-lt"/>
                <a:ea typeface="+mn-ea"/>
                <a:cs typeface="+mn-cs"/>
              </a:rPr>
              <a:t>нәтижесі</a:t>
            </a:r>
            <a:r>
              <a:rPr lang="ru-RU" sz="2400" b="1" dirty="0">
                <a:solidFill>
                  <a:schemeClr val="tx2"/>
                </a:solidFill>
                <a:latin typeface="+mn-lt"/>
                <a:ea typeface="+mn-ea"/>
                <a:cs typeface="+mn-cs"/>
              </a:rPr>
              <a:t> </a:t>
            </a:r>
            <a:r>
              <a:rPr lang="ru-RU" sz="2400" b="1" dirty="0" err="1">
                <a:solidFill>
                  <a:schemeClr val="tx2"/>
                </a:solidFill>
                <a:latin typeface="+mn-lt"/>
                <a:ea typeface="+mn-ea"/>
                <a:cs typeface="+mn-cs"/>
              </a:rPr>
              <a:t>оң</a:t>
            </a:r>
            <a:r>
              <a:rPr lang="ru-RU" sz="2400" b="1" dirty="0">
                <a:solidFill>
                  <a:schemeClr val="tx2"/>
                </a:solidFill>
                <a:latin typeface="+mn-lt"/>
                <a:ea typeface="+mn-ea"/>
                <a:cs typeface="+mn-cs"/>
              </a:rPr>
              <a:t> </a:t>
            </a:r>
            <a:r>
              <a:rPr lang="ru-RU" sz="2400" b="1" dirty="0" err="1">
                <a:solidFill>
                  <a:schemeClr val="tx2"/>
                </a:solidFill>
                <a:latin typeface="+mn-lt"/>
                <a:ea typeface="+mn-ea"/>
                <a:cs typeface="+mn-cs"/>
              </a:rPr>
              <a:t>болып</a:t>
            </a:r>
            <a:r>
              <a:rPr lang="ru-RU" sz="2400" b="1" dirty="0">
                <a:solidFill>
                  <a:schemeClr val="tx2"/>
                </a:solidFill>
                <a:latin typeface="+mn-lt"/>
                <a:ea typeface="+mn-ea"/>
                <a:cs typeface="+mn-cs"/>
              </a:rPr>
              <a:t> </a:t>
            </a:r>
            <a:r>
              <a:rPr lang="ru-RU" sz="2400" b="1" dirty="0" err="1">
                <a:solidFill>
                  <a:schemeClr val="tx2"/>
                </a:solidFill>
                <a:latin typeface="+mn-lt"/>
                <a:ea typeface="+mn-ea"/>
                <a:cs typeface="+mn-cs"/>
              </a:rPr>
              <a:t>саналады</a:t>
            </a:r>
            <a:r>
              <a:rPr lang="ru-RU" sz="2400" b="1" dirty="0">
                <a:solidFill>
                  <a:schemeClr val="tx2"/>
                </a:solidFill>
                <a:latin typeface="+mn-lt"/>
                <a:ea typeface="+mn-ea"/>
                <a:cs typeface="+mn-cs"/>
              </a:rPr>
              <a:t>:</a:t>
            </a:r>
            <a:br>
              <a:rPr lang="ru-RU" sz="2400" b="1" dirty="0">
                <a:solidFill>
                  <a:schemeClr val="tx2"/>
                </a:solidFill>
                <a:latin typeface="+mn-lt"/>
                <a:ea typeface="+mn-ea"/>
                <a:cs typeface="+mn-cs"/>
              </a:rPr>
            </a:br>
            <a:endParaRPr lang="ru-RU" sz="2400" b="1" dirty="0">
              <a:solidFill>
                <a:schemeClr val="tx2"/>
              </a:solidFill>
              <a:latin typeface="+mn-lt"/>
              <a:ea typeface="+mn-ea"/>
              <a:cs typeface="+mn-cs"/>
            </a:endParaRPr>
          </a:p>
        </p:txBody>
      </p:sp>
      <p:sp>
        <p:nvSpPr>
          <p:cNvPr id="3" name="Номер слайда 2"/>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4</a:t>
            </a:fld>
            <a:endParaRPr lang="ru-RU"/>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Таблица 4"/>
          <p:cNvGraphicFramePr>
            <a:graphicFrameLocks noGrp="1"/>
          </p:cNvGraphicFramePr>
          <p:nvPr>
            <p:extLst>
              <p:ext uri="{D42A27DB-BD31-4B8C-83A1-F6EECF244321}">
                <p14:modId xmlns:p14="http://schemas.microsoft.com/office/powerpoint/2010/main" val="1296166719"/>
              </p:ext>
            </p:extLst>
          </p:nvPr>
        </p:nvGraphicFramePr>
        <p:xfrm>
          <a:off x="346842" y="1749972"/>
          <a:ext cx="11634953" cy="4682360"/>
        </p:xfrm>
        <a:graphic>
          <a:graphicData uri="http://schemas.openxmlformats.org/drawingml/2006/table">
            <a:tbl>
              <a:tblPr firstRow="1" firstCol="1" bandRow="1">
                <a:tableStyleId>{69CF1AB2-1976-4502-BF36-3FF5EA218861}</a:tableStyleId>
              </a:tblPr>
              <a:tblGrid>
                <a:gridCol w="2632842"/>
                <a:gridCol w="1608083"/>
                <a:gridCol w="1885332"/>
                <a:gridCol w="1560450"/>
                <a:gridCol w="2429408"/>
                <a:gridCol w="1518838"/>
              </a:tblGrid>
              <a:tr h="1272388">
                <a:tc>
                  <a:txBody>
                    <a:bodyPr/>
                    <a:lstStyle/>
                    <a:p>
                      <a:pPr algn="just">
                        <a:lnSpc>
                          <a:spcPct val="115000"/>
                        </a:lnSpc>
                        <a:spcAft>
                          <a:spcPts val="0"/>
                        </a:spcAft>
                      </a:pPr>
                      <a:r>
                        <a:rPr lang="ru-RU" sz="2400" dirty="0" smtClean="0">
                          <a:solidFill>
                            <a:schemeClr val="tx2"/>
                          </a:solidFill>
                          <a:effectLst/>
                        </a:rPr>
                        <a:t>Тест </a:t>
                      </a:r>
                      <a:r>
                        <a:rPr lang="ru-RU" sz="2400" dirty="0" err="1" smtClean="0">
                          <a:solidFill>
                            <a:schemeClr val="tx2"/>
                          </a:solidFill>
                          <a:effectLst/>
                        </a:rPr>
                        <a:t>тапсырмалары</a:t>
                      </a:r>
                      <a:r>
                        <a:rPr lang="ru-RU" sz="2400" dirty="0" smtClean="0">
                          <a:solidFill>
                            <a:schemeClr val="tx2"/>
                          </a:solidFill>
                          <a:effectLst/>
                        </a:rPr>
                        <a:t>/</a:t>
                      </a:r>
                      <a:r>
                        <a:rPr lang="kk-KZ" sz="2400" dirty="0" smtClean="0">
                          <a:solidFill>
                            <a:schemeClr val="tx2"/>
                          </a:solidFill>
                          <a:effectLst/>
                        </a:rPr>
                        <a:t>берілетін</a:t>
                      </a:r>
                      <a:r>
                        <a:rPr lang="kk-KZ" sz="2400" baseline="0" dirty="0" smtClean="0">
                          <a:solidFill>
                            <a:schemeClr val="tx2"/>
                          </a:solidFill>
                          <a:effectLst/>
                        </a:rPr>
                        <a:t> санаттар</a:t>
                      </a:r>
                      <a:endParaRPr lang="en-US" sz="2400" dirty="0" smtClean="0">
                        <a:solidFill>
                          <a:schemeClr val="tx2"/>
                        </a:solidFill>
                        <a:effectLst/>
                      </a:endParaRPr>
                    </a:p>
                  </a:txBody>
                  <a:tcPr marL="68580" marR="68580" marT="0" marB="0"/>
                </a:tc>
                <a:tc>
                  <a:txBody>
                    <a:bodyPr/>
                    <a:lstStyle/>
                    <a:p>
                      <a:pPr algn="just">
                        <a:lnSpc>
                          <a:spcPct val="115000"/>
                        </a:lnSpc>
                        <a:spcAft>
                          <a:spcPts val="0"/>
                        </a:spcAft>
                      </a:pPr>
                      <a:r>
                        <a:rPr lang="ru-RU" sz="2400" dirty="0">
                          <a:solidFill>
                            <a:schemeClr val="tx2"/>
                          </a:solidFill>
                          <a:effectLst/>
                        </a:rPr>
                        <a:t>«педагог»</a:t>
                      </a:r>
                      <a:endParaRPr lang="ru-RU" sz="2400" dirty="0">
                        <a:solidFill>
                          <a:schemeClr val="tx2"/>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2400" dirty="0">
                          <a:solidFill>
                            <a:schemeClr val="tx2"/>
                          </a:solidFill>
                          <a:effectLst/>
                        </a:rPr>
                        <a:t>«педагог-модератор»</a:t>
                      </a:r>
                      <a:endParaRPr lang="ru-RU" sz="2400" dirty="0">
                        <a:solidFill>
                          <a:schemeClr val="tx2"/>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2400" dirty="0">
                          <a:solidFill>
                            <a:schemeClr val="tx2"/>
                          </a:solidFill>
                          <a:effectLst/>
                        </a:rPr>
                        <a:t>«</a:t>
                      </a:r>
                      <a:r>
                        <a:rPr lang="ru-RU" sz="2400" dirty="0" smtClean="0">
                          <a:solidFill>
                            <a:schemeClr val="tx2"/>
                          </a:solidFill>
                          <a:effectLst/>
                        </a:rPr>
                        <a:t>педагог-</a:t>
                      </a:r>
                      <a:r>
                        <a:rPr lang="ru-RU" sz="2400" dirty="0" err="1" smtClean="0">
                          <a:solidFill>
                            <a:schemeClr val="tx2"/>
                          </a:solidFill>
                          <a:effectLst/>
                        </a:rPr>
                        <a:t>сарапшы</a:t>
                      </a:r>
                      <a:r>
                        <a:rPr lang="ru-RU" sz="2400" dirty="0" smtClean="0">
                          <a:solidFill>
                            <a:schemeClr val="tx2"/>
                          </a:solidFill>
                          <a:effectLst/>
                        </a:rPr>
                        <a:t>»</a:t>
                      </a:r>
                      <a:endParaRPr lang="ru-RU" sz="2400" dirty="0">
                        <a:solidFill>
                          <a:schemeClr val="tx2"/>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2400" dirty="0">
                          <a:solidFill>
                            <a:schemeClr val="tx2"/>
                          </a:solidFill>
                          <a:effectLst/>
                        </a:rPr>
                        <a:t>«</a:t>
                      </a:r>
                      <a:r>
                        <a:rPr lang="ru-RU" sz="2400" dirty="0" smtClean="0">
                          <a:solidFill>
                            <a:schemeClr val="tx2"/>
                          </a:solidFill>
                          <a:effectLst/>
                        </a:rPr>
                        <a:t>педагог-</a:t>
                      </a:r>
                      <a:r>
                        <a:rPr lang="ru-RU" sz="2400" dirty="0" err="1" smtClean="0">
                          <a:solidFill>
                            <a:schemeClr val="tx2"/>
                          </a:solidFill>
                          <a:effectLst/>
                        </a:rPr>
                        <a:t>зерттеуші</a:t>
                      </a:r>
                      <a:r>
                        <a:rPr lang="ru-RU" sz="2400" dirty="0" smtClean="0">
                          <a:solidFill>
                            <a:schemeClr val="tx2"/>
                          </a:solidFill>
                          <a:effectLst/>
                        </a:rPr>
                        <a:t>»</a:t>
                      </a:r>
                      <a:endParaRPr lang="ru-RU" sz="2400" dirty="0">
                        <a:solidFill>
                          <a:schemeClr val="tx2"/>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2400" dirty="0">
                          <a:solidFill>
                            <a:schemeClr val="tx2"/>
                          </a:solidFill>
                          <a:effectLst/>
                        </a:rPr>
                        <a:t>«</a:t>
                      </a:r>
                      <a:r>
                        <a:rPr lang="ru-RU" sz="2400" dirty="0" smtClean="0">
                          <a:solidFill>
                            <a:schemeClr val="tx2"/>
                          </a:solidFill>
                          <a:effectLst/>
                        </a:rPr>
                        <a:t>педагог-</a:t>
                      </a:r>
                      <a:r>
                        <a:rPr lang="ru-RU" sz="2400" dirty="0" err="1" smtClean="0">
                          <a:solidFill>
                            <a:schemeClr val="tx2"/>
                          </a:solidFill>
                          <a:effectLst/>
                        </a:rPr>
                        <a:t>шебер</a:t>
                      </a:r>
                      <a:r>
                        <a:rPr lang="ru-RU" sz="2400" dirty="0" smtClean="0">
                          <a:solidFill>
                            <a:schemeClr val="tx2"/>
                          </a:solidFill>
                          <a:effectLst/>
                        </a:rPr>
                        <a:t>»</a:t>
                      </a:r>
                      <a:endParaRPr lang="ru-RU" sz="2400" dirty="0">
                        <a:solidFill>
                          <a:schemeClr val="tx2"/>
                        </a:solidFill>
                        <a:effectLst/>
                        <a:latin typeface="Calibri"/>
                        <a:ea typeface="Calibri"/>
                        <a:cs typeface="Times New Roman"/>
                      </a:endParaRPr>
                    </a:p>
                  </a:txBody>
                  <a:tcPr marL="68580" marR="68580" marT="0" marB="0"/>
                </a:tc>
              </a:tr>
              <a:tr h="1704986">
                <a:tc>
                  <a:txBody>
                    <a:bodyPr/>
                    <a:lstStyle/>
                    <a:p>
                      <a:pPr algn="just">
                        <a:lnSpc>
                          <a:spcPct val="115000"/>
                        </a:lnSpc>
                        <a:spcAft>
                          <a:spcPts val="0"/>
                        </a:spcAft>
                      </a:pPr>
                      <a:r>
                        <a:rPr lang="ru-RU" sz="2400" b="1" kern="1200" dirty="0" smtClean="0">
                          <a:solidFill>
                            <a:schemeClr val="tx2"/>
                          </a:solidFill>
                          <a:effectLst/>
                          <a:latin typeface="+mn-lt"/>
                          <a:ea typeface="+mn-ea"/>
                          <a:cs typeface="+mn-cs"/>
                        </a:rPr>
                        <a:t>«</a:t>
                      </a:r>
                      <a:r>
                        <a:rPr lang="ru-RU" sz="2400" b="1" kern="1200" dirty="0" err="1" smtClean="0">
                          <a:solidFill>
                            <a:schemeClr val="tx2"/>
                          </a:solidFill>
                          <a:effectLst/>
                          <a:latin typeface="+mn-lt"/>
                          <a:ea typeface="+mn-ea"/>
                          <a:cs typeface="+mn-cs"/>
                        </a:rPr>
                        <a:t>Оқу</a:t>
                      </a:r>
                      <a:r>
                        <a:rPr lang="ru-RU" sz="2400" b="1" kern="1200" dirty="0" smtClean="0">
                          <a:solidFill>
                            <a:schemeClr val="tx2"/>
                          </a:solidFill>
                          <a:effectLst/>
                          <a:latin typeface="+mn-lt"/>
                          <a:ea typeface="+mn-ea"/>
                          <a:cs typeface="+mn-cs"/>
                        </a:rPr>
                        <a:t> </a:t>
                      </a:r>
                      <a:r>
                        <a:rPr lang="ru-RU" sz="2400" b="1" kern="1200" dirty="0" err="1" smtClean="0">
                          <a:solidFill>
                            <a:schemeClr val="tx2"/>
                          </a:solidFill>
                          <a:effectLst/>
                          <a:latin typeface="+mn-lt"/>
                          <a:ea typeface="+mn-ea"/>
                          <a:cs typeface="+mn-cs"/>
                        </a:rPr>
                        <a:t>пәнінің</a:t>
                      </a:r>
                      <a:r>
                        <a:rPr lang="ru-RU" sz="2400" b="1" kern="1200" dirty="0" smtClean="0">
                          <a:solidFill>
                            <a:schemeClr val="tx2"/>
                          </a:solidFill>
                          <a:effectLst/>
                          <a:latin typeface="+mn-lt"/>
                          <a:ea typeface="+mn-ea"/>
                          <a:cs typeface="+mn-cs"/>
                        </a:rPr>
                        <a:t> </a:t>
                      </a:r>
                      <a:r>
                        <a:rPr lang="ru-RU" sz="2400" b="1" kern="1200" dirty="0" err="1" smtClean="0">
                          <a:solidFill>
                            <a:schemeClr val="tx2"/>
                          </a:solidFill>
                          <a:effectLst/>
                          <a:latin typeface="+mn-lt"/>
                          <a:ea typeface="+mn-ea"/>
                          <a:cs typeface="+mn-cs"/>
                        </a:rPr>
                        <a:t>мазмұны</a:t>
                      </a:r>
                      <a:r>
                        <a:rPr lang="ru-RU" sz="2400" b="1" kern="1200" dirty="0" smtClean="0">
                          <a:solidFill>
                            <a:schemeClr val="tx2"/>
                          </a:solidFill>
                          <a:effectLst/>
                          <a:latin typeface="+mn-lt"/>
                          <a:ea typeface="+mn-ea"/>
                          <a:cs typeface="+mn-cs"/>
                        </a:rPr>
                        <a:t>» </a:t>
                      </a:r>
                      <a:r>
                        <a:rPr lang="ru-RU" sz="2400" b="1" kern="1200" dirty="0" err="1" smtClean="0">
                          <a:solidFill>
                            <a:schemeClr val="tx2"/>
                          </a:solidFill>
                          <a:effectLst/>
                          <a:latin typeface="+mn-lt"/>
                          <a:ea typeface="+mn-ea"/>
                          <a:cs typeface="+mn-cs"/>
                        </a:rPr>
                        <a:t>бағыты</a:t>
                      </a:r>
                      <a:r>
                        <a:rPr lang="ru-RU" sz="2400" b="1" kern="1200" dirty="0" smtClean="0">
                          <a:solidFill>
                            <a:schemeClr val="tx2"/>
                          </a:solidFill>
                          <a:effectLst/>
                          <a:latin typeface="+mn-lt"/>
                          <a:ea typeface="+mn-ea"/>
                          <a:cs typeface="+mn-cs"/>
                        </a:rPr>
                        <a:t> </a:t>
                      </a:r>
                      <a:r>
                        <a:rPr lang="ru-RU" sz="2400" b="1" kern="1200" dirty="0" err="1" smtClean="0">
                          <a:solidFill>
                            <a:schemeClr val="tx2"/>
                          </a:solidFill>
                          <a:effectLst/>
                          <a:latin typeface="+mn-lt"/>
                          <a:ea typeface="+mn-ea"/>
                          <a:cs typeface="+mn-cs"/>
                        </a:rPr>
                        <a:t>бойынша</a:t>
                      </a:r>
                      <a:r>
                        <a:rPr lang="ru-RU" sz="2400" b="1" kern="1200" dirty="0" smtClean="0">
                          <a:solidFill>
                            <a:schemeClr val="tx2"/>
                          </a:solidFill>
                          <a:effectLst/>
                          <a:latin typeface="+mn-lt"/>
                          <a:ea typeface="+mn-ea"/>
                          <a:cs typeface="+mn-cs"/>
                        </a:rPr>
                        <a:t>:</a:t>
                      </a:r>
                      <a:endParaRPr lang="ru-RU" sz="2400" b="1" kern="1200" dirty="0">
                        <a:solidFill>
                          <a:schemeClr val="tx2"/>
                        </a:solidFill>
                        <a:effectLst/>
                        <a:latin typeface="+mn-lt"/>
                        <a:ea typeface="+mn-ea"/>
                        <a:cs typeface="+mn-cs"/>
                      </a:endParaRPr>
                    </a:p>
                  </a:txBody>
                  <a:tcPr marL="68580" marR="68580" marT="0" marB="0"/>
                </a:tc>
                <a:tc>
                  <a:txBody>
                    <a:bodyPr/>
                    <a:lstStyle/>
                    <a:p>
                      <a:pPr algn="just">
                        <a:lnSpc>
                          <a:spcPct val="115000"/>
                        </a:lnSpc>
                        <a:spcAft>
                          <a:spcPts val="0"/>
                        </a:spcAft>
                      </a:pPr>
                      <a:r>
                        <a:rPr lang="ru-RU" sz="2400" dirty="0">
                          <a:solidFill>
                            <a:schemeClr val="tx2"/>
                          </a:solidFill>
                          <a:effectLst/>
                        </a:rPr>
                        <a:t>50%</a:t>
                      </a:r>
                      <a:endParaRPr lang="ru-RU" sz="2400" dirty="0">
                        <a:solidFill>
                          <a:schemeClr val="tx2"/>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2400" dirty="0">
                          <a:solidFill>
                            <a:schemeClr val="tx2"/>
                          </a:solidFill>
                          <a:effectLst/>
                        </a:rPr>
                        <a:t>60%</a:t>
                      </a:r>
                      <a:endParaRPr lang="ru-RU" sz="2400" dirty="0">
                        <a:solidFill>
                          <a:schemeClr val="tx2"/>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2400" dirty="0">
                          <a:solidFill>
                            <a:schemeClr val="tx2"/>
                          </a:solidFill>
                          <a:effectLst/>
                        </a:rPr>
                        <a:t>70%</a:t>
                      </a:r>
                      <a:endParaRPr lang="ru-RU" sz="2400" dirty="0">
                        <a:solidFill>
                          <a:schemeClr val="tx2"/>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2400">
                          <a:solidFill>
                            <a:schemeClr val="tx2"/>
                          </a:solidFill>
                          <a:effectLst/>
                        </a:rPr>
                        <a:t>80%</a:t>
                      </a:r>
                      <a:endParaRPr lang="ru-RU" sz="2400">
                        <a:solidFill>
                          <a:schemeClr val="tx2"/>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2400">
                          <a:solidFill>
                            <a:schemeClr val="tx2"/>
                          </a:solidFill>
                          <a:effectLst/>
                        </a:rPr>
                        <a:t>90%</a:t>
                      </a:r>
                      <a:endParaRPr lang="ru-RU" sz="2400">
                        <a:solidFill>
                          <a:schemeClr val="tx2"/>
                        </a:solidFill>
                        <a:effectLst/>
                        <a:latin typeface="Calibri"/>
                        <a:ea typeface="Calibri"/>
                        <a:cs typeface="Times New Roman"/>
                      </a:endParaRPr>
                    </a:p>
                  </a:txBody>
                  <a:tcPr marL="68580" marR="68580" marT="0" marB="0"/>
                </a:tc>
              </a:tr>
              <a:tr h="1704986">
                <a:tc>
                  <a:txBody>
                    <a:bodyPr/>
                    <a:lstStyle/>
                    <a:p>
                      <a:pPr algn="just">
                        <a:lnSpc>
                          <a:spcPct val="115000"/>
                        </a:lnSpc>
                        <a:spcAft>
                          <a:spcPts val="0"/>
                        </a:spcAft>
                      </a:pPr>
                      <a:r>
                        <a:rPr lang="ru-RU" sz="2400" b="1" kern="1200" dirty="0" smtClean="0">
                          <a:solidFill>
                            <a:schemeClr val="tx2"/>
                          </a:solidFill>
                          <a:effectLst/>
                          <a:latin typeface="+mn-lt"/>
                          <a:ea typeface="+mn-ea"/>
                          <a:cs typeface="+mn-cs"/>
                        </a:rPr>
                        <a:t>«Педагогика, </a:t>
                      </a:r>
                      <a:r>
                        <a:rPr lang="ru-RU" sz="2400" b="1" kern="1200" dirty="0" err="1" smtClean="0">
                          <a:solidFill>
                            <a:schemeClr val="tx2"/>
                          </a:solidFill>
                          <a:effectLst/>
                          <a:latin typeface="+mn-lt"/>
                          <a:ea typeface="+mn-ea"/>
                          <a:cs typeface="+mn-cs"/>
                        </a:rPr>
                        <a:t>оқыту</a:t>
                      </a:r>
                      <a:r>
                        <a:rPr lang="ru-RU" sz="2400" b="1" kern="1200" dirty="0" smtClean="0">
                          <a:solidFill>
                            <a:schemeClr val="tx2"/>
                          </a:solidFill>
                          <a:effectLst/>
                          <a:latin typeface="+mn-lt"/>
                          <a:ea typeface="+mn-ea"/>
                          <a:cs typeface="+mn-cs"/>
                        </a:rPr>
                        <a:t> </a:t>
                      </a:r>
                      <a:r>
                        <a:rPr lang="ru-RU" sz="2400" b="1" kern="1200" dirty="0" err="1" smtClean="0">
                          <a:solidFill>
                            <a:schemeClr val="tx2"/>
                          </a:solidFill>
                          <a:effectLst/>
                          <a:latin typeface="+mn-lt"/>
                          <a:ea typeface="+mn-ea"/>
                          <a:cs typeface="+mn-cs"/>
                        </a:rPr>
                        <a:t>әдістемесі</a:t>
                      </a:r>
                      <a:r>
                        <a:rPr lang="ru-RU" sz="2400" b="1" kern="1200" dirty="0" smtClean="0">
                          <a:solidFill>
                            <a:schemeClr val="tx2"/>
                          </a:solidFill>
                          <a:effectLst/>
                          <a:latin typeface="+mn-lt"/>
                          <a:ea typeface="+mn-ea"/>
                          <a:cs typeface="+mn-cs"/>
                        </a:rPr>
                        <a:t>» </a:t>
                      </a:r>
                      <a:r>
                        <a:rPr lang="ru-RU" sz="2400" b="1" kern="1200" dirty="0" err="1" smtClean="0">
                          <a:solidFill>
                            <a:schemeClr val="tx2"/>
                          </a:solidFill>
                          <a:effectLst/>
                          <a:latin typeface="+mn-lt"/>
                          <a:ea typeface="+mn-ea"/>
                          <a:cs typeface="+mn-cs"/>
                        </a:rPr>
                        <a:t>бағыты</a:t>
                      </a:r>
                      <a:r>
                        <a:rPr lang="ru-RU" sz="2400" b="1" kern="1200" dirty="0" smtClean="0">
                          <a:solidFill>
                            <a:schemeClr val="tx2"/>
                          </a:solidFill>
                          <a:effectLst/>
                          <a:latin typeface="+mn-lt"/>
                          <a:ea typeface="+mn-ea"/>
                          <a:cs typeface="+mn-cs"/>
                        </a:rPr>
                        <a:t> </a:t>
                      </a:r>
                      <a:r>
                        <a:rPr lang="ru-RU" sz="2400" b="1" kern="1200" dirty="0" err="1" smtClean="0">
                          <a:solidFill>
                            <a:schemeClr val="tx2"/>
                          </a:solidFill>
                          <a:effectLst/>
                          <a:latin typeface="+mn-lt"/>
                          <a:ea typeface="+mn-ea"/>
                          <a:cs typeface="+mn-cs"/>
                        </a:rPr>
                        <a:t>бойынша</a:t>
                      </a:r>
                      <a:r>
                        <a:rPr lang="ru-RU" sz="2400" b="1" kern="1200" dirty="0" smtClean="0">
                          <a:solidFill>
                            <a:schemeClr val="tx2"/>
                          </a:solidFill>
                          <a:effectLst/>
                          <a:latin typeface="+mn-lt"/>
                          <a:ea typeface="+mn-ea"/>
                          <a:cs typeface="+mn-cs"/>
                        </a:rPr>
                        <a:t>:</a:t>
                      </a:r>
                      <a:endParaRPr lang="ru-RU" sz="2400" b="1" kern="1200" dirty="0">
                        <a:solidFill>
                          <a:schemeClr val="tx2"/>
                        </a:solidFill>
                        <a:effectLst/>
                        <a:latin typeface="+mn-lt"/>
                        <a:ea typeface="+mn-ea"/>
                        <a:cs typeface="+mn-cs"/>
                      </a:endParaRPr>
                    </a:p>
                  </a:txBody>
                  <a:tcPr marL="68580" marR="68580" marT="0" marB="0"/>
                </a:tc>
                <a:tc>
                  <a:txBody>
                    <a:bodyPr/>
                    <a:lstStyle/>
                    <a:p>
                      <a:pPr algn="just">
                        <a:lnSpc>
                          <a:spcPct val="115000"/>
                        </a:lnSpc>
                        <a:spcAft>
                          <a:spcPts val="0"/>
                        </a:spcAft>
                      </a:pPr>
                      <a:r>
                        <a:rPr lang="ru-RU" sz="2400" dirty="0">
                          <a:solidFill>
                            <a:schemeClr val="tx2"/>
                          </a:solidFill>
                          <a:effectLst/>
                        </a:rPr>
                        <a:t>30%</a:t>
                      </a:r>
                      <a:endParaRPr lang="ru-RU" sz="2400" dirty="0">
                        <a:solidFill>
                          <a:schemeClr val="tx2"/>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2400">
                          <a:solidFill>
                            <a:schemeClr val="tx2"/>
                          </a:solidFill>
                          <a:effectLst/>
                        </a:rPr>
                        <a:t>40%</a:t>
                      </a:r>
                      <a:endParaRPr lang="ru-RU" sz="2400">
                        <a:solidFill>
                          <a:schemeClr val="tx2"/>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2400" dirty="0">
                          <a:solidFill>
                            <a:schemeClr val="tx2"/>
                          </a:solidFill>
                          <a:effectLst/>
                        </a:rPr>
                        <a:t>50%</a:t>
                      </a:r>
                      <a:endParaRPr lang="ru-RU" sz="2400" dirty="0">
                        <a:solidFill>
                          <a:schemeClr val="tx2"/>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2400" dirty="0">
                          <a:solidFill>
                            <a:schemeClr val="tx2"/>
                          </a:solidFill>
                          <a:effectLst/>
                        </a:rPr>
                        <a:t>60%</a:t>
                      </a:r>
                      <a:endParaRPr lang="ru-RU" sz="2400" dirty="0">
                        <a:solidFill>
                          <a:schemeClr val="tx2"/>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2400" dirty="0">
                          <a:solidFill>
                            <a:schemeClr val="tx2"/>
                          </a:solidFill>
                          <a:effectLst/>
                        </a:rPr>
                        <a:t>70%</a:t>
                      </a:r>
                      <a:endParaRPr lang="ru-RU" sz="2400" dirty="0">
                        <a:solidFill>
                          <a:schemeClr val="tx2"/>
                        </a:solidFill>
                        <a:effectLst/>
                        <a:latin typeface="Calibri"/>
                        <a:ea typeface="Calibri"/>
                        <a:cs typeface="Times New Roman"/>
                      </a:endParaRPr>
                    </a:p>
                  </a:txBody>
                  <a:tcPr marL="68580" marR="68580" marT="0" marB="0"/>
                </a:tc>
              </a:tr>
            </a:tbl>
          </a:graphicData>
        </a:graphic>
      </p:graphicFrame>
      <p:pic>
        <p:nvPicPr>
          <p:cNvPr id="6" name="Рисунок 5">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Tree>
    <p:extLst>
      <p:ext uri="{BB962C8B-B14F-4D97-AF65-F5344CB8AC3E}">
        <p14:creationId xmlns:p14="http://schemas.microsoft.com/office/powerpoint/2010/main" val="117637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0717" y="764275"/>
            <a:ext cx="11361684" cy="954166"/>
          </a:xfrm>
        </p:spPr>
        <p:txBody>
          <a:bodyPr>
            <a:normAutofit fontScale="90000"/>
          </a:bodyPr>
          <a:lstStyle/>
          <a:p>
            <a:r>
              <a:rPr lang="ru-RU" sz="2700" b="1" dirty="0" smtClean="0"/>
              <a:t/>
            </a:r>
            <a:br>
              <a:rPr lang="ru-RU" sz="2700" b="1" dirty="0" smtClean="0"/>
            </a:br>
            <a:r>
              <a:rPr lang="en-US" sz="2200" b="1" dirty="0" err="1">
                <a:solidFill>
                  <a:schemeClr val="tx2"/>
                </a:solidFill>
                <a:latin typeface="+mn-lt"/>
                <a:ea typeface="+mn-ea"/>
                <a:cs typeface="+mn-cs"/>
              </a:rPr>
              <a:t>Пайыздарды</a:t>
            </a:r>
            <a:r>
              <a:rPr lang="en-US" sz="2200" b="1" dirty="0">
                <a:solidFill>
                  <a:schemeClr val="tx2"/>
                </a:solidFill>
                <a:latin typeface="+mn-lt"/>
                <a:ea typeface="+mn-ea"/>
                <a:cs typeface="+mn-cs"/>
              </a:rPr>
              <a:t> </a:t>
            </a:r>
            <a:r>
              <a:rPr lang="en-US" sz="2200" b="1" dirty="0" err="1">
                <a:solidFill>
                  <a:schemeClr val="tx2"/>
                </a:solidFill>
                <a:latin typeface="+mn-lt"/>
                <a:ea typeface="+mn-ea"/>
                <a:cs typeface="+mn-cs"/>
              </a:rPr>
              <a:t>балдарға</a:t>
            </a:r>
            <a:r>
              <a:rPr lang="en-US" sz="2200" b="1" dirty="0">
                <a:solidFill>
                  <a:schemeClr val="tx2"/>
                </a:solidFill>
                <a:latin typeface="+mn-lt"/>
                <a:ea typeface="+mn-ea"/>
                <a:cs typeface="+mn-cs"/>
              </a:rPr>
              <a:t> </a:t>
            </a:r>
            <a:r>
              <a:rPr lang="en-US" sz="2200" b="1" dirty="0" err="1">
                <a:solidFill>
                  <a:schemeClr val="tx2"/>
                </a:solidFill>
                <a:latin typeface="+mn-lt"/>
                <a:ea typeface="+mn-ea"/>
                <a:cs typeface="+mn-cs"/>
              </a:rPr>
              <a:t>ауыстыру</a:t>
            </a:r>
            <a:r>
              <a:rPr lang="en-US" sz="2200" b="1" dirty="0">
                <a:solidFill>
                  <a:schemeClr val="tx2"/>
                </a:solidFill>
                <a:latin typeface="+mn-lt"/>
                <a:ea typeface="+mn-ea"/>
                <a:cs typeface="+mn-cs"/>
              </a:rPr>
              <a:t> </a:t>
            </a:r>
            <a:r>
              <a:rPr lang="en-US" sz="2200" b="1" dirty="0" err="1">
                <a:solidFill>
                  <a:schemeClr val="tx2"/>
                </a:solidFill>
                <a:latin typeface="+mn-lt"/>
                <a:ea typeface="+mn-ea"/>
                <a:cs typeface="+mn-cs"/>
              </a:rPr>
              <a:t>шкаласы</a:t>
            </a:r>
            <a:r>
              <a:rPr lang="ru-RU" sz="2200" b="1" dirty="0">
                <a:solidFill>
                  <a:schemeClr val="tx2"/>
                </a:solidFill>
                <a:latin typeface="+mn-lt"/>
                <a:ea typeface="+mn-ea"/>
                <a:cs typeface="+mn-cs"/>
              </a:rPr>
              <a:t/>
            </a:r>
            <a:br>
              <a:rPr lang="ru-RU" sz="2200" b="1" dirty="0">
                <a:solidFill>
                  <a:schemeClr val="tx2"/>
                </a:solidFill>
                <a:latin typeface="+mn-lt"/>
                <a:ea typeface="+mn-ea"/>
                <a:cs typeface="+mn-cs"/>
              </a:rPr>
            </a:br>
            <a:r>
              <a:rPr lang="ru-RU" sz="2200" b="1" dirty="0">
                <a:solidFill>
                  <a:schemeClr val="tx2"/>
                </a:solidFill>
                <a:latin typeface="+mn-lt"/>
                <a:ea typeface="+mn-ea"/>
                <a:cs typeface="+mn-cs"/>
              </a:rPr>
              <a:t>(</a:t>
            </a:r>
            <a:r>
              <a:rPr lang="en-US" sz="2200" b="1" dirty="0" err="1">
                <a:solidFill>
                  <a:schemeClr val="tx2"/>
                </a:solidFill>
                <a:latin typeface="+mn-lt"/>
                <a:ea typeface="+mn-ea"/>
                <a:cs typeface="+mn-cs"/>
              </a:rPr>
              <a:t>Орта</a:t>
            </a:r>
            <a:r>
              <a:rPr lang="en-US" sz="2200" b="1" dirty="0">
                <a:solidFill>
                  <a:schemeClr val="tx2"/>
                </a:solidFill>
                <a:latin typeface="+mn-lt"/>
                <a:ea typeface="+mn-ea"/>
                <a:cs typeface="+mn-cs"/>
              </a:rPr>
              <a:t> </a:t>
            </a:r>
            <a:r>
              <a:rPr lang="en-US" sz="2200" b="1" dirty="0" err="1">
                <a:solidFill>
                  <a:schemeClr val="tx2"/>
                </a:solidFill>
                <a:latin typeface="+mn-lt"/>
                <a:ea typeface="+mn-ea"/>
                <a:cs typeface="+mn-cs"/>
              </a:rPr>
              <a:t>білім</a:t>
            </a:r>
            <a:r>
              <a:rPr lang="en-US" sz="2200" b="1" dirty="0">
                <a:solidFill>
                  <a:schemeClr val="tx2"/>
                </a:solidFill>
                <a:latin typeface="+mn-lt"/>
                <a:ea typeface="+mn-ea"/>
                <a:cs typeface="+mn-cs"/>
              </a:rPr>
              <a:t> </a:t>
            </a:r>
            <a:r>
              <a:rPr lang="en-US" sz="2200" b="1" dirty="0" err="1">
                <a:solidFill>
                  <a:schemeClr val="tx2"/>
                </a:solidFill>
                <a:latin typeface="+mn-lt"/>
                <a:ea typeface="+mn-ea"/>
                <a:cs typeface="+mn-cs"/>
              </a:rPr>
              <a:t>беру</a:t>
            </a:r>
            <a:r>
              <a:rPr lang="en-US" sz="2200" b="1" dirty="0">
                <a:solidFill>
                  <a:schemeClr val="tx2"/>
                </a:solidFill>
                <a:latin typeface="+mn-lt"/>
                <a:ea typeface="+mn-ea"/>
                <a:cs typeface="+mn-cs"/>
              </a:rPr>
              <a:t> </a:t>
            </a:r>
            <a:r>
              <a:rPr lang="en-US" sz="2200" b="1" dirty="0" err="1">
                <a:solidFill>
                  <a:schemeClr val="tx2"/>
                </a:solidFill>
                <a:latin typeface="+mn-lt"/>
                <a:ea typeface="+mn-ea"/>
                <a:cs typeface="+mn-cs"/>
              </a:rPr>
              <a:t>ұйымдарының</a:t>
            </a:r>
            <a:r>
              <a:rPr lang="en-US" sz="2200" b="1" dirty="0">
                <a:solidFill>
                  <a:schemeClr val="tx2"/>
                </a:solidFill>
                <a:latin typeface="+mn-lt"/>
                <a:ea typeface="+mn-ea"/>
                <a:cs typeface="+mn-cs"/>
              </a:rPr>
              <a:t> </a:t>
            </a:r>
            <a:r>
              <a:rPr lang="en-US" sz="2200" b="1" dirty="0" err="1">
                <a:solidFill>
                  <a:schemeClr val="tx2"/>
                </a:solidFill>
                <a:latin typeface="+mn-lt"/>
                <a:ea typeface="+mn-ea"/>
                <a:cs typeface="+mn-cs"/>
              </a:rPr>
              <a:t>педагогтері</a:t>
            </a:r>
            <a:r>
              <a:rPr lang="en-US" sz="2200" b="1" dirty="0">
                <a:solidFill>
                  <a:schemeClr val="tx2"/>
                </a:solidFill>
                <a:latin typeface="+mn-lt"/>
                <a:ea typeface="+mn-ea"/>
                <a:cs typeface="+mn-cs"/>
              </a:rPr>
              <a:t>, </a:t>
            </a:r>
            <a:r>
              <a:rPr lang="en-US" sz="2200" b="1" dirty="0" err="1">
                <a:solidFill>
                  <a:schemeClr val="tx2"/>
                </a:solidFill>
                <a:latin typeface="+mn-lt"/>
                <a:ea typeface="+mn-ea"/>
                <a:cs typeface="+mn-cs"/>
              </a:rPr>
              <a:t>білім</a:t>
            </a:r>
            <a:r>
              <a:rPr lang="en-US" sz="2200" b="1" dirty="0">
                <a:solidFill>
                  <a:schemeClr val="tx2"/>
                </a:solidFill>
                <a:latin typeface="+mn-lt"/>
                <a:ea typeface="+mn-ea"/>
                <a:cs typeface="+mn-cs"/>
              </a:rPr>
              <a:t> </a:t>
            </a:r>
            <a:r>
              <a:rPr lang="en-US" sz="2200" b="1" dirty="0" err="1">
                <a:solidFill>
                  <a:schemeClr val="tx2"/>
                </a:solidFill>
                <a:latin typeface="+mn-lt"/>
                <a:ea typeface="+mn-ea"/>
                <a:cs typeface="+mn-cs"/>
              </a:rPr>
              <a:t>беру</a:t>
            </a:r>
            <a:r>
              <a:rPr lang="en-US" sz="2200" b="1" dirty="0">
                <a:solidFill>
                  <a:schemeClr val="tx2"/>
                </a:solidFill>
                <a:latin typeface="+mn-lt"/>
                <a:ea typeface="+mn-ea"/>
                <a:cs typeface="+mn-cs"/>
              </a:rPr>
              <a:t> </a:t>
            </a:r>
            <a:r>
              <a:rPr lang="en-US" sz="2200" b="1" dirty="0" err="1">
                <a:solidFill>
                  <a:schemeClr val="tx2"/>
                </a:solidFill>
                <a:latin typeface="+mn-lt"/>
                <a:ea typeface="+mn-ea"/>
                <a:cs typeface="+mn-cs"/>
              </a:rPr>
              <a:t>ұйымдарының</a:t>
            </a:r>
            <a:r>
              <a:rPr lang="en-US" sz="2200" b="1" dirty="0">
                <a:solidFill>
                  <a:schemeClr val="tx2"/>
                </a:solidFill>
                <a:latin typeface="+mn-lt"/>
                <a:ea typeface="+mn-ea"/>
                <a:cs typeface="+mn-cs"/>
              </a:rPr>
              <a:t> </a:t>
            </a:r>
            <a:r>
              <a:rPr lang="en-US" sz="2200" b="1" dirty="0" err="1">
                <a:solidFill>
                  <a:schemeClr val="tx2"/>
                </a:solidFill>
                <a:latin typeface="+mn-lt"/>
                <a:ea typeface="+mn-ea"/>
                <a:cs typeface="+mn-cs"/>
              </a:rPr>
              <a:t>әдіскерлері</a:t>
            </a:r>
            <a:r>
              <a:rPr lang="en-US" sz="2200" b="1" dirty="0">
                <a:solidFill>
                  <a:schemeClr val="tx2"/>
                </a:solidFill>
                <a:latin typeface="+mn-lt"/>
                <a:ea typeface="+mn-ea"/>
                <a:cs typeface="+mn-cs"/>
              </a:rPr>
              <a:t> </a:t>
            </a:r>
            <a:r>
              <a:rPr lang="en-US" sz="2200" b="1" dirty="0" err="1">
                <a:solidFill>
                  <a:schemeClr val="tx2"/>
                </a:solidFill>
                <a:latin typeface="+mn-lt"/>
                <a:ea typeface="+mn-ea"/>
                <a:cs typeface="+mn-cs"/>
              </a:rPr>
              <a:t>үшін</a:t>
            </a:r>
            <a:r>
              <a:rPr lang="ru-RU" sz="2200" b="1" dirty="0">
                <a:solidFill>
                  <a:schemeClr val="tx2"/>
                </a:solidFill>
                <a:latin typeface="+mn-lt"/>
                <a:ea typeface="+mn-ea"/>
                <a:cs typeface="+mn-cs"/>
              </a:rPr>
              <a:t>)</a:t>
            </a:r>
            <a:br>
              <a:rPr lang="ru-RU" sz="2200" b="1" dirty="0">
                <a:solidFill>
                  <a:schemeClr val="tx2"/>
                </a:solidFill>
                <a:latin typeface="+mn-lt"/>
                <a:ea typeface="+mn-ea"/>
                <a:cs typeface="+mn-cs"/>
              </a:rPr>
            </a:br>
            <a:r>
              <a:rPr lang="ru-RU" sz="3200" dirty="0">
                <a:solidFill>
                  <a:schemeClr val="tx2"/>
                </a:solidFill>
              </a:rPr>
              <a:t/>
            </a:r>
            <a:br>
              <a:rPr lang="ru-RU" sz="3200" dirty="0">
                <a:solidFill>
                  <a:schemeClr val="tx2"/>
                </a:solidFill>
              </a:rPr>
            </a:br>
            <a:endParaRPr lang="ru-RU" sz="3200" dirty="0">
              <a:solidFill>
                <a:schemeClr val="tx2"/>
              </a:solidFill>
            </a:endParaRPr>
          </a:p>
        </p:txBody>
      </p:sp>
      <p:sp>
        <p:nvSpPr>
          <p:cNvPr id="3" name="Номер слайда 2"/>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5</a:t>
            </a:fld>
            <a:endParaRPr lang="ru-RU"/>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Таблица 5"/>
          <p:cNvGraphicFramePr>
            <a:graphicFrameLocks noGrp="1"/>
          </p:cNvGraphicFramePr>
          <p:nvPr>
            <p:extLst>
              <p:ext uri="{D42A27DB-BD31-4B8C-83A1-F6EECF244321}">
                <p14:modId xmlns:p14="http://schemas.microsoft.com/office/powerpoint/2010/main" val="3939728986"/>
              </p:ext>
            </p:extLst>
          </p:nvPr>
        </p:nvGraphicFramePr>
        <p:xfrm>
          <a:off x="472966" y="1828798"/>
          <a:ext cx="11209281" cy="4556237"/>
        </p:xfrm>
        <a:graphic>
          <a:graphicData uri="http://schemas.openxmlformats.org/drawingml/2006/table">
            <a:tbl>
              <a:tblPr firstRow="1" firstCol="1" bandRow="1">
                <a:tableStyleId>{69CF1AB2-1976-4502-BF36-3FF5EA218861}</a:tableStyleId>
              </a:tblPr>
              <a:tblGrid>
                <a:gridCol w="2641613"/>
                <a:gridCol w="2641613"/>
                <a:gridCol w="2011105"/>
                <a:gridCol w="2011105"/>
                <a:gridCol w="1903845"/>
              </a:tblGrid>
              <a:tr h="1204957">
                <a:tc>
                  <a:txBody>
                    <a:bodyPr/>
                    <a:lstStyle/>
                    <a:p>
                      <a:pPr marL="12700" algn="just">
                        <a:lnSpc>
                          <a:spcPct val="115000"/>
                        </a:lnSpc>
                        <a:spcAft>
                          <a:spcPts val="100"/>
                        </a:spcAft>
                      </a:pPr>
                      <a:r>
                        <a:rPr lang="ru-RU" sz="1400" dirty="0" err="1" smtClean="0">
                          <a:solidFill>
                            <a:schemeClr val="tx2"/>
                          </a:solidFill>
                          <a:effectLst/>
                        </a:rPr>
                        <a:t>Санаттар</a:t>
                      </a:r>
                      <a:endParaRPr lang="ru-RU" sz="1400" dirty="0">
                        <a:solidFill>
                          <a:schemeClr val="tx2"/>
                        </a:solidFill>
                        <a:effectLst/>
                        <a:latin typeface="Calibri"/>
                        <a:ea typeface="Calibri"/>
                        <a:cs typeface="Times New Roman"/>
                      </a:endParaRPr>
                    </a:p>
                  </a:txBody>
                  <a:tcPr marL="9525" marR="9525" marT="9525" marB="9525" anchor="ctr"/>
                </a:tc>
                <a:tc>
                  <a:txBody>
                    <a:bodyPr/>
                    <a:lstStyle/>
                    <a:p>
                      <a:pPr marL="12700" algn="just">
                        <a:lnSpc>
                          <a:spcPct val="115000"/>
                        </a:lnSpc>
                        <a:spcAft>
                          <a:spcPts val="100"/>
                        </a:spcAft>
                      </a:pPr>
                      <a:r>
                        <a:rPr lang="ru-RU" sz="1400" dirty="0">
                          <a:solidFill>
                            <a:schemeClr val="tx2"/>
                          </a:solidFill>
                          <a:effectLst/>
                        </a:rPr>
                        <a:t>Блок</a:t>
                      </a:r>
                      <a:endParaRPr lang="ru-RU" sz="1400" dirty="0">
                        <a:solidFill>
                          <a:schemeClr val="tx2"/>
                        </a:solidFill>
                        <a:effectLst/>
                        <a:latin typeface="Calibri"/>
                        <a:ea typeface="Calibri"/>
                        <a:cs typeface="Times New Roman"/>
                      </a:endParaRPr>
                    </a:p>
                  </a:txBody>
                  <a:tcPr marL="9525" marR="9525" marT="9525" marB="9525" anchor="ctr"/>
                </a:tc>
                <a:tc>
                  <a:txBody>
                    <a:bodyPr/>
                    <a:lstStyle/>
                    <a:p>
                      <a:pPr marL="12700" algn="just">
                        <a:lnSpc>
                          <a:spcPct val="115000"/>
                        </a:lnSpc>
                        <a:spcAft>
                          <a:spcPts val="100"/>
                        </a:spcAft>
                      </a:pPr>
                      <a:r>
                        <a:rPr lang="ru-RU" sz="1400" dirty="0" err="1" smtClean="0">
                          <a:solidFill>
                            <a:schemeClr val="tx2"/>
                          </a:solidFill>
                          <a:effectLst/>
                        </a:rPr>
                        <a:t>Пәндер</a:t>
                      </a:r>
                      <a:r>
                        <a:rPr lang="ru-RU" sz="1400" dirty="0" smtClean="0">
                          <a:solidFill>
                            <a:schemeClr val="tx2"/>
                          </a:solidFill>
                          <a:effectLst/>
                        </a:rPr>
                        <a:t> </a:t>
                      </a:r>
                      <a:r>
                        <a:rPr lang="ru-RU" sz="1400" dirty="0" err="1" smtClean="0">
                          <a:solidFill>
                            <a:schemeClr val="tx2"/>
                          </a:solidFill>
                          <a:effectLst/>
                        </a:rPr>
                        <a:t>бойынша</a:t>
                      </a:r>
                      <a:r>
                        <a:rPr lang="ru-RU" sz="1400" dirty="0" smtClean="0">
                          <a:solidFill>
                            <a:schemeClr val="tx2"/>
                          </a:solidFill>
                          <a:effectLst/>
                        </a:rPr>
                        <a:t> </a:t>
                      </a:r>
                      <a:r>
                        <a:rPr lang="ru-RU" sz="1400" dirty="0" err="1" smtClean="0">
                          <a:solidFill>
                            <a:schemeClr val="tx2"/>
                          </a:solidFill>
                          <a:effectLst/>
                        </a:rPr>
                        <a:t>ұпай</a:t>
                      </a:r>
                      <a:r>
                        <a:rPr lang="ru-RU" sz="1400" baseline="0" dirty="0" smtClean="0">
                          <a:solidFill>
                            <a:schemeClr val="tx2"/>
                          </a:solidFill>
                          <a:effectLst/>
                        </a:rPr>
                        <a:t> саны</a:t>
                      </a:r>
                      <a:endParaRPr lang="ru-RU" sz="1400" dirty="0">
                        <a:solidFill>
                          <a:schemeClr val="tx2"/>
                        </a:solidFill>
                        <a:effectLst/>
                        <a:latin typeface="Calibri"/>
                        <a:ea typeface="Calibri"/>
                        <a:cs typeface="Times New Roman"/>
                      </a:endParaRPr>
                    </a:p>
                  </a:txBody>
                  <a:tcPr marL="9525" marR="9525" marT="9525" marB="9525" anchor="ctr"/>
                </a:tc>
                <a:tc>
                  <a:txBody>
                    <a:bodyPr/>
                    <a:lstStyle/>
                    <a:p>
                      <a:pPr marL="12700" algn="just" defTabSz="914400" rtl="0" eaLnBrk="1" latinLnBrk="0" hangingPunct="1">
                        <a:lnSpc>
                          <a:spcPct val="115000"/>
                        </a:lnSpc>
                        <a:spcAft>
                          <a:spcPts val="100"/>
                        </a:spcAft>
                      </a:pPr>
                      <a:r>
                        <a:rPr lang="en-US" sz="1400" b="1" kern="1200" dirty="0" err="1" smtClean="0">
                          <a:solidFill>
                            <a:schemeClr val="tx2"/>
                          </a:solidFill>
                          <a:effectLst/>
                          <a:latin typeface="+mn-lt"/>
                          <a:ea typeface="+mn-ea"/>
                          <a:cs typeface="+mn-cs"/>
                        </a:rPr>
                        <a:t>Біліктілік</a:t>
                      </a:r>
                      <a:r>
                        <a:rPr lang="en-US" sz="1400" b="1" kern="1200" dirty="0" smtClean="0">
                          <a:solidFill>
                            <a:schemeClr val="tx2"/>
                          </a:solidFill>
                          <a:effectLst/>
                          <a:latin typeface="+mn-lt"/>
                          <a:ea typeface="+mn-ea"/>
                          <a:cs typeface="+mn-cs"/>
                        </a:rPr>
                        <a:t> </a:t>
                      </a:r>
                      <a:r>
                        <a:rPr lang="en-US" sz="1400" b="1" kern="1200" dirty="0" err="1" smtClean="0">
                          <a:solidFill>
                            <a:schemeClr val="tx2"/>
                          </a:solidFill>
                          <a:effectLst/>
                          <a:latin typeface="+mn-lt"/>
                          <a:ea typeface="+mn-ea"/>
                          <a:cs typeface="+mn-cs"/>
                        </a:rPr>
                        <a:t>тестінен</a:t>
                      </a:r>
                      <a:r>
                        <a:rPr lang="en-US" sz="1400" b="1" kern="1200" dirty="0" smtClean="0">
                          <a:solidFill>
                            <a:schemeClr val="tx2"/>
                          </a:solidFill>
                          <a:effectLst/>
                          <a:latin typeface="+mn-lt"/>
                          <a:ea typeface="+mn-ea"/>
                          <a:cs typeface="+mn-cs"/>
                        </a:rPr>
                        <a:t> </a:t>
                      </a:r>
                      <a:r>
                        <a:rPr lang="en-US" sz="1400" b="1" kern="1200" dirty="0" err="1" smtClean="0">
                          <a:solidFill>
                            <a:schemeClr val="tx2"/>
                          </a:solidFill>
                          <a:effectLst/>
                          <a:latin typeface="+mn-lt"/>
                          <a:ea typeface="+mn-ea"/>
                          <a:cs typeface="+mn-cs"/>
                        </a:rPr>
                        <a:t>өту</a:t>
                      </a:r>
                      <a:r>
                        <a:rPr lang="en-US" sz="1400" b="1" kern="1200" dirty="0" smtClean="0">
                          <a:solidFill>
                            <a:schemeClr val="tx2"/>
                          </a:solidFill>
                          <a:effectLst/>
                          <a:latin typeface="+mn-lt"/>
                          <a:ea typeface="+mn-ea"/>
                          <a:cs typeface="+mn-cs"/>
                        </a:rPr>
                        <a:t> </a:t>
                      </a:r>
                      <a:r>
                        <a:rPr lang="en-US" sz="1400" b="1" kern="1200" dirty="0" err="1" smtClean="0">
                          <a:solidFill>
                            <a:schemeClr val="tx2"/>
                          </a:solidFill>
                          <a:effectLst/>
                          <a:latin typeface="+mn-lt"/>
                          <a:ea typeface="+mn-ea"/>
                          <a:cs typeface="+mn-cs"/>
                        </a:rPr>
                        <a:t>үшін</a:t>
                      </a:r>
                      <a:r>
                        <a:rPr lang="en-US" sz="1400" b="1" kern="1200" dirty="0" smtClean="0">
                          <a:solidFill>
                            <a:schemeClr val="tx2"/>
                          </a:solidFill>
                          <a:effectLst/>
                          <a:latin typeface="+mn-lt"/>
                          <a:ea typeface="+mn-ea"/>
                          <a:cs typeface="+mn-cs"/>
                        </a:rPr>
                        <a:t> (%)</a:t>
                      </a:r>
                      <a:endParaRPr lang="ru-RU" sz="1400" b="1" kern="1200" dirty="0">
                        <a:solidFill>
                          <a:schemeClr val="tx2"/>
                        </a:solidFill>
                        <a:effectLst/>
                        <a:latin typeface="+mn-lt"/>
                        <a:ea typeface="+mn-ea"/>
                        <a:cs typeface="+mn-cs"/>
                      </a:endParaRPr>
                    </a:p>
                  </a:txBody>
                  <a:tcPr marL="9525" marR="9525" marT="9525" marB="9525" anchor="ctr"/>
                </a:tc>
                <a:tc>
                  <a:txBody>
                    <a:bodyPr/>
                    <a:lstStyle/>
                    <a:p>
                      <a:pPr marL="12700" algn="just" defTabSz="914400" rtl="0" eaLnBrk="1" latinLnBrk="0" hangingPunct="1">
                        <a:lnSpc>
                          <a:spcPct val="115000"/>
                        </a:lnSpc>
                        <a:spcAft>
                          <a:spcPts val="100"/>
                        </a:spcAft>
                      </a:pPr>
                      <a:r>
                        <a:rPr lang="en-US" sz="1400" b="1" kern="1200" dirty="0" err="1" smtClean="0">
                          <a:solidFill>
                            <a:schemeClr val="tx2"/>
                          </a:solidFill>
                          <a:effectLst/>
                          <a:latin typeface="+mn-lt"/>
                          <a:ea typeface="+mn-ea"/>
                          <a:cs typeface="+mn-cs"/>
                        </a:rPr>
                        <a:t>Біліктілік</a:t>
                      </a:r>
                      <a:r>
                        <a:rPr lang="en-US" sz="1400" b="1" kern="1200" dirty="0" smtClean="0">
                          <a:solidFill>
                            <a:schemeClr val="tx2"/>
                          </a:solidFill>
                          <a:effectLst/>
                          <a:latin typeface="+mn-lt"/>
                          <a:ea typeface="+mn-ea"/>
                          <a:cs typeface="+mn-cs"/>
                        </a:rPr>
                        <a:t> </a:t>
                      </a:r>
                      <a:r>
                        <a:rPr lang="en-US" sz="1400" b="1" kern="1200" dirty="0" err="1" smtClean="0">
                          <a:solidFill>
                            <a:schemeClr val="tx2"/>
                          </a:solidFill>
                          <a:effectLst/>
                          <a:latin typeface="+mn-lt"/>
                          <a:ea typeface="+mn-ea"/>
                          <a:cs typeface="+mn-cs"/>
                        </a:rPr>
                        <a:t>тестінен</a:t>
                      </a:r>
                      <a:r>
                        <a:rPr lang="en-US" sz="1400" b="1" kern="1200" dirty="0" smtClean="0">
                          <a:solidFill>
                            <a:schemeClr val="tx2"/>
                          </a:solidFill>
                          <a:effectLst/>
                          <a:latin typeface="+mn-lt"/>
                          <a:ea typeface="+mn-ea"/>
                          <a:cs typeface="+mn-cs"/>
                        </a:rPr>
                        <a:t> </a:t>
                      </a:r>
                      <a:r>
                        <a:rPr lang="en-US" sz="1400" b="1" kern="1200" dirty="0" err="1" smtClean="0">
                          <a:solidFill>
                            <a:schemeClr val="tx2"/>
                          </a:solidFill>
                          <a:effectLst/>
                          <a:latin typeface="+mn-lt"/>
                          <a:ea typeface="+mn-ea"/>
                          <a:cs typeface="+mn-cs"/>
                        </a:rPr>
                        <a:t>өту</a:t>
                      </a:r>
                      <a:r>
                        <a:rPr lang="en-US" sz="1400" b="1" kern="1200" dirty="0" smtClean="0">
                          <a:solidFill>
                            <a:schemeClr val="tx2"/>
                          </a:solidFill>
                          <a:effectLst/>
                          <a:latin typeface="+mn-lt"/>
                          <a:ea typeface="+mn-ea"/>
                          <a:cs typeface="+mn-cs"/>
                        </a:rPr>
                        <a:t> </a:t>
                      </a:r>
                      <a:r>
                        <a:rPr lang="en-US" sz="1400" b="1" kern="1200" dirty="0" err="1" smtClean="0">
                          <a:solidFill>
                            <a:schemeClr val="tx2"/>
                          </a:solidFill>
                          <a:effectLst/>
                          <a:latin typeface="+mn-lt"/>
                          <a:ea typeface="+mn-ea"/>
                          <a:cs typeface="+mn-cs"/>
                        </a:rPr>
                        <a:t>үшін</a:t>
                      </a:r>
                      <a:r>
                        <a:rPr lang="en-US" sz="1400" b="1" kern="1200" dirty="0" smtClean="0">
                          <a:solidFill>
                            <a:schemeClr val="tx2"/>
                          </a:solidFill>
                          <a:effectLst/>
                          <a:latin typeface="+mn-lt"/>
                          <a:ea typeface="+mn-ea"/>
                          <a:cs typeface="+mn-cs"/>
                        </a:rPr>
                        <a:t> (</a:t>
                      </a:r>
                      <a:r>
                        <a:rPr lang="ru-RU" sz="1400" b="1" kern="1200" dirty="0" smtClean="0">
                          <a:solidFill>
                            <a:schemeClr val="tx2"/>
                          </a:solidFill>
                          <a:effectLst/>
                          <a:latin typeface="+mn-lt"/>
                          <a:ea typeface="+mn-ea"/>
                          <a:cs typeface="+mn-cs"/>
                        </a:rPr>
                        <a:t>балл)</a:t>
                      </a:r>
                      <a:endParaRPr lang="ru-RU" sz="1400" b="1" kern="1200" dirty="0">
                        <a:solidFill>
                          <a:schemeClr val="tx2"/>
                        </a:solidFill>
                        <a:effectLst/>
                        <a:latin typeface="+mn-lt"/>
                        <a:ea typeface="+mn-ea"/>
                        <a:cs typeface="+mn-cs"/>
                      </a:endParaRPr>
                    </a:p>
                  </a:txBody>
                  <a:tcPr marL="9525" marR="9525" marT="9525" marB="9525" anchor="ctr"/>
                </a:tc>
              </a:tr>
              <a:tr h="413317">
                <a:tc rowSpan="2">
                  <a:txBody>
                    <a:bodyPr/>
                    <a:lstStyle/>
                    <a:p>
                      <a:pPr marL="12700" algn="just">
                        <a:lnSpc>
                          <a:spcPct val="115000"/>
                        </a:lnSpc>
                        <a:spcAft>
                          <a:spcPts val="100"/>
                        </a:spcAft>
                      </a:pPr>
                      <a:r>
                        <a:rPr lang="ru-RU" sz="1400" dirty="0">
                          <a:solidFill>
                            <a:schemeClr val="tx2"/>
                          </a:solidFill>
                          <a:effectLst/>
                        </a:rPr>
                        <a:t>Педагог-</a:t>
                      </a:r>
                    </a:p>
                    <a:p>
                      <a:pPr marL="12700" algn="just">
                        <a:lnSpc>
                          <a:spcPct val="115000"/>
                        </a:lnSpc>
                        <a:spcAft>
                          <a:spcPts val="100"/>
                        </a:spcAft>
                      </a:pPr>
                      <a:r>
                        <a:rPr lang="ru-RU" sz="1400" dirty="0" smtClean="0">
                          <a:solidFill>
                            <a:schemeClr val="tx2"/>
                          </a:solidFill>
                          <a:effectLst/>
                        </a:rPr>
                        <a:t>Модератор</a:t>
                      </a:r>
                      <a:endParaRPr lang="ru-RU" sz="1400" dirty="0">
                        <a:solidFill>
                          <a:schemeClr val="tx2"/>
                        </a:solidFill>
                        <a:effectLst/>
                        <a:latin typeface="Calibri"/>
                        <a:ea typeface="Calibri"/>
                        <a:cs typeface="Times New Roman"/>
                      </a:endParaRPr>
                    </a:p>
                  </a:txBody>
                  <a:tcPr marL="9525" marR="9525" marT="9525" marB="9525" anchor="ctr">
                    <a:solidFill>
                      <a:schemeClr val="bg2">
                        <a:lumMod val="90000"/>
                      </a:schemeClr>
                    </a:solidFill>
                  </a:tcPr>
                </a:tc>
                <a:tc>
                  <a:txBody>
                    <a:bodyPr/>
                    <a:lstStyle/>
                    <a:p>
                      <a:pPr marL="12700" algn="just">
                        <a:lnSpc>
                          <a:spcPct val="115000"/>
                        </a:lnSpc>
                        <a:spcAft>
                          <a:spcPts val="100"/>
                        </a:spcAft>
                      </a:pPr>
                      <a:r>
                        <a:rPr lang="ru-RU" sz="1400" dirty="0" err="1" smtClean="0">
                          <a:solidFill>
                            <a:srgbClr val="000000"/>
                          </a:solidFill>
                          <a:effectLst/>
                          <a:latin typeface="Times New Roman"/>
                          <a:ea typeface="Times New Roman"/>
                        </a:rPr>
                        <a:t>Оқу</a:t>
                      </a:r>
                      <a:r>
                        <a:rPr lang="ru-RU" sz="1400" dirty="0" smtClean="0">
                          <a:solidFill>
                            <a:srgbClr val="000000"/>
                          </a:solidFill>
                          <a:effectLst/>
                          <a:latin typeface="Times New Roman"/>
                          <a:ea typeface="Times New Roman"/>
                        </a:rPr>
                        <a:t> </a:t>
                      </a:r>
                      <a:r>
                        <a:rPr lang="ru-RU" sz="1400" dirty="0" err="1" smtClean="0">
                          <a:solidFill>
                            <a:srgbClr val="000000"/>
                          </a:solidFill>
                          <a:effectLst/>
                          <a:latin typeface="Times New Roman"/>
                          <a:ea typeface="Times New Roman"/>
                        </a:rPr>
                        <a:t>пәнінің</a:t>
                      </a:r>
                      <a:r>
                        <a:rPr lang="ru-RU" sz="1400" dirty="0" smtClean="0">
                          <a:solidFill>
                            <a:srgbClr val="000000"/>
                          </a:solidFill>
                          <a:effectLst/>
                          <a:latin typeface="Times New Roman"/>
                          <a:ea typeface="Times New Roman"/>
                        </a:rPr>
                        <a:t> </a:t>
                      </a:r>
                      <a:r>
                        <a:rPr lang="ru-RU" sz="1400" dirty="0" err="1" smtClean="0">
                          <a:solidFill>
                            <a:srgbClr val="000000"/>
                          </a:solidFill>
                          <a:effectLst/>
                          <a:latin typeface="Times New Roman"/>
                          <a:ea typeface="Times New Roman"/>
                        </a:rPr>
                        <a:t>мазмұны</a:t>
                      </a:r>
                      <a:endParaRPr lang="ru-RU" sz="1400" dirty="0">
                        <a:solidFill>
                          <a:schemeClr val="tx2"/>
                        </a:solidFill>
                        <a:effectLst/>
                        <a:latin typeface="Calibri"/>
                        <a:ea typeface="Calibri"/>
                        <a:cs typeface="Times New Roman"/>
                      </a:endParaRPr>
                    </a:p>
                  </a:txBody>
                  <a:tcPr marL="9525" marR="9525" marT="9525" marB="9525" anchor="ctr">
                    <a:solidFill>
                      <a:schemeClr val="bg2">
                        <a:lumMod val="90000"/>
                      </a:schemeClr>
                    </a:solidFill>
                  </a:tcPr>
                </a:tc>
                <a:tc>
                  <a:txBody>
                    <a:bodyPr/>
                    <a:lstStyle/>
                    <a:p>
                      <a:pPr marL="12700" algn="just">
                        <a:lnSpc>
                          <a:spcPct val="115000"/>
                        </a:lnSpc>
                        <a:spcAft>
                          <a:spcPts val="100"/>
                        </a:spcAft>
                      </a:pPr>
                      <a:r>
                        <a:rPr lang="ru-RU" sz="1400" dirty="0">
                          <a:solidFill>
                            <a:schemeClr val="tx2"/>
                          </a:solidFill>
                          <a:effectLst/>
                        </a:rPr>
                        <a:t>70</a:t>
                      </a:r>
                      <a:endParaRPr lang="ru-RU" sz="1400" dirty="0">
                        <a:solidFill>
                          <a:schemeClr val="tx2"/>
                        </a:solidFill>
                        <a:effectLst/>
                        <a:latin typeface="Calibri"/>
                        <a:ea typeface="Calibri"/>
                        <a:cs typeface="Times New Roman"/>
                      </a:endParaRPr>
                    </a:p>
                  </a:txBody>
                  <a:tcPr marL="9525" marR="9525" marT="9525" marB="9525" anchor="ctr">
                    <a:solidFill>
                      <a:schemeClr val="bg2">
                        <a:lumMod val="90000"/>
                      </a:schemeClr>
                    </a:solidFill>
                  </a:tcPr>
                </a:tc>
                <a:tc>
                  <a:txBody>
                    <a:bodyPr/>
                    <a:lstStyle/>
                    <a:p>
                      <a:pPr marL="12700" algn="just">
                        <a:lnSpc>
                          <a:spcPct val="115000"/>
                        </a:lnSpc>
                        <a:spcAft>
                          <a:spcPts val="100"/>
                        </a:spcAft>
                      </a:pPr>
                      <a:r>
                        <a:rPr lang="ru-RU" sz="1400" dirty="0">
                          <a:solidFill>
                            <a:schemeClr val="tx2"/>
                          </a:solidFill>
                          <a:effectLst/>
                        </a:rPr>
                        <a:t>60%</a:t>
                      </a:r>
                      <a:endParaRPr lang="ru-RU" sz="1400" dirty="0">
                        <a:solidFill>
                          <a:schemeClr val="tx2"/>
                        </a:solidFill>
                        <a:effectLst/>
                        <a:latin typeface="Calibri"/>
                        <a:ea typeface="Calibri"/>
                        <a:cs typeface="Times New Roman"/>
                      </a:endParaRPr>
                    </a:p>
                  </a:txBody>
                  <a:tcPr marL="9525" marR="9525" marT="9525" marB="9525" anchor="ctr">
                    <a:solidFill>
                      <a:schemeClr val="bg2">
                        <a:lumMod val="90000"/>
                      </a:schemeClr>
                    </a:solidFill>
                  </a:tcPr>
                </a:tc>
                <a:tc>
                  <a:txBody>
                    <a:bodyPr/>
                    <a:lstStyle/>
                    <a:p>
                      <a:pPr marL="12700" algn="just">
                        <a:lnSpc>
                          <a:spcPct val="115000"/>
                        </a:lnSpc>
                        <a:spcAft>
                          <a:spcPts val="100"/>
                        </a:spcAft>
                      </a:pPr>
                      <a:r>
                        <a:rPr lang="ru-RU" sz="1400" dirty="0">
                          <a:solidFill>
                            <a:schemeClr val="tx2"/>
                          </a:solidFill>
                          <a:effectLst/>
                        </a:rPr>
                        <a:t>42</a:t>
                      </a:r>
                      <a:endParaRPr lang="ru-RU" sz="1400" dirty="0">
                        <a:solidFill>
                          <a:schemeClr val="tx2"/>
                        </a:solidFill>
                        <a:effectLst/>
                        <a:latin typeface="Calibri"/>
                        <a:ea typeface="Calibri"/>
                        <a:cs typeface="Times New Roman"/>
                      </a:endParaRPr>
                    </a:p>
                  </a:txBody>
                  <a:tcPr marL="9525" marR="9525" marT="9525" marB="9525" anchor="ctr">
                    <a:solidFill>
                      <a:schemeClr val="bg2">
                        <a:lumMod val="90000"/>
                      </a:schemeClr>
                    </a:solidFill>
                  </a:tcPr>
                </a:tc>
              </a:tr>
              <a:tr h="424503">
                <a:tc vMerge="1">
                  <a:txBody>
                    <a:bodyPr/>
                    <a:lstStyle/>
                    <a:p>
                      <a:endParaRPr lang="ru-RU"/>
                    </a:p>
                  </a:txBody>
                  <a:tcPr/>
                </a:tc>
                <a:tc>
                  <a:txBody>
                    <a:bodyPr/>
                    <a:lstStyle/>
                    <a:p>
                      <a:pPr marL="12700" algn="just">
                        <a:lnSpc>
                          <a:spcPct val="115000"/>
                        </a:lnSpc>
                        <a:spcAft>
                          <a:spcPts val="100"/>
                        </a:spcAft>
                      </a:pPr>
                      <a:r>
                        <a:rPr lang="ru-RU" sz="1400" dirty="0" smtClean="0">
                          <a:solidFill>
                            <a:srgbClr val="000000"/>
                          </a:solidFill>
                          <a:effectLst/>
                          <a:latin typeface="Times New Roman"/>
                          <a:ea typeface="Times New Roman"/>
                        </a:rPr>
                        <a:t>Педагогика, </a:t>
                      </a:r>
                      <a:r>
                        <a:rPr lang="ru-RU" sz="1400" dirty="0" err="1" smtClean="0">
                          <a:solidFill>
                            <a:srgbClr val="000000"/>
                          </a:solidFill>
                          <a:effectLst/>
                          <a:latin typeface="Times New Roman"/>
                          <a:ea typeface="Times New Roman"/>
                        </a:rPr>
                        <a:t>оқыту</a:t>
                      </a:r>
                      <a:r>
                        <a:rPr lang="ru-RU" sz="1400" dirty="0" smtClean="0">
                          <a:solidFill>
                            <a:srgbClr val="000000"/>
                          </a:solidFill>
                          <a:effectLst/>
                          <a:latin typeface="Times New Roman"/>
                          <a:ea typeface="Times New Roman"/>
                        </a:rPr>
                        <a:t> </a:t>
                      </a:r>
                      <a:r>
                        <a:rPr lang="ru-RU" sz="1400" dirty="0" err="1" smtClean="0">
                          <a:solidFill>
                            <a:srgbClr val="000000"/>
                          </a:solidFill>
                          <a:effectLst/>
                          <a:latin typeface="Times New Roman"/>
                          <a:ea typeface="Times New Roman"/>
                        </a:rPr>
                        <a:t>әдістемесі</a:t>
                      </a:r>
                      <a:endParaRPr lang="ru-RU" sz="1400" dirty="0">
                        <a:solidFill>
                          <a:schemeClr val="tx2"/>
                        </a:solidFill>
                        <a:effectLst/>
                        <a:latin typeface="Calibri"/>
                        <a:ea typeface="Calibri"/>
                        <a:cs typeface="Times New Roman"/>
                      </a:endParaRPr>
                    </a:p>
                  </a:txBody>
                  <a:tcPr marL="9525" marR="9525" marT="9525" marB="9525" anchor="ctr">
                    <a:solidFill>
                      <a:schemeClr val="bg2">
                        <a:lumMod val="90000"/>
                      </a:schemeClr>
                    </a:solidFill>
                  </a:tcPr>
                </a:tc>
                <a:tc>
                  <a:txBody>
                    <a:bodyPr/>
                    <a:lstStyle/>
                    <a:p>
                      <a:pPr marL="12700" algn="just">
                        <a:lnSpc>
                          <a:spcPct val="115000"/>
                        </a:lnSpc>
                        <a:spcAft>
                          <a:spcPts val="100"/>
                        </a:spcAft>
                      </a:pPr>
                      <a:r>
                        <a:rPr lang="ru-RU" sz="1400">
                          <a:solidFill>
                            <a:schemeClr val="tx2"/>
                          </a:solidFill>
                          <a:effectLst/>
                        </a:rPr>
                        <a:t>30</a:t>
                      </a:r>
                      <a:endParaRPr lang="ru-RU" sz="1400">
                        <a:solidFill>
                          <a:schemeClr val="tx2"/>
                        </a:solidFill>
                        <a:effectLst/>
                        <a:latin typeface="Calibri"/>
                        <a:ea typeface="Calibri"/>
                        <a:cs typeface="Times New Roman"/>
                      </a:endParaRPr>
                    </a:p>
                  </a:txBody>
                  <a:tcPr marL="9525" marR="9525" marT="9525" marB="9525" anchor="ctr">
                    <a:solidFill>
                      <a:schemeClr val="bg2">
                        <a:lumMod val="90000"/>
                      </a:schemeClr>
                    </a:solidFill>
                  </a:tcPr>
                </a:tc>
                <a:tc>
                  <a:txBody>
                    <a:bodyPr/>
                    <a:lstStyle/>
                    <a:p>
                      <a:pPr marL="12700" algn="just">
                        <a:lnSpc>
                          <a:spcPct val="115000"/>
                        </a:lnSpc>
                        <a:spcAft>
                          <a:spcPts val="100"/>
                        </a:spcAft>
                      </a:pPr>
                      <a:r>
                        <a:rPr lang="ru-RU" sz="1400" dirty="0">
                          <a:solidFill>
                            <a:schemeClr val="tx2"/>
                          </a:solidFill>
                          <a:effectLst/>
                        </a:rPr>
                        <a:t>40%</a:t>
                      </a:r>
                      <a:endParaRPr lang="ru-RU" sz="1400" dirty="0">
                        <a:solidFill>
                          <a:schemeClr val="tx2"/>
                        </a:solidFill>
                        <a:effectLst/>
                        <a:latin typeface="Calibri"/>
                        <a:ea typeface="Calibri"/>
                        <a:cs typeface="Times New Roman"/>
                      </a:endParaRPr>
                    </a:p>
                  </a:txBody>
                  <a:tcPr marL="9525" marR="9525" marT="9525" marB="9525" anchor="ctr">
                    <a:solidFill>
                      <a:schemeClr val="bg2">
                        <a:lumMod val="90000"/>
                      </a:schemeClr>
                    </a:solidFill>
                  </a:tcPr>
                </a:tc>
                <a:tc>
                  <a:txBody>
                    <a:bodyPr/>
                    <a:lstStyle/>
                    <a:p>
                      <a:pPr marL="12700" algn="just">
                        <a:lnSpc>
                          <a:spcPct val="115000"/>
                        </a:lnSpc>
                        <a:spcAft>
                          <a:spcPts val="100"/>
                        </a:spcAft>
                      </a:pPr>
                      <a:r>
                        <a:rPr lang="ru-RU" sz="1400" dirty="0">
                          <a:solidFill>
                            <a:schemeClr val="tx2"/>
                          </a:solidFill>
                          <a:effectLst/>
                        </a:rPr>
                        <a:t>12</a:t>
                      </a:r>
                      <a:endParaRPr lang="ru-RU" sz="1400" dirty="0">
                        <a:solidFill>
                          <a:schemeClr val="tx2"/>
                        </a:solidFill>
                        <a:effectLst/>
                        <a:latin typeface="Calibri"/>
                        <a:ea typeface="Calibri"/>
                        <a:cs typeface="Times New Roman"/>
                      </a:endParaRPr>
                    </a:p>
                  </a:txBody>
                  <a:tcPr marL="9525" marR="9525" marT="9525" marB="9525" anchor="ctr">
                    <a:solidFill>
                      <a:schemeClr val="bg2">
                        <a:lumMod val="90000"/>
                      </a:schemeClr>
                    </a:solidFill>
                  </a:tcPr>
                </a:tc>
              </a:tr>
              <a:tr h="413317">
                <a:tc rowSpan="2">
                  <a:txBody>
                    <a:bodyPr/>
                    <a:lstStyle/>
                    <a:p>
                      <a:pPr marL="12700" algn="just">
                        <a:lnSpc>
                          <a:spcPct val="115000"/>
                        </a:lnSpc>
                        <a:spcAft>
                          <a:spcPts val="100"/>
                        </a:spcAft>
                      </a:pPr>
                      <a:r>
                        <a:rPr lang="ru-RU" sz="1400" dirty="0">
                          <a:solidFill>
                            <a:schemeClr val="tx2"/>
                          </a:solidFill>
                          <a:effectLst/>
                        </a:rPr>
                        <a:t>Педагог-</a:t>
                      </a:r>
                    </a:p>
                    <a:p>
                      <a:pPr marL="12700" algn="just">
                        <a:lnSpc>
                          <a:spcPct val="115000"/>
                        </a:lnSpc>
                        <a:spcAft>
                          <a:spcPts val="100"/>
                        </a:spcAft>
                      </a:pPr>
                      <a:r>
                        <a:rPr lang="ru-RU" sz="1400" dirty="0" err="1" smtClean="0">
                          <a:solidFill>
                            <a:schemeClr val="tx2"/>
                          </a:solidFill>
                          <a:effectLst/>
                        </a:rPr>
                        <a:t>Сарапшы</a:t>
                      </a:r>
                      <a:endParaRPr lang="ru-RU" sz="1400" dirty="0">
                        <a:solidFill>
                          <a:schemeClr val="tx2"/>
                        </a:solidFill>
                        <a:effectLst/>
                        <a:latin typeface="Calibri"/>
                        <a:ea typeface="Calibri"/>
                        <a:cs typeface="Times New Roman"/>
                      </a:endParaRPr>
                    </a:p>
                  </a:txBody>
                  <a:tcPr marL="9525" marR="9525" marT="9525" marB="9525" anchor="ctr">
                    <a:solidFill>
                      <a:schemeClr val="accent2">
                        <a:lumMod val="40000"/>
                        <a:lumOff val="60000"/>
                      </a:schemeClr>
                    </a:solidFill>
                  </a:tcPr>
                </a:tc>
                <a:tc>
                  <a:txBody>
                    <a:bodyPr/>
                    <a:lstStyle/>
                    <a:p>
                      <a:pPr marL="12700" algn="just">
                        <a:lnSpc>
                          <a:spcPct val="115000"/>
                        </a:lnSpc>
                        <a:spcAft>
                          <a:spcPts val="100"/>
                        </a:spcAft>
                      </a:pPr>
                      <a:r>
                        <a:rPr lang="ru-RU" sz="1400" dirty="0" err="1" smtClean="0">
                          <a:solidFill>
                            <a:srgbClr val="000000"/>
                          </a:solidFill>
                          <a:effectLst/>
                          <a:latin typeface="Times New Roman"/>
                          <a:ea typeface="Times New Roman"/>
                        </a:rPr>
                        <a:t>Оқу</a:t>
                      </a:r>
                      <a:r>
                        <a:rPr lang="ru-RU" sz="1400" dirty="0" smtClean="0">
                          <a:solidFill>
                            <a:srgbClr val="000000"/>
                          </a:solidFill>
                          <a:effectLst/>
                          <a:latin typeface="Times New Roman"/>
                          <a:ea typeface="Times New Roman"/>
                        </a:rPr>
                        <a:t> </a:t>
                      </a:r>
                      <a:r>
                        <a:rPr lang="ru-RU" sz="1400" dirty="0" err="1" smtClean="0">
                          <a:solidFill>
                            <a:srgbClr val="000000"/>
                          </a:solidFill>
                          <a:effectLst/>
                          <a:latin typeface="Times New Roman"/>
                          <a:ea typeface="Times New Roman"/>
                        </a:rPr>
                        <a:t>пәнінің</a:t>
                      </a:r>
                      <a:r>
                        <a:rPr lang="ru-RU" sz="1400" dirty="0" smtClean="0">
                          <a:solidFill>
                            <a:srgbClr val="000000"/>
                          </a:solidFill>
                          <a:effectLst/>
                          <a:latin typeface="Times New Roman"/>
                          <a:ea typeface="Times New Roman"/>
                        </a:rPr>
                        <a:t> </a:t>
                      </a:r>
                      <a:r>
                        <a:rPr lang="ru-RU" sz="1400" dirty="0" err="1" smtClean="0">
                          <a:solidFill>
                            <a:srgbClr val="000000"/>
                          </a:solidFill>
                          <a:effectLst/>
                          <a:latin typeface="Times New Roman"/>
                          <a:ea typeface="Times New Roman"/>
                        </a:rPr>
                        <a:t>мазмұны</a:t>
                      </a:r>
                      <a:endParaRPr lang="ru-RU" sz="1400" dirty="0">
                        <a:solidFill>
                          <a:schemeClr val="tx2"/>
                        </a:solidFill>
                        <a:effectLst/>
                        <a:latin typeface="Calibri"/>
                        <a:ea typeface="Calibri"/>
                        <a:cs typeface="Times New Roman"/>
                      </a:endParaRPr>
                    </a:p>
                  </a:txBody>
                  <a:tcPr marL="9525" marR="9525" marT="9525" marB="9525" anchor="ctr">
                    <a:solidFill>
                      <a:schemeClr val="accent2">
                        <a:lumMod val="40000"/>
                        <a:lumOff val="60000"/>
                      </a:schemeClr>
                    </a:solidFill>
                  </a:tcPr>
                </a:tc>
                <a:tc>
                  <a:txBody>
                    <a:bodyPr/>
                    <a:lstStyle/>
                    <a:p>
                      <a:pPr marL="12700" algn="just">
                        <a:lnSpc>
                          <a:spcPct val="115000"/>
                        </a:lnSpc>
                        <a:spcAft>
                          <a:spcPts val="100"/>
                        </a:spcAft>
                      </a:pPr>
                      <a:r>
                        <a:rPr lang="ru-RU" sz="1400">
                          <a:solidFill>
                            <a:schemeClr val="tx2"/>
                          </a:solidFill>
                          <a:effectLst/>
                        </a:rPr>
                        <a:t>70</a:t>
                      </a:r>
                      <a:endParaRPr lang="ru-RU" sz="1400">
                        <a:solidFill>
                          <a:schemeClr val="tx2"/>
                        </a:solidFill>
                        <a:effectLst/>
                        <a:latin typeface="Calibri"/>
                        <a:ea typeface="Calibri"/>
                        <a:cs typeface="Times New Roman"/>
                      </a:endParaRPr>
                    </a:p>
                  </a:txBody>
                  <a:tcPr marL="9525" marR="9525" marT="9525" marB="9525" anchor="ctr">
                    <a:solidFill>
                      <a:schemeClr val="accent2">
                        <a:lumMod val="40000"/>
                        <a:lumOff val="60000"/>
                      </a:schemeClr>
                    </a:solidFill>
                  </a:tcPr>
                </a:tc>
                <a:tc>
                  <a:txBody>
                    <a:bodyPr/>
                    <a:lstStyle/>
                    <a:p>
                      <a:pPr marL="12700" algn="just">
                        <a:lnSpc>
                          <a:spcPct val="115000"/>
                        </a:lnSpc>
                        <a:spcAft>
                          <a:spcPts val="100"/>
                        </a:spcAft>
                      </a:pPr>
                      <a:r>
                        <a:rPr lang="ru-RU" sz="1400" dirty="0">
                          <a:solidFill>
                            <a:schemeClr val="tx2"/>
                          </a:solidFill>
                          <a:effectLst/>
                        </a:rPr>
                        <a:t>70%</a:t>
                      </a:r>
                      <a:endParaRPr lang="ru-RU" sz="1400" dirty="0">
                        <a:solidFill>
                          <a:schemeClr val="tx2"/>
                        </a:solidFill>
                        <a:effectLst/>
                        <a:latin typeface="Calibri"/>
                        <a:ea typeface="Calibri"/>
                        <a:cs typeface="Times New Roman"/>
                      </a:endParaRPr>
                    </a:p>
                  </a:txBody>
                  <a:tcPr marL="9525" marR="9525" marT="9525" marB="9525" anchor="ctr">
                    <a:solidFill>
                      <a:schemeClr val="accent2">
                        <a:lumMod val="40000"/>
                        <a:lumOff val="60000"/>
                      </a:schemeClr>
                    </a:solidFill>
                  </a:tcPr>
                </a:tc>
                <a:tc>
                  <a:txBody>
                    <a:bodyPr/>
                    <a:lstStyle/>
                    <a:p>
                      <a:pPr marL="12700" algn="just">
                        <a:lnSpc>
                          <a:spcPct val="115000"/>
                        </a:lnSpc>
                        <a:spcAft>
                          <a:spcPts val="100"/>
                        </a:spcAft>
                      </a:pPr>
                      <a:r>
                        <a:rPr lang="ru-RU" sz="1400" dirty="0">
                          <a:solidFill>
                            <a:schemeClr val="tx2"/>
                          </a:solidFill>
                          <a:effectLst/>
                        </a:rPr>
                        <a:t>49</a:t>
                      </a:r>
                      <a:endParaRPr lang="ru-RU" sz="1400" dirty="0">
                        <a:solidFill>
                          <a:schemeClr val="tx2"/>
                        </a:solidFill>
                        <a:effectLst/>
                        <a:latin typeface="Calibri"/>
                        <a:ea typeface="Calibri"/>
                        <a:cs typeface="Times New Roman"/>
                      </a:endParaRPr>
                    </a:p>
                  </a:txBody>
                  <a:tcPr marL="9525" marR="9525" marT="9525" marB="9525" anchor="ctr">
                    <a:solidFill>
                      <a:schemeClr val="accent2">
                        <a:lumMod val="40000"/>
                        <a:lumOff val="60000"/>
                      </a:schemeClr>
                    </a:solidFill>
                  </a:tcPr>
                </a:tc>
              </a:tr>
              <a:tr h="424503">
                <a:tc vMerge="1">
                  <a:txBody>
                    <a:bodyPr/>
                    <a:lstStyle/>
                    <a:p>
                      <a:endParaRPr lang="ru-RU"/>
                    </a:p>
                  </a:txBody>
                  <a:tcPr/>
                </a:tc>
                <a:tc>
                  <a:txBody>
                    <a:bodyPr/>
                    <a:lstStyle/>
                    <a:p>
                      <a:pPr marL="12700" algn="just">
                        <a:lnSpc>
                          <a:spcPct val="115000"/>
                        </a:lnSpc>
                        <a:spcAft>
                          <a:spcPts val="100"/>
                        </a:spcAft>
                      </a:pPr>
                      <a:r>
                        <a:rPr lang="ru-RU" sz="1400" dirty="0" smtClean="0">
                          <a:solidFill>
                            <a:srgbClr val="000000"/>
                          </a:solidFill>
                          <a:effectLst/>
                          <a:latin typeface="Times New Roman"/>
                          <a:ea typeface="Times New Roman"/>
                        </a:rPr>
                        <a:t>Педагогика, </a:t>
                      </a:r>
                      <a:r>
                        <a:rPr lang="ru-RU" sz="1400" dirty="0" err="1" smtClean="0">
                          <a:solidFill>
                            <a:srgbClr val="000000"/>
                          </a:solidFill>
                          <a:effectLst/>
                          <a:latin typeface="Times New Roman"/>
                          <a:ea typeface="Times New Roman"/>
                        </a:rPr>
                        <a:t>оқыту</a:t>
                      </a:r>
                      <a:r>
                        <a:rPr lang="ru-RU" sz="1400" dirty="0" smtClean="0">
                          <a:solidFill>
                            <a:srgbClr val="000000"/>
                          </a:solidFill>
                          <a:effectLst/>
                          <a:latin typeface="Times New Roman"/>
                          <a:ea typeface="Times New Roman"/>
                        </a:rPr>
                        <a:t> </a:t>
                      </a:r>
                      <a:r>
                        <a:rPr lang="ru-RU" sz="1400" dirty="0" err="1" smtClean="0">
                          <a:solidFill>
                            <a:srgbClr val="000000"/>
                          </a:solidFill>
                          <a:effectLst/>
                          <a:latin typeface="Times New Roman"/>
                          <a:ea typeface="Times New Roman"/>
                        </a:rPr>
                        <a:t>әдістемесі</a:t>
                      </a:r>
                      <a:endParaRPr lang="ru-RU" sz="1400" dirty="0">
                        <a:solidFill>
                          <a:schemeClr val="tx2"/>
                        </a:solidFill>
                        <a:effectLst/>
                        <a:latin typeface="Calibri"/>
                        <a:ea typeface="Calibri"/>
                        <a:cs typeface="Times New Roman"/>
                      </a:endParaRPr>
                    </a:p>
                  </a:txBody>
                  <a:tcPr marL="9525" marR="9525" marT="9525" marB="9525" anchor="ctr">
                    <a:solidFill>
                      <a:schemeClr val="accent2">
                        <a:lumMod val="40000"/>
                        <a:lumOff val="60000"/>
                      </a:schemeClr>
                    </a:solidFill>
                  </a:tcPr>
                </a:tc>
                <a:tc>
                  <a:txBody>
                    <a:bodyPr/>
                    <a:lstStyle/>
                    <a:p>
                      <a:pPr marL="12700" algn="just">
                        <a:lnSpc>
                          <a:spcPct val="115000"/>
                        </a:lnSpc>
                        <a:spcAft>
                          <a:spcPts val="100"/>
                        </a:spcAft>
                      </a:pPr>
                      <a:r>
                        <a:rPr lang="ru-RU" sz="1400" dirty="0">
                          <a:solidFill>
                            <a:schemeClr val="tx2"/>
                          </a:solidFill>
                          <a:effectLst/>
                        </a:rPr>
                        <a:t>30</a:t>
                      </a:r>
                      <a:endParaRPr lang="ru-RU" sz="1400" dirty="0">
                        <a:solidFill>
                          <a:schemeClr val="tx2"/>
                        </a:solidFill>
                        <a:effectLst/>
                        <a:latin typeface="Calibri"/>
                        <a:ea typeface="Calibri"/>
                        <a:cs typeface="Times New Roman"/>
                      </a:endParaRPr>
                    </a:p>
                  </a:txBody>
                  <a:tcPr marL="9525" marR="9525" marT="9525" marB="9525" anchor="ctr">
                    <a:solidFill>
                      <a:schemeClr val="accent2">
                        <a:lumMod val="40000"/>
                        <a:lumOff val="60000"/>
                      </a:schemeClr>
                    </a:solidFill>
                  </a:tcPr>
                </a:tc>
                <a:tc>
                  <a:txBody>
                    <a:bodyPr/>
                    <a:lstStyle/>
                    <a:p>
                      <a:pPr marL="12700" algn="just">
                        <a:lnSpc>
                          <a:spcPct val="115000"/>
                        </a:lnSpc>
                        <a:spcAft>
                          <a:spcPts val="100"/>
                        </a:spcAft>
                      </a:pPr>
                      <a:r>
                        <a:rPr lang="ru-RU" sz="1400" dirty="0">
                          <a:solidFill>
                            <a:schemeClr val="tx2"/>
                          </a:solidFill>
                          <a:effectLst/>
                        </a:rPr>
                        <a:t>50%</a:t>
                      </a:r>
                      <a:endParaRPr lang="ru-RU" sz="1400" dirty="0">
                        <a:solidFill>
                          <a:schemeClr val="tx2"/>
                        </a:solidFill>
                        <a:effectLst/>
                        <a:latin typeface="Calibri"/>
                        <a:ea typeface="Calibri"/>
                        <a:cs typeface="Times New Roman"/>
                      </a:endParaRPr>
                    </a:p>
                  </a:txBody>
                  <a:tcPr marL="9525" marR="9525" marT="9525" marB="9525" anchor="ctr">
                    <a:solidFill>
                      <a:schemeClr val="accent2">
                        <a:lumMod val="40000"/>
                        <a:lumOff val="60000"/>
                      </a:schemeClr>
                    </a:solidFill>
                  </a:tcPr>
                </a:tc>
                <a:tc>
                  <a:txBody>
                    <a:bodyPr/>
                    <a:lstStyle/>
                    <a:p>
                      <a:pPr marL="12700" algn="just">
                        <a:lnSpc>
                          <a:spcPct val="115000"/>
                        </a:lnSpc>
                        <a:spcAft>
                          <a:spcPts val="100"/>
                        </a:spcAft>
                      </a:pPr>
                      <a:r>
                        <a:rPr lang="ru-RU" sz="1400" dirty="0">
                          <a:solidFill>
                            <a:schemeClr val="tx2"/>
                          </a:solidFill>
                          <a:effectLst/>
                        </a:rPr>
                        <a:t>15</a:t>
                      </a:r>
                      <a:endParaRPr lang="ru-RU" sz="1400" dirty="0">
                        <a:solidFill>
                          <a:schemeClr val="tx2"/>
                        </a:solidFill>
                        <a:effectLst/>
                        <a:latin typeface="Calibri"/>
                        <a:ea typeface="Calibri"/>
                        <a:cs typeface="Times New Roman"/>
                      </a:endParaRPr>
                    </a:p>
                  </a:txBody>
                  <a:tcPr marL="9525" marR="9525" marT="9525" marB="9525" anchor="ctr">
                    <a:solidFill>
                      <a:schemeClr val="accent2">
                        <a:lumMod val="40000"/>
                        <a:lumOff val="60000"/>
                      </a:schemeClr>
                    </a:solidFill>
                  </a:tcPr>
                </a:tc>
              </a:tr>
              <a:tr h="413317">
                <a:tc rowSpan="2">
                  <a:txBody>
                    <a:bodyPr/>
                    <a:lstStyle/>
                    <a:p>
                      <a:pPr marL="12700" algn="just">
                        <a:lnSpc>
                          <a:spcPct val="115000"/>
                        </a:lnSpc>
                        <a:spcAft>
                          <a:spcPts val="100"/>
                        </a:spcAft>
                      </a:pPr>
                      <a:r>
                        <a:rPr lang="ru-RU" sz="1400" dirty="0">
                          <a:solidFill>
                            <a:schemeClr val="tx2"/>
                          </a:solidFill>
                          <a:effectLst/>
                        </a:rPr>
                        <a:t>Педагог-</a:t>
                      </a:r>
                    </a:p>
                    <a:p>
                      <a:pPr marL="12700" algn="just">
                        <a:lnSpc>
                          <a:spcPct val="115000"/>
                        </a:lnSpc>
                        <a:spcAft>
                          <a:spcPts val="100"/>
                        </a:spcAft>
                      </a:pPr>
                      <a:r>
                        <a:rPr lang="ru-RU" sz="1400" dirty="0" err="1" smtClean="0">
                          <a:solidFill>
                            <a:schemeClr val="tx2"/>
                          </a:solidFill>
                          <a:effectLst/>
                        </a:rPr>
                        <a:t>зерттеуші</a:t>
                      </a:r>
                      <a:endParaRPr lang="ru-RU" sz="1400" dirty="0">
                        <a:solidFill>
                          <a:schemeClr val="tx2"/>
                        </a:solidFill>
                        <a:effectLst/>
                        <a:latin typeface="Calibri"/>
                        <a:ea typeface="Calibri"/>
                        <a:cs typeface="Times New Roman"/>
                      </a:endParaRPr>
                    </a:p>
                  </a:txBody>
                  <a:tcPr marL="9525" marR="9525" marT="9525" marB="9525" anchor="ctr">
                    <a:solidFill>
                      <a:schemeClr val="accent3">
                        <a:lumMod val="60000"/>
                        <a:lumOff val="40000"/>
                      </a:schemeClr>
                    </a:solidFill>
                  </a:tcPr>
                </a:tc>
                <a:tc>
                  <a:txBody>
                    <a:bodyPr/>
                    <a:lstStyle/>
                    <a:p>
                      <a:pPr marL="12700" algn="just">
                        <a:lnSpc>
                          <a:spcPct val="115000"/>
                        </a:lnSpc>
                        <a:spcAft>
                          <a:spcPts val="100"/>
                        </a:spcAft>
                      </a:pPr>
                      <a:r>
                        <a:rPr lang="ru-RU" sz="1400" dirty="0" err="1" smtClean="0">
                          <a:solidFill>
                            <a:srgbClr val="000000"/>
                          </a:solidFill>
                          <a:effectLst/>
                          <a:latin typeface="Times New Roman"/>
                          <a:ea typeface="Times New Roman"/>
                        </a:rPr>
                        <a:t>Оқу</a:t>
                      </a:r>
                      <a:r>
                        <a:rPr lang="ru-RU" sz="1400" dirty="0" smtClean="0">
                          <a:solidFill>
                            <a:srgbClr val="000000"/>
                          </a:solidFill>
                          <a:effectLst/>
                          <a:latin typeface="Times New Roman"/>
                          <a:ea typeface="Times New Roman"/>
                        </a:rPr>
                        <a:t> </a:t>
                      </a:r>
                      <a:r>
                        <a:rPr lang="ru-RU" sz="1400" dirty="0" err="1" smtClean="0">
                          <a:solidFill>
                            <a:srgbClr val="000000"/>
                          </a:solidFill>
                          <a:effectLst/>
                          <a:latin typeface="Times New Roman"/>
                          <a:ea typeface="Times New Roman"/>
                        </a:rPr>
                        <a:t>пәнінің</a:t>
                      </a:r>
                      <a:r>
                        <a:rPr lang="ru-RU" sz="1400" dirty="0" smtClean="0">
                          <a:solidFill>
                            <a:srgbClr val="000000"/>
                          </a:solidFill>
                          <a:effectLst/>
                          <a:latin typeface="Times New Roman"/>
                          <a:ea typeface="Times New Roman"/>
                        </a:rPr>
                        <a:t> </a:t>
                      </a:r>
                      <a:r>
                        <a:rPr lang="ru-RU" sz="1400" dirty="0" err="1" smtClean="0">
                          <a:solidFill>
                            <a:srgbClr val="000000"/>
                          </a:solidFill>
                          <a:effectLst/>
                          <a:latin typeface="Times New Roman"/>
                          <a:ea typeface="Times New Roman"/>
                        </a:rPr>
                        <a:t>мазмұны</a:t>
                      </a:r>
                      <a:endParaRPr lang="ru-RU" sz="1400" dirty="0">
                        <a:solidFill>
                          <a:schemeClr val="tx2"/>
                        </a:solidFill>
                        <a:effectLst/>
                        <a:latin typeface="Calibri"/>
                        <a:ea typeface="Calibri"/>
                        <a:cs typeface="Times New Roman"/>
                      </a:endParaRPr>
                    </a:p>
                  </a:txBody>
                  <a:tcPr marL="9525" marR="9525" marT="9525" marB="9525" anchor="ctr">
                    <a:solidFill>
                      <a:schemeClr val="accent3">
                        <a:lumMod val="60000"/>
                        <a:lumOff val="40000"/>
                      </a:schemeClr>
                    </a:solidFill>
                  </a:tcPr>
                </a:tc>
                <a:tc>
                  <a:txBody>
                    <a:bodyPr/>
                    <a:lstStyle/>
                    <a:p>
                      <a:pPr marL="12700" algn="just">
                        <a:lnSpc>
                          <a:spcPct val="115000"/>
                        </a:lnSpc>
                        <a:spcAft>
                          <a:spcPts val="100"/>
                        </a:spcAft>
                      </a:pPr>
                      <a:r>
                        <a:rPr lang="ru-RU" sz="1400" dirty="0">
                          <a:solidFill>
                            <a:schemeClr val="tx2"/>
                          </a:solidFill>
                          <a:effectLst/>
                        </a:rPr>
                        <a:t>70</a:t>
                      </a:r>
                      <a:endParaRPr lang="ru-RU" sz="1400" dirty="0">
                        <a:solidFill>
                          <a:schemeClr val="tx2"/>
                        </a:solidFill>
                        <a:effectLst/>
                        <a:latin typeface="Calibri"/>
                        <a:ea typeface="Calibri"/>
                        <a:cs typeface="Times New Roman"/>
                      </a:endParaRPr>
                    </a:p>
                  </a:txBody>
                  <a:tcPr marL="9525" marR="9525" marT="9525" marB="9525" anchor="ctr">
                    <a:solidFill>
                      <a:schemeClr val="accent3">
                        <a:lumMod val="60000"/>
                        <a:lumOff val="40000"/>
                      </a:schemeClr>
                    </a:solidFill>
                  </a:tcPr>
                </a:tc>
                <a:tc>
                  <a:txBody>
                    <a:bodyPr/>
                    <a:lstStyle/>
                    <a:p>
                      <a:pPr marL="12700" algn="just">
                        <a:lnSpc>
                          <a:spcPct val="115000"/>
                        </a:lnSpc>
                        <a:spcAft>
                          <a:spcPts val="100"/>
                        </a:spcAft>
                      </a:pPr>
                      <a:r>
                        <a:rPr lang="ru-RU" sz="1400" dirty="0">
                          <a:solidFill>
                            <a:schemeClr val="tx2"/>
                          </a:solidFill>
                          <a:effectLst/>
                        </a:rPr>
                        <a:t>80%</a:t>
                      </a:r>
                      <a:endParaRPr lang="ru-RU" sz="1400" dirty="0">
                        <a:solidFill>
                          <a:schemeClr val="tx2"/>
                        </a:solidFill>
                        <a:effectLst/>
                        <a:latin typeface="Calibri"/>
                        <a:ea typeface="Calibri"/>
                        <a:cs typeface="Times New Roman"/>
                      </a:endParaRPr>
                    </a:p>
                  </a:txBody>
                  <a:tcPr marL="9525" marR="9525" marT="9525" marB="9525" anchor="ctr">
                    <a:solidFill>
                      <a:schemeClr val="accent3">
                        <a:lumMod val="60000"/>
                        <a:lumOff val="40000"/>
                      </a:schemeClr>
                    </a:solidFill>
                  </a:tcPr>
                </a:tc>
                <a:tc>
                  <a:txBody>
                    <a:bodyPr/>
                    <a:lstStyle/>
                    <a:p>
                      <a:pPr marL="12700" algn="just">
                        <a:lnSpc>
                          <a:spcPct val="115000"/>
                        </a:lnSpc>
                        <a:spcAft>
                          <a:spcPts val="100"/>
                        </a:spcAft>
                      </a:pPr>
                      <a:r>
                        <a:rPr lang="ru-RU" sz="1400" dirty="0">
                          <a:solidFill>
                            <a:schemeClr val="tx2"/>
                          </a:solidFill>
                          <a:effectLst/>
                        </a:rPr>
                        <a:t>56</a:t>
                      </a:r>
                      <a:endParaRPr lang="ru-RU" sz="1400" dirty="0">
                        <a:solidFill>
                          <a:schemeClr val="tx2"/>
                        </a:solidFill>
                        <a:effectLst/>
                        <a:latin typeface="Calibri"/>
                        <a:ea typeface="Calibri"/>
                        <a:cs typeface="Times New Roman"/>
                      </a:endParaRPr>
                    </a:p>
                  </a:txBody>
                  <a:tcPr marL="9525" marR="9525" marT="9525" marB="9525" anchor="ctr">
                    <a:solidFill>
                      <a:schemeClr val="accent3">
                        <a:lumMod val="60000"/>
                        <a:lumOff val="40000"/>
                      </a:schemeClr>
                    </a:solidFill>
                  </a:tcPr>
                </a:tc>
              </a:tr>
              <a:tr h="424503">
                <a:tc vMerge="1">
                  <a:txBody>
                    <a:bodyPr/>
                    <a:lstStyle/>
                    <a:p>
                      <a:endParaRPr lang="ru-RU"/>
                    </a:p>
                  </a:txBody>
                  <a:tcPr/>
                </a:tc>
                <a:tc>
                  <a:txBody>
                    <a:bodyPr/>
                    <a:lstStyle/>
                    <a:p>
                      <a:pPr marL="12700" algn="just">
                        <a:lnSpc>
                          <a:spcPct val="115000"/>
                        </a:lnSpc>
                        <a:spcAft>
                          <a:spcPts val="100"/>
                        </a:spcAft>
                      </a:pPr>
                      <a:r>
                        <a:rPr lang="ru-RU" sz="1400" dirty="0" smtClean="0">
                          <a:solidFill>
                            <a:srgbClr val="000000"/>
                          </a:solidFill>
                          <a:effectLst/>
                          <a:latin typeface="Times New Roman"/>
                          <a:ea typeface="Times New Roman"/>
                        </a:rPr>
                        <a:t>Педагогика, </a:t>
                      </a:r>
                      <a:r>
                        <a:rPr lang="ru-RU" sz="1400" dirty="0" err="1" smtClean="0">
                          <a:solidFill>
                            <a:srgbClr val="000000"/>
                          </a:solidFill>
                          <a:effectLst/>
                          <a:latin typeface="Times New Roman"/>
                          <a:ea typeface="Times New Roman"/>
                        </a:rPr>
                        <a:t>оқыту</a:t>
                      </a:r>
                      <a:r>
                        <a:rPr lang="ru-RU" sz="1400" dirty="0" smtClean="0">
                          <a:solidFill>
                            <a:srgbClr val="000000"/>
                          </a:solidFill>
                          <a:effectLst/>
                          <a:latin typeface="Times New Roman"/>
                          <a:ea typeface="Times New Roman"/>
                        </a:rPr>
                        <a:t> </a:t>
                      </a:r>
                      <a:r>
                        <a:rPr lang="ru-RU" sz="1400" dirty="0" err="1" smtClean="0">
                          <a:solidFill>
                            <a:srgbClr val="000000"/>
                          </a:solidFill>
                          <a:effectLst/>
                          <a:latin typeface="Times New Roman"/>
                          <a:ea typeface="Times New Roman"/>
                        </a:rPr>
                        <a:t>әдістемесі</a:t>
                      </a:r>
                      <a:endParaRPr lang="ru-RU" sz="1400" dirty="0">
                        <a:solidFill>
                          <a:schemeClr val="tx2"/>
                        </a:solidFill>
                        <a:effectLst/>
                        <a:latin typeface="Calibri"/>
                        <a:ea typeface="Calibri"/>
                        <a:cs typeface="Times New Roman"/>
                      </a:endParaRPr>
                    </a:p>
                  </a:txBody>
                  <a:tcPr marL="9525" marR="9525" marT="9525" marB="9525" anchor="ctr">
                    <a:solidFill>
                      <a:schemeClr val="accent3">
                        <a:lumMod val="60000"/>
                        <a:lumOff val="40000"/>
                      </a:schemeClr>
                    </a:solidFill>
                  </a:tcPr>
                </a:tc>
                <a:tc>
                  <a:txBody>
                    <a:bodyPr/>
                    <a:lstStyle/>
                    <a:p>
                      <a:pPr marL="12700" algn="just">
                        <a:lnSpc>
                          <a:spcPct val="115000"/>
                        </a:lnSpc>
                        <a:spcAft>
                          <a:spcPts val="100"/>
                        </a:spcAft>
                      </a:pPr>
                      <a:r>
                        <a:rPr lang="ru-RU" sz="1400">
                          <a:solidFill>
                            <a:schemeClr val="tx2"/>
                          </a:solidFill>
                          <a:effectLst/>
                        </a:rPr>
                        <a:t>30</a:t>
                      </a:r>
                      <a:endParaRPr lang="ru-RU" sz="1400">
                        <a:solidFill>
                          <a:schemeClr val="tx2"/>
                        </a:solidFill>
                        <a:effectLst/>
                        <a:latin typeface="Calibri"/>
                        <a:ea typeface="Calibri"/>
                        <a:cs typeface="Times New Roman"/>
                      </a:endParaRPr>
                    </a:p>
                  </a:txBody>
                  <a:tcPr marL="9525" marR="9525" marT="9525" marB="9525" anchor="ctr">
                    <a:solidFill>
                      <a:schemeClr val="accent3">
                        <a:lumMod val="60000"/>
                        <a:lumOff val="40000"/>
                      </a:schemeClr>
                    </a:solidFill>
                  </a:tcPr>
                </a:tc>
                <a:tc>
                  <a:txBody>
                    <a:bodyPr/>
                    <a:lstStyle/>
                    <a:p>
                      <a:pPr marL="12700" algn="just">
                        <a:lnSpc>
                          <a:spcPct val="115000"/>
                        </a:lnSpc>
                        <a:spcAft>
                          <a:spcPts val="100"/>
                        </a:spcAft>
                      </a:pPr>
                      <a:r>
                        <a:rPr lang="ru-RU" sz="1400" dirty="0">
                          <a:solidFill>
                            <a:schemeClr val="tx2"/>
                          </a:solidFill>
                          <a:effectLst/>
                        </a:rPr>
                        <a:t>60%</a:t>
                      </a:r>
                      <a:endParaRPr lang="ru-RU" sz="1400" dirty="0">
                        <a:solidFill>
                          <a:schemeClr val="tx2"/>
                        </a:solidFill>
                        <a:effectLst/>
                        <a:latin typeface="Calibri"/>
                        <a:ea typeface="Calibri"/>
                        <a:cs typeface="Times New Roman"/>
                      </a:endParaRPr>
                    </a:p>
                  </a:txBody>
                  <a:tcPr marL="9525" marR="9525" marT="9525" marB="9525" anchor="ctr">
                    <a:solidFill>
                      <a:schemeClr val="accent3">
                        <a:lumMod val="60000"/>
                        <a:lumOff val="40000"/>
                      </a:schemeClr>
                    </a:solidFill>
                  </a:tcPr>
                </a:tc>
                <a:tc>
                  <a:txBody>
                    <a:bodyPr/>
                    <a:lstStyle/>
                    <a:p>
                      <a:pPr marL="12700" algn="just">
                        <a:lnSpc>
                          <a:spcPct val="115000"/>
                        </a:lnSpc>
                        <a:spcAft>
                          <a:spcPts val="100"/>
                        </a:spcAft>
                      </a:pPr>
                      <a:r>
                        <a:rPr lang="ru-RU" sz="1400" dirty="0">
                          <a:solidFill>
                            <a:schemeClr val="tx2"/>
                          </a:solidFill>
                          <a:effectLst/>
                        </a:rPr>
                        <a:t>18</a:t>
                      </a:r>
                      <a:endParaRPr lang="ru-RU" sz="1400" dirty="0">
                        <a:solidFill>
                          <a:schemeClr val="tx2"/>
                        </a:solidFill>
                        <a:effectLst/>
                        <a:latin typeface="Calibri"/>
                        <a:ea typeface="Calibri"/>
                        <a:cs typeface="Times New Roman"/>
                      </a:endParaRPr>
                    </a:p>
                  </a:txBody>
                  <a:tcPr marL="9525" marR="9525" marT="9525" marB="9525" anchor="ctr">
                    <a:solidFill>
                      <a:schemeClr val="accent3">
                        <a:lumMod val="60000"/>
                        <a:lumOff val="40000"/>
                      </a:schemeClr>
                    </a:solidFill>
                  </a:tcPr>
                </a:tc>
              </a:tr>
              <a:tr h="413317">
                <a:tc rowSpan="2">
                  <a:txBody>
                    <a:bodyPr/>
                    <a:lstStyle/>
                    <a:p>
                      <a:pPr marL="12700" algn="just">
                        <a:lnSpc>
                          <a:spcPct val="115000"/>
                        </a:lnSpc>
                        <a:spcAft>
                          <a:spcPts val="100"/>
                        </a:spcAft>
                      </a:pPr>
                      <a:r>
                        <a:rPr lang="ru-RU" sz="1400" dirty="0">
                          <a:solidFill>
                            <a:schemeClr val="tx2"/>
                          </a:solidFill>
                          <a:effectLst/>
                        </a:rPr>
                        <a:t>Педагог-</a:t>
                      </a:r>
                    </a:p>
                    <a:p>
                      <a:pPr marL="12700" algn="just">
                        <a:lnSpc>
                          <a:spcPct val="115000"/>
                        </a:lnSpc>
                        <a:spcAft>
                          <a:spcPts val="100"/>
                        </a:spcAft>
                      </a:pPr>
                      <a:r>
                        <a:rPr lang="ru-RU" sz="1400" dirty="0" err="1" smtClean="0">
                          <a:solidFill>
                            <a:schemeClr val="tx2"/>
                          </a:solidFill>
                          <a:effectLst/>
                        </a:rPr>
                        <a:t>шебер</a:t>
                      </a:r>
                      <a:endParaRPr lang="ru-RU" sz="1400" dirty="0">
                        <a:solidFill>
                          <a:schemeClr val="tx2"/>
                        </a:solidFill>
                        <a:effectLst/>
                        <a:latin typeface="Calibri"/>
                        <a:ea typeface="Calibri"/>
                        <a:cs typeface="Times New Roman"/>
                      </a:endParaRPr>
                    </a:p>
                  </a:txBody>
                  <a:tcPr marL="9525" marR="9525" marT="9525" marB="9525" anchor="ctr">
                    <a:solidFill>
                      <a:schemeClr val="accent5">
                        <a:lumMod val="60000"/>
                        <a:lumOff val="40000"/>
                      </a:schemeClr>
                    </a:solidFill>
                  </a:tcPr>
                </a:tc>
                <a:tc>
                  <a:txBody>
                    <a:bodyPr/>
                    <a:lstStyle/>
                    <a:p>
                      <a:pPr marL="12700" algn="just">
                        <a:lnSpc>
                          <a:spcPct val="115000"/>
                        </a:lnSpc>
                        <a:spcAft>
                          <a:spcPts val="100"/>
                        </a:spcAft>
                      </a:pPr>
                      <a:r>
                        <a:rPr lang="ru-RU" sz="1400" dirty="0" err="1" smtClean="0">
                          <a:solidFill>
                            <a:srgbClr val="000000"/>
                          </a:solidFill>
                          <a:effectLst/>
                          <a:latin typeface="Times New Roman"/>
                          <a:ea typeface="Times New Roman"/>
                        </a:rPr>
                        <a:t>Оқу</a:t>
                      </a:r>
                      <a:r>
                        <a:rPr lang="ru-RU" sz="1400" dirty="0" smtClean="0">
                          <a:solidFill>
                            <a:srgbClr val="000000"/>
                          </a:solidFill>
                          <a:effectLst/>
                          <a:latin typeface="Times New Roman"/>
                          <a:ea typeface="Times New Roman"/>
                        </a:rPr>
                        <a:t> </a:t>
                      </a:r>
                      <a:r>
                        <a:rPr lang="ru-RU" sz="1400" dirty="0" err="1" smtClean="0">
                          <a:solidFill>
                            <a:srgbClr val="000000"/>
                          </a:solidFill>
                          <a:effectLst/>
                          <a:latin typeface="Times New Roman"/>
                          <a:ea typeface="Times New Roman"/>
                        </a:rPr>
                        <a:t>пәнінің</a:t>
                      </a:r>
                      <a:r>
                        <a:rPr lang="ru-RU" sz="1400" dirty="0" smtClean="0">
                          <a:solidFill>
                            <a:srgbClr val="000000"/>
                          </a:solidFill>
                          <a:effectLst/>
                          <a:latin typeface="Times New Roman"/>
                          <a:ea typeface="Times New Roman"/>
                        </a:rPr>
                        <a:t> </a:t>
                      </a:r>
                      <a:r>
                        <a:rPr lang="ru-RU" sz="1400" dirty="0" err="1" smtClean="0">
                          <a:solidFill>
                            <a:srgbClr val="000000"/>
                          </a:solidFill>
                          <a:effectLst/>
                          <a:latin typeface="Times New Roman"/>
                          <a:ea typeface="Times New Roman"/>
                        </a:rPr>
                        <a:t>мазмұны</a:t>
                      </a:r>
                      <a:endParaRPr lang="ru-RU" sz="1400" dirty="0">
                        <a:solidFill>
                          <a:schemeClr val="tx2"/>
                        </a:solidFill>
                        <a:effectLst/>
                        <a:latin typeface="Calibri"/>
                        <a:ea typeface="Calibri"/>
                        <a:cs typeface="Times New Roman"/>
                      </a:endParaRPr>
                    </a:p>
                  </a:txBody>
                  <a:tcPr marL="9525" marR="9525" marT="9525" marB="9525" anchor="ctr">
                    <a:solidFill>
                      <a:schemeClr val="accent5">
                        <a:lumMod val="60000"/>
                        <a:lumOff val="40000"/>
                      </a:schemeClr>
                    </a:solidFill>
                  </a:tcPr>
                </a:tc>
                <a:tc>
                  <a:txBody>
                    <a:bodyPr/>
                    <a:lstStyle/>
                    <a:p>
                      <a:pPr marL="12700" algn="just">
                        <a:lnSpc>
                          <a:spcPct val="115000"/>
                        </a:lnSpc>
                        <a:spcAft>
                          <a:spcPts val="100"/>
                        </a:spcAft>
                      </a:pPr>
                      <a:r>
                        <a:rPr lang="ru-RU" sz="1400" dirty="0">
                          <a:solidFill>
                            <a:schemeClr val="tx2"/>
                          </a:solidFill>
                          <a:effectLst/>
                        </a:rPr>
                        <a:t>70</a:t>
                      </a:r>
                      <a:endParaRPr lang="ru-RU" sz="1400" dirty="0">
                        <a:solidFill>
                          <a:schemeClr val="tx2"/>
                        </a:solidFill>
                        <a:effectLst/>
                        <a:latin typeface="Calibri"/>
                        <a:ea typeface="Calibri"/>
                        <a:cs typeface="Times New Roman"/>
                      </a:endParaRPr>
                    </a:p>
                  </a:txBody>
                  <a:tcPr marL="9525" marR="9525" marT="9525" marB="9525" anchor="ctr">
                    <a:solidFill>
                      <a:schemeClr val="accent5">
                        <a:lumMod val="60000"/>
                        <a:lumOff val="40000"/>
                      </a:schemeClr>
                    </a:solidFill>
                  </a:tcPr>
                </a:tc>
                <a:tc>
                  <a:txBody>
                    <a:bodyPr/>
                    <a:lstStyle/>
                    <a:p>
                      <a:pPr marL="12700" algn="just">
                        <a:lnSpc>
                          <a:spcPct val="115000"/>
                        </a:lnSpc>
                        <a:spcAft>
                          <a:spcPts val="100"/>
                        </a:spcAft>
                      </a:pPr>
                      <a:r>
                        <a:rPr lang="ru-RU" sz="1400">
                          <a:solidFill>
                            <a:schemeClr val="tx2"/>
                          </a:solidFill>
                          <a:effectLst/>
                        </a:rPr>
                        <a:t>90%</a:t>
                      </a:r>
                      <a:endParaRPr lang="ru-RU" sz="1400">
                        <a:solidFill>
                          <a:schemeClr val="tx2"/>
                        </a:solidFill>
                        <a:effectLst/>
                        <a:latin typeface="Calibri"/>
                        <a:ea typeface="Calibri"/>
                        <a:cs typeface="Times New Roman"/>
                      </a:endParaRPr>
                    </a:p>
                  </a:txBody>
                  <a:tcPr marL="9525" marR="9525" marT="9525" marB="9525" anchor="ctr">
                    <a:solidFill>
                      <a:schemeClr val="accent5">
                        <a:lumMod val="60000"/>
                        <a:lumOff val="40000"/>
                      </a:schemeClr>
                    </a:solidFill>
                  </a:tcPr>
                </a:tc>
                <a:tc>
                  <a:txBody>
                    <a:bodyPr/>
                    <a:lstStyle/>
                    <a:p>
                      <a:pPr marL="12700" algn="just">
                        <a:lnSpc>
                          <a:spcPct val="115000"/>
                        </a:lnSpc>
                        <a:spcAft>
                          <a:spcPts val="100"/>
                        </a:spcAft>
                      </a:pPr>
                      <a:r>
                        <a:rPr lang="ru-RU" sz="1400" dirty="0">
                          <a:solidFill>
                            <a:schemeClr val="tx2"/>
                          </a:solidFill>
                          <a:effectLst/>
                        </a:rPr>
                        <a:t>63</a:t>
                      </a:r>
                      <a:endParaRPr lang="ru-RU" sz="1400" dirty="0">
                        <a:solidFill>
                          <a:schemeClr val="tx2"/>
                        </a:solidFill>
                        <a:effectLst/>
                        <a:latin typeface="Calibri"/>
                        <a:ea typeface="Calibri"/>
                        <a:cs typeface="Times New Roman"/>
                      </a:endParaRPr>
                    </a:p>
                  </a:txBody>
                  <a:tcPr marL="9525" marR="9525" marT="9525" marB="9525" anchor="ctr">
                    <a:solidFill>
                      <a:schemeClr val="accent5">
                        <a:lumMod val="60000"/>
                        <a:lumOff val="40000"/>
                      </a:schemeClr>
                    </a:solidFill>
                  </a:tcPr>
                </a:tc>
              </a:tr>
              <a:tr h="424503">
                <a:tc vMerge="1">
                  <a:txBody>
                    <a:bodyPr/>
                    <a:lstStyle/>
                    <a:p>
                      <a:endParaRPr lang="ru-RU"/>
                    </a:p>
                  </a:txBody>
                  <a:tcPr/>
                </a:tc>
                <a:tc>
                  <a:txBody>
                    <a:bodyPr/>
                    <a:lstStyle/>
                    <a:p>
                      <a:pPr marL="12700" algn="just">
                        <a:lnSpc>
                          <a:spcPct val="115000"/>
                        </a:lnSpc>
                        <a:spcAft>
                          <a:spcPts val="100"/>
                        </a:spcAft>
                      </a:pPr>
                      <a:r>
                        <a:rPr lang="ru-RU" sz="1400" dirty="0" smtClean="0">
                          <a:solidFill>
                            <a:srgbClr val="000000"/>
                          </a:solidFill>
                          <a:effectLst/>
                          <a:latin typeface="Times New Roman"/>
                          <a:ea typeface="Times New Roman"/>
                        </a:rPr>
                        <a:t>Педагогика, </a:t>
                      </a:r>
                      <a:r>
                        <a:rPr lang="ru-RU" sz="1400" dirty="0" err="1" smtClean="0">
                          <a:solidFill>
                            <a:srgbClr val="000000"/>
                          </a:solidFill>
                          <a:effectLst/>
                          <a:latin typeface="Times New Roman"/>
                          <a:ea typeface="Times New Roman"/>
                        </a:rPr>
                        <a:t>оқыту</a:t>
                      </a:r>
                      <a:r>
                        <a:rPr lang="ru-RU" sz="1400" dirty="0" smtClean="0">
                          <a:solidFill>
                            <a:srgbClr val="000000"/>
                          </a:solidFill>
                          <a:effectLst/>
                          <a:latin typeface="Times New Roman"/>
                          <a:ea typeface="Times New Roman"/>
                        </a:rPr>
                        <a:t> </a:t>
                      </a:r>
                      <a:r>
                        <a:rPr lang="ru-RU" sz="1400" dirty="0" err="1" smtClean="0">
                          <a:solidFill>
                            <a:srgbClr val="000000"/>
                          </a:solidFill>
                          <a:effectLst/>
                          <a:latin typeface="Times New Roman"/>
                          <a:ea typeface="Times New Roman"/>
                        </a:rPr>
                        <a:t>әдістемесі</a:t>
                      </a:r>
                      <a:endParaRPr lang="ru-RU" sz="1400" dirty="0">
                        <a:solidFill>
                          <a:schemeClr val="tx2"/>
                        </a:solidFill>
                        <a:effectLst/>
                        <a:latin typeface="Calibri"/>
                        <a:ea typeface="Calibri"/>
                        <a:cs typeface="Times New Roman"/>
                      </a:endParaRPr>
                    </a:p>
                  </a:txBody>
                  <a:tcPr marL="9525" marR="9525" marT="9525" marB="9525" anchor="ctr">
                    <a:solidFill>
                      <a:schemeClr val="accent5">
                        <a:lumMod val="60000"/>
                        <a:lumOff val="40000"/>
                      </a:schemeClr>
                    </a:solidFill>
                  </a:tcPr>
                </a:tc>
                <a:tc>
                  <a:txBody>
                    <a:bodyPr/>
                    <a:lstStyle/>
                    <a:p>
                      <a:pPr marL="12700" algn="just">
                        <a:lnSpc>
                          <a:spcPct val="115000"/>
                        </a:lnSpc>
                        <a:spcAft>
                          <a:spcPts val="100"/>
                        </a:spcAft>
                      </a:pPr>
                      <a:r>
                        <a:rPr lang="ru-RU" sz="1400" dirty="0">
                          <a:solidFill>
                            <a:schemeClr val="tx2"/>
                          </a:solidFill>
                          <a:effectLst/>
                        </a:rPr>
                        <a:t>30</a:t>
                      </a:r>
                      <a:endParaRPr lang="ru-RU" sz="1400" dirty="0">
                        <a:solidFill>
                          <a:schemeClr val="tx2"/>
                        </a:solidFill>
                        <a:effectLst/>
                        <a:latin typeface="Calibri"/>
                        <a:ea typeface="Calibri"/>
                        <a:cs typeface="Times New Roman"/>
                      </a:endParaRPr>
                    </a:p>
                  </a:txBody>
                  <a:tcPr marL="9525" marR="9525" marT="9525" marB="9525" anchor="ctr">
                    <a:solidFill>
                      <a:schemeClr val="accent5">
                        <a:lumMod val="60000"/>
                        <a:lumOff val="40000"/>
                      </a:schemeClr>
                    </a:solidFill>
                  </a:tcPr>
                </a:tc>
                <a:tc>
                  <a:txBody>
                    <a:bodyPr/>
                    <a:lstStyle/>
                    <a:p>
                      <a:pPr marL="12700" algn="just">
                        <a:lnSpc>
                          <a:spcPct val="115000"/>
                        </a:lnSpc>
                        <a:spcAft>
                          <a:spcPts val="100"/>
                        </a:spcAft>
                      </a:pPr>
                      <a:r>
                        <a:rPr lang="ru-RU" sz="1400" dirty="0">
                          <a:solidFill>
                            <a:schemeClr val="tx2"/>
                          </a:solidFill>
                          <a:effectLst/>
                        </a:rPr>
                        <a:t>70%</a:t>
                      </a:r>
                      <a:endParaRPr lang="ru-RU" sz="1400" dirty="0">
                        <a:solidFill>
                          <a:schemeClr val="tx2"/>
                        </a:solidFill>
                        <a:effectLst/>
                        <a:latin typeface="Calibri"/>
                        <a:ea typeface="Calibri"/>
                        <a:cs typeface="Times New Roman"/>
                      </a:endParaRPr>
                    </a:p>
                  </a:txBody>
                  <a:tcPr marL="9525" marR="9525" marT="9525" marB="9525" anchor="ctr">
                    <a:solidFill>
                      <a:schemeClr val="accent5">
                        <a:lumMod val="60000"/>
                        <a:lumOff val="40000"/>
                      </a:schemeClr>
                    </a:solidFill>
                  </a:tcPr>
                </a:tc>
                <a:tc>
                  <a:txBody>
                    <a:bodyPr/>
                    <a:lstStyle/>
                    <a:p>
                      <a:pPr marL="12700" algn="just">
                        <a:lnSpc>
                          <a:spcPct val="115000"/>
                        </a:lnSpc>
                        <a:spcAft>
                          <a:spcPts val="100"/>
                        </a:spcAft>
                      </a:pPr>
                      <a:r>
                        <a:rPr lang="ru-RU" sz="1400" dirty="0">
                          <a:solidFill>
                            <a:schemeClr val="tx2"/>
                          </a:solidFill>
                          <a:effectLst/>
                        </a:rPr>
                        <a:t>21</a:t>
                      </a:r>
                      <a:endParaRPr lang="ru-RU" sz="1400" dirty="0">
                        <a:solidFill>
                          <a:schemeClr val="tx2"/>
                        </a:solidFill>
                        <a:effectLst/>
                        <a:latin typeface="Calibri"/>
                        <a:ea typeface="Calibri"/>
                        <a:cs typeface="Times New Roman"/>
                      </a:endParaRPr>
                    </a:p>
                  </a:txBody>
                  <a:tcPr marL="9525" marR="9525" marT="9525" marB="9525" anchor="ctr">
                    <a:solidFill>
                      <a:schemeClr val="accent5">
                        <a:lumMod val="60000"/>
                        <a:lumOff val="40000"/>
                      </a:schemeClr>
                    </a:solidFill>
                  </a:tcPr>
                </a:tc>
              </a:tr>
            </a:tbl>
          </a:graphicData>
        </a:graphic>
      </p:graphicFrame>
      <p:pic>
        <p:nvPicPr>
          <p:cNvPr id="7" name="Рисунок 6">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Tree>
    <p:extLst>
      <p:ext uri="{BB962C8B-B14F-4D97-AF65-F5344CB8AC3E}">
        <p14:creationId xmlns:p14="http://schemas.microsoft.com/office/powerpoint/2010/main" val="1176378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dirty="0" err="1">
                <a:solidFill>
                  <a:srgbClr val="000000"/>
                </a:solidFill>
                <a:latin typeface="Times New Roman"/>
                <a:ea typeface="Times New Roman"/>
              </a:rPr>
              <a:t>Біліктілік</a:t>
            </a:r>
            <a:r>
              <a:rPr lang="ru-RU" sz="3600" dirty="0">
                <a:solidFill>
                  <a:srgbClr val="000000"/>
                </a:solidFill>
                <a:latin typeface="Times New Roman"/>
                <a:ea typeface="Times New Roman"/>
              </a:rPr>
              <a:t> </a:t>
            </a:r>
            <a:r>
              <a:rPr lang="ru-RU" sz="3600" dirty="0" err="1">
                <a:solidFill>
                  <a:srgbClr val="000000"/>
                </a:solidFill>
                <a:latin typeface="Times New Roman"/>
                <a:ea typeface="Times New Roman"/>
              </a:rPr>
              <a:t>тестілеуінің</a:t>
            </a:r>
            <a:r>
              <a:rPr lang="ru-RU" sz="3600" dirty="0">
                <a:solidFill>
                  <a:srgbClr val="000000"/>
                </a:solidFill>
                <a:latin typeface="Times New Roman"/>
                <a:ea typeface="Times New Roman"/>
              </a:rPr>
              <a:t> </a:t>
            </a:r>
            <a:r>
              <a:rPr lang="ru-RU" sz="3600" dirty="0" err="1">
                <a:solidFill>
                  <a:srgbClr val="000000"/>
                </a:solidFill>
                <a:latin typeface="Times New Roman"/>
                <a:ea typeface="Times New Roman"/>
              </a:rPr>
              <a:t>уақыты</a:t>
            </a:r>
            <a:endParaRPr lang="ru-RU" sz="3600" b="1" dirty="0">
              <a:solidFill>
                <a:schemeClr val="tx2"/>
              </a:solidFill>
            </a:endParaRPr>
          </a:p>
        </p:txBody>
      </p:sp>
      <p:sp>
        <p:nvSpPr>
          <p:cNvPr id="3" name="Номер слайда 2"/>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6</a:t>
            </a:fld>
            <a:endParaRPr lang="ru-RU"/>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Таблица 4"/>
          <p:cNvGraphicFramePr>
            <a:graphicFrameLocks noGrp="1"/>
          </p:cNvGraphicFramePr>
          <p:nvPr>
            <p:extLst>
              <p:ext uri="{D42A27DB-BD31-4B8C-83A1-F6EECF244321}">
                <p14:modId xmlns:p14="http://schemas.microsoft.com/office/powerpoint/2010/main" val="261988219"/>
              </p:ext>
            </p:extLst>
          </p:nvPr>
        </p:nvGraphicFramePr>
        <p:xfrm>
          <a:off x="709448" y="1497723"/>
          <a:ext cx="10752083" cy="2459422"/>
        </p:xfrm>
        <a:graphic>
          <a:graphicData uri="http://schemas.openxmlformats.org/drawingml/2006/table">
            <a:tbl>
              <a:tblPr firstRow="1" firstCol="1" bandRow="1">
                <a:tableStyleId>{69CF1AB2-1976-4502-BF36-3FF5EA218861}</a:tableStyleId>
              </a:tblPr>
              <a:tblGrid>
                <a:gridCol w="8072267"/>
                <a:gridCol w="2679816"/>
              </a:tblGrid>
              <a:tr h="341293">
                <a:tc>
                  <a:txBody>
                    <a:bodyPr/>
                    <a:lstStyle/>
                    <a:p>
                      <a:pPr algn="just">
                        <a:lnSpc>
                          <a:spcPct val="115000"/>
                        </a:lnSpc>
                        <a:spcAft>
                          <a:spcPts val="0"/>
                        </a:spcAft>
                      </a:pPr>
                      <a:r>
                        <a:rPr lang="ru-RU" sz="1800" dirty="0" smtClean="0">
                          <a:solidFill>
                            <a:schemeClr val="tx2"/>
                          </a:solidFill>
                          <a:effectLst/>
                        </a:rPr>
                        <a:t>ҰБТ </a:t>
                      </a:r>
                      <a:r>
                        <a:rPr lang="ru-RU" sz="1800" dirty="0" err="1" smtClean="0">
                          <a:solidFill>
                            <a:schemeClr val="tx2"/>
                          </a:solidFill>
                          <a:effectLst/>
                        </a:rPr>
                        <a:t>тапсыру</a:t>
                      </a:r>
                      <a:r>
                        <a:rPr lang="ru-RU" sz="1800" dirty="0" smtClean="0">
                          <a:solidFill>
                            <a:schemeClr val="tx2"/>
                          </a:solidFill>
                          <a:effectLst/>
                        </a:rPr>
                        <a:t> </a:t>
                      </a:r>
                      <a:r>
                        <a:rPr lang="ru-RU" sz="1800" dirty="0" err="1" smtClean="0">
                          <a:solidFill>
                            <a:schemeClr val="tx2"/>
                          </a:solidFill>
                          <a:effectLst/>
                        </a:rPr>
                        <a:t>уақыты</a:t>
                      </a:r>
                      <a:r>
                        <a:rPr lang="ru-RU" sz="1800" dirty="0" smtClean="0">
                          <a:solidFill>
                            <a:schemeClr val="tx2"/>
                          </a:solidFill>
                          <a:effectLst/>
                        </a:rPr>
                        <a:t>:</a:t>
                      </a:r>
                      <a:endParaRPr lang="ru-RU" sz="1800" dirty="0">
                        <a:solidFill>
                          <a:schemeClr val="tx2"/>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800" dirty="0" smtClean="0">
                          <a:solidFill>
                            <a:schemeClr val="tx2"/>
                          </a:solidFill>
                          <a:effectLst/>
                        </a:rPr>
                        <a:t>Минут саны</a:t>
                      </a:r>
                      <a:endParaRPr lang="ru-RU" sz="1800" dirty="0">
                        <a:solidFill>
                          <a:schemeClr val="tx2"/>
                        </a:solidFill>
                        <a:effectLst/>
                        <a:latin typeface="Calibri"/>
                        <a:ea typeface="Calibri"/>
                        <a:cs typeface="Times New Roman"/>
                      </a:endParaRPr>
                    </a:p>
                  </a:txBody>
                  <a:tcPr marL="68580" marR="68580" marT="0" marB="0"/>
                </a:tc>
              </a:tr>
              <a:tr h="706043">
                <a:tc>
                  <a:txBody>
                    <a:bodyPr/>
                    <a:lstStyle/>
                    <a:p>
                      <a:pPr algn="just">
                        <a:lnSpc>
                          <a:spcPct val="115000"/>
                        </a:lnSpc>
                        <a:spcAft>
                          <a:spcPts val="0"/>
                        </a:spcAft>
                      </a:pPr>
                      <a:r>
                        <a:rPr lang="ru-RU" sz="1800" kern="1200" dirty="0" smtClean="0">
                          <a:solidFill>
                            <a:schemeClr val="tx2"/>
                          </a:solidFill>
                          <a:effectLst/>
                          <a:latin typeface="+mn-lt"/>
                          <a:ea typeface="+mn-ea"/>
                          <a:cs typeface="+mn-cs"/>
                        </a:rPr>
                        <a:t>"Математика", "Физика", "Химия", "Информатика" </a:t>
                      </a:r>
                      <a:r>
                        <a:rPr lang="ru-RU" sz="1800" kern="1200" dirty="0" err="1" smtClean="0">
                          <a:solidFill>
                            <a:schemeClr val="tx2"/>
                          </a:solidFill>
                          <a:effectLst/>
                          <a:latin typeface="+mn-lt"/>
                          <a:ea typeface="+mn-ea"/>
                          <a:cs typeface="+mn-cs"/>
                        </a:rPr>
                        <a:t>пәндері</a:t>
                      </a:r>
                      <a:r>
                        <a:rPr lang="ru-RU" sz="1800" kern="1200" dirty="0" smtClean="0">
                          <a:solidFill>
                            <a:schemeClr val="tx2"/>
                          </a:solidFill>
                          <a:effectLst/>
                          <a:latin typeface="+mn-lt"/>
                          <a:ea typeface="+mn-ea"/>
                          <a:cs typeface="+mn-cs"/>
                        </a:rPr>
                        <a:t> </a:t>
                      </a:r>
                      <a:r>
                        <a:rPr lang="ru-RU" sz="1800" kern="1200" dirty="0" err="1" smtClean="0">
                          <a:solidFill>
                            <a:schemeClr val="tx2"/>
                          </a:solidFill>
                          <a:effectLst/>
                          <a:latin typeface="+mn-lt"/>
                          <a:ea typeface="+mn-ea"/>
                          <a:cs typeface="+mn-cs"/>
                        </a:rPr>
                        <a:t>үшін</a:t>
                      </a:r>
                      <a:r>
                        <a:rPr lang="ru-RU" sz="1800" kern="1200" dirty="0" smtClean="0">
                          <a:solidFill>
                            <a:schemeClr val="tx2"/>
                          </a:solidFill>
                          <a:effectLst/>
                          <a:latin typeface="+mn-lt"/>
                          <a:ea typeface="+mn-ea"/>
                          <a:cs typeface="+mn-cs"/>
                        </a:rPr>
                        <a:t> </a:t>
                      </a:r>
                      <a:endParaRPr lang="ru-RU" sz="1800" kern="1200" dirty="0">
                        <a:solidFill>
                          <a:schemeClr val="tx2"/>
                        </a:solidFill>
                        <a:effectLst/>
                        <a:latin typeface="+mn-lt"/>
                        <a:ea typeface="+mn-ea"/>
                        <a:cs typeface="+mn-cs"/>
                      </a:endParaRPr>
                    </a:p>
                  </a:txBody>
                  <a:tcPr marL="68580" marR="68580" marT="0" marB="0"/>
                </a:tc>
                <a:tc>
                  <a:txBody>
                    <a:bodyPr/>
                    <a:lstStyle/>
                    <a:p>
                      <a:pPr algn="just">
                        <a:lnSpc>
                          <a:spcPct val="115000"/>
                        </a:lnSpc>
                        <a:spcAft>
                          <a:spcPts val="0"/>
                        </a:spcAft>
                      </a:pPr>
                      <a:r>
                        <a:rPr lang="ru-RU" sz="1800" dirty="0">
                          <a:solidFill>
                            <a:schemeClr val="tx2"/>
                          </a:solidFill>
                          <a:effectLst/>
                        </a:rPr>
                        <a:t>240 минут (4 </a:t>
                      </a:r>
                      <a:r>
                        <a:rPr lang="ru-RU" sz="1800" dirty="0" err="1" smtClean="0">
                          <a:solidFill>
                            <a:schemeClr val="tx2"/>
                          </a:solidFill>
                          <a:effectLst/>
                        </a:rPr>
                        <a:t>сағат</a:t>
                      </a:r>
                      <a:r>
                        <a:rPr lang="ru-RU" sz="1800" dirty="0" smtClean="0">
                          <a:solidFill>
                            <a:schemeClr val="tx2"/>
                          </a:solidFill>
                          <a:effectLst/>
                        </a:rPr>
                        <a:t>)</a:t>
                      </a:r>
                      <a:endParaRPr lang="ru-RU" sz="1800" dirty="0">
                        <a:solidFill>
                          <a:schemeClr val="tx2"/>
                        </a:solidFill>
                        <a:effectLst/>
                        <a:latin typeface="Calibri"/>
                        <a:ea typeface="Calibri"/>
                        <a:cs typeface="Times New Roman"/>
                      </a:endParaRPr>
                    </a:p>
                  </a:txBody>
                  <a:tcPr marL="68580" marR="68580" marT="0" marB="0"/>
                </a:tc>
              </a:tr>
              <a:tr h="706043">
                <a:tc>
                  <a:txBody>
                    <a:bodyPr/>
                    <a:lstStyle/>
                    <a:p>
                      <a:pPr algn="just">
                        <a:lnSpc>
                          <a:spcPct val="115000"/>
                        </a:lnSpc>
                        <a:spcAft>
                          <a:spcPts val="0"/>
                        </a:spcAft>
                      </a:pPr>
                      <a:r>
                        <a:rPr lang="ru-RU" sz="1800" kern="1200" dirty="0" smtClean="0">
                          <a:solidFill>
                            <a:schemeClr val="tx2"/>
                          </a:solidFill>
                          <a:effectLst/>
                          <a:latin typeface="+mn-lt"/>
                          <a:ea typeface="+mn-ea"/>
                          <a:cs typeface="+mn-cs"/>
                        </a:rPr>
                        <a:t> "</a:t>
                      </a:r>
                      <a:r>
                        <a:rPr lang="ru-RU" sz="1800" kern="1200" dirty="0" err="1" smtClean="0">
                          <a:solidFill>
                            <a:schemeClr val="tx2"/>
                          </a:solidFill>
                          <a:effectLst/>
                          <a:latin typeface="+mn-lt"/>
                          <a:ea typeface="+mn-ea"/>
                          <a:cs typeface="+mn-cs"/>
                        </a:rPr>
                        <a:t>Мектепке</a:t>
                      </a:r>
                      <a:r>
                        <a:rPr lang="ru-RU" sz="1800" kern="1200" dirty="0" smtClean="0">
                          <a:solidFill>
                            <a:schemeClr val="tx2"/>
                          </a:solidFill>
                          <a:effectLst/>
                          <a:latin typeface="+mn-lt"/>
                          <a:ea typeface="+mn-ea"/>
                          <a:cs typeface="+mn-cs"/>
                        </a:rPr>
                        <a:t> </a:t>
                      </a:r>
                      <a:r>
                        <a:rPr lang="ru-RU" sz="1800" kern="1200" dirty="0" err="1" smtClean="0">
                          <a:solidFill>
                            <a:schemeClr val="tx2"/>
                          </a:solidFill>
                          <a:effectLst/>
                          <a:latin typeface="+mn-lt"/>
                          <a:ea typeface="+mn-ea"/>
                          <a:cs typeface="+mn-cs"/>
                        </a:rPr>
                        <a:t>дейінгі</a:t>
                      </a:r>
                      <a:r>
                        <a:rPr lang="ru-RU" sz="1800" kern="1200" dirty="0" smtClean="0">
                          <a:solidFill>
                            <a:schemeClr val="tx2"/>
                          </a:solidFill>
                          <a:effectLst/>
                          <a:latin typeface="+mn-lt"/>
                          <a:ea typeface="+mn-ea"/>
                          <a:cs typeface="+mn-cs"/>
                        </a:rPr>
                        <a:t> </a:t>
                      </a:r>
                      <a:r>
                        <a:rPr lang="ru-RU" sz="1800" kern="1200" dirty="0" err="1" smtClean="0">
                          <a:solidFill>
                            <a:schemeClr val="tx2"/>
                          </a:solidFill>
                          <a:effectLst/>
                          <a:latin typeface="+mn-lt"/>
                          <a:ea typeface="+mn-ea"/>
                          <a:cs typeface="+mn-cs"/>
                        </a:rPr>
                        <a:t>білім</a:t>
                      </a:r>
                      <a:r>
                        <a:rPr lang="ru-RU" sz="1800" kern="1200" dirty="0" smtClean="0">
                          <a:solidFill>
                            <a:schemeClr val="tx2"/>
                          </a:solidFill>
                          <a:effectLst/>
                          <a:latin typeface="+mn-lt"/>
                          <a:ea typeface="+mn-ea"/>
                          <a:cs typeface="+mn-cs"/>
                        </a:rPr>
                        <a:t> беру" </a:t>
                      </a:r>
                      <a:r>
                        <a:rPr lang="ru-RU" sz="1800" kern="1200" dirty="0" err="1" smtClean="0">
                          <a:solidFill>
                            <a:schemeClr val="tx2"/>
                          </a:solidFill>
                          <a:effectLst/>
                          <a:latin typeface="+mn-lt"/>
                          <a:ea typeface="+mn-ea"/>
                          <a:cs typeface="+mn-cs"/>
                        </a:rPr>
                        <a:t>және</a:t>
                      </a:r>
                      <a:r>
                        <a:rPr lang="ru-RU" sz="1800" kern="1200" dirty="0" smtClean="0">
                          <a:solidFill>
                            <a:schemeClr val="tx2"/>
                          </a:solidFill>
                          <a:effectLst/>
                          <a:latin typeface="+mn-lt"/>
                          <a:ea typeface="+mn-ea"/>
                          <a:cs typeface="+mn-cs"/>
                        </a:rPr>
                        <a:t> "</a:t>
                      </a:r>
                      <a:r>
                        <a:rPr lang="ru-RU" sz="1800" kern="1200" dirty="0" err="1" smtClean="0">
                          <a:solidFill>
                            <a:schemeClr val="tx2"/>
                          </a:solidFill>
                          <a:effectLst/>
                          <a:latin typeface="+mn-lt"/>
                          <a:ea typeface="+mn-ea"/>
                          <a:cs typeface="+mn-cs"/>
                        </a:rPr>
                        <a:t>Қосымша</a:t>
                      </a:r>
                      <a:r>
                        <a:rPr lang="ru-RU" sz="1800" kern="1200" dirty="0" smtClean="0">
                          <a:solidFill>
                            <a:schemeClr val="tx2"/>
                          </a:solidFill>
                          <a:effectLst/>
                          <a:latin typeface="+mn-lt"/>
                          <a:ea typeface="+mn-ea"/>
                          <a:cs typeface="+mn-cs"/>
                        </a:rPr>
                        <a:t> </a:t>
                      </a:r>
                      <a:r>
                        <a:rPr lang="ru-RU" sz="1800" kern="1200" dirty="0" err="1" smtClean="0">
                          <a:solidFill>
                            <a:schemeClr val="tx2"/>
                          </a:solidFill>
                          <a:effectLst/>
                          <a:latin typeface="+mn-lt"/>
                          <a:ea typeface="+mn-ea"/>
                          <a:cs typeface="+mn-cs"/>
                        </a:rPr>
                        <a:t>білім</a:t>
                      </a:r>
                      <a:r>
                        <a:rPr lang="ru-RU" sz="1800" kern="1200" dirty="0" smtClean="0">
                          <a:solidFill>
                            <a:schemeClr val="tx2"/>
                          </a:solidFill>
                          <a:effectLst/>
                          <a:latin typeface="+mn-lt"/>
                          <a:ea typeface="+mn-ea"/>
                          <a:cs typeface="+mn-cs"/>
                        </a:rPr>
                        <a:t> беру" </a:t>
                      </a:r>
                      <a:r>
                        <a:rPr lang="ru-RU" sz="1800" kern="1200" dirty="0" err="1" smtClean="0">
                          <a:solidFill>
                            <a:schemeClr val="tx2"/>
                          </a:solidFill>
                          <a:effectLst/>
                          <a:latin typeface="+mn-lt"/>
                          <a:ea typeface="+mn-ea"/>
                          <a:cs typeface="+mn-cs"/>
                        </a:rPr>
                        <a:t>бағыттары</a:t>
                      </a:r>
                      <a:r>
                        <a:rPr lang="ru-RU" sz="1800" kern="1200" dirty="0" smtClean="0">
                          <a:solidFill>
                            <a:schemeClr val="tx2"/>
                          </a:solidFill>
                          <a:effectLst/>
                          <a:latin typeface="+mn-lt"/>
                          <a:ea typeface="+mn-ea"/>
                          <a:cs typeface="+mn-cs"/>
                        </a:rPr>
                        <a:t> </a:t>
                      </a:r>
                      <a:r>
                        <a:rPr lang="ru-RU" sz="1800" kern="1200" dirty="0" err="1" smtClean="0">
                          <a:solidFill>
                            <a:schemeClr val="tx2"/>
                          </a:solidFill>
                          <a:effectLst/>
                          <a:latin typeface="+mn-lt"/>
                          <a:ea typeface="+mn-ea"/>
                          <a:cs typeface="+mn-cs"/>
                        </a:rPr>
                        <a:t>үшін</a:t>
                      </a:r>
                      <a:endParaRPr lang="ru-RU" sz="1800" kern="1200" dirty="0">
                        <a:solidFill>
                          <a:schemeClr val="tx2"/>
                        </a:solidFill>
                        <a:effectLst/>
                        <a:latin typeface="+mn-lt"/>
                        <a:ea typeface="+mn-ea"/>
                        <a:cs typeface="+mn-cs"/>
                      </a:endParaRPr>
                    </a:p>
                  </a:txBody>
                  <a:tcPr marL="68580" marR="68580" marT="0" marB="0"/>
                </a:tc>
                <a:tc>
                  <a:txBody>
                    <a:bodyPr/>
                    <a:lstStyle/>
                    <a:p>
                      <a:pPr algn="just">
                        <a:lnSpc>
                          <a:spcPct val="115000"/>
                        </a:lnSpc>
                        <a:spcAft>
                          <a:spcPts val="0"/>
                        </a:spcAft>
                      </a:pPr>
                      <a:r>
                        <a:rPr lang="ru-RU" sz="1800" dirty="0">
                          <a:solidFill>
                            <a:schemeClr val="tx2"/>
                          </a:solidFill>
                          <a:effectLst/>
                        </a:rPr>
                        <a:t>120 минут </a:t>
                      </a:r>
                      <a:r>
                        <a:rPr lang="ru-RU" sz="1800" dirty="0" smtClean="0">
                          <a:solidFill>
                            <a:schemeClr val="tx2"/>
                          </a:solidFill>
                          <a:effectLst/>
                        </a:rPr>
                        <a:t>(2 </a:t>
                      </a:r>
                      <a:r>
                        <a:rPr lang="ru-RU" sz="1800" dirty="0" err="1" smtClean="0">
                          <a:solidFill>
                            <a:schemeClr val="tx2"/>
                          </a:solidFill>
                          <a:effectLst/>
                        </a:rPr>
                        <a:t>сағат</a:t>
                      </a:r>
                      <a:r>
                        <a:rPr lang="ru-RU" sz="1800" dirty="0" smtClean="0">
                          <a:solidFill>
                            <a:schemeClr val="tx2"/>
                          </a:solidFill>
                          <a:effectLst/>
                        </a:rPr>
                        <a:t>)</a:t>
                      </a:r>
                      <a:endParaRPr lang="ru-RU" sz="1800" dirty="0">
                        <a:solidFill>
                          <a:schemeClr val="tx2"/>
                        </a:solidFill>
                        <a:effectLst/>
                        <a:latin typeface="Calibri"/>
                        <a:ea typeface="Calibri"/>
                        <a:cs typeface="Times New Roman"/>
                      </a:endParaRPr>
                    </a:p>
                  </a:txBody>
                  <a:tcPr marL="68580" marR="68580" marT="0" marB="0"/>
                </a:tc>
              </a:tr>
              <a:tr h="706043">
                <a:tc>
                  <a:txBody>
                    <a:bodyPr/>
                    <a:lstStyle/>
                    <a:p>
                      <a:pPr algn="just">
                        <a:lnSpc>
                          <a:spcPct val="115000"/>
                        </a:lnSpc>
                        <a:spcAft>
                          <a:spcPts val="0"/>
                        </a:spcAft>
                      </a:pPr>
                      <a:r>
                        <a:rPr lang="ru-RU" sz="1800" kern="1200" dirty="0" err="1" smtClean="0">
                          <a:solidFill>
                            <a:schemeClr val="tx2"/>
                          </a:solidFill>
                          <a:effectLst/>
                          <a:latin typeface="+mn-lt"/>
                          <a:ea typeface="+mn-ea"/>
                          <a:cs typeface="+mn-cs"/>
                        </a:rPr>
                        <a:t>өзге</a:t>
                      </a:r>
                      <a:r>
                        <a:rPr lang="ru-RU" sz="1800" kern="1200" dirty="0" smtClean="0">
                          <a:solidFill>
                            <a:schemeClr val="tx2"/>
                          </a:solidFill>
                          <a:effectLst/>
                          <a:latin typeface="+mn-lt"/>
                          <a:ea typeface="+mn-ea"/>
                          <a:cs typeface="+mn-cs"/>
                        </a:rPr>
                        <a:t> </a:t>
                      </a:r>
                      <a:r>
                        <a:rPr lang="ru-RU" sz="1800" kern="1200" dirty="0" err="1" smtClean="0">
                          <a:solidFill>
                            <a:schemeClr val="tx2"/>
                          </a:solidFill>
                          <a:effectLst/>
                          <a:latin typeface="+mn-lt"/>
                          <a:ea typeface="+mn-ea"/>
                          <a:cs typeface="+mn-cs"/>
                        </a:rPr>
                        <a:t>педагогтер</a:t>
                      </a:r>
                      <a:r>
                        <a:rPr lang="ru-RU" sz="1800" kern="1200" dirty="0" smtClean="0">
                          <a:solidFill>
                            <a:schemeClr val="tx2"/>
                          </a:solidFill>
                          <a:effectLst/>
                          <a:latin typeface="+mn-lt"/>
                          <a:ea typeface="+mn-ea"/>
                          <a:cs typeface="+mn-cs"/>
                        </a:rPr>
                        <a:t> </a:t>
                      </a:r>
                      <a:r>
                        <a:rPr lang="ru-RU" sz="1800" kern="1200" dirty="0" err="1" smtClean="0">
                          <a:solidFill>
                            <a:schemeClr val="tx2"/>
                          </a:solidFill>
                          <a:effectLst/>
                          <a:latin typeface="+mn-lt"/>
                          <a:ea typeface="+mn-ea"/>
                          <a:cs typeface="+mn-cs"/>
                        </a:rPr>
                        <a:t>үшін</a:t>
                      </a:r>
                      <a:r>
                        <a:rPr lang="ru-RU" sz="1800" kern="1200" dirty="0" smtClean="0">
                          <a:solidFill>
                            <a:schemeClr val="tx2"/>
                          </a:solidFill>
                          <a:effectLst/>
                          <a:latin typeface="+mn-lt"/>
                          <a:ea typeface="+mn-ea"/>
                          <a:cs typeface="+mn-cs"/>
                        </a:rPr>
                        <a:t> </a:t>
                      </a:r>
                      <a:endParaRPr lang="ru-RU" sz="1800" kern="1200" dirty="0">
                        <a:solidFill>
                          <a:schemeClr val="tx2"/>
                        </a:solidFill>
                        <a:effectLst/>
                        <a:latin typeface="+mn-lt"/>
                        <a:ea typeface="+mn-ea"/>
                        <a:cs typeface="+mn-cs"/>
                      </a:endParaRPr>
                    </a:p>
                  </a:txBody>
                  <a:tcPr marL="68580" marR="68580" marT="0" marB="0"/>
                </a:tc>
                <a:tc>
                  <a:txBody>
                    <a:bodyPr/>
                    <a:lstStyle/>
                    <a:p>
                      <a:pPr algn="just">
                        <a:lnSpc>
                          <a:spcPct val="115000"/>
                        </a:lnSpc>
                        <a:spcAft>
                          <a:spcPts val="0"/>
                        </a:spcAft>
                      </a:pPr>
                      <a:r>
                        <a:rPr lang="ru-RU" sz="1800" dirty="0">
                          <a:solidFill>
                            <a:schemeClr val="tx2"/>
                          </a:solidFill>
                          <a:effectLst/>
                        </a:rPr>
                        <a:t>210 минут (3,5 </a:t>
                      </a:r>
                      <a:r>
                        <a:rPr lang="ru-RU" sz="1800" dirty="0" err="1" smtClean="0">
                          <a:solidFill>
                            <a:schemeClr val="tx2"/>
                          </a:solidFill>
                          <a:effectLst/>
                        </a:rPr>
                        <a:t>сағат</a:t>
                      </a:r>
                      <a:r>
                        <a:rPr lang="ru-RU" sz="1800" dirty="0" smtClean="0">
                          <a:solidFill>
                            <a:schemeClr val="tx2"/>
                          </a:solidFill>
                          <a:effectLst/>
                        </a:rPr>
                        <a:t>)</a:t>
                      </a:r>
                      <a:endParaRPr lang="ru-RU" sz="1800" dirty="0">
                        <a:solidFill>
                          <a:schemeClr val="tx2"/>
                        </a:solidFill>
                        <a:effectLst/>
                        <a:latin typeface="Calibri"/>
                        <a:ea typeface="Calibri"/>
                        <a:cs typeface="Times New Roman"/>
                      </a:endParaRPr>
                    </a:p>
                  </a:txBody>
                  <a:tcPr marL="68580" marR="68580" marT="0" marB="0"/>
                </a:tc>
              </a:tr>
            </a:tbl>
          </a:graphicData>
        </a:graphic>
      </p:graphicFrame>
      <p:sp>
        <p:nvSpPr>
          <p:cNvPr id="7" name="Прямоугольник 6"/>
          <p:cNvSpPr/>
          <p:nvPr/>
        </p:nvSpPr>
        <p:spPr>
          <a:xfrm>
            <a:off x="152400" y="4592781"/>
            <a:ext cx="11887200" cy="2311402"/>
          </a:xfrm>
          <a:prstGeom prst="rect">
            <a:avLst/>
          </a:prstGeom>
        </p:spPr>
        <p:txBody>
          <a:bodyPr wrap="square">
            <a:spAutoFit/>
          </a:bodyPr>
          <a:lstStyle/>
          <a:p>
            <a:pPr algn="just">
              <a:lnSpc>
                <a:spcPct val="115000"/>
              </a:lnSpc>
            </a:pPr>
            <a:r>
              <a:rPr lang="ru-RU" sz="3600" b="1" dirty="0">
                <a:solidFill>
                  <a:srgbClr val="FF0000"/>
                </a:solidFill>
              </a:rPr>
              <a:t>!</a:t>
            </a:r>
            <a:r>
              <a:rPr lang="ru-RU" sz="2400" b="1" dirty="0"/>
              <a:t> </a:t>
            </a:r>
            <a:r>
              <a:rPr lang="ru-RU" sz="2400" b="1" dirty="0" err="1" smtClean="0">
                <a:solidFill>
                  <a:schemeClr val="tx2"/>
                </a:solidFill>
              </a:rPr>
              <a:t>Біліктілік</a:t>
            </a:r>
            <a:r>
              <a:rPr lang="ru-RU" sz="2400" b="1" dirty="0" smtClean="0">
                <a:solidFill>
                  <a:schemeClr val="tx2"/>
                </a:solidFill>
              </a:rPr>
              <a:t> </a:t>
            </a:r>
            <a:r>
              <a:rPr lang="ru-RU" sz="2400" b="1" dirty="0" err="1">
                <a:solidFill>
                  <a:schemeClr val="tx2"/>
                </a:solidFill>
              </a:rPr>
              <a:t>тестілеуін</a:t>
            </a:r>
            <a:r>
              <a:rPr lang="ru-RU" sz="2400" b="1" dirty="0">
                <a:solidFill>
                  <a:schemeClr val="tx2"/>
                </a:solidFill>
              </a:rPr>
              <a:t> </a:t>
            </a:r>
            <a:r>
              <a:rPr lang="ru-RU" sz="2400" b="1" dirty="0" err="1">
                <a:solidFill>
                  <a:schemeClr val="tx2"/>
                </a:solidFill>
              </a:rPr>
              <a:t>өткізу</a:t>
            </a:r>
            <a:r>
              <a:rPr lang="ru-RU" sz="2400" b="1" dirty="0">
                <a:solidFill>
                  <a:schemeClr val="tx2"/>
                </a:solidFill>
              </a:rPr>
              <a:t> </a:t>
            </a:r>
            <a:r>
              <a:rPr lang="ru-RU" sz="2400" b="1" dirty="0" err="1">
                <a:solidFill>
                  <a:schemeClr val="tx2"/>
                </a:solidFill>
              </a:rPr>
              <a:t>кезінде</a:t>
            </a:r>
            <a:r>
              <a:rPr lang="ru-RU" sz="2400" b="1" dirty="0">
                <a:solidFill>
                  <a:schemeClr val="tx2"/>
                </a:solidFill>
              </a:rPr>
              <a:t> </a:t>
            </a:r>
            <a:r>
              <a:rPr lang="ru-RU" sz="2400" b="1" dirty="0" err="1">
                <a:solidFill>
                  <a:schemeClr val="tx2"/>
                </a:solidFill>
              </a:rPr>
              <a:t>тыйым</a:t>
            </a:r>
            <a:r>
              <a:rPr lang="ru-RU" sz="2400" b="1" dirty="0">
                <a:solidFill>
                  <a:schemeClr val="tx2"/>
                </a:solidFill>
              </a:rPr>
              <a:t> </a:t>
            </a:r>
            <a:r>
              <a:rPr lang="ru-RU" sz="2400" b="1" dirty="0" err="1">
                <a:solidFill>
                  <a:schemeClr val="tx2"/>
                </a:solidFill>
              </a:rPr>
              <a:t>салынған</a:t>
            </a:r>
            <a:r>
              <a:rPr lang="ru-RU" sz="2400" b="1" dirty="0">
                <a:solidFill>
                  <a:schemeClr val="tx2"/>
                </a:solidFill>
              </a:rPr>
              <a:t> </a:t>
            </a:r>
            <a:r>
              <a:rPr lang="ru-RU" sz="2400" b="1" dirty="0" err="1">
                <a:solidFill>
                  <a:schemeClr val="tx2"/>
                </a:solidFill>
              </a:rPr>
              <a:t>зат</a:t>
            </a:r>
            <a:r>
              <a:rPr lang="ru-RU" sz="2400" b="1" dirty="0">
                <a:solidFill>
                  <a:schemeClr val="tx2"/>
                </a:solidFill>
              </a:rPr>
              <a:t> </a:t>
            </a:r>
            <a:r>
              <a:rPr lang="ru-RU" sz="2400" b="1" dirty="0" err="1">
                <a:solidFill>
                  <a:schemeClr val="tx2"/>
                </a:solidFill>
              </a:rPr>
              <a:t>немесе</a:t>
            </a:r>
            <a:r>
              <a:rPr lang="ru-RU" sz="2400" b="1" dirty="0">
                <a:solidFill>
                  <a:schemeClr val="tx2"/>
                </a:solidFill>
              </a:rPr>
              <a:t> </a:t>
            </a:r>
            <a:r>
              <a:rPr lang="ru-RU" sz="2400" b="1" dirty="0" err="1">
                <a:solidFill>
                  <a:schemeClr val="tx2"/>
                </a:solidFill>
              </a:rPr>
              <a:t>ереже</a:t>
            </a:r>
            <a:r>
              <a:rPr lang="ru-RU" sz="2400" b="1" dirty="0">
                <a:solidFill>
                  <a:schemeClr val="tx2"/>
                </a:solidFill>
              </a:rPr>
              <a:t> </a:t>
            </a:r>
            <a:r>
              <a:rPr lang="ru-RU" sz="2400" b="1" dirty="0" err="1">
                <a:solidFill>
                  <a:schemeClr val="tx2"/>
                </a:solidFill>
              </a:rPr>
              <a:t>бұзушылық</a:t>
            </a:r>
            <a:r>
              <a:rPr lang="ru-RU" sz="2400" b="1" dirty="0">
                <a:solidFill>
                  <a:schemeClr val="tx2"/>
                </a:solidFill>
              </a:rPr>
              <a:t> </a:t>
            </a:r>
            <a:r>
              <a:rPr lang="ru-RU" sz="2400" b="1" dirty="0" err="1">
                <a:solidFill>
                  <a:schemeClr val="tx2"/>
                </a:solidFill>
              </a:rPr>
              <a:t>анықталған</a:t>
            </a:r>
            <a:r>
              <a:rPr lang="ru-RU" sz="2400" b="1" dirty="0">
                <a:solidFill>
                  <a:schemeClr val="tx2"/>
                </a:solidFill>
              </a:rPr>
              <a:t> </a:t>
            </a:r>
            <a:r>
              <a:rPr lang="ru-RU" sz="2400" b="1" dirty="0" err="1">
                <a:solidFill>
                  <a:schemeClr val="tx2"/>
                </a:solidFill>
              </a:rPr>
              <a:t>жағдайда</a:t>
            </a:r>
            <a:r>
              <a:rPr lang="ru-RU" sz="2400" b="1" dirty="0">
                <a:solidFill>
                  <a:schemeClr val="tx2"/>
                </a:solidFill>
              </a:rPr>
              <a:t> </a:t>
            </a:r>
            <a:r>
              <a:rPr lang="ru-RU" sz="2400" b="1" dirty="0" err="1">
                <a:solidFill>
                  <a:schemeClr val="tx2"/>
                </a:solidFill>
              </a:rPr>
              <a:t>педагогке</a:t>
            </a:r>
            <a:r>
              <a:rPr lang="ru-RU" sz="2400" b="1" dirty="0">
                <a:solidFill>
                  <a:schemeClr val="tx2"/>
                </a:solidFill>
              </a:rPr>
              <a:t> бес </a:t>
            </a:r>
            <a:r>
              <a:rPr lang="ru-RU" sz="2400" b="1" dirty="0" err="1">
                <a:solidFill>
                  <a:schemeClr val="tx2"/>
                </a:solidFill>
              </a:rPr>
              <a:t>жыл</a:t>
            </a:r>
            <a:r>
              <a:rPr lang="ru-RU" sz="2400" b="1" dirty="0">
                <a:solidFill>
                  <a:schemeClr val="tx2"/>
                </a:solidFill>
              </a:rPr>
              <a:t> </a:t>
            </a:r>
            <a:r>
              <a:rPr lang="ru-RU" sz="2400" b="1" dirty="0" err="1">
                <a:solidFill>
                  <a:schemeClr val="tx2"/>
                </a:solidFill>
              </a:rPr>
              <a:t>мерзімге</a:t>
            </a:r>
            <a:r>
              <a:rPr lang="ru-RU" sz="2400" b="1" dirty="0">
                <a:solidFill>
                  <a:schemeClr val="tx2"/>
                </a:solidFill>
              </a:rPr>
              <a:t> </a:t>
            </a:r>
            <a:r>
              <a:rPr lang="ru-RU" sz="2400" b="1" dirty="0" err="1">
                <a:solidFill>
                  <a:schemeClr val="tx2"/>
                </a:solidFill>
              </a:rPr>
              <a:t>аттестаттаудан</a:t>
            </a:r>
            <a:r>
              <a:rPr lang="ru-RU" sz="2400" b="1" dirty="0">
                <a:solidFill>
                  <a:schemeClr val="tx2"/>
                </a:solidFill>
              </a:rPr>
              <a:t> </a:t>
            </a:r>
            <a:r>
              <a:rPr lang="ru-RU" sz="2400" b="1" dirty="0" err="1">
                <a:solidFill>
                  <a:schemeClr val="tx2"/>
                </a:solidFill>
              </a:rPr>
              <a:t>өтуге</a:t>
            </a:r>
            <a:r>
              <a:rPr lang="ru-RU" sz="2400" b="1" dirty="0">
                <a:solidFill>
                  <a:schemeClr val="tx2"/>
                </a:solidFill>
              </a:rPr>
              <a:t> </a:t>
            </a:r>
            <a:r>
              <a:rPr lang="ru-RU" sz="2400" b="1" dirty="0" err="1">
                <a:solidFill>
                  <a:schemeClr val="tx2"/>
                </a:solidFill>
              </a:rPr>
              <a:t>рұқсат</a:t>
            </a:r>
            <a:r>
              <a:rPr lang="ru-RU" sz="2400" b="1" dirty="0">
                <a:solidFill>
                  <a:schemeClr val="tx2"/>
                </a:solidFill>
              </a:rPr>
              <a:t> </a:t>
            </a:r>
            <a:r>
              <a:rPr lang="ru-RU" sz="2400" b="1" dirty="0" err="1">
                <a:solidFill>
                  <a:schemeClr val="tx2"/>
                </a:solidFill>
              </a:rPr>
              <a:t>берілмейді</a:t>
            </a:r>
            <a:r>
              <a:rPr lang="ru-RU" sz="2400" b="1" dirty="0">
                <a:solidFill>
                  <a:schemeClr val="tx2"/>
                </a:solidFill>
              </a:rPr>
              <a:t>. </a:t>
            </a:r>
            <a:r>
              <a:rPr lang="ru-RU" sz="2400" b="1" dirty="0" err="1">
                <a:solidFill>
                  <a:schemeClr val="tx2"/>
                </a:solidFill>
              </a:rPr>
              <a:t>Педагогтің</a:t>
            </a:r>
            <a:r>
              <a:rPr lang="ru-RU" sz="2400" b="1" dirty="0">
                <a:solidFill>
                  <a:schemeClr val="tx2"/>
                </a:solidFill>
              </a:rPr>
              <a:t> </a:t>
            </a:r>
            <a:r>
              <a:rPr lang="ru-RU" sz="2400" b="1" dirty="0" err="1">
                <a:solidFill>
                  <a:schemeClr val="tx2"/>
                </a:solidFill>
              </a:rPr>
              <a:t>біліктілік</a:t>
            </a:r>
            <a:r>
              <a:rPr lang="ru-RU" sz="2400" b="1" dirty="0">
                <a:solidFill>
                  <a:schemeClr val="tx2"/>
                </a:solidFill>
              </a:rPr>
              <a:t> </a:t>
            </a:r>
            <a:r>
              <a:rPr lang="ru-RU" sz="2400" b="1" dirty="0" err="1">
                <a:solidFill>
                  <a:schemeClr val="tx2"/>
                </a:solidFill>
              </a:rPr>
              <a:t>санаты</a:t>
            </a:r>
            <a:r>
              <a:rPr lang="ru-RU" sz="2400" b="1" dirty="0">
                <a:solidFill>
                  <a:schemeClr val="tx2"/>
                </a:solidFill>
              </a:rPr>
              <a:t> "педагог" </a:t>
            </a:r>
            <a:r>
              <a:rPr lang="ru-RU" sz="2400" b="1" dirty="0" err="1">
                <a:solidFill>
                  <a:schemeClr val="tx2"/>
                </a:solidFill>
              </a:rPr>
              <a:t>біліктілік</a:t>
            </a:r>
            <a:r>
              <a:rPr lang="ru-RU" sz="2400" b="1" dirty="0">
                <a:solidFill>
                  <a:schemeClr val="tx2"/>
                </a:solidFill>
              </a:rPr>
              <a:t> </a:t>
            </a:r>
            <a:r>
              <a:rPr lang="ru-RU" sz="2400" b="1" dirty="0" err="1">
                <a:solidFill>
                  <a:schemeClr val="tx2"/>
                </a:solidFill>
              </a:rPr>
              <a:t>санатына</a:t>
            </a:r>
            <a:r>
              <a:rPr lang="ru-RU" sz="2400" b="1" dirty="0">
                <a:solidFill>
                  <a:schemeClr val="tx2"/>
                </a:solidFill>
              </a:rPr>
              <a:t> </a:t>
            </a:r>
            <a:r>
              <a:rPr lang="ru-RU" sz="2400" b="1" dirty="0" err="1">
                <a:solidFill>
                  <a:schemeClr val="tx2"/>
                </a:solidFill>
              </a:rPr>
              <a:t>дейін</a:t>
            </a:r>
            <a:r>
              <a:rPr lang="ru-RU" sz="2400" b="1" dirty="0">
                <a:solidFill>
                  <a:schemeClr val="tx2"/>
                </a:solidFill>
              </a:rPr>
              <a:t> </a:t>
            </a:r>
            <a:r>
              <a:rPr lang="ru-RU" sz="2400" b="1" dirty="0" err="1">
                <a:solidFill>
                  <a:schemeClr val="tx2"/>
                </a:solidFill>
              </a:rPr>
              <a:t>төмендетіледі</a:t>
            </a:r>
            <a:r>
              <a:rPr lang="ru-RU" sz="2400" b="1" dirty="0" smtClean="0">
                <a:solidFill>
                  <a:schemeClr val="tx2"/>
                </a:solidFill>
              </a:rPr>
              <a:t>.</a:t>
            </a:r>
            <a:endParaRPr lang="ru-RU" sz="2400" b="1" dirty="0">
              <a:solidFill>
                <a:schemeClr val="tx2"/>
              </a:solidFill>
            </a:endParaRPr>
          </a:p>
          <a:p>
            <a:endParaRPr lang="ru-RU" sz="2000" b="1" i="1" dirty="0">
              <a:solidFill>
                <a:srgbClr val="FF0000"/>
              </a:solidFill>
              <a:latin typeface="Century Gothic" pitchFamily="34" charset="0"/>
            </a:endParaRPr>
          </a:p>
        </p:txBody>
      </p:sp>
      <p:pic>
        <p:nvPicPr>
          <p:cNvPr id="8" name="Рисунок 7">
            <a:extLst>
              <a:ext uri="{FF2B5EF4-FFF2-40B4-BE49-F238E27FC236}">
                <a16:creationId xmlns="" xmlns:a16="http://schemas.microsoft.com/office/drawing/2014/main" xmlns:lc="http://schemas.openxmlformats.org/drawingml/2006/lockedCanva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Tree>
    <p:extLst>
      <p:ext uri="{BB962C8B-B14F-4D97-AF65-F5344CB8AC3E}">
        <p14:creationId xmlns:p14="http://schemas.microsoft.com/office/powerpoint/2010/main" val="5463486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6483" y="1150882"/>
            <a:ext cx="11345917" cy="266755"/>
          </a:xfrm>
        </p:spPr>
        <p:txBody>
          <a:bodyPr>
            <a:noAutofit/>
          </a:bodyPr>
          <a:lstStyle/>
          <a:p>
            <a:r>
              <a:rPr lang="kk-KZ" sz="2800" dirty="0" smtClean="0">
                <a:latin typeface="Times New Roman" pitchFamily="18" charset="0"/>
                <a:cs typeface="Times New Roman" pitchFamily="18" charset="0"/>
              </a:rPr>
              <a:t>Мұғалім ҰБТ бойынша қажетті ұпайларды жинамаған жағдайда немесе аттестацияға өтінішті кеш тапсырған жағдайда не істеу керек? </a:t>
            </a:r>
            <a:r>
              <a:rPr lang="ru-RU" sz="2800" dirty="0"/>
              <a:t/>
            </a:r>
            <a:br>
              <a:rPr lang="ru-RU" sz="2800" dirty="0"/>
            </a:br>
            <a:endParaRPr lang="ru-RU" sz="2800" dirty="0"/>
          </a:p>
        </p:txBody>
      </p:sp>
      <p:sp>
        <p:nvSpPr>
          <p:cNvPr id="3" name="Номер слайда 2"/>
          <p:cNvSpPr>
            <a:spLocks noGrp="1"/>
          </p:cNvSpPr>
          <p:nvPr>
            <p:ph type="sldNum" sz="quarter" idx="12"/>
          </p:nvPr>
        </p:nvSpPr>
        <p:spPr/>
        <p:txBody>
          <a:bodyPr/>
          <a:lstStyle/>
          <a:p>
            <a:pPr algn="ctr"/>
            <a:fld id="{00000000-1234-1234-1234-123412341234}" type="slidenum">
              <a:rPr lang="ru-RU" smtClean="0">
                <a:solidFill>
                  <a:prstClr val="black">
                    <a:tint val="75000"/>
                  </a:prstClr>
                </a:solidFill>
              </a:rPr>
              <a:pPr algn="ctr"/>
              <a:t>7</a:t>
            </a:fld>
            <a:endParaRPr lang="ru-RU">
              <a:solidFill>
                <a:prstClr val="black">
                  <a:tint val="75000"/>
                </a:prstClr>
              </a:solidFill>
            </a:endParaRPr>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Таблица 4"/>
          <p:cNvGraphicFramePr>
            <a:graphicFrameLocks noGrp="1"/>
          </p:cNvGraphicFramePr>
          <p:nvPr>
            <p:extLst>
              <p:ext uri="{D42A27DB-BD31-4B8C-83A1-F6EECF244321}">
                <p14:modId xmlns:p14="http://schemas.microsoft.com/office/powerpoint/2010/main" val="1884338792"/>
              </p:ext>
            </p:extLst>
          </p:nvPr>
        </p:nvGraphicFramePr>
        <p:xfrm>
          <a:off x="346842" y="1560786"/>
          <a:ext cx="11540358" cy="4878815"/>
        </p:xfrm>
        <a:graphic>
          <a:graphicData uri="http://schemas.openxmlformats.org/drawingml/2006/table">
            <a:tbl>
              <a:tblPr firstRow="1" firstCol="1" bandRow="1">
                <a:tableStyleId>{5940675A-B579-460E-94D1-54222C63F5DA}</a:tableStyleId>
              </a:tblPr>
              <a:tblGrid>
                <a:gridCol w="4849751"/>
                <a:gridCol w="6690607"/>
              </a:tblGrid>
              <a:tr h="1580632">
                <a:tc>
                  <a:txBody>
                    <a:bodyPr/>
                    <a:lstStyle/>
                    <a:p>
                      <a:pPr algn="just">
                        <a:lnSpc>
                          <a:spcPct val="115000"/>
                        </a:lnSpc>
                        <a:spcAft>
                          <a:spcPts val="0"/>
                        </a:spcAft>
                      </a:pPr>
                      <a:r>
                        <a:rPr lang="kk-KZ" sz="1600" dirty="0" smtClean="0"/>
                        <a:t>Қаңтар-мамырда (тамыз-желтоқсан) аттестаттау кезеңінде біліктілік санатын беру (растау) үшін оқытушының кезекті аттестаттауында мәлімделген санат бойынша балл саны жеткіліксіз болған жағдайда</a:t>
                      </a:r>
                      <a:endParaRPr lang="ru-RU" sz="1600" b="0" dirty="0">
                        <a:effectLst/>
                        <a:latin typeface="Calibri"/>
                        <a:ea typeface="Calibri"/>
                        <a:cs typeface="Times New Roman"/>
                      </a:endParaRPr>
                    </a:p>
                  </a:txBody>
                  <a:tcPr marL="68580" marR="68580" marT="0" marB="0">
                    <a:solidFill>
                      <a:schemeClr val="tx2">
                        <a:lumMod val="20000"/>
                        <a:lumOff val="80000"/>
                      </a:schemeClr>
                    </a:solidFill>
                  </a:tcPr>
                </a:tc>
                <a:tc>
                  <a:txBody>
                    <a:bodyPr/>
                    <a:lstStyle/>
                    <a:p>
                      <a:pPr algn="just">
                        <a:lnSpc>
                          <a:spcPct val="115000"/>
                        </a:lnSpc>
                        <a:spcAft>
                          <a:spcPts val="0"/>
                        </a:spcAft>
                      </a:pPr>
                      <a:r>
                        <a:rPr lang="kk-KZ" sz="1600" dirty="0" smtClean="0"/>
                        <a:t>біліктілік санаты оның мерзімі аяқталғанға дейін сақталады, содан кейін біліктілік санаты бір деңгейге төмендейді.</a:t>
                      </a:r>
                      <a:r>
                        <a:rPr lang="kk-KZ" sz="1600" baseline="0" dirty="0" smtClean="0"/>
                        <a:t> </a:t>
                      </a:r>
                      <a:r>
                        <a:rPr lang="kk-KZ" sz="1600" dirty="0" smtClean="0"/>
                        <a:t>Бұл біліктілік санаты келесі аттестаттаудың тамыз-желтоқсан (қаңтар-мамыр) кезеңіне дейін сақталады. Келесі аттестаттау кезеңінде мұғалім ҰБТ тапсырғаннан кейін бастапқыда мәлімделген біліктілік санаты бойынша аттестациядан өтеді.</a:t>
                      </a:r>
                      <a:endParaRPr lang="ru-RU" sz="1600" b="0" dirty="0">
                        <a:effectLst/>
                        <a:latin typeface="Calibri"/>
                        <a:ea typeface="Calibri"/>
                        <a:cs typeface="Times New Roman"/>
                      </a:endParaRPr>
                    </a:p>
                  </a:txBody>
                  <a:tcPr marL="68580" marR="68580" marT="0" marB="0">
                    <a:solidFill>
                      <a:schemeClr val="tx2">
                        <a:lumMod val="20000"/>
                        <a:lumOff val="80000"/>
                      </a:schemeClr>
                    </a:solidFill>
                  </a:tcPr>
                </a:tc>
              </a:tr>
              <a:tr h="1580632">
                <a:tc>
                  <a:txBody>
                    <a:bodyPr/>
                    <a:lstStyle/>
                    <a:p>
                      <a:pPr algn="just">
                        <a:lnSpc>
                          <a:spcPct val="115000"/>
                        </a:lnSpc>
                        <a:spcAft>
                          <a:spcPts val="0"/>
                        </a:spcAft>
                      </a:pPr>
                      <a:r>
                        <a:rPr lang="kk-KZ" sz="1600" dirty="0" smtClean="0"/>
                        <a:t>«Екінші», «бірінші», «жоғары» санаты бар оқытушыға мәлімделген санат бойынша балл саны жеткіліксіз болған жағдайда аттестаттау кезеңінде қаңтар-мамыр (тамыз-желтоқсан)</a:t>
                      </a:r>
                      <a:endParaRPr lang="ru-RU" sz="1600" b="0" dirty="0">
                        <a:effectLst/>
                        <a:latin typeface="Calibri"/>
                        <a:ea typeface="Calibri"/>
                        <a:cs typeface="Times New Roman"/>
                      </a:endParaRPr>
                    </a:p>
                  </a:txBody>
                  <a:tcPr marL="68580" marR="68580" marT="0" marB="0">
                    <a:solidFill>
                      <a:schemeClr val="accent3">
                        <a:lumMod val="20000"/>
                        <a:lumOff val="80000"/>
                      </a:schemeClr>
                    </a:solidFill>
                  </a:tcPr>
                </a:tc>
                <a:tc>
                  <a:txBody>
                    <a:bodyPr/>
                    <a:lstStyle/>
                    <a:p>
                      <a:pPr algn="just">
                        <a:lnSpc>
                          <a:spcPct val="115000"/>
                        </a:lnSpc>
                        <a:spcAft>
                          <a:spcPts val="0"/>
                        </a:spcAft>
                      </a:pPr>
                      <a:r>
                        <a:rPr lang="kk-KZ" sz="1600" dirty="0" smtClean="0"/>
                        <a:t>біліктілік санаты оның мерзімі аяқталғанға дейін сақталады, содан кейін ол «педагог» санатына төмендетіледі. Бұл біліктілік санаты келесі аттестаттаудың тамыз-желтоқсан (қаңтар-мамыр) кезеңіне дейін сақталады. Келесі аттестаттау кезеңінде педагогтер № 338 бұйрығына сәйкес біліктілік талаптарына сәйкес біліктілік санатына аттестациядан өтеді.</a:t>
                      </a:r>
                      <a:endParaRPr lang="ru-RU" sz="1600" b="0" dirty="0">
                        <a:effectLst/>
                        <a:latin typeface="Calibri"/>
                        <a:ea typeface="Calibri"/>
                        <a:cs typeface="Times New Roman"/>
                      </a:endParaRPr>
                    </a:p>
                  </a:txBody>
                  <a:tcPr marL="68580" marR="68580" marT="0" marB="0">
                    <a:solidFill>
                      <a:schemeClr val="accent3">
                        <a:lumMod val="20000"/>
                        <a:lumOff val="80000"/>
                      </a:schemeClr>
                    </a:solidFill>
                  </a:tcPr>
                </a:tc>
              </a:tr>
              <a:tr h="1615687">
                <a:tc>
                  <a:txBody>
                    <a:bodyPr/>
                    <a:lstStyle/>
                    <a:p>
                      <a:pPr algn="just">
                        <a:lnSpc>
                          <a:spcPct val="115000"/>
                        </a:lnSpc>
                        <a:spcAft>
                          <a:spcPts val="0"/>
                        </a:spcAft>
                      </a:pPr>
                      <a:r>
                        <a:rPr lang="kk-KZ" sz="1600" dirty="0" smtClean="0"/>
                        <a:t>Мұғалім аттестаттау кезеңінде тамыз-желтоқсан (қаңтар-мамыр) біліктілік санатын беруге (растауға) кезекті аттестаттауға өтінішті уақтылы ұсынбаған жағдайда</a:t>
                      </a:r>
                      <a:endParaRPr lang="ru-RU" sz="1600" b="0" dirty="0">
                        <a:effectLst/>
                        <a:latin typeface="Calibri"/>
                        <a:ea typeface="Calibri"/>
                        <a:cs typeface="Times New Roman"/>
                      </a:endParaRPr>
                    </a:p>
                  </a:txBody>
                  <a:tcPr marL="68580" marR="68580" marT="0" marB="0">
                    <a:solidFill>
                      <a:schemeClr val="accent6">
                        <a:lumMod val="40000"/>
                        <a:lumOff val="60000"/>
                      </a:schemeClr>
                    </a:solidFill>
                  </a:tcPr>
                </a:tc>
                <a:tc>
                  <a:txBody>
                    <a:bodyPr/>
                    <a:lstStyle/>
                    <a:p>
                      <a:pPr indent="449580" algn="just">
                        <a:lnSpc>
                          <a:spcPct val="115000"/>
                        </a:lnSpc>
                        <a:spcAft>
                          <a:spcPts val="0"/>
                        </a:spcAft>
                      </a:pPr>
                      <a:r>
                        <a:rPr lang="kk-KZ" sz="1600" dirty="0" smtClean="0"/>
                        <a:t>біліктілік санаты «педагог» біліктілік санатына дейін төмендетілді. Бұл біліктілік санаты келесі аттестаттаудың тамыз-желтоқсан (қаңтар-мамыр) кезеңіне дейін сақталады. Келесі аттестаттау кезеңінде педагог №338 бұйрығына сәйкес біліктілік талаптарына сәйкес біліктілік санатына аттестациядан өтеді.</a:t>
                      </a:r>
                      <a:endParaRPr lang="ru-RU" sz="1600" b="0" dirty="0">
                        <a:effectLst/>
                        <a:latin typeface="Calibri"/>
                        <a:ea typeface="Calibri"/>
                        <a:cs typeface="Times New Roman"/>
                      </a:endParaRPr>
                    </a:p>
                  </a:txBody>
                  <a:tcPr marL="68580" marR="68580" marT="0" marB="0">
                    <a:solidFill>
                      <a:schemeClr val="accent6">
                        <a:lumMod val="40000"/>
                        <a:lumOff val="60000"/>
                      </a:schemeClr>
                    </a:solidFill>
                  </a:tcPr>
                </a:tc>
              </a:tr>
            </a:tbl>
          </a:graphicData>
        </a:graphic>
      </p:graphicFrame>
      <p:sp>
        <p:nvSpPr>
          <p:cNvPr id="6" name="Google Shape;1962;p38"/>
          <p:cNvSpPr/>
          <p:nvPr/>
        </p:nvSpPr>
        <p:spPr>
          <a:xfrm>
            <a:off x="4216757" y="2683261"/>
            <a:ext cx="963269" cy="532905"/>
          </a:xfrm>
          <a:custGeom>
            <a:avLst/>
            <a:gdLst/>
            <a:ahLst/>
            <a:cxnLst/>
            <a:rect l="l" t="t" r="r" b="b"/>
            <a:pathLst>
              <a:path w="2821" h="2122" extrusionOk="0">
                <a:moveTo>
                  <a:pt x="1761" y="1"/>
                </a:moveTo>
                <a:lnTo>
                  <a:pt x="1400" y="361"/>
                </a:lnTo>
                <a:lnTo>
                  <a:pt x="1847" y="808"/>
                </a:lnTo>
                <a:lnTo>
                  <a:pt x="1" y="808"/>
                </a:lnTo>
                <a:lnTo>
                  <a:pt x="1" y="1321"/>
                </a:lnTo>
                <a:lnTo>
                  <a:pt x="1847" y="1321"/>
                </a:lnTo>
                <a:lnTo>
                  <a:pt x="1400" y="1768"/>
                </a:lnTo>
                <a:lnTo>
                  <a:pt x="1761" y="2121"/>
                </a:lnTo>
                <a:lnTo>
                  <a:pt x="2821" y="1061"/>
                </a:lnTo>
                <a:lnTo>
                  <a:pt x="1761" y="1"/>
                </a:lnTo>
                <a:close/>
              </a:path>
            </a:pathLst>
          </a:custGeom>
          <a:solidFill>
            <a:srgbClr val="869FB2"/>
          </a:solidFill>
          <a:ln>
            <a:noFill/>
          </a:ln>
        </p:spPr>
        <p:txBody>
          <a:bodyPr spcFirstLastPara="1" wrap="square" lIns="91425" tIns="91425" rIns="91425" bIns="91425" anchor="ctr" anchorCtr="0">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solidFill>
                <a:prstClr val="black"/>
              </a:solidFill>
            </a:endParaRPr>
          </a:p>
        </p:txBody>
      </p:sp>
      <p:sp>
        <p:nvSpPr>
          <p:cNvPr id="7" name="Google Shape;1962;p38"/>
          <p:cNvSpPr/>
          <p:nvPr/>
        </p:nvSpPr>
        <p:spPr>
          <a:xfrm>
            <a:off x="4216756" y="4319752"/>
            <a:ext cx="963269" cy="630621"/>
          </a:xfrm>
          <a:custGeom>
            <a:avLst/>
            <a:gdLst/>
            <a:ahLst/>
            <a:cxnLst/>
            <a:rect l="l" t="t" r="r" b="b"/>
            <a:pathLst>
              <a:path w="2821" h="2122" extrusionOk="0">
                <a:moveTo>
                  <a:pt x="1761" y="1"/>
                </a:moveTo>
                <a:lnTo>
                  <a:pt x="1400" y="361"/>
                </a:lnTo>
                <a:lnTo>
                  <a:pt x="1847" y="808"/>
                </a:lnTo>
                <a:lnTo>
                  <a:pt x="1" y="808"/>
                </a:lnTo>
                <a:lnTo>
                  <a:pt x="1" y="1321"/>
                </a:lnTo>
                <a:lnTo>
                  <a:pt x="1847" y="1321"/>
                </a:lnTo>
                <a:lnTo>
                  <a:pt x="1400" y="1768"/>
                </a:lnTo>
                <a:lnTo>
                  <a:pt x="1761" y="2121"/>
                </a:lnTo>
                <a:lnTo>
                  <a:pt x="2821" y="1061"/>
                </a:lnTo>
                <a:lnTo>
                  <a:pt x="1761" y="1"/>
                </a:lnTo>
                <a:close/>
              </a:path>
            </a:pathLst>
          </a:custGeom>
          <a:solidFill>
            <a:srgbClr val="869FB2"/>
          </a:solidFill>
          <a:ln>
            <a:noFill/>
          </a:ln>
        </p:spPr>
        <p:txBody>
          <a:bodyPr spcFirstLastPara="1" wrap="square" lIns="91425" tIns="91425" rIns="91425" bIns="91425" anchor="ctr" anchorCtr="0">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solidFill>
                <a:prstClr val="black"/>
              </a:solidFill>
            </a:endParaRPr>
          </a:p>
        </p:txBody>
      </p:sp>
      <p:sp>
        <p:nvSpPr>
          <p:cNvPr id="8" name="Google Shape;1962;p38"/>
          <p:cNvSpPr/>
          <p:nvPr/>
        </p:nvSpPr>
        <p:spPr>
          <a:xfrm>
            <a:off x="4216755" y="5997712"/>
            <a:ext cx="963269" cy="532905"/>
          </a:xfrm>
          <a:custGeom>
            <a:avLst/>
            <a:gdLst/>
            <a:ahLst/>
            <a:cxnLst/>
            <a:rect l="l" t="t" r="r" b="b"/>
            <a:pathLst>
              <a:path w="2821" h="2122" extrusionOk="0">
                <a:moveTo>
                  <a:pt x="1761" y="1"/>
                </a:moveTo>
                <a:lnTo>
                  <a:pt x="1400" y="361"/>
                </a:lnTo>
                <a:lnTo>
                  <a:pt x="1847" y="808"/>
                </a:lnTo>
                <a:lnTo>
                  <a:pt x="1" y="808"/>
                </a:lnTo>
                <a:lnTo>
                  <a:pt x="1" y="1321"/>
                </a:lnTo>
                <a:lnTo>
                  <a:pt x="1847" y="1321"/>
                </a:lnTo>
                <a:lnTo>
                  <a:pt x="1400" y="1768"/>
                </a:lnTo>
                <a:lnTo>
                  <a:pt x="1761" y="2121"/>
                </a:lnTo>
                <a:lnTo>
                  <a:pt x="2821" y="1061"/>
                </a:lnTo>
                <a:lnTo>
                  <a:pt x="1761" y="1"/>
                </a:lnTo>
                <a:close/>
              </a:path>
            </a:pathLst>
          </a:custGeom>
          <a:solidFill>
            <a:srgbClr val="869FB2"/>
          </a:solidFill>
          <a:ln>
            <a:noFill/>
          </a:ln>
        </p:spPr>
        <p:txBody>
          <a:bodyPr spcFirstLastPara="1" wrap="square" lIns="91425" tIns="91425" rIns="91425" bIns="91425" anchor="ctr" anchorCtr="0">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solidFill>
                <a:prstClr val="black"/>
              </a:solidFill>
            </a:endParaRPr>
          </a:p>
        </p:txBody>
      </p:sp>
      <p:pic>
        <p:nvPicPr>
          <p:cNvPr id="9" name="Рисунок 8">
            <a:extLst>
              <a:ext uri="{FF2B5EF4-FFF2-40B4-BE49-F238E27FC236}">
                <a16:creationId xmlns:lc="http://schemas.openxmlformats.org/drawingml/2006/lockedCanvas" xmlns:a16="http://schemas.microsoft.com/office/drawing/2014/main" xmln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Tree>
    <p:extLst>
      <p:ext uri="{BB962C8B-B14F-4D97-AF65-F5344CB8AC3E}">
        <p14:creationId xmlns:p14="http://schemas.microsoft.com/office/powerpoint/2010/main" val="35875608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pPr algn="ctr"/>
            <a:fld id="{00000000-1234-1234-1234-123412341234}" type="slidenum">
              <a:rPr lang="ru-RU" smtClean="0">
                <a:solidFill>
                  <a:prstClr val="black">
                    <a:tint val="75000"/>
                  </a:prstClr>
                </a:solidFill>
              </a:rPr>
              <a:pPr algn="ctr"/>
              <a:t>8</a:t>
            </a:fld>
            <a:endParaRPr lang="ru-RU">
              <a:solidFill>
                <a:prstClr val="black">
                  <a:tint val="75000"/>
                </a:prstClr>
              </a:solidFill>
            </a:endParaRPr>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Таблица 4"/>
          <p:cNvGraphicFramePr>
            <a:graphicFrameLocks noGrp="1"/>
          </p:cNvGraphicFramePr>
          <p:nvPr>
            <p:extLst>
              <p:ext uri="{D42A27DB-BD31-4B8C-83A1-F6EECF244321}">
                <p14:modId xmlns:p14="http://schemas.microsoft.com/office/powerpoint/2010/main" val="2280076524"/>
              </p:ext>
            </p:extLst>
          </p:nvPr>
        </p:nvGraphicFramePr>
        <p:xfrm>
          <a:off x="0" y="597122"/>
          <a:ext cx="12192000" cy="6311551"/>
        </p:xfrm>
        <a:graphic>
          <a:graphicData uri="http://schemas.openxmlformats.org/drawingml/2006/table">
            <a:tbl>
              <a:tblPr firstRow="1" firstCol="1" bandRow="1">
                <a:tableStyleId>{5940675A-B579-460E-94D1-54222C63F5DA}</a:tableStyleId>
              </a:tblPr>
              <a:tblGrid>
                <a:gridCol w="1190691"/>
                <a:gridCol w="2531932"/>
                <a:gridCol w="5559553"/>
                <a:gridCol w="2909824"/>
              </a:tblGrid>
              <a:tr h="364836">
                <a:tc>
                  <a:txBody>
                    <a:bodyPr/>
                    <a:lstStyle/>
                    <a:p>
                      <a:pPr algn="just">
                        <a:lnSpc>
                          <a:spcPct val="115000"/>
                        </a:lnSpc>
                        <a:spcAft>
                          <a:spcPts val="0"/>
                        </a:spcAft>
                      </a:pPr>
                      <a:r>
                        <a:rPr lang="kk-KZ" sz="1200" dirty="0" smtClean="0">
                          <a:solidFill>
                            <a:schemeClr val="tx2">
                              <a:lumMod val="75000"/>
                            </a:schemeClr>
                          </a:solidFill>
                          <a:latin typeface="Times New Roman" pitchFamily="18" charset="0"/>
                          <a:cs typeface="Times New Roman" pitchFamily="18" charset="0"/>
                        </a:rPr>
                        <a:t>Қарастырылып отырған санат</a:t>
                      </a:r>
                      <a:endParaRPr lang="ru-RU" sz="1200" b="1" dirty="0">
                        <a:solidFill>
                          <a:schemeClr val="tx2">
                            <a:lumMod val="75000"/>
                          </a:schemeClr>
                        </a:solidFill>
                        <a:effectLst/>
                        <a:latin typeface="Times New Roman" pitchFamily="18" charset="0"/>
                        <a:ea typeface="Calibri"/>
                        <a:cs typeface="Times New Roman" pitchFamily="18" charset="0"/>
                      </a:endParaRPr>
                    </a:p>
                  </a:txBody>
                  <a:tcPr marL="32797" marR="32797" marT="0" marB="0"/>
                </a:tc>
                <a:tc>
                  <a:txBody>
                    <a:bodyPr/>
                    <a:lstStyle/>
                    <a:p>
                      <a:pPr algn="just">
                        <a:lnSpc>
                          <a:spcPct val="115000"/>
                        </a:lnSpc>
                        <a:spcAft>
                          <a:spcPts val="0"/>
                        </a:spcAft>
                      </a:pPr>
                      <a:r>
                        <a:rPr lang="kk-KZ" sz="1200" dirty="0" smtClean="0">
                          <a:solidFill>
                            <a:schemeClr val="tx2">
                              <a:lumMod val="75000"/>
                            </a:schemeClr>
                          </a:solidFill>
                          <a:latin typeface="Times New Roman" pitchFamily="18" charset="0"/>
                          <a:cs typeface="Times New Roman" pitchFamily="18" charset="0"/>
                        </a:rPr>
                        <a:t>Сараптама кеңесі қай жерде ұйымдастырылады?</a:t>
                      </a:r>
                      <a:endParaRPr lang="ru-RU" sz="1200" b="1" dirty="0">
                        <a:solidFill>
                          <a:schemeClr val="tx2">
                            <a:lumMod val="75000"/>
                          </a:schemeClr>
                        </a:solidFill>
                        <a:effectLst/>
                        <a:latin typeface="Times New Roman" pitchFamily="18" charset="0"/>
                        <a:ea typeface="Calibri"/>
                        <a:cs typeface="Times New Roman" pitchFamily="18" charset="0"/>
                      </a:endParaRPr>
                    </a:p>
                  </a:txBody>
                  <a:tcPr marL="32797" marR="32797" marT="0" marB="0"/>
                </a:tc>
                <a:tc>
                  <a:txBody>
                    <a:bodyPr/>
                    <a:lstStyle/>
                    <a:p>
                      <a:pPr algn="just">
                        <a:lnSpc>
                          <a:spcPct val="115000"/>
                        </a:lnSpc>
                        <a:spcAft>
                          <a:spcPts val="0"/>
                        </a:spcAft>
                      </a:pPr>
                      <a:r>
                        <a:rPr lang="kk-KZ" sz="1200" dirty="0" smtClean="0">
                          <a:solidFill>
                            <a:schemeClr val="tx2">
                              <a:lumMod val="75000"/>
                            </a:schemeClr>
                          </a:solidFill>
                          <a:latin typeface="Times New Roman" pitchFamily="18" charset="0"/>
                          <a:cs typeface="Times New Roman" pitchFamily="18" charset="0"/>
                        </a:rPr>
                        <a:t>Сараптама</a:t>
                      </a:r>
                      <a:r>
                        <a:rPr lang="kk-KZ" sz="1200" baseline="0" dirty="0" smtClean="0">
                          <a:solidFill>
                            <a:schemeClr val="tx2">
                              <a:lumMod val="75000"/>
                            </a:schemeClr>
                          </a:solidFill>
                          <a:latin typeface="Times New Roman" pitchFamily="18" charset="0"/>
                          <a:cs typeface="Times New Roman" pitchFamily="18" charset="0"/>
                        </a:rPr>
                        <a:t> </a:t>
                      </a:r>
                      <a:r>
                        <a:rPr lang="kk-KZ" sz="1200" dirty="0" smtClean="0">
                          <a:solidFill>
                            <a:schemeClr val="tx2">
                              <a:lumMod val="75000"/>
                            </a:schemeClr>
                          </a:solidFill>
                          <a:latin typeface="Times New Roman" pitchFamily="18" charset="0"/>
                          <a:cs typeface="Times New Roman" pitchFamily="18" charset="0"/>
                        </a:rPr>
                        <a:t>кеңесінің құрамы</a:t>
                      </a:r>
                      <a:endParaRPr lang="ru-RU" sz="1200" b="1" dirty="0">
                        <a:solidFill>
                          <a:schemeClr val="tx2">
                            <a:lumMod val="75000"/>
                          </a:schemeClr>
                        </a:solidFill>
                        <a:effectLst/>
                        <a:latin typeface="Times New Roman" pitchFamily="18" charset="0"/>
                        <a:ea typeface="Calibri"/>
                        <a:cs typeface="Times New Roman" pitchFamily="18" charset="0"/>
                      </a:endParaRPr>
                    </a:p>
                  </a:txBody>
                  <a:tcPr marL="32797" marR="32797" marT="0" marB="0"/>
                </a:tc>
                <a:tc>
                  <a:txBody>
                    <a:bodyPr/>
                    <a:lstStyle/>
                    <a:p>
                      <a:pPr algn="just">
                        <a:lnSpc>
                          <a:spcPct val="115000"/>
                        </a:lnSpc>
                        <a:spcAft>
                          <a:spcPts val="0"/>
                        </a:spcAft>
                      </a:pPr>
                      <a:r>
                        <a:rPr lang="kk-KZ" sz="1200" kern="1200" dirty="0" smtClean="0">
                          <a:solidFill>
                            <a:schemeClr val="tx2">
                              <a:lumMod val="75000"/>
                            </a:schemeClr>
                          </a:solidFill>
                          <a:latin typeface="Times New Roman" pitchFamily="18" charset="0"/>
                          <a:ea typeface="+mn-ea"/>
                          <a:cs typeface="Times New Roman" pitchFamily="18" charset="0"/>
                        </a:rPr>
                        <a:t>Сараптама кеңесінің құрамын кімнің бұйрығымен бекітеді?</a:t>
                      </a:r>
                      <a:endParaRPr lang="ru-RU" sz="1200" b="1" dirty="0">
                        <a:solidFill>
                          <a:schemeClr val="tx2">
                            <a:lumMod val="75000"/>
                          </a:schemeClr>
                        </a:solidFill>
                        <a:effectLst/>
                        <a:latin typeface="Times New Roman" pitchFamily="18" charset="0"/>
                        <a:ea typeface="Calibri"/>
                        <a:cs typeface="Times New Roman" pitchFamily="18" charset="0"/>
                      </a:endParaRPr>
                    </a:p>
                  </a:txBody>
                  <a:tcPr marL="32797" marR="32797" marT="0" marB="0"/>
                </a:tc>
              </a:tr>
              <a:tr h="729673">
                <a:tc>
                  <a:txBody>
                    <a:bodyPr/>
                    <a:lstStyle/>
                    <a:p>
                      <a:pPr algn="just">
                        <a:lnSpc>
                          <a:spcPct val="115000"/>
                        </a:lnSpc>
                        <a:spcAft>
                          <a:spcPts val="0"/>
                        </a:spcAft>
                      </a:pPr>
                      <a:r>
                        <a:rPr lang="ru-RU" sz="1050" dirty="0" smtClean="0">
                          <a:solidFill>
                            <a:schemeClr val="tx2"/>
                          </a:solidFill>
                          <a:effectLst/>
                          <a:latin typeface="Arial" pitchFamily="34" charset="0"/>
                          <a:cs typeface="Arial" pitchFamily="34" charset="0"/>
                        </a:rPr>
                        <a:t> </a:t>
                      </a:r>
                      <a:r>
                        <a:rPr lang="ru-RU" sz="1050" dirty="0">
                          <a:solidFill>
                            <a:schemeClr val="tx2"/>
                          </a:solidFill>
                          <a:effectLst/>
                          <a:latin typeface="Arial" pitchFamily="34" charset="0"/>
                          <a:cs typeface="Arial" pitchFamily="34" charset="0"/>
                        </a:rPr>
                        <a:t>"педагог" </a:t>
                      </a:r>
                      <a:endParaRPr lang="ru-RU" sz="1050" dirty="0">
                        <a:solidFill>
                          <a:schemeClr val="tx2"/>
                        </a:solidFill>
                        <a:effectLst/>
                        <a:latin typeface="Arial" pitchFamily="34" charset="0"/>
                        <a:ea typeface="Calibri"/>
                        <a:cs typeface="Arial" pitchFamily="34" charset="0"/>
                      </a:endParaRPr>
                    </a:p>
                  </a:txBody>
                  <a:tcPr marL="32797" marR="32797" marT="0" marB="0"/>
                </a:tc>
                <a:tc>
                  <a:txBody>
                    <a:bodyPr/>
                    <a:lstStyle/>
                    <a:p>
                      <a:pPr algn="just">
                        <a:lnSpc>
                          <a:spcPct val="115000"/>
                        </a:lnSpc>
                        <a:spcAft>
                          <a:spcPts val="0"/>
                        </a:spcAft>
                      </a:pPr>
                      <a:r>
                        <a:rPr lang="kk-KZ" sz="1200" dirty="0" smtClean="0">
                          <a:solidFill>
                            <a:schemeClr val="tx2">
                              <a:lumMod val="75000"/>
                            </a:schemeClr>
                          </a:solidFill>
                          <a:latin typeface="Times New Roman" pitchFamily="18" charset="0"/>
                          <a:cs typeface="Times New Roman" pitchFamily="18" charset="0"/>
                        </a:rPr>
                        <a:t>білім беру ұйымы деңгейінде</a:t>
                      </a:r>
                      <a:endParaRPr lang="ru-RU" sz="1200" dirty="0">
                        <a:solidFill>
                          <a:schemeClr val="tx2">
                            <a:lumMod val="75000"/>
                          </a:schemeClr>
                        </a:solidFill>
                        <a:effectLst/>
                        <a:latin typeface="Times New Roman" pitchFamily="18" charset="0"/>
                        <a:ea typeface="Calibri"/>
                        <a:cs typeface="Times New Roman" pitchFamily="18" charset="0"/>
                      </a:endParaRPr>
                    </a:p>
                  </a:txBody>
                  <a:tcPr marL="32797" marR="32797" marT="0" marB="0"/>
                </a:tc>
                <a:tc>
                  <a:txBody>
                    <a:bodyPr/>
                    <a:lstStyle/>
                    <a:p>
                      <a:pPr algn="just">
                        <a:lnSpc>
                          <a:spcPct val="115000"/>
                        </a:lnSpc>
                        <a:spcAft>
                          <a:spcPts val="0"/>
                        </a:spcAft>
                      </a:pPr>
                      <a:r>
                        <a:rPr lang="kk-KZ" sz="1200" dirty="0" smtClean="0">
                          <a:solidFill>
                            <a:schemeClr val="tx2">
                              <a:lumMod val="75000"/>
                            </a:schemeClr>
                          </a:solidFill>
                          <a:latin typeface="Times New Roman" pitchFamily="18" charset="0"/>
                          <a:cs typeface="Times New Roman" pitchFamily="18" charset="0"/>
                        </a:rPr>
                        <a:t>басшының орынбасары, кемінде 10 жыл жұмыс өтілі бар «педагог-зерттеуші» немесе «педагог-шебер» біліктілік санаттары бар мұғалімдер, білім беру ұйымының кәсіподақ комитетінің мүшелері.</a:t>
                      </a:r>
                      <a:endParaRPr lang="ru-RU" sz="1200" dirty="0">
                        <a:solidFill>
                          <a:schemeClr val="tx2">
                            <a:lumMod val="75000"/>
                          </a:schemeClr>
                        </a:solidFill>
                        <a:effectLst/>
                        <a:latin typeface="Times New Roman" pitchFamily="18" charset="0"/>
                        <a:ea typeface="Calibri"/>
                        <a:cs typeface="Times New Roman" pitchFamily="18" charset="0"/>
                      </a:endParaRPr>
                    </a:p>
                  </a:txBody>
                  <a:tcPr marL="32797" marR="32797" marT="0" marB="0"/>
                </a:tc>
                <a:tc>
                  <a:txBody>
                    <a:bodyPr/>
                    <a:lstStyle/>
                    <a:p>
                      <a:pPr algn="just">
                        <a:lnSpc>
                          <a:spcPct val="115000"/>
                        </a:lnSpc>
                        <a:spcAft>
                          <a:spcPts val="0"/>
                        </a:spcAft>
                      </a:pPr>
                      <a:r>
                        <a:rPr lang="kk-KZ" sz="1200" dirty="0" smtClean="0">
                          <a:solidFill>
                            <a:schemeClr val="tx2">
                              <a:lumMod val="75000"/>
                            </a:schemeClr>
                          </a:solidFill>
                          <a:latin typeface="Times New Roman" pitchFamily="18" charset="0"/>
                          <a:cs typeface="Times New Roman" pitchFamily="18" charset="0"/>
                        </a:rPr>
                        <a:t>Сараптама кеңесінің құрамы білім беру ұйымы басшысының бұйрығымен бекітіледі;</a:t>
                      </a:r>
                      <a:endParaRPr lang="ru-RU" sz="1200" dirty="0">
                        <a:solidFill>
                          <a:schemeClr val="tx2">
                            <a:lumMod val="75000"/>
                          </a:schemeClr>
                        </a:solidFill>
                        <a:effectLst/>
                        <a:latin typeface="Times New Roman" pitchFamily="18" charset="0"/>
                        <a:ea typeface="Calibri"/>
                        <a:cs typeface="Times New Roman" pitchFamily="18" charset="0"/>
                      </a:endParaRPr>
                    </a:p>
                  </a:txBody>
                  <a:tcPr marL="32797" marR="32797" marT="0" marB="0"/>
                </a:tc>
              </a:tr>
              <a:tr h="1558103">
                <a:tc>
                  <a:txBody>
                    <a:bodyPr/>
                    <a:lstStyle/>
                    <a:p>
                      <a:pPr algn="just">
                        <a:lnSpc>
                          <a:spcPct val="115000"/>
                        </a:lnSpc>
                        <a:spcAft>
                          <a:spcPts val="0"/>
                        </a:spcAft>
                      </a:pPr>
                      <a:r>
                        <a:rPr lang="ru-RU" sz="1050" dirty="0" smtClean="0">
                          <a:solidFill>
                            <a:schemeClr val="tx2"/>
                          </a:solidFill>
                          <a:effectLst/>
                          <a:latin typeface="Arial" pitchFamily="34" charset="0"/>
                          <a:cs typeface="Arial" pitchFamily="34" charset="0"/>
                        </a:rPr>
                        <a:t> </a:t>
                      </a:r>
                      <a:r>
                        <a:rPr lang="ru-RU" sz="1050" dirty="0">
                          <a:solidFill>
                            <a:schemeClr val="tx2"/>
                          </a:solidFill>
                          <a:effectLst/>
                          <a:latin typeface="Arial" pitchFamily="34" charset="0"/>
                          <a:cs typeface="Arial" pitchFamily="34" charset="0"/>
                        </a:rPr>
                        <a:t>"педагог-модератор"</a:t>
                      </a:r>
                      <a:endParaRPr lang="ru-RU" sz="1050" dirty="0">
                        <a:solidFill>
                          <a:schemeClr val="tx2"/>
                        </a:solidFill>
                        <a:effectLst/>
                        <a:latin typeface="Arial" pitchFamily="34" charset="0"/>
                        <a:ea typeface="Calibri"/>
                        <a:cs typeface="Arial" pitchFamily="34" charset="0"/>
                      </a:endParaRPr>
                    </a:p>
                  </a:txBody>
                  <a:tcPr marL="32797" marR="32797" marT="0" marB="0"/>
                </a:tc>
                <a:tc>
                  <a:txBody>
                    <a:bodyPr/>
                    <a:lstStyle/>
                    <a:p>
                      <a:pPr algn="just">
                        <a:lnSpc>
                          <a:spcPct val="115000"/>
                        </a:lnSpc>
                        <a:spcAft>
                          <a:spcPts val="0"/>
                        </a:spcAft>
                      </a:pPr>
                      <a:r>
                        <a:rPr lang="kk-KZ" sz="1200" dirty="0" smtClean="0">
                          <a:solidFill>
                            <a:schemeClr val="tx2">
                              <a:lumMod val="75000"/>
                            </a:schemeClr>
                          </a:solidFill>
                          <a:latin typeface="Times New Roman" pitchFamily="18" charset="0"/>
                          <a:cs typeface="Times New Roman" pitchFamily="18" charset="0"/>
                        </a:rPr>
                        <a:t>аудан (облыстық маңызы бар қала) деңгейінде, облыс, республикалық маңызы бар қалалар және астана деңгейінде тиісті саланың уәкілетті органы (республикалық ведомстволық бағыныстағы ұйымдар мен салалық мемлекеттік органдардың білім беру ұйымдары үшін)</a:t>
                      </a:r>
                      <a:r>
                        <a:rPr lang="ru-RU" sz="1200" dirty="0">
                          <a:solidFill>
                            <a:schemeClr val="tx2">
                              <a:lumMod val="75000"/>
                            </a:schemeClr>
                          </a:solidFill>
                          <a:effectLst/>
                          <a:latin typeface="Times New Roman" pitchFamily="18" charset="0"/>
                          <a:cs typeface="Times New Roman" pitchFamily="18" charset="0"/>
                        </a:rPr>
                        <a:t>    </a:t>
                      </a:r>
                      <a:endParaRPr lang="ru-RU" sz="1200" dirty="0">
                        <a:solidFill>
                          <a:schemeClr val="tx2">
                            <a:lumMod val="75000"/>
                          </a:schemeClr>
                        </a:solidFill>
                        <a:effectLst/>
                        <a:latin typeface="Times New Roman" pitchFamily="18" charset="0"/>
                        <a:ea typeface="Calibri"/>
                        <a:cs typeface="Times New Roman" pitchFamily="18" charset="0"/>
                      </a:endParaRPr>
                    </a:p>
                  </a:txBody>
                  <a:tcPr marL="32797" marR="32797" marT="0" marB="0"/>
                </a:tc>
                <a:tc>
                  <a:txBody>
                    <a:bodyPr/>
                    <a:lstStyle/>
                    <a:p>
                      <a:pPr algn="just">
                        <a:lnSpc>
                          <a:spcPct val="115000"/>
                        </a:lnSpc>
                        <a:spcAft>
                          <a:spcPts val="0"/>
                        </a:spcAft>
                      </a:pPr>
                      <a:r>
                        <a:rPr lang="kk-KZ" sz="1200" kern="1200" dirty="0" smtClean="0">
                          <a:solidFill>
                            <a:schemeClr val="tx2">
                              <a:lumMod val="75000"/>
                            </a:schemeClr>
                          </a:solidFill>
                          <a:latin typeface="Times New Roman" pitchFamily="18" charset="0"/>
                          <a:ea typeface="+mn-ea"/>
                          <a:cs typeface="Times New Roman" pitchFamily="18" charset="0"/>
                        </a:rPr>
                        <a:t>әдістемелік кабинеттердің (орталықтардың) әдіскерлері, кемінде 10 жыл жұмыс өтілі бар ауданның (облыстық маңызы бар қаланың) «педагог-зерттеуші» немесе «педагог-шебер» біліктілік санаттары мұғалімдері, біліктілікті арттыру ұйымдарының, қамқоршылық кеңестердің, білім беру саласындағы қоғамдық, үкіметтік емес ұйымдардың өкілдері, кәсіподақтардың, жұмыс берушілердің өкілдері</a:t>
                      </a:r>
                      <a:r>
                        <a:rPr lang="ru-RU" sz="1200" dirty="0" smtClean="0">
                          <a:solidFill>
                            <a:schemeClr val="tx2">
                              <a:lumMod val="75000"/>
                            </a:schemeClr>
                          </a:solidFill>
                          <a:effectLst/>
                          <a:latin typeface="Times New Roman" pitchFamily="18" charset="0"/>
                          <a:cs typeface="Times New Roman" pitchFamily="18" charset="0"/>
                        </a:rPr>
                        <a:t>.</a:t>
                      </a:r>
                      <a:endParaRPr lang="ru-RU" sz="1050" dirty="0">
                        <a:solidFill>
                          <a:schemeClr val="tx2">
                            <a:lumMod val="75000"/>
                          </a:schemeClr>
                        </a:solidFill>
                        <a:effectLst/>
                        <a:latin typeface="Arial" pitchFamily="34" charset="0"/>
                        <a:ea typeface="Calibri"/>
                        <a:cs typeface="Arial" pitchFamily="34" charset="0"/>
                      </a:endParaRPr>
                    </a:p>
                  </a:txBody>
                  <a:tcPr marL="32797" marR="32797" marT="0" marB="0"/>
                </a:tc>
                <a:tc>
                  <a:txBody>
                    <a:bodyPr/>
                    <a:lstStyle/>
                    <a:p>
                      <a:pPr algn="l">
                        <a:lnSpc>
                          <a:spcPct val="115000"/>
                        </a:lnSpc>
                        <a:spcAft>
                          <a:spcPts val="0"/>
                        </a:spcAft>
                      </a:pPr>
                      <a:r>
                        <a:rPr lang="kk-KZ" sz="1200" dirty="0" smtClean="0">
                          <a:solidFill>
                            <a:schemeClr val="tx2">
                              <a:lumMod val="75000"/>
                            </a:schemeClr>
                          </a:solidFill>
                          <a:latin typeface="Times New Roman" pitchFamily="18" charset="0"/>
                          <a:cs typeface="Times New Roman" pitchFamily="18" charset="0"/>
                        </a:rPr>
                        <a:t>Сараптама кеңесінің құрамы ауданның (облыстық маңызы бар қаланың) білім беру саласындағы уәкілетті органы басшысының, тиісті саланың уәкілетті органының (республикалық ведомстволық бағыныстағы ұйымдары және салалық мемлекеттік органдардың құрылымдарының ұйымдары үшін) бұйрығымен бекітіледі</a:t>
                      </a:r>
                      <a:r>
                        <a:rPr lang="kk-KZ" sz="1050" dirty="0" smtClean="0"/>
                        <a:t>.</a:t>
                      </a:r>
                      <a:endParaRPr lang="ru-RU" sz="1050" dirty="0">
                        <a:solidFill>
                          <a:schemeClr val="tx2"/>
                        </a:solidFill>
                        <a:effectLst/>
                        <a:latin typeface="Arial" pitchFamily="34" charset="0"/>
                        <a:ea typeface="Calibri"/>
                        <a:cs typeface="Arial" pitchFamily="34" charset="0"/>
                      </a:endParaRPr>
                    </a:p>
                  </a:txBody>
                  <a:tcPr marL="32797" marR="32797" marT="0" marB="0"/>
                </a:tc>
              </a:tr>
              <a:tr h="1558103">
                <a:tc>
                  <a:txBody>
                    <a:bodyPr/>
                    <a:lstStyle/>
                    <a:p>
                      <a:pPr algn="just">
                        <a:lnSpc>
                          <a:spcPct val="115000"/>
                        </a:lnSpc>
                        <a:spcAft>
                          <a:spcPts val="0"/>
                        </a:spcAft>
                      </a:pPr>
                      <a:r>
                        <a:rPr lang="ru-RU" sz="1050" dirty="0" smtClean="0">
                          <a:solidFill>
                            <a:schemeClr val="tx2"/>
                          </a:solidFill>
                          <a:effectLst/>
                          <a:latin typeface="Arial" pitchFamily="34" charset="0"/>
                          <a:cs typeface="Arial" pitchFamily="34" charset="0"/>
                        </a:rPr>
                        <a:t> </a:t>
                      </a:r>
                      <a:r>
                        <a:rPr lang="ru-RU" sz="1050" dirty="0">
                          <a:solidFill>
                            <a:schemeClr val="tx2"/>
                          </a:solidFill>
                          <a:effectLst/>
                          <a:latin typeface="Arial" pitchFamily="34" charset="0"/>
                          <a:cs typeface="Arial" pitchFamily="34" charset="0"/>
                        </a:rPr>
                        <a:t>"</a:t>
                      </a:r>
                      <a:r>
                        <a:rPr lang="ru-RU" sz="1050" dirty="0" err="1" smtClean="0">
                          <a:solidFill>
                            <a:schemeClr val="tx2"/>
                          </a:solidFill>
                          <a:effectLst/>
                          <a:latin typeface="Arial" pitchFamily="34" charset="0"/>
                          <a:cs typeface="Arial" pitchFamily="34" charset="0"/>
                        </a:rPr>
                        <a:t>педагог-сарапшы</a:t>
                      </a:r>
                      <a:r>
                        <a:rPr lang="ru-RU" sz="1050" dirty="0" smtClean="0">
                          <a:solidFill>
                            <a:schemeClr val="tx2"/>
                          </a:solidFill>
                          <a:effectLst/>
                          <a:latin typeface="Arial" pitchFamily="34" charset="0"/>
                          <a:cs typeface="Arial" pitchFamily="34" charset="0"/>
                        </a:rPr>
                        <a:t>", </a:t>
                      </a:r>
                      <a:r>
                        <a:rPr lang="ru-RU" sz="1050" dirty="0">
                          <a:solidFill>
                            <a:schemeClr val="tx2"/>
                          </a:solidFill>
                          <a:effectLst/>
                          <a:latin typeface="Arial" pitchFamily="34" charset="0"/>
                          <a:cs typeface="Arial" pitchFamily="34" charset="0"/>
                        </a:rPr>
                        <a:t>"</a:t>
                      </a:r>
                      <a:r>
                        <a:rPr lang="ru-RU" sz="1050" dirty="0" err="1" smtClean="0">
                          <a:solidFill>
                            <a:schemeClr val="tx2"/>
                          </a:solidFill>
                          <a:effectLst/>
                          <a:latin typeface="Arial" pitchFamily="34" charset="0"/>
                          <a:cs typeface="Arial" pitchFamily="34" charset="0"/>
                        </a:rPr>
                        <a:t>педагог-зерттеуші</a:t>
                      </a:r>
                      <a:r>
                        <a:rPr lang="ru-RU" sz="1050" dirty="0" smtClean="0">
                          <a:solidFill>
                            <a:schemeClr val="tx2"/>
                          </a:solidFill>
                          <a:effectLst/>
                          <a:latin typeface="Arial" pitchFamily="34" charset="0"/>
                          <a:cs typeface="Arial" pitchFamily="34" charset="0"/>
                        </a:rPr>
                        <a:t>"</a:t>
                      </a:r>
                      <a:endParaRPr lang="ru-RU" sz="1050" dirty="0">
                        <a:solidFill>
                          <a:schemeClr val="tx2"/>
                        </a:solidFill>
                        <a:effectLst/>
                        <a:latin typeface="Arial" pitchFamily="34" charset="0"/>
                        <a:ea typeface="Calibri"/>
                        <a:cs typeface="Arial" pitchFamily="34" charset="0"/>
                      </a:endParaRPr>
                    </a:p>
                  </a:txBody>
                  <a:tcPr marL="32797" marR="32797" marT="0" marB="0"/>
                </a:tc>
                <a:tc>
                  <a:txBody>
                    <a:bodyPr/>
                    <a:lstStyle/>
                    <a:p>
                      <a:pPr algn="l">
                        <a:lnSpc>
                          <a:spcPct val="115000"/>
                        </a:lnSpc>
                        <a:spcAft>
                          <a:spcPts val="0"/>
                        </a:spcAft>
                      </a:pPr>
                      <a:r>
                        <a:rPr lang="kk-KZ" sz="1200" dirty="0" smtClean="0">
                          <a:solidFill>
                            <a:schemeClr val="tx2">
                              <a:lumMod val="75000"/>
                            </a:schemeClr>
                          </a:solidFill>
                          <a:latin typeface="Times New Roman" pitchFamily="18" charset="0"/>
                          <a:cs typeface="Times New Roman" pitchFamily="18" charset="0"/>
                        </a:rPr>
                        <a:t>облыс, республикалық маңызы бар қалалар және астана деңгейінде тиісті саланың уәкілетті органы (республикалық ведомстволық бағыныстағы ұйымдар және салалық мемлекеттік органдардың білім беру ұйымдары үшін)</a:t>
                      </a:r>
                      <a:endParaRPr lang="ru-RU" sz="1200" dirty="0">
                        <a:solidFill>
                          <a:schemeClr val="tx2">
                            <a:lumMod val="75000"/>
                          </a:schemeClr>
                        </a:solidFill>
                        <a:effectLst/>
                        <a:latin typeface="Times New Roman" pitchFamily="18" charset="0"/>
                        <a:ea typeface="Calibri"/>
                        <a:cs typeface="Times New Roman" pitchFamily="18" charset="0"/>
                      </a:endParaRPr>
                    </a:p>
                  </a:txBody>
                  <a:tcPr marL="32797" marR="32797" marT="0" marB="0"/>
                </a:tc>
                <a:tc>
                  <a:txBody>
                    <a:bodyPr/>
                    <a:lstStyle/>
                    <a:p>
                      <a:pPr algn="just">
                        <a:lnSpc>
                          <a:spcPct val="115000"/>
                        </a:lnSpc>
                        <a:spcAft>
                          <a:spcPts val="0"/>
                        </a:spcAft>
                      </a:pPr>
                      <a:r>
                        <a:rPr lang="kk-KZ" sz="1200" kern="1200" dirty="0" smtClean="0">
                          <a:solidFill>
                            <a:schemeClr val="tx2">
                              <a:lumMod val="75000"/>
                            </a:schemeClr>
                          </a:solidFill>
                          <a:latin typeface="Times New Roman" pitchFamily="18" charset="0"/>
                          <a:ea typeface="+mn-ea"/>
                          <a:cs typeface="Times New Roman" pitchFamily="18" charset="0"/>
                        </a:rPr>
                        <a:t>әдістемелік кабинеттердің (орталықтардың) әдіскерлері, облыстың, республикалық маңызы бар қалалардың және астананың білім беру ұйымдарының еңбек өтілі 10 жылдан кем емес, «педагог-зерттеуші» немесе «педагог-шебер» біліктілік санаттары бар педагогтары, біліктілікті арттыру ұйымдарының, қамқоршылық кеңестердің, қоғамдық, үкіметтік емес ұйымдардың, кәсіподақтардың, жұмыс берушілердің өкілдері</a:t>
                      </a:r>
                      <a:r>
                        <a:rPr lang="ru-RU" sz="1200" dirty="0" smtClean="0">
                          <a:solidFill>
                            <a:schemeClr val="tx2">
                              <a:lumMod val="75000"/>
                            </a:schemeClr>
                          </a:solidFill>
                          <a:effectLst/>
                          <a:latin typeface="Times New Roman" pitchFamily="18" charset="0"/>
                          <a:cs typeface="Times New Roman" pitchFamily="18" charset="0"/>
                        </a:rPr>
                        <a:t>.</a:t>
                      </a:r>
                      <a:endParaRPr lang="ru-RU" sz="1200" dirty="0">
                        <a:solidFill>
                          <a:schemeClr val="tx2">
                            <a:lumMod val="75000"/>
                          </a:schemeClr>
                        </a:solidFill>
                        <a:effectLst/>
                        <a:latin typeface="Times New Roman" pitchFamily="18" charset="0"/>
                        <a:ea typeface="Calibri"/>
                        <a:cs typeface="Times New Roman" pitchFamily="18" charset="0"/>
                      </a:endParaRPr>
                    </a:p>
                  </a:txBody>
                  <a:tcPr marL="32797" marR="32797" marT="0" marB="0"/>
                </a:tc>
                <a:tc>
                  <a:txBody>
                    <a:bodyPr/>
                    <a:lstStyle/>
                    <a:p>
                      <a:pPr algn="just">
                        <a:lnSpc>
                          <a:spcPct val="115000"/>
                        </a:lnSpc>
                        <a:spcAft>
                          <a:spcPts val="0"/>
                        </a:spcAft>
                      </a:pPr>
                      <a:r>
                        <a:rPr lang="kk-KZ" sz="1200" dirty="0" smtClean="0">
                          <a:solidFill>
                            <a:schemeClr val="tx2">
                              <a:lumMod val="75000"/>
                            </a:schemeClr>
                          </a:solidFill>
                          <a:latin typeface="Times New Roman" pitchFamily="18" charset="0"/>
                          <a:cs typeface="Times New Roman" pitchFamily="18" charset="0"/>
                        </a:rPr>
                        <a:t>Сараптама кеңесінің құрамы облыстың, республикалық маңызы бар қалалардың және астананың білім беру саласындағы уәкілетті органы басшысының, тиісті саланың уәкілетті органының (республикалық ведомстволық бағыныстағы ұйымдары мен салалық мемлекеттік органдардың құрылымдарының ұйымдары үшін) бұйрығымен бекітіледі</a:t>
                      </a:r>
                      <a:r>
                        <a:rPr lang="kk-KZ" sz="1050" dirty="0" smtClean="0"/>
                        <a:t>.</a:t>
                      </a:r>
                      <a:endParaRPr lang="ru-RU" sz="1050" dirty="0">
                        <a:solidFill>
                          <a:schemeClr val="tx2"/>
                        </a:solidFill>
                        <a:effectLst/>
                        <a:latin typeface="Arial" pitchFamily="34" charset="0"/>
                        <a:ea typeface="Calibri"/>
                        <a:cs typeface="Arial" pitchFamily="34" charset="0"/>
                      </a:endParaRPr>
                    </a:p>
                  </a:txBody>
                  <a:tcPr marL="32797" marR="32797" marT="0" marB="0"/>
                </a:tc>
              </a:tr>
              <a:tr h="1165326">
                <a:tc>
                  <a:txBody>
                    <a:bodyPr/>
                    <a:lstStyle/>
                    <a:p>
                      <a:pPr algn="just">
                        <a:lnSpc>
                          <a:spcPct val="115000"/>
                        </a:lnSpc>
                        <a:spcAft>
                          <a:spcPts val="0"/>
                        </a:spcAft>
                      </a:pPr>
                      <a:r>
                        <a:rPr lang="ru-RU" sz="1050" dirty="0" smtClean="0">
                          <a:solidFill>
                            <a:schemeClr val="tx2"/>
                          </a:solidFill>
                          <a:effectLst/>
                          <a:latin typeface="Arial" pitchFamily="34" charset="0"/>
                          <a:cs typeface="Arial" pitchFamily="34" charset="0"/>
                        </a:rPr>
                        <a:t> </a:t>
                      </a:r>
                      <a:r>
                        <a:rPr lang="ru-RU" sz="1050" dirty="0">
                          <a:solidFill>
                            <a:schemeClr val="tx2"/>
                          </a:solidFill>
                          <a:effectLst/>
                          <a:latin typeface="Arial" pitchFamily="34" charset="0"/>
                          <a:cs typeface="Arial" pitchFamily="34" charset="0"/>
                        </a:rPr>
                        <a:t>"</a:t>
                      </a:r>
                      <a:r>
                        <a:rPr lang="ru-RU" sz="1050" dirty="0" err="1" smtClean="0">
                          <a:solidFill>
                            <a:schemeClr val="tx2"/>
                          </a:solidFill>
                          <a:effectLst/>
                          <a:latin typeface="Arial" pitchFamily="34" charset="0"/>
                          <a:cs typeface="Arial" pitchFamily="34" charset="0"/>
                        </a:rPr>
                        <a:t>педагог-шебер</a:t>
                      </a:r>
                      <a:r>
                        <a:rPr lang="ru-RU" sz="1050" dirty="0" smtClean="0">
                          <a:solidFill>
                            <a:schemeClr val="tx2"/>
                          </a:solidFill>
                          <a:effectLst/>
                          <a:latin typeface="Arial" pitchFamily="34" charset="0"/>
                          <a:cs typeface="Arial" pitchFamily="34" charset="0"/>
                        </a:rPr>
                        <a:t>"</a:t>
                      </a:r>
                      <a:endParaRPr lang="ru-RU" sz="1050" dirty="0">
                        <a:solidFill>
                          <a:schemeClr val="tx2"/>
                        </a:solidFill>
                        <a:effectLst/>
                        <a:latin typeface="Arial" pitchFamily="34" charset="0"/>
                        <a:ea typeface="Calibri"/>
                        <a:cs typeface="Arial" pitchFamily="34" charset="0"/>
                      </a:endParaRPr>
                    </a:p>
                  </a:txBody>
                  <a:tcPr marL="32797" marR="32797" marT="0" marB="0"/>
                </a:tc>
                <a:tc>
                  <a:txBody>
                    <a:bodyPr/>
                    <a:lstStyle/>
                    <a:p>
                      <a:r>
                        <a:rPr lang="kk-KZ" sz="1200" kern="1200" dirty="0" smtClean="0">
                          <a:solidFill>
                            <a:schemeClr val="tx2">
                              <a:lumMod val="75000"/>
                            </a:schemeClr>
                          </a:solidFill>
                          <a:latin typeface="Times New Roman" pitchFamily="18" charset="0"/>
                          <a:ea typeface="+mn-ea"/>
                          <a:cs typeface="Times New Roman" pitchFamily="18" charset="0"/>
                        </a:rPr>
                        <a:t>Ы.Алтынсарин атындағы Ұлттық білім академиясының жанындағы Республикалық оқу-әдістемелік кеңесі </a:t>
                      </a:r>
                      <a:endParaRPr lang="ru-RU" sz="1200" kern="1200" dirty="0">
                        <a:solidFill>
                          <a:schemeClr val="tx2">
                            <a:lumMod val="75000"/>
                          </a:schemeClr>
                        </a:solidFill>
                        <a:latin typeface="Times New Roman" pitchFamily="18" charset="0"/>
                        <a:ea typeface="+mn-ea"/>
                        <a:cs typeface="Times New Roman" pitchFamily="18" charset="0"/>
                      </a:endParaRPr>
                    </a:p>
                  </a:txBody>
                  <a:tcPr marL="32797" marR="32797" marT="0" marB="0"/>
                </a:tc>
                <a:tc>
                  <a:txBody>
                    <a:bodyPr/>
                    <a:lstStyle/>
                    <a:p>
                      <a:pPr algn="just">
                        <a:lnSpc>
                          <a:spcPct val="115000"/>
                        </a:lnSpc>
                        <a:spcAft>
                          <a:spcPts val="0"/>
                        </a:spcAft>
                      </a:pPr>
                      <a:r>
                        <a:rPr lang="ru-RU" sz="1050" dirty="0" smtClean="0">
                          <a:solidFill>
                            <a:schemeClr val="tx2"/>
                          </a:solidFill>
                          <a:effectLst/>
                          <a:latin typeface="Arial" pitchFamily="34" charset="0"/>
                          <a:cs typeface="Arial" pitchFamily="34" charset="0"/>
                        </a:rPr>
                        <a:t>ҚР БҒМ </a:t>
                      </a:r>
                      <a:r>
                        <a:rPr lang="ru-RU" sz="1050" dirty="0" err="1" smtClean="0">
                          <a:solidFill>
                            <a:schemeClr val="tx2"/>
                          </a:solidFill>
                          <a:effectLst/>
                          <a:latin typeface="Arial" pitchFamily="34" charset="0"/>
                          <a:cs typeface="Arial" pitchFamily="34" charset="0"/>
                        </a:rPr>
                        <a:t>ведомстволық бағынысты ұйымдарының мамандары</a:t>
                      </a:r>
                      <a:r>
                        <a:rPr lang="ru-RU" sz="1050" dirty="0" smtClean="0">
                          <a:solidFill>
                            <a:schemeClr val="tx2"/>
                          </a:solidFill>
                          <a:effectLst/>
                          <a:latin typeface="Arial" pitchFamily="34" charset="0"/>
                          <a:cs typeface="Arial" pitchFamily="34" charset="0"/>
                        </a:rPr>
                        <a:t> мен </a:t>
                      </a:r>
                      <a:r>
                        <a:rPr lang="ru-RU" sz="1050" dirty="0" err="1" smtClean="0">
                          <a:solidFill>
                            <a:schemeClr val="tx2"/>
                          </a:solidFill>
                          <a:effectLst/>
                          <a:latin typeface="Arial" pitchFamily="34" charset="0"/>
                          <a:cs typeface="Arial" pitchFamily="34" charset="0"/>
                        </a:rPr>
                        <a:t>әдіскерлері</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кәсіподақтардың</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тиісті</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салалардың уәкілетті органдарының өкілдері</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кемінде</a:t>
                      </a:r>
                      <a:r>
                        <a:rPr lang="ru-RU" sz="1050" dirty="0" smtClean="0">
                          <a:solidFill>
                            <a:schemeClr val="tx2"/>
                          </a:solidFill>
                          <a:effectLst/>
                          <a:latin typeface="Arial" pitchFamily="34" charset="0"/>
                          <a:cs typeface="Arial" pitchFamily="34" charset="0"/>
                        </a:rPr>
                        <a:t> 10 </a:t>
                      </a:r>
                      <a:r>
                        <a:rPr lang="ru-RU" sz="1050" dirty="0" err="1" smtClean="0">
                          <a:solidFill>
                            <a:schemeClr val="tx2"/>
                          </a:solidFill>
                          <a:effectLst/>
                          <a:latin typeface="Arial" pitchFamily="34" charset="0"/>
                          <a:cs typeface="Arial" pitchFamily="34" charset="0"/>
                        </a:rPr>
                        <a:t>жыл</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жұмыс өтілі </a:t>
                      </a:r>
                      <a:r>
                        <a:rPr lang="ru-RU" sz="1050" dirty="0" smtClean="0">
                          <a:solidFill>
                            <a:schemeClr val="tx2"/>
                          </a:solidFill>
                          <a:effectLst/>
                          <a:latin typeface="Arial" pitchFamily="34" charset="0"/>
                          <a:cs typeface="Arial" pitchFamily="34" charset="0"/>
                        </a:rPr>
                        <a:t>бар, "</a:t>
                      </a:r>
                      <a:r>
                        <a:rPr lang="ru-RU" sz="1050" dirty="0" err="1" smtClean="0">
                          <a:solidFill>
                            <a:schemeClr val="tx2"/>
                          </a:solidFill>
                          <a:effectLst/>
                          <a:latin typeface="Arial" pitchFamily="34" charset="0"/>
                          <a:cs typeface="Arial" pitchFamily="34" charset="0"/>
                        </a:rPr>
                        <a:t>педагог-зерттеуші</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немесе</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педагог-шебер</a:t>
                      </a:r>
                      <a:r>
                        <a:rPr lang="ru-RU" sz="1050" dirty="0" smtClean="0">
                          <a:solidFill>
                            <a:schemeClr val="tx2"/>
                          </a:solidFill>
                          <a:effectLst/>
                          <a:latin typeface="Arial" pitchFamily="34" charset="0"/>
                          <a:cs typeface="Arial" pitchFamily="34" charset="0"/>
                        </a:rPr>
                        <a:t>"</a:t>
                      </a:r>
                      <a:r>
                        <a:rPr lang="ru-RU" sz="1050" dirty="0" err="1" smtClean="0">
                          <a:solidFill>
                            <a:schemeClr val="tx2"/>
                          </a:solidFill>
                          <a:effectLst/>
                          <a:latin typeface="Arial" pitchFamily="34" charset="0"/>
                          <a:cs typeface="Arial" pitchFamily="34" charset="0"/>
                        </a:rPr>
                        <a:t>біліктілік</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санаттары</a:t>
                      </a:r>
                      <a:r>
                        <a:rPr lang="ru-RU" sz="1050" dirty="0" smtClean="0">
                          <a:solidFill>
                            <a:schemeClr val="tx2"/>
                          </a:solidFill>
                          <a:effectLst/>
                          <a:latin typeface="Arial" pitchFamily="34" charset="0"/>
                          <a:cs typeface="Arial" pitchFamily="34" charset="0"/>
                        </a:rPr>
                        <a:t> бар </a:t>
                      </a:r>
                      <a:r>
                        <a:rPr lang="ru-RU" sz="1050" dirty="0" err="1" smtClean="0">
                          <a:solidFill>
                            <a:schemeClr val="tx2"/>
                          </a:solidFill>
                          <a:effectLst/>
                          <a:latin typeface="Arial" pitchFamily="34" charset="0"/>
                          <a:cs typeface="Arial" pitchFamily="34" charset="0"/>
                        </a:rPr>
                        <a:t>республиканың білім</a:t>
                      </a:r>
                      <a:r>
                        <a:rPr lang="ru-RU" sz="1050" dirty="0" smtClean="0">
                          <a:solidFill>
                            <a:schemeClr val="tx2"/>
                          </a:solidFill>
                          <a:effectLst/>
                          <a:latin typeface="Arial" pitchFamily="34" charset="0"/>
                          <a:cs typeface="Arial" pitchFamily="34" charset="0"/>
                        </a:rPr>
                        <a:t> беру </a:t>
                      </a:r>
                      <a:r>
                        <a:rPr lang="ru-RU" sz="1050" dirty="0" err="1" smtClean="0">
                          <a:solidFill>
                            <a:schemeClr val="tx2"/>
                          </a:solidFill>
                          <a:effectLst/>
                          <a:latin typeface="Arial" pitchFamily="34" charset="0"/>
                          <a:cs typeface="Arial" pitchFamily="34" charset="0"/>
                        </a:rPr>
                        <a:t>ұйымдарының педагогтері,біліктілікті</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арттыру</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ұйымдарының</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қамқоршылық кеңестердің</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қоғамдық</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үкіметтік емес</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ұйымдардың</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жұмыс берушілердің өкілдері</a:t>
                      </a:r>
                      <a:r>
                        <a:rPr lang="ru-RU" sz="1050" dirty="0" smtClean="0">
                          <a:solidFill>
                            <a:schemeClr val="tx2"/>
                          </a:solidFill>
                          <a:effectLst/>
                          <a:latin typeface="Arial" pitchFamily="34" charset="0"/>
                          <a:cs typeface="Arial" pitchFamily="34" charset="0"/>
                        </a:rPr>
                        <a:t>.</a:t>
                      </a:r>
                      <a:endParaRPr lang="ru-RU" sz="1050" dirty="0">
                        <a:solidFill>
                          <a:schemeClr val="tx2"/>
                        </a:solidFill>
                        <a:effectLst/>
                        <a:latin typeface="Arial" pitchFamily="34" charset="0"/>
                        <a:ea typeface="Calibri"/>
                        <a:cs typeface="Arial" pitchFamily="34" charset="0"/>
                      </a:endParaRPr>
                    </a:p>
                  </a:txBody>
                  <a:tcPr marL="32797" marR="32797" marT="0" marB="0"/>
                </a:tc>
                <a:tc>
                  <a:txBody>
                    <a:bodyPr/>
                    <a:lstStyle/>
                    <a:p>
                      <a:pPr algn="just">
                        <a:lnSpc>
                          <a:spcPct val="115000"/>
                        </a:lnSpc>
                        <a:spcAft>
                          <a:spcPts val="0"/>
                        </a:spcAft>
                      </a:pPr>
                      <a:r>
                        <a:rPr lang="ru-RU" sz="1050" dirty="0" err="1" smtClean="0">
                          <a:solidFill>
                            <a:schemeClr val="tx2"/>
                          </a:solidFill>
                          <a:effectLst/>
                          <a:latin typeface="Arial" pitchFamily="34" charset="0"/>
                          <a:cs typeface="Arial" pitchFamily="34" charset="0"/>
                        </a:rPr>
                        <a:t>Сараптама</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кеңесінің құрамы тиісті</a:t>
                      </a:r>
                      <a:r>
                        <a:rPr lang="ru-RU" sz="1050" dirty="0" smtClean="0">
                          <a:solidFill>
                            <a:schemeClr val="tx2"/>
                          </a:solidFill>
                          <a:effectLst/>
                          <a:latin typeface="Arial" pitchFamily="34" charset="0"/>
                          <a:cs typeface="Arial" pitchFamily="34" charset="0"/>
                        </a:rPr>
                        <a:t> </a:t>
                      </a:r>
                      <a:r>
                        <a:rPr lang="ru-RU" sz="1050" dirty="0" err="1" smtClean="0">
                          <a:solidFill>
                            <a:schemeClr val="tx2"/>
                          </a:solidFill>
                          <a:effectLst/>
                          <a:latin typeface="Arial" pitchFamily="34" charset="0"/>
                          <a:cs typeface="Arial" pitchFamily="34" charset="0"/>
                        </a:rPr>
                        <a:t>саланың уәкілетті </a:t>
                      </a:r>
                      <a:r>
                        <a:rPr lang="ru-RU" sz="1050" dirty="0" smtClean="0">
                          <a:solidFill>
                            <a:schemeClr val="tx2"/>
                          </a:solidFill>
                          <a:effectLst/>
                          <a:latin typeface="Arial" pitchFamily="34" charset="0"/>
                          <a:cs typeface="Arial" pitchFamily="34" charset="0"/>
                        </a:rPr>
                        <a:t>органы </a:t>
                      </a:r>
                      <a:r>
                        <a:rPr lang="ru-RU" sz="1050" dirty="0" err="1" smtClean="0">
                          <a:solidFill>
                            <a:schemeClr val="tx2"/>
                          </a:solidFill>
                          <a:effectLst/>
                          <a:latin typeface="Arial" pitchFamily="34" charset="0"/>
                          <a:cs typeface="Arial" pitchFamily="34" charset="0"/>
                        </a:rPr>
                        <a:t>басшысының бұйрығымен бекітіледі</a:t>
                      </a:r>
                      <a:r>
                        <a:rPr lang="ru-RU" sz="1050" dirty="0" smtClean="0">
                          <a:solidFill>
                            <a:schemeClr val="tx2"/>
                          </a:solidFill>
                          <a:effectLst/>
                          <a:latin typeface="Arial" pitchFamily="34" charset="0"/>
                          <a:cs typeface="Arial" pitchFamily="34" charset="0"/>
                        </a:rPr>
                        <a:t>.</a:t>
                      </a:r>
                      <a:endParaRPr lang="ru-RU" sz="1050" dirty="0">
                        <a:solidFill>
                          <a:schemeClr val="tx2"/>
                        </a:solidFill>
                        <a:effectLst/>
                        <a:latin typeface="Arial" pitchFamily="34" charset="0"/>
                        <a:ea typeface="Calibri"/>
                        <a:cs typeface="Arial" pitchFamily="34" charset="0"/>
                      </a:endParaRPr>
                    </a:p>
                  </a:txBody>
                  <a:tcPr marL="32797" marR="32797" marT="0" marB="0"/>
                </a:tc>
              </a:tr>
            </a:tbl>
          </a:graphicData>
        </a:graphic>
      </p:graphicFrame>
      <p:pic>
        <p:nvPicPr>
          <p:cNvPr id="6" name="Рисунок 5">
            <a:extLst>
              <a:ext uri="{FF2B5EF4-FFF2-40B4-BE49-F238E27FC236}">
                <a16:creationId xmlns:lc="http://schemas.openxmlformats.org/drawingml/2006/lockedCanvas" xmlns:a16="http://schemas.microsoft.com/office/drawing/2014/main" xmln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
        <p:nvSpPr>
          <p:cNvPr id="9217" name="Rectangle 1"/>
          <p:cNvSpPr>
            <a:spLocks noChangeArrowheads="1"/>
          </p:cNvSpPr>
          <p:nvPr/>
        </p:nvSpPr>
        <p:spPr bwMode="auto">
          <a:xfrm>
            <a:off x="646385" y="0"/>
            <a:ext cx="10119758" cy="457188"/>
          </a:xfrm>
          <a:prstGeom prst="rect">
            <a:avLst/>
          </a:prstGeom>
          <a:solidFill>
            <a:srgbClr val="F8F9FA"/>
          </a:solidFill>
          <a:ln w="9525">
            <a:noFill/>
            <a:miter lim="800000"/>
            <a:headEnd/>
            <a:tailEnd/>
          </a:ln>
          <a:effectLst/>
        </p:spPr>
        <p:txBody>
          <a:bodyPr vert="horz" wrap="none" lIns="0" tIns="-17457" rIns="0" bIns="-17457" numCol="1" anchor="ctr" anchorCtr="0" compatLnSpc="1">
            <a:prstTxWarp prst="textNoShape">
              <a:avLst/>
            </a:prstTxWarp>
            <a:spAutoFit/>
          </a:bodyPr>
          <a:lstStyle/>
          <a:p>
            <a:pPr fontAlgn="base">
              <a:spcBef>
                <a:spcPct val="0"/>
              </a:spcBef>
              <a:spcAft>
                <a:spcPct val="0"/>
              </a:spcAft>
              <a:buClrTx/>
              <a:buFontTx/>
              <a:buNone/>
            </a:pPr>
            <a:r>
              <a:rPr lang="ru-RU" sz="3200" dirty="0" err="1" smtClean="0">
                <a:solidFill>
                  <a:srgbClr val="1F497D">
                    <a:lumMod val="75000"/>
                  </a:srgbClr>
                </a:solidFill>
                <a:latin typeface="Times New Roman" pitchFamily="18" charset="0"/>
                <a:cs typeface="Times New Roman" pitchFamily="18" charset="0"/>
              </a:rPr>
              <a:t>Мұғалімдерге біліктілік</a:t>
            </a:r>
            <a:r>
              <a:rPr lang="ru-RU" sz="3200" dirty="0" smtClean="0">
                <a:solidFill>
                  <a:srgbClr val="1F497D">
                    <a:lumMod val="75000"/>
                  </a:srgbClr>
                </a:solidFill>
                <a:latin typeface="Times New Roman" pitchFamily="18" charset="0"/>
                <a:cs typeface="Times New Roman" pitchFamily="18" charset="0"/>
              </a:rPr>
              <a:t> </a:t>
            </a:r>
            <a:r>
              <a:rPr lang="ru-RU" sz="3200" dirty="0" err="1" smtClean="0">
                <a:solidFill>
                  <a:srgbClr val="1F497D">
                    <a:lumMod val="75000"/>
                  </a:srgbClr>
                </a:solidFill>
                <a:latin typeface="Times New Roman" pitchFamily="18" charset="0"/>
                <a:cs typeface="Times New Roman" pitchFamily="18" charset="0"/>
              </a:rPr>
              <a:t>санаттарын</a:t>
            </a:r>
            <a:r>
              <a:rPr lang="ru-RU" sz="3200" dirty="0" smtClean="0">
                <a:solidFill>
                  <a:srgbClr val="1F497D">
                    <a:lumMod val="75000"/>
                  </a:srgbClr>
                </a:solidFill>
                <a:latin typeface="Times New Roman" pitchFamily="18" charset="0"/>
                <a:cs typeface="Times New Roman" pitchFamily="18" charset="0"/>
              </a:rPr>
              <a:t> беру (</a:t>
            </a:r>
            <a:r>
              <a:rPr lang="ru-RU" sz="3200" dirty="0" err="1" smtClean="0">
                <a:solidFill>
                  <a:srgbClr val="1F497D">
                    <a:lumMod val="75000"/>
                  </a:srgbClr>
                </a:solidFill>
                <a:latin typeface="Times New Roman" pitchFamily="18" charset="0"/>
                <a:cs typeface="Times New Roman" pitchFamily="18" charset="0"/>
              </a:rPr>
              <a:t>растау</a:t>
            </a:r>
            <a:r>
              <a:rPr lang="ru-RU" sz="3200" dirty="0" smtClean="0">
                <a:solidFill>
                  <a:srgbClr val="1F497D">
                    <a:lumMod val="75000"/>
                  </a:srgbClr>
                </a:solidFill>
                <a:latin typeface="Times New Roman" pitchFamily="18" charset="0"/>
                <a:cs typeface="Times New Roman" pitchFamily="18" charset="0"/>
              </a:rPr>
              <a:t>) </a:t>
            </a:r>
            <a:r>
              <a:rPr lang="ru-RU" sz="3200" dirty="0" err="1" smtClean="0">
                <a:solidFill>
                  <a:srgbClr val="1F497D">
                    <a:lumMod val="75000"/>
                  </a:srgbClr>
                </a:solidFill>
                <a:latin typeface="Times New Roman" pitchFamily="18" charset="0"/>
                <a:cs typeface="Times New Roman" pitchFamily="18" charset="0"/>
              </a:rPr>
              <a:t>тәртібі</a:t>
            </a:r>
            <a:r>
              <a:rPr lang="ru-RU" sz="3200" dirty="0" smtClean="0">
                <a:solidFill>
                  <a:srgbClr val="1F497D">
                    <a:lumMod val="75000"/>
                  </a:srgbClr>
                </a:solidFill>
                <a:latin typeface="Times New Roman" pitchFamily="18" charset="0"/>
                <a:cs typeface="Times New Roman" pitchFamily="18" charset="0"/>
              </a:rPr>
              <a:t> </a:t>
            </a:r>
          </a:p>
        </p:txBody>
      </p:sp>
    </p:spTree>
    <p:extLst>
      <p:ext uri="{BB962C8B-B14F-4D97-AF65-F5344CB8AC3E}">
        <p14:creationId xmlns:p14="http://schemas.microsoft.com/office/powerpoint/2010/main" val="9366654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b="1" dirty="0" err="1" smtClean="0">
                <a:solidFill>
                  <a:schemeClr val="tx2"/>
                </a:solidFill>
                <a:latin typeface="Times New Roman" pitchFamily="18" charset="0"/>
                <a:cs typeface="Times New Roman" pitchFamily="18" charset="0"/>
              </a:rPr>
              <a:t>Сараптама</a:t>
            </a:r>
            <a:r>
              <a:rPr lang="ru-RU" sz="3600" b="1" dirty="0" smtClean="0">
                <a:solidFill>
                  <a:schemeClr val="tx2"/>
                </a:solidFill>
                <a:latin typeface="Times New Roman" pitchFamily="18" charset="0"/>
                <a:cs typeface="Times New Roman" pitchFamily="18" charset="0"/>
              </a:rPr>
              <a:t> </a:t>
            </a:r>
            <a:r>
              <a:rPr lang="ru-RU" sz="3600" b="1" dirty="0" err="1" smtClean="0">
                <a:solidFill>
                  <a:schemeClr val="tx2"/>
                </a:solidFill>
                <a:latin typeface="Times New Roman" pitchFamily="18" charset="0"/>
                <a:cs typeface="Times New Roman" pitchFamily="18" charset="0"/>
              </a:rPr>
              <a:t>кеңесінің жұмысы</a:t>
            </a:r>
            <a:endParaRPr lang="ru-RU" sz="3600" b="1" dirty="0">
              <a:solidFill>
                <a:schemeClr val="tx2"/>
              </a:solidFill>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pPr algn="ctr"/>
            <a:fld id="{00000000-1234-1234-1234-123412341234}" type="slidenum">
              <a:rPr lang="ru-RU" smtClean="0">
                <a:solidFill>
                  <a:prstClr val="black">
                    <a:tint val="75000"/>
                  </a:prstClr>
                </a:solidFill>
              </a:rPr>
              <a:pPr algn="ctr"/>
              <a:t>9</a:t>
            </a:fld>
            <a:endParaRPr lang="ru-RU">
              <a:solidFill>
                <a:prstClr val="black">
                  <a:tint val="75000"/>
                </a:prstClr>
              </a:solidFill>
            </a:endParaRPr>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157655" y="1072055"/>
            <a:ext cx="11761076" cy="5293757"/>
          </a:xfrm>
          <a:prstGeom prst="rect">
            <a:avLst/>
          </a:prstGeom>
        </p:spPr>
        <p:txBody>
          <a:bodyPr wrap="square">
            <a:spAutoFit/>
          </a:bodyPr>
          <a:lstStyle/>
          <a:p>
            <a:endParaRPr lang="ru-RU" dirty="0" smtClean="0"/>
          </a:p>
          <a:p>
            <a:pPr marL="342900" indent="-342900" algn="just">
              <a:buFont typeface="Wingdings" pitchFamily="2" charset="2"/>
              <a:buChar char="q"/>
            </a:pPr>
            <a:r>
              <a:rPr lang="ru-RU" sz="1600" b="1" dirty="0" err="1" smtClean="0">
                <a:solidFill>
                  <a:srgbClr val="1F497D"/>
                </a:solidFill>
                <a:latin typeface="Times New Roman" pitchFamily="18" charset="0"/>
                <a:cs typeface="Times New Roman" pitchFamily="18" charset="0"/>
              </a:rPr>
              <a:t>Біліктілік</a:t>
            </a:r>
            <a:r>
              <a:rPr lang="ru-RU" sz="1600" b="1" dirty="0" smtClean="0">
                <a:solidFill>
                  <a:srgbClr val="1F497D"/>
                </a:solidFill>
                <a:latin typeface="Times New Roman" pitchFamily="18" charset="0"/>
                <a:cs typeface="Times New Roman" pitchFamily="18" charset="0"/>
              </a:rPr>
              <a:t> </a:t>
            </a:r>
            <a:r>
              <a:rPr lang="ru-RU" sz="1600" b="1" dirty="0" err="1" smtClean="0">
                <a:solidFill>
                  <a:srgbClr val="1F497D"/>
                </a:solidFill>
                <a:latin typeface="Times New Roman" pitchFamily="18" charset="0"/>
                <a:cs typeface="Times New Roman" pitchFamily="18" charset="0"/>
              </a:rPr>
              <a:t>санаттарын</a:t>
            </a:r>
            <a:r>
              <a:rPr lang="ru-RU" sz="1600" b="1" dirty="0" smtClean="0">
                <a:solidFill>
                  <a:srgbClr val="1F497D"/>
                </a:solidFill>
                <a:latin typeface="Times New Roman" pitchFamily="18" charset="0"/>
                <a:cs typeface="Times New Roman" pitchFamily="18" charset="0"/>
              </a:rPr>
              <a:t> </a:t>
            </a:r>
            <a:r>
              <a:rPr lang="ru-RU" sz="1600" b="1" dirty="0" err="1" smtClean="0">
                <a:solidFill>
                  <a:srgbClr val="1F497D"/>
                </a:solidFill>
                <a:latin typeface="Times New Roman" pitchFamily="18" charset="0"/>
                <a:cs typeface="Times New Roman" pitchFamily="18" charset="0"/>
              </a:rPr>
              <a:t>өтініш берілген</a:t>
            </a:r>
            <a:r>
              <a:rPr lang="ru-RU" sz="1600" b="1" dirty="0" smtClean="0">
                <a:solidFill>
                  <a:srgbClr val="1F497D"/>
                </a:solidFill>
                <a:latin typeface="Times New Roman" pitchFamily="18" charset="0"/>
                <a:cs typeface="Times New Roman" pitchFamily="18" charset="0"/>
              </a:rPr>
              <a:t> </a:t>
            </a:r>
            <a:r>
              <a:rPr lang="ru-RU" sz="1600" b="1" dirty="0" err="1" smtClean="0">
                <a:solidFill>
                  <a:srgbClr val="1F497D"/>
                </a:solidFill>
                <a:latin typeface="Times New Roman" pitchFamily="18" charset="0"/>
                <a:cs typeface="Times New Roman" pitchFamily="18" charset="0"/>
              </a:rPr>
              <a:t>біліктілік</a:t>
            </a:r>
            <a:r>
              <a:rPr lang="ru-RU" sz="1600" b="1" dirty="0" smtClean="0">
                <a:solidFill>
                  <a:srgbClr val="1F497D"/>
                </a:solidFill>
                <a:latin typeface="Times New Roman" pitchFamily="18" charset="0"/>
                <a:cs typeface="Times New Roman" pitchFamily="18" charset="0"/>
              </a:rPr>
              <a:t> </a:t>
            </a:r>
            <a:r>
              <a:rPr lang="ru-RU" sz="1600" b="1" dirty="0" err="1" smtClean="0">
                <a:solidFill>
                  <a:srgbClr val="1F497D"/>
                </a:solidFill>
                <a:latin typeface="Times New Roman" pitchFamily="18" charset="0"/>
                <a:cs typeface="Times New Roman" pitchFamily="18" charset="0"/>
              </a:rPr>
              <a:t>санатына</a:t>
            </a:r>
            <a:r>
              <a:rPr lang="ru-RU" sz="1600" b="1" dirty="0" smtClean="0">
                <a:solidFill>
                  <a:srgbClr val="1F497D"/>
                </a:solidFill>
                <a:latin typeface="Times New Roman" pitchFamily="18" charset="0"/>
                <a:cs typeface="Times New Roman" pitchFamily="18" charset="0"/>
              </a:rPr>
              <a:t> </a:t>
            </a:r>
            <a:r>
              <a:rPr lang="ru-RU" sz="1600" b="1" dirty="0" err="1" smtClean="0">
                <a:solidFill>
                  <a:srgbClr val="1F497D"/>
                </a:solidFill>
                <a:latin typeface="Times New Roman" pitchFamily="18" charset="0"/>
                <a:cs typeface="Times New Roman" pitchFamily="18" charset="0"/>
              </a:rPr>
              <a:t>сәйкестігін </a:t>
            </a:r>
            <a:r>
              <a:rPr lang="ru-RU" sz="1600" b="1" dirty="0" smtClean="0">
                <a:solidFill>
                  <a:srgbClr val="1F497D"/>
                </a:solidFill>
                <a:latin typeface="Times New Roman" pitchFamily="18" charset="0"/>
                <a:cs typeface="Times New Roman" pitchFamily="18" charset="0"/>
              </a:rPr>
              <a:t>беру (</a:t>
            </a:r>
            <a:r>
              <a:rPr lang="ru-RU" sz="1600" b="1" dirty="0" err="1" smtClean="0">
                <a:solidFill>
                  <a:srgbClr val="1F497D"/>
                </a:solidFill>
                <a:latin typeface="Times New Roman" pitchFamily="18" charset="0"/>
                <a:cs typeface="Times New Roman" pitchFamily="18" charset="0"/>
              </a:rPr>
              <a:t>растау</a:t>
            </a:r>
            <a:r>
              <a:rPr lang="ru-RU" sz="1600" b="1" dirty="0" smtClean="0">
                <a:solidFill>
                  <a:srgbClr val="1F497D"/>
                </a:solidFill>
                <a:latin typeface="Times New Roman" pitchFamily="18" charset="0"/>
                <a:cs typeface="Times New Roman" pitchFamily="18" charset="0"/>
              </a:rPr>
              <a:t>) </a:t>
            </a:r>
            <a:r>
              <a:rPr lang="ru-RU" sz="1600" b="1" dirty="0" err="1" smtClean="0">
                <a:solidFill>
                  <a:srgbClr val="1F497D"/>
                </a:solidFill>
                <a:latin typeface="Times New Roman" pitchFamily="18" charset="0"/>
                <a:cs typeface="Times New Roman" pitchFamily="18" charset="0"/>
              </a:rPr>
              <a:t>рәсімін жүргізу үшін әрбір пән бойынша</a:t>
            </a:r>
            <a:r>
              <a:rPr lang="ru-RU" sz="1600" b="1" dirty="0" smtClean="0">
                <a:solidFill>
                  <a:srgbClr val="1F497D"/>
                </a:solidFill>
                <a:latin typeface="Times New Roman" pitchFamily="18" charset="0"/>
                <a:cs typeface="Times New Roman" pitchFamily="18" charset="0"/>
              </a:rPr>
              <a:t> </a:t>
            </a:r>
            <a:r>
              <a:rPr lang="ru-RU" sz="1600" b="1" dirty="0" err="1" smtClean="0">
                <a:solidFill>
                  <a:srgbClr val="1F497D"/>
                </a:solidFill>
                <a:latin typeface="Times New Roman" pitchFamily="18" charset="0"/>
                <a:cs typeface="Times New Roman" pitchFamily="18" charset="0"/>
              </a:rPr>
              <a:t>немесе</a:t>
            </a:r>
            <a:r>
              <a:rPr lang="ru-RU" sz="1600" b="1" dirty="0" smtClean="0">
                <a:solidFill>
                  <a:srgbClr val="1F497D"/>
                </a:solidFill>
                <a:latin typeface="Times New Roman" pitchFamily="18" charset="0"/>
                <a:cs typeface="Times New Roman" pitchFamily="18" charset="0"/>
              </a:rPr>
              <a:t> </a:t>
            </a:r>
            <a:r>
              <a:rPr lang="ru-RU" sz="1600" b="1" dirty="0" err="1" smtClean="0">
                <a:solidFill>
                  <a:srgbClr val="1F497D"/>
                </a:solidFill>
                <a:latin typeface="Times New Roman" pitchFamily="18" charset="0"/>
                <a:cs typeface="Times New Roman" pitchFamily="18" charset="0"/>
              </a:rPr>
              <a:t>бағыт бойынша</a:t>
            </a:r>
            <a:r>
              <a:rPr lang="ru-RU" sz="1600" b="1" dirty="0" smtClean="0">
                <a:solidFill>
                  <a:srgbClr val="1F497D"/>
                </a:solidFill>
                <a:latin typeface="Times New Roman" pitchFamily="18" charset="0"/>
                <a:cs typeface="Times New Roman" pitchFamily="18" charset="0"/>
              </a:rPr>
              <a:t> </a:t>
            </a:r>
            <a:r>
              <a:rPr lang="ru-RU" sz="1600" b="1" dirty="0" err="1" smtClean="0">
                <a:solidFill>
                  <a:srgbClr val="1F497D"/>
                </a:solidFill>
                <a:latin typeface="Times New Roman" pitchFamily="18" charset="0"/>
                <a:cs typeface="Times New Roman" pitchFamily="18" charset="0"/>
              </a:rPr>
              <a:t>жеке-жеке</a:t>
            </a:r>
            <a:r>
              <a:rPr lang="ru-RU" sz="1600" b="1" dirty="0" smtClean="0">
                <a:solidFill>
                  <a:srgbClr val="1F497D"/>
                </a:solidFill>
                <a:latin typeface="Times New Roman" pitchFamily="18" charset="0"/>
                <a:cs typeface="Times New Roman" pitchFamily="18" charset="0"/>
              </a:rPr>
              <a:t> </a:t>
            </a:r>
            <a:r>
              <a:rPr lang="ru-RU" sz="1600" b="1" dirty="0" err="1" smtClean="0">
                <a:solidFill>
                  <a:srgbClr val="1F497D"/>
                </a:solidFill>
                <a:latin typeface="Times New Roman" pitchFamily="18" charset="0"/>
                <a:cs typeface="Times New Roman" pitchFamily="18" charset="0"/>
              </a:rPr>
              <a:t>сараптама</a:t>
            </a:r>
            <a:r>
              <a:rPr lang="ru-RU" sz="1600" b="1" dirty="0" smtClean="0">
                <a:solidFill>
                  <a:srgbClr val="1F497D"/>
                </a:solidFill>
                <a:latin typeface="Times New Roman" pitchFamily="18" charset="0"/>
                <a:cs typeface="Times New Roman" pitchFamily="18" charset="0"/>
              </a:rPr>
              <a:t> </a:t>
            </a:r>
            <a:r>
              <a:rPr lang="ru-RU" sz="1600" b="1" dirty="0" err="1" smtClean="0">
                <a:solidFill>
                  <a:srgbClr val="1F497D"/>
                </a:solidFill>
                <a:latin typeface="Times New Roman" pitchFamily="18" charset="0"/>
                <a:cs typeface="Times New Roman" pitchFamily="18" charset="0"/>
              </a:rPr>
              <a:t>кеңесі құрылады</a:t>
            </a:r>
            <a:r>
              <a:rPr lang="ru-RU" sz="1600" b="1" dirty="0" smtClean="0">
                <a:solidFill>
                  <a:srgbClr val="1F497D"/>
                </a:solidFill>
                <a:latin typeface="Times New Roman" pitchFamily="18" charset="0"/>
                <a:cs typeface="Times New Roman" pitchFamily="18" charset="0"/>
              </a:rPr>
              <a:t>.</a:t>
            </a:r>
          </a:p>
          <a:p>
            <a:pPr algn="just"/>
            <a:endParaRPr lang="ru-RU" sz="1600" b="1" dirty="0">
              <a:solidFill>
                <a:srgbClr val="1F497D"/>
              </a:solidFill>
              <a:latin typeface="Times New Roman" pitchFamily="18" charset="0"/>
              <a:cs typeface="Times New Roman" pitchFamily="18" charset="0"/>
            </a:endParaRPr>
          </a:p>
          <a:p>
            <a:pPr marL="342900" indent="-342900" algn="just">
              <a:buFont typeface="Wingdings" pitchFamily="2" charset="2"/>
              <a:buChar char="q"/>
            </a:pPr>
            <a:r>
              <a:rPr lang="ru-RU" sz="1600" b="1" smtClean="0">
                <a:solidFill>
                  <a:srgbClr val="1F497D"/>
                </a:solidFill>
                <a:latin typeface="Times New Roman" pitchFamily="18" charset="0"/>
                <a:cs typeface="Times New Roman" pitchFamily="18" charset="0"/>
              </a:rPr>
              <a:t>Сараптама кеңесінің құрамына сараптама кеңесінің төрағасы мен мүшелері кіреді. Сараптама кеңес мүшелері тақ санынан, кемінде жеті адамнан тұрады. Төраға Сараптама кеңес мүшелерінің арасынан сайланады.</a:t>
            </a:r>
          </a:p>
          <a:p>
            <a:pPr marL="342900" indent="-342900" algn="just"/>
            <a:endParaRPr lang="ru-RU" sz="1600" b="1" smtClean="0">
              <a:solidFill>
                <a:srgbClr val="1F497D"/>
              </a:solidFill>
              <a:latin typeface="Times New Roman" pitchFamily="18" charset="0"/>
              <a:cs typeface="Times New Roman" pitchFamily="18" charset="0"/>
            </a:endParaRPr>
          </a:p>
          <a:p>
            <a:pPr marL="342900" indent="-342900" algn="just">
              <a:buFont typeface="Wingdings" pitchFamily="2" charset="2"/>
              <a:buChar char="q"/>
            </a:pPr>
            <a:r>
              <a:rPr lang="ru-RU" sz="1600" b="1" smtClean="0">
                <a:solidFill>
                  <a:srgbClr val="1F497D"/>
                </a:solidFill>
                <a:latin typeface="Times New Roman" pitchFamily="18" charset="0"/>
                <a:cs typeface="Times New Roman" pitchFamily="18" charset="0"/>
              </a:rPr>
              <a:t>Сараптама кеңесі аттестаттау қағидаларының 12-қосымшасына сәйкес біліктілік санаттарын беруге (растауға) педагогтердің портфолиосын бағалау өлшемшарттарына сәйкес біліктілік санаттарын беруге (растауға) педагогтердің портфолиосын қарайды және бағалайды.</a:t>
            </a:r>
          </a:p>
          <a:p>
            <a:pPr marL="342900" indent="-342900" algn="just"/>
            <a:endParaRPr lang="kk-KZ" sz="1600" b="1" smtClean="0">
              <a:solidFill>
                <a:srgbClr val="1F497D"/>
              </a:solidFill>
              <a:latin typeface="Times New Roman" pitchFamily="18" charset="0"/>
              <a:cs typeface="Times New Roman" pitchFamily="18" charset="0"/>
            </a:endParaRPr>
          </a:p>
          <a:p>
            <a:pPr marL="342900" indent="-342900" algn="just">
              <a:buFont typeface="Wingdings" pitchFamily="2" charset="2"/>
              <a:buChar char="q"/>
            </a:pPr>
            <a:r>
              <a:rPr lang="ru-RU" sz="1600" b="1" smtClean="0">
                <a:solidFill>
                  <a:srgbClr val="1F497D"/>
                </a:solidFill>
                <a:latin typeface="Times New Roman" pitchFamily="18" charset="0"/>
                <a:cs typeface="Times New Roman" pitchFamily="18" charset="0"/>
              </a:rPr>
              <a:t>Сараптама кеңесі аттестатталушының қатысуымен портфолионы әрбір пән немесе бағыт бойынша жеке-жеке қарайды және бағалайды. Аттестатталушының қатысуымен портфолионы қарау 30 минуттан аспайды. Бұл ретте аудио немесе бейнежазба жүргізіледі. Аудио бейнежазба аттестаттауды өткізетін ұйымның мұрағатында кемінде бір жыл сақталады.</a:t>
            </a:r>
          </a:p>
          <a:p>
            <a:pPr marL="342900" indent="-342900" algn="just"/>
            <a:endParaRPr lang="ru-RU" sz="1600" b="1" dirty="0" smtClean="0">
              <a:solidFill>
                <a:srgbClr val="1F497D"/>
              </a:solidFill>
              <a:latin typeface="Times New Roman" pitchFamily="18" charset="0"/>
              <a:cs typeface="Times New Roman" pitchFamily="18" charset="0"/>
            </a:endParaRPr>
          </a:p>
          <a:p>
            <a:pPr marL="342900" indent="-342900" algn="just">
              <a:buFont typeface="Wingdings" pitchFamily="2" charset="2"/>
              <a:buChar char="q"/>
            </a:pPr>
            <a:r>
              <a:rPr lang="ru-RU" sz="1600" b="1" smtClean="0">
                <a:solidFill>
                  <a:srgbClr val="1F497D"/>
                </a:solidFill>
                <a:latin typeface="Times New Roman" pitchFamily="18" charset="0"/>
                <a:cs typeface="Times New Roman" pitchFamily="18" charset="0"/>
              </a:rPr>
              <a:t>Сараптама кеңесі біліктілік санаттарын беру (растау) үшін педагогтердің портфолиосын бағалау парақтарын және қызмет нәтижелерін кешенді талдамалық жинақтаудың қорытындылары бойынша сәйкестік/сәйкессіздік туралы, әрбір педагог бойынша өтініш берілген біліктілік санатынан бір деңгейге төмен сәйкестік туралы ұсынымдарды білім беру саласындағы уәкілетті орган айқындаған мерзімдерде (ағымдағы жылғы 5 маусымға және 5 желтоқсанға дейін) комиссияға жібереді.</a:t>
            </a:r>
            <a:endParaRPr lang="ru-RU" sz="1600" b="1" dirty="0">
              <a:latin typeface="Times New Roman" pitchFamily="18" charset="0"/>
              <a:cs typeface="Times New Roman" pitchFamily="18" charset="0"/>
            </a:endParaRPr>
          </a:p>
          <a:p>
            <a:pPr marL="342900" indent="-342900" algn="just"/>
            <a:endParaRPr lang="ru-RU" sz="2000" dirty="0"/>
          </a:p>
        </p:txBody>
      </p:sp>
      <p:pic>
        <p:nvPicPr>
          <p:cNvPr id="6" name="Рисунок 5">
            <a:extLst>
              <a:ext uri="{FF2B5EF4-FFF2-40B4-BE49-F238E27FC236}">
                <a16:creationId xmlns:lc="http://schemas.openxmlformats.org/drawingml/2006/lockedCanvas" xmlns:a16="http://schemas.microsoft.com/office/drawing/2014/main" xmlns="" id="{79D6EEA6-1F01-41D5-A12E-48650E1831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9090" y="50432"/>
            <a:ext cx="818431" cy="818431"/>
          </a:xfrm>
          <a:prstGeom prst="rect">
            <a:avLst/>
          </a:prstGeom>
        </p:spPr>
      </p:pic>
    </p:spTree>
    <p:extLst>
      <p:ext uri="{BB962C8B-B14F-4D97-AF65-F5344CB8AC3E}">
        <p14:creationId xmlns:p14="http://schemas.microsoft.com/office/powerpoint/2010/main" val="97152713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0F6FC6"/>
      </a:accent1>
      <a:accent2>
        <a:srgbClr val="009DD9"/>
      </a:accent2>
      <a:accent3>
        <a:srgbClr val="FFC000"/>
      </a:accent3>
      <a:accent4>
        <a:srgbClr val="8F6C00"/>
      </a:accent4>
      <a:accent5>
        <a:srgbClr val="7CCA62"/>
      </a:accent5>
      <a:accent6>
        <a:srgbClr val="A5C249"/>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3733</TotalTime>
  <Words>4686</Words>
  <Application>Microsoft Office PowerPoint</Application>
  <PresentationFormat>Произвольный</PresentationFormat>
  <Paragraphs>504</Paragraphs>
  <Slides>32</Slides>
  <Notes>1</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32</vt:i4>
      </vt:variant>
    </vt:vector>
  </HeadingPairs>
  <TitlesOfParts>
    <vt:vector size="40" baseType="lpstr">
      <vt:lpstr>Arial</vt:lpstr>
      <vt:lpstr>Century Gothic</vt:lpstr>
      <vt:lpstr>customFont</vt:lpstr>
      <vt:lpstr>Times New Roman</vt:lpstr>
      <vt:lpstr>Wingdings</vt:lpstr>
      <vt:lpstr>Quattrocento Sans</vt:lpstr>
      <vt:lpstr>Calibri</vt:lpstr>
      <vt:lpstr>Тема Office</vt:lpstr>
      <vt:lpstr>Презентация PowerPoint</vt:lpstr>
      <vt:lpstr>Педагогтерді  аттестаттау бойынша нормативтік құқықтық құжаттар</vt:lpstr>
      <vt:lpstr>Педагогтердің аттестациясы келесі кезеңдерді қамтиды: </vt:lpstr>
      <vt:lpstr>Негізгі орта және жалпы орта білім беру педагогтері үшін төмендегідей балл (%) алған жағдайда тестілеу нәтижесі оң болып саналады: </vt:lpstr>
      <vt:lpstr> Пайыздарды балдарға ауыстыру шкаласы (Орта білім беру ұйымдарының педагогтері, білім беру ұйымдарының әдіскерлері үшін)  </vt:lpstr>
      <vt:lpstr>Біліктілік тестілеуінің уақыты</vt:lpstr>
      <vt:lpstr>Мұғалім ҰБТ бойынша қажетті ұпайларды жинамаған жағдайда немесе аттестацияға өтінішті кеш тапсырған жағдайда не істеу керек?  </vt:lpstr>
      <vt:lpstr>Презентация PowerPoint</vt:lpstr>
      <vt:lpstr>Сараптама кеңесінің жұмысы</vt:lpstr>
      <vt:lpstr>"Педагогтерді аттестаттаудан өткізу үшін құжаттар қабылдау" мемлекеттік көрсетілетін қызмет стандарты (7-қосымша)  </vt:lpstr>
      <vt:lpstr>Презентация PowerPoint</vt:lpstr>
      <vt:lpstr>Біліктілік санатын беру (растау) үшін жалпы орта білім беру ұйымдары педагогінің портфолиосын бағалау өлшемшарттары </vt:lpstr>
      <vt:lpstr>Біліктілік санатын беру (растау) үшін жалпы орта білім беру ұйымдары педагогінің портфолиосын бағалау критерийлері  </vt:lpstr>
      <vt:lpstr>Біліктілік санатын беру (растау) үшін жалпы орта білім беру ұйымдары педагогінің портфолиосын бағалау критерийлері  </vt:lpstr>
      <vt:lpstr>Педагогтің портфолиосын бағалау өлшемшарттарына түсініктеме</vt:lpstr>
      <vt:lpstr>Педагогтерге кезекті біліктілік санаттарын беру тәртібі</vt:lpstr>
      <vt:lpstr>Педагогтерге кезекті біліктілік санаттарын беру тәртібі</vt:lpstr>
      <vt:lpstr>Педагогтерге кезекті біліктілік санаттарын беру тәртібі</vt:lpstr>
      <vt:lpstr>Педагогтерге кезекті біліктілік санаттарын беру тәртібі </vt:lpstr>
      <vt:lpstr>Педагогтерге кезекті біліктілік санаттарын беру тәртібі</vt:lpstr>
      <vt:lpstr>Аттестаттау комиссиясының жұмысы</vt:lpstr>
      <vt:lpstr>Біліктілік санатының қолданылу мерзімін ұзарту</vt:lpstr>
      <vt:lpstr>Біліктілік санатының қолданылу мерзімін ұзарту</vt:lpstr>
      <vt:lpstr>Зейнеткерлікке шығуға екі жылдан аз қалған зейнеткерлік жасқа дейінгі педагогтер мен зейнеткерлік жастағы педагог қызметкерлерді аттестаттау</vt:lpstr>
      <vt:lpstr> Педагогтерге біліктілік санаттарын мерзімінен бұрын беру тәртібі </vt:lpstr>
      <vt:lpstr>"Педагог-модератор"санатына мерзімінен бұрын аттестаттауға қойылатын талаптар</vt:lpstr>
      <vt:lpstr>"Педагог-сарапшы"санатына мерзімінен бұрын аттестаттауға қойылатын талаптар</vt:lpstr>
      <vt:lpstr>"Педагог-зерттеуші"санатына мерзімінен бұрын аттестаттауға қойылатын талаптар</vt:lpstr>
      <vt:lpstr>"Педагог-шебер"санатына мерзімінен бұрын аттестаттауға қойылатын талаптар</vt:lpstr>
      <vt:lpstr>Педагогтерге оңайлатылған тәртіп бойынша біліктілік санатын беру тәртібі</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 ХОДЕ ПОДГОТОВКИ К НОВОМУ  2020-2021 УЧЕБНОМУ ГОДУ</dc:title>
  <dc:creator>ADMIN</dc:creator>
  <cp:lastModifiedBy>Gulmira 203</cp:lastModifiedBy>
  <cp:revision>578</cp:revision>
  <cp:lastPrinted>2022-01-18T11:19:38Z</cp:lastPrinted>
  <dcterms:modified xsi:type="dcterms:W3CDTF">2022-02-28T09:23:29Z</dcterms:modified>
</cp:coreProperties>
</file>