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16"/>
      <c:rotY val="19"/>
      <c:rAngAx val="1"/>
    </c:view3D>
    <c:floor>
      <c:spPr>
        <a:noFill/>
        <a:ln w="10080">
          <a:solidFill>
            <a:srgbClr val="8B8B8B"/>
          </a:solidFill>
          <a:round/>
        </a:ln>
      </c:spPr>
    </c:floor>
    <c:backWall>
      <c:spPr>
        <a:noFill/>
        <a:ln w="10080">
          <a:solidFill>
            <a:srgbClr val="8B8B8B"/>
          </a:solidFill>
          <a:round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label 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F0A22E"/>
            </a:solidFill>
            <a:ln>
              <a:noFill/>
            </a:ln>
          </c:spPr>
          <c:cat>
            <c:strRef>
              <c:f>categories</c:f>
              <c:strCache>
                <c:ptCount val="5"/>
                <c:pt idx="0">
                  <c:v>жоғары</c:v>
                </c:pt>
                <c:pt idx="1">
                  <c:v>орт. жоғары</c:v>
                </c:pt>
                <c:pt idx="2">
                  <c:v>орта</c:v>
                </c:pt>
                <c:pt idx="3">
                  <c:v>орт. төмен</c:v>
                </c:pt>
                <c:pt idx="4">
                  <c:v>төмен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5"/>
                <c:pt idx="0">
                  <c:v>0.22</c:v>
                </c:pt>
              </c:numCache>
            </c:numRef>
          </c:val>
        </c:ser>
        <c:ser>
          <c:idx val="1"/>
          <c:order val="1"/>
          <c:tx>
            <c:strRef>
              <c:f>label 2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A5644E"/>
            </a:solidFill>
            <a:ln>
              <a:noFill/>
            </a:ln>
          </c:spPr>
          <c:cat>
            <c:strRef>
              <c:f>categories</c:f>
              <c:strCache>
                <c:ptCount val="5"/>
                <c:pt idx="0">
                  <c:v>жоғары</c:v>
                </c:pt>
                <c:pt idx="1">
                  <c:v>орт. жоғары</c:v>
                </c:pt>
                <c:pt idx="2">
                  <c:v>орта</c:v>
                </c:pt>
                <c:pt idx="3">
                  <c:v>орт. төмен</c:v>
                </c:pt>
                <c:pt idx="4">
                  <c:v>төмен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5"/>
                <c:pt idx="0">
                  <c:v>0.4200000000000001</c:v>
                </c:pt>
              </c:numCache>
            </c:numRef>
          </c:val>
        </c:ser>
        <c:ser>
          <c:idx val="2"/>
          <c:order val="2"/>
          <c:tx>
            <c:strRef>
              <c:f>label 3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B58B80"/>
            </a:solidFill>
            <a:ln>
              <a:noFill/>
            </a:ln>
          </c:spPr>
          <c:cat>
            <c:strRef>
              <c:f>categories</c:f>
              <c:strCache>
                <c:ptCount val="5"/>
                <c:pt idx="0">
                  <c:v>жоғары</c:v>
                </c:pt>
                <c:pt idx="1">
                  <c:v>орт. жоғары</c:v>
                </c:pt>
                <c:pt idx="2">
                  <c:v>орта</c:v>
                </c:pt>
                <c:pt idx="3">
                  <c:v>орт. төмен</c:v>
                </c:pt>
                <c:pt idx="4">
                  <c:v>төмен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5"/>
                <c:pt idx="0">
                  <c:v>0.24000000000000005</c:v>
                </c:pt>
              </c:numCache>
            </c:numRef>
          </c:val>
        </c:ser>
        <c:ser>
          <c:idx val="3"/>
          <c:order val="3"/>
          <c:tx>
            <c:strRef>
              <c:f>label 4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3986D"/>
            </a:solidFill>
            <a:ln>
              <a:noFill/>
            </a:ln>
          </c:spPr>
          <c:cat>
            <c:strRef>
              <c:f>categories</c:f>
              <c:strCache>
                <c:ptCount val="5"/>
                <c:pt idx="0">
                  <c:v>жоғары</c:v>
                </c:pt>
                <c:pt idx="1">
                  <c:v>орт. жоғары</c:v>
                </c:pt>
                <c:pt idx="2">
                  <c:v>орта</c:v>
                </c:pt>
                <c:pt idx="3">
                  <c:v>орт. төмен</c:v>
                </c:pt>
                <c:pt idx="4">
                  <c:v>төмен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5"/>
                <c:pt idx="0">
                  <c:v>9.0000000000000024E-2</c:v>
                </c:pt>
              </c:numCache>
            </c:numRef>
          </c:val>
        </c:ser>
        <c:ser>
          <c:idx val="4"/>
          <c:order val="4"/>
          <c:tx>
            <c:strRef>
              <c:f>label 5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A19574"/>
            </a:solidFill>
            <a:ln>
              <a:noFill/>
            </a:ln>
          </c:spPr>
          <c:cat>
            <c:strRef>
              <c:f>categories</c:f>
              <c:strCache>
                <c:ptCount val="5"/>
                <c:pt idx="0">
                  <c:v>жоғары</c:v>
                </c:pt>
                <c:pt idx="1">
                  <c:v>орт. жоғары</c:v>
                </c:pt>
                <c:pt idx="2">
                  <c:v>орта</c:v>
                </c:pt>
                <c:pt idx="3">
                  <c:v>орт. төмен</c:v>
                </c:pt>
                <c:pt idx="4">
                  <c:v>төмен</c:v>
                </c:pt>
              </c:strCache>
            </c:strRef>
          </c:cat>
          <c:val>
            <c:numRef>
              <c:f>4</c:f>
              <c:numCache>
                <c:formatCode>General</c:formatCode>
                <c:ptCount val="5"/>
                <c:pt idx="0">
                  <c:v>3.0000000000000002E-2</c:v>
                </c:pt>
              </c:numCache>
            </c:numRef>
          </c:val>
        </c:ser>
        <c:shape val="cylinder"/>
        <c:axId val="154736896"/>
        <c:axId val="154750976"/>
        <c:axId val="0"/>
      </c:bar3DChart>
      <c:catAx>
        <c:axId val="154736896"/>
        <c:scaling>
          <c:orientation val="minMax"/>
        </c:scaling>
        <c:axPos val="b"/>
        <c:tickLblPos val="nextTo"/>
        <c:spPr>
          <a:ln w="10080">
            <a:solidFill>
              <a:srgbClr val="8B8B8B"/>
            </a:solidFill>
            <a:round/>
          </a:ln>
        </c:spPr>
        <c:crossAx val="154750976"/>
        <c:crosses val="autoZero"/>
        <c:auto val="1"/>
        <c:lblAlgn val="ctr"/>
        <c:lblOffset val="100"/>
      </c:catAx>
      <c:valAx>
        <c:axId val="154750976"/>
        <c:scaling>
          <c:orientation val="minMax"/>
        </c:scaling>
        <c:axPos val="l"/>
        <c:majorGridlines>
          <c:spPr>
            <a:ln w="10080">
              <a:solidFill>
                <a:srgbClr val="8B8B8B"/>
              </a:solidFill>
              <a:round/>
            </a:ln>
          </c:spPr>
        </c:majorGridlines>
        <c:numFmt formatCode="General" sourceLinked="1"/>
        <c:tickLblPos val="nextTo"/>
        <c:spPr>
          <a:ln w="10080">
            <a:solidFill>
              <a:srgbClr val="8B8B8B"/>
            </a:solidFill>
            <a:round/>
          </a:ln>
        </c:spPr>
        <c:crossAx val="154736896"/>
        <c:crossesAt val="0"/>
        <c:crossBetween val="between"/>
      </c:valAx>
      <c:spPr>
        <a:noFill/>
        <a:ln w="10080">
          <a:solidFill>
            <a:srgbClr val="8B8B8B"/>
          </a:solidFill>
          <a:round/>
        </a:ln>
      </c:spPr>
    </c:plotArea>
    <c:legend>
      <c:legendPos val="r"/>
      <c:layout/>
      <c:spPr>
        <a:noFill/>
        <a:ln>
          <a:noFill/>
        </a:ln>
      </c:spPr>
    </c:legend>
    <c:plotVisOnly val="1"/>
  </c:chart>
  <c:spPr>
    <a:noFill/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label 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F0A22E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математика</c:v>
                </c:pt>
                <c:pt idx="1">
                  <c:v>қазақ тілі</c:v>
                </c:pt>
                <c:pt idx="2">
                  <c:v>қазақстан тарихы</c:v>
                </c:pt>
                <c:pt idx="3">
                  <c:v>орыс тілі</c:v>
                </c:pt>
                <c:pt idx="4">
                  <c:v>денешынықтыру</c:v>
                </c:pt>
                <c:pt idx="5">
                  <c:v>әдебиет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6"/>
                <c:pt idx="0">
                  <c:v>0.15000000000000005</c:v>
                </c:pt>
              </c:numCache>
            </c:numRef>
          </c:val>
        </c:ser>
        <c:ser>
          <c:idx val="1"/>
          <c:order val="1"/>
          <c:tx>
            <c:strRef>
              <c:f>label 2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A5644E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математика</c:v>
                </c:pt>
                <c:pt idx="1">
                  <c:v>қазақ тілі</c:v>
                </c:pt>
                <c:pt idx="2">
                  <c:v>қазақстан тарихы</c:v>
                </c:pt>
                <c:pt idx="3">
                  <c:v>орыс тілі</c:v>
                </c:pt>
                <c:pt idx="4">
                  <c:v>денешынықтыру</c:v>
                </c:pt>
                <c:pt idx="5">
                  <c:v>әдебиет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6"/>
                <c:pt idx="0">
                  <c:v>8.0000000000000029E-2</c:v>
                </c:pt>
              </c:numCache>
            </c:numRef>
          </c:val>
        </c:ser>
        <c:ser>
          <c:idx val="2"/>
          <c:order val="2"/>
          <c:tx>
            <c:strRef>
              <c:f>label 3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B58B80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математика</c:v>
                </c:pt>
                <c:pt idx="1">
                  <c:v>қазақ тілі</c:v>
                </c:pt>
                <c:pt idx="2">
                  <c:v>қазақстан тарихы</c:v>
                </c:pt>
                <c:pt idx="3">
                  <c:v>орыс тілі</c:v>
                </c:pt>
                <c:pt idx="4">
                  <c:v>денешынықтыру</c:v>
                </c:pt>
                <c:pt idx="5">
                  <c:v>әдебиет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6"/>
                <c:pt idx="0">
                  <c:v>8.0000000000000029E-2</c:v>
                </c:pt>
              </c:numCache>
            </c:numRef>
          </c:val>
        </c:ser>
        <c:ser>
          <c:idx val="3"/>
          <c:order val="3"/>
          <c:tx>
            <c:strRef>
              <c:f>label 4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3986D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математика</c:v>
                </c:pt>
                <c:pt idx="1">
                  <c:v>қазақ тілі</c:v>
                </c:pt>
                <c:pt idx="2">
                  <c:v>қазақстан тарихы</c:v>
                </c:pt>
                <c:pt idx="3">
                  <c:v>орыс тілі</c:v>
                </c:pt>
                <c:pt idx="4">
                  <c:v>денешынықтыру</c:v>
                </c:pt>
                <c:pt idx="5">
                  <c:v>әдебиет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6"/>
                <c:pt idx="0">
                  <c:v>8.0000000000000029E-2</c:v>
                </c:pt>
              </c:numCache>
            </c:numRef>
          </c:val>
        </c:ser>
        <c:ser>
          <c:idx val="4"/>
          <c:order val="4"/>
          <c:tx>
            <c:strRef>
              <c:f>label 5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A19574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математика</c:v>
                </c:pt>
                <c:pt idx="1">
                  <c:v>қазақ тілі</c:v>
                </c:pt>
                <c:pt idx="2">
                  <c:v>қазақстан тарихы</c:v>
                </c:pt>
                <c:pt idx="3">
                  <c:v>орыс тілі</c:v>
                </c:pt>
                <c:pt idx="4">
                  <c:v>денешынықтыру</c:v>
                </c:pt>
                <c:pt idx="5">
                  <c:v>әдебиет</c:v>
                </c:pt>
              </c:strCache>
            </c:strRef>
          </c:cat>
          <c:val>
            <c:numRef>
              <c:f>4</c:f>
              <c:numCache>
                <c:formatCode>General</c:formatCode>
                <c:ptCount val="6"/>
                <c:pt idx="0">
                  <c:v>0.54</c:v>
                </c:pt>
              </c:numCache>
            </c:numRef>
          </c:val>
        </c:ser>
        <c:ser>
          <c:idx val="5"/>
          <c:order val="5"/>
          <c:tx>
            <c:strRef>
              <c:f>label 6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C17529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математика</c:v>
                </c:pt>
                <c:pt idx="1">
                  <c:v>қазақ тілі</c:v>
                </c:pt>
                <c:pt idx="2">
                  <c:v>қазақстан тарихы</c:v>
                </c:pt>
                <c:pt idx="3">
                  <c:v>орыс тілі</c:v>
                </c:pt>
                <c:pt idx="4">
                  <c:v>денешынықтыру</c:v>
                </c:pt>
                <c:pt idx="5">
                  <c:v>әдебиет</c:v>
                </c:pt>
              </c:strCache>
            </c:strRef>
          </c:cat>
          <c:val>
            <c:numRef>
              <c:f>5</c:f>
              <c:numCache>
                <c:formatCode>General</c:formatCode>
                <c:ptCount val="6"/>
                <c:pt idx="0">
                  <c:v>8.0000000000000029E-2</c:v>
                </c:pt>
              </c:numCache>
            </c:numRef>
          </c:val>
        </c:ser>
        <c:axId val="162800384"/>
        <c:axId val="162801920"/>
      </c:barChart>
      <c:catAx>
        <c:axId val="162800384"/>
        <c:scaling>
          <c:orientation val="minMax"/>
        </c:scaling>
        <c:axPos val="b"/>
        <c:tickLblPos val="nextTo"/>
        <c:spPr>
          <a:ln w="10080">
            <a:solidFill>
              <a:srgbClr val="8B8B8B"/>
            </a:solidFill>
            <a:round/>
          </a:ln>
        </c:spPr>
        <c:crossAx val="162801920"/>
        <c:crosses val="autoZero"/>
        <c:auto val="1"/>
        <c:lblAlgn val="ctr"/>
        <c:lblOffset val="100"/>
      </c:catAx>
      <c:valAx>
        <c:axId val="162801920"/>
        <c:scaling>
          <c:orientation val="minMax"/>
        </c:scaling>
        <c:axPos val="l"/>
        <c:majorGridlines>
          <c:spPr>
            <a:ln w="10080">
              <a:solidFill>
                <a:srgbClr val="8B8B8B"/>
              </a:solidFill>
              <a:round/>
            </a:ln>
          </c:spPr>
        </c:majorGridlines>
        <c:numFmt formatCode="General" sourceLinked="1"/>
        <c:tickLblPos val="nextTo"/>
        <c:spPr>
          <a:ln w="10080">
            <a:solidFill>
              <a:srgbClr val="8B8B8B"/>
            </a:solidFill>
            <a:round/>
          </a:ln>
        </c:spPr>
        <c:crossAx val="162800384"/>
        <c:crossesAt val="0"/>
        <c:crossBetween val="between"/>
      </c:valAx>
      <c:spPr>
        <a:solidFill>
          <a:srgbClr val="FFFFFF"/>
        </a:solidFill>
        <a:ln>
          <a:noFill/>
        </a:ln>
      </c:spPr>
    </c:plotArea>
    <c:legend>
      <c:legendPos val="r"/>
      <c:layout/>
      <c:spPr>
        <a:noFill/>
        <a:ln>
          <a:noFill/>
        </a:ln>
      </c:spPr>
    </c:legend>
    <c:plotVisOnly val="1"/>
  </c:chart>
  <c:spPr>
    <a:noFill/>
    <a:ln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label 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F0A22E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информатика</c:v>
                </c:pt>
                <c:pt idx="5">
                  <c:v>д/шын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6"/>
                <c:pt idx="0">
                  <c:v>0.47000000000000008</c:v>
                </c:pt>
              </c:numCache>
            </c:numRef>
          </c:val>
        </c:ser>
        <c:ser>
          <c:idx val="1"/>
          <c:order val="1"/>
          <c:tx>
            <c:strRef>
              <c:f>label 2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A5644E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информатика</c:v>
                </c:pt>
                <c:pt idx="5">
                  <c:v>д/шын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6"/>
                <c:pt idx="0">
                  <c:v>6.000000000000022E-2</c:v>
                </c:pt>
              </c:numCache>
            </c:numRef>
          </c:val>
        </c:ser>
        <c:ser>
          <c:idx val="2"/>
          <c:order val="2"/>
          <c:tx>
            <c:strRef>
              <c:f>label 3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B58B80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информатика</c:v>
                </c:pt>
                <c:pt idx="5">
                  <c:v>д/шын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6"/>
                <c:pt idx="0">
                  <c:v>6.000000000000022E-2</c:v>
                </c:pt>
              </c:numCache>
            </c:numRef>
          </c:val>
        </c:ser>
        <c:ser>
          <c:idx val="3"/>
          <c:order val="3"/>
          <c:tx>
            <c:strRef>
              <c:f>label 4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3986D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информатика</c:v>
                </c:pt>
                <c:pt idx="5">
                  <c:v>д/шын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6"/>
                <c:pt idx="0">
                  <c:v>6.000000000000022E-2</c:v>
                </c:pt>
              </c:numCache>
            </c:numRef>
          </c:val>
        </c:ser>
        <c:ser>
          <c:idx val="4"/>
          <c:order val="4"/>
          <c:tx>
            <c:strRef>
              <c:f>label 5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A19574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информатика</c:v>
                </c:pt>
                <c:pt idx="5">
                  <c:v>д/шын</c:v>
                </c:pt>
              </c:strCache>
            </c:strRef>
          </c:cat>
          <c:val>
            <c:numRef>
              <c:f>4</c:f>
              <c:numCache>
                <c:formatCode>General</c:formatCode>
                <c:ptCount val="6"/>
                <c:pt idx="0">
                  <c:v>6.000000000000022E-2</c:v>
                </c:pt>
              </c:numCache>
            </c:numRef>
          </c:val>
        </c:ser>
        <c:ser>
          <c:idx val="5"/>
          <c:order val="5"/>
          <c:tx>
            <c:strRef>
              <c:f>label 6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C17529"/>
            </a:solidFill>
            <a:ln>
              <a:noFill/>
            </a:ln>
          </c:spPr>
          <c:cat>
            <c:strRef>
              <c:f>categories</c:f>
              <c:strCache>
                <c:ptCount val="6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информатика</c:v>
                </c:pt>
                <c:pt idx="5">
                  <c:v>д/шын</c:v>
                </c:pt>
              </c:strCache>
            </c:strRef>
          </c:cat>
          <c:val>
            <c:numRef>
              <c:f>5</c:f>
              <c:numCache>
                <c:formatCode>General</c:formatCode>
                <c:ptCount val="6"/>
                <c:pt idx="0">
                  <c:v>0.35000000000000009</c:v>
                </c:pt>
              </c:numCache>
            </c:numRef>
          </c:val>
        </c:ser>
        <c:axId val="162851840"/>
        <c:axId val="162992896"/>
      </c:barChart>
      <c:catAx>
        <c:axId val="162851840"/>
        <c:scaling>
          <c:orientation val="minMax"/>
        </c:scaling>
        <c:axPos val="b"/>
        <c:tickLblPos val="nextTo"/>
        <c:spPr>
          <a:ln w="10080">
            <a:solidFill>
              <a:srgbClr val="8B8B8B"/>
            </a:solidFill>
            <a:round/>
          </a:ln>
        </c:spPr>
        <c:crossAx val="162992896"/>
        <c:crosses val="autoZero"/>
        <c:auto val="1"/>
        <c:lblAlgn val="ctr"/>
        <c:lblOffset val="100"/>
      </c:catAx>
      <c:valAx>
        <c:axId val="162992896"/>
        <c:scaling>
          <c:orientation val="minMax"/>
        </c:scaling>
        <c:axPos val="l"/>
        <c:majorGridlines>
          <c:spPr>
            <a:ln w="10080">
              <a:solidFill>
                <a:srgbClr val="8B8B8B"/>
              </a:solidFill>
              <a:round/>
            </a:ln>
          </c:spPr>
        </c:majorGridlines>
        <c:numFmt formatCode="General" sourceLinked="1"/>
        <c:tickLblPos val="nextTo"/>
        <c:spPr>
          <a:ln w="10080">
            <a:solidFill>
              <a:srgbClr val="8B8B8B"/>
            </a:solidFill>
            <a:round/>
          </a:ln>
        </c:spPr>
        <c:crossAx val="162851840"/>
        <c:crossesAt val="0"/>
        <c:crossBetween val="between"/>
      </c:valAx>
      <c:spPr>
        <a:solidFill>
          <a:srgbClr val="FFFFFF"/>
        </a:solidFill>
        <a:ln>
          <a:noFill/>
        </a:ln>
      </c:spPr>
    </c:plotArea>
    <c:legend>
      <c:legendPos val="r"/>
      <c:layout/>
      <c:spPr>
        <a:noFill/>
        <a:ln>
          <a:noFill/>
        </a:ln>
      </c:spPr>
    </c:legend>
    <c:plotVisOnly val="1"/>
  </c:chart>
  <c:spPr>
    <a:noFill/>
    <a:ln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label 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D59028"/>
            </a:solidFill>
            <a:ln>
              <a:noFill/>
            </a:ln>
          </c:spPr>
          <c:cat>
            <c:strRef>
              <c:f>categories</c:f>
              <c:strCache>
                <c:ptCount val="8"/>
                <c:pt idx="0">
                  <c:v>ағылшын</c:v>
                </c:pt>
                <c:pt idx="1">
                  <c:v>география</c:v>
                </c:pt>
                <c:pt idx="2">
                  <c:v>информатика</c:v>
                </c:pt>
                <c:pt idx="3">
                  <c:v>денешынықтыру</c:v>
                </c:pt>
                <c:pt idx="4">
                  <c:v>технология</c:v>
                </c:pt>
                <c:pt idx="5">
                  <c:v>орыс тілі</c:v>
                </c:pt>
                <c:pt idx="6">
                  <c:v>тарих</c:v>
                </c:pt>
                <c:pt idx="7">
                  <c:v>қазақ тілі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8"/>
                <c:pt idx="0">
                  <c:v>0.33000000000000212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label 2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925945"/>
            </a:solidFill>
            <a:ln>
              <a:noFill/>
            </a:ln>
          </c:spPr>
          <c:cat>
            <c:strRef>
              <c:f>categories</c:f>
              <c:strCache>
                <c:ptCount val="8"/>
                <c:pt idx="0">
                  <c:v>ағылшын</c:v>
                </c:pt>
                <c:pt idx="1">
                  <c:v>география</c:v>
                </c:pt>
                <c:pt idx="2">
                  <c:v>информатика</c:v>
                </c:pt>
                <c:pt idx="3">
                  <c:v>денешынықтыру</c:v>
                </c:pt>
                <c:pt idx="4">
                  <c:v>технология</c:v>
                </c:pt>
                <c:pt idx="5">
                  <c:v>орыс тілі</c:v>
                </c:pt>
                <c:pt idx="6">
                  <c:v>тарих</c:v>
                </c:pt>
                <c:pt idx="7">
                  <c:v>қазақ тілі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8"/>
                <c:pt idx="0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label 3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A17B72"/>
            </a:solidFill>
            <a:ln>
              <a:noFill/>
            </a:ln>
          </c:spPr>
          <c:cat>
            <c:strRef>
              <c:f>categories</c:f>
              <c:strCache>
                <c:ptCount val="8"/>
                <c:pt idx="0">
                  <c:v>ағылшын</c:v>
                </c:pt>
                <c:pt idx="1">
                  <c:v>география</c:v>
                </c:pt>
                <c:pt idx="2">
                  <c:v>информатика</c:v>
                </c:pt>
                <c:pt idx="3">
                  <c:v>денешынықтыру</c:v>
                </c:pt>
                <c:pt idx="4">
                  <c:v>технология</c:v>
                </c:pt>
                <c:pt idx="5">
                  <c:v>орыс тілі</c:v>
                </c:pt>
                <c:pt idx="6">
                  <c:v>тарих</c:v>
                </c:pt>
                <c:pt idx="7">
                  <c:v>қазақ тілі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8"/>
                <c:pt idx="0">
                  <c:v>6.0000000000000019E-2</c:v>
                </c:pt>
              </c:numCache>
            </c:numRef>
          </c:val>
        </c:ser>
        <c:ser>
          <c:idx val="3"/>
          <c:order val="3"/>
          <c:tx>
            <c:strRef>
              <c:f>label 4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AD8761"/>
            </a:solidFill>
            <a:ln>
              <a:noFill/>
            </a:ln>
          </c:spPr>
          <c:cat>
            <c:strRef>
              <c:f>categories</c:f>
              <c:strCache>
                <c:ptCount val="8"/>
                <c:pt idx="0">
                  <c:v>ағылшын</c:v>
                </c:pt>
                <c:pt idx="1">
                  <c:v>география</c:v>
                </c:pt>
                <c:pt idx="2">
                  <c:v>информатика</c:v>
                </c:pt>
                <c:pt idx="3">
                  <c:v>денешынықтыру</c:v>
                </c:pt>
                <c:pt idx="4">
                  <c:v>технология</c:v>
                </c:pt>
                <c:pt idx="5">
                  <c:v>орыс тілі</c:v>
                </c:pt>
                <c:pt idx="6">
                  <c:v>тарих</c:v>
                </c:pt>
                <c:pt idx="7">
                  <c:v>қазақ тілі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8"/>
                <c:pt idx="0">
                  <c:v>0.72000000000000119</c:v>
                </c:pt>
              </c:numCache>
            </c:numRef>
          </c:val>
        </c:ser>
        <c:ser>
          <c:idx val="4"/>
          <c:order val="4"/>
          <c:tx>
            <c:strRef>
              <c:f>label 5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8F8467"/>
            </a:solidFill>
            <a:ln>
              <a:noFill/>
            </a:ln>
          </c:spPr>
          <c:cat>
            <c:strRef>
              <c:f>categories</c:f>
              <c:strCache>
                <c:ptCount val="8"/>
                <c:pt idx="0">
                  <c:v>ағылшын</c:v>
                </c:pt>
                <c:pt idx="1">
                  <c:v>география</c:v>
                </c:pt>
                <c:pt idx="2">
                  <c:v>информатика</c:v>
                </c:pt>
                <c:pt idx="3">
                  <c:v>денешынықтыру</c:v>
                </c:pt>
                <c:pt idx="4">
                  <c:v>технология</c:v>
                </c:pt>
                <c:pt idx="5">
                  <c:v>орыс тілі</c:v>
                </c:pt>
                <c:pt idx="6">
                  <c:v>тарих</c:v>
                </c:pt>
                <c:pt idx="7">
                  <c:v>қазақ тілі</c:v>
                </c:pt>
              </c:strCache>
            </c:strRef>
          </c:cat>
          <c:val>
            <c:numRef>
              <c:f>4</c:f>
              <c:numCache>
                <c:formatCode>General</c:formatCode>
                <c:ptCount val="8"/>
                <c:pt idx="0">
                  <c:v>6.0000000000000019E-2</c:v>
                </c:pt>
              </c:numCache>
            </c:numRef>
          </c:val>
        </c:ser>
        <c:ser>
          <c:idx val="5"/>
          <c:order val="5"/>
          <c:tx>
            <c:strRef>
              <c:f>label 6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AB6824"/>
            </a:solidFill>
            <a:ln>
              <a:noFill/>
            </a:ln>
          </c:spPr>
          <c:cat>
            <c:strRef>
              <c:f>categories</c:f>
              <c:strCache>
                <c:ptCount val="8"/>
                <c:pt idx="0">
                  <c:v>ағылшын</c:v>
                </c:pt>
                <c:pt idx="1">
                  <c:v>география</c:v>
                </c:pt>
                <c:pt idx="2">
                  <c:v>информатика</c:v>
                </c:pt>
                <c:pt idx="3">
                  <c:v>денешынықтыру</c:v>
                </c:pt>
                <c:pt idx="4">
                  <c:v>технология</c:v>
                </c:pt>
                <c:pt idx="5">
                  <c:v>орыс тілі</c:v>
                </c:pt>
                <c:pt idx="6">
                  <c:v>тарих</c:v>
                </c:pt>
                <c:pt idx="7">
                  <c:v>қазақ тілі</c:v>
                </c:pt>
              </c:strCache>
            </c:strRef>
          </c:cat>
          <c:val>
            <c:numRef>
              <c:f>5</c:f>
              <c:numCache>
                <c:formatCode>General</c:formatCode>
                <c:ptCount val="8"/>
                <c:pt idx="0">
                  <c:v>0.11</c:v>
                </c:pt>
              </c:numCache>
            </c:numRef>
          </c:val>
        </c:ser>
        <c:ser>
          <c:idx val="6"/>
          <c:order val="6"/>
          <c:tx>
            <c:strRef>
              <c:f>label 7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F3BD8B"/>
            </a:solidFill>
            <a:ln>
              <a:noFill/>
            </a:ln>
          </c:spPr>
          <c:cat>
            <c:strRef>
              <c:f>categories</c:f>
              <c:strCache>
                <c:ptCount val="8"/>
                <c:pt idx="0">
                  <c:v>ағылшын</c:v>
                </c:pt>
                <c:pt idx="1">
                  <c:v>география</c:v>
                </c:pt>
                <c:pt idx="2">
                  <c:v>информатика</c:v>
                </c:pt>
                <c:pt idx="3">
                  <c:v>денешынықтыру</c:v>
                </c:pt>
                <c:pt idx="4">
                  <c:v>технология</c:v>
                </c:pt>
                <c:pt idx="5">
                  <c:v>орыс тілі</c:v>
                </c:pt>
                <c:pt idx="6">
                  <c:v>тарих</c:v>
                </c:pt>
                <c:pt idx="7">
                  <c:v>қазақ тілі</c:v>
                </c:pt>
              </c:strCache>
            </c:strRef>
          </c:cat>
          <c:val>
            <c:numRef>
              <c:f>6</c:f>
              <c:numCache>
                <c:formatCode>General</c:formatCode>
                <c:ptCount val="8"/>
                <c:pt idx="0">
                  <c:v>0.11</c:v>
                </c:pt>
              </c:numCache>
            </c:numRef>
          </c:val>
        </c:ser>
        <c:ser>
          <c:idx val="7"/>
          <c:order val="7"/>
          <c:tx>
            <c:strRef>
              <c:f>label 8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BF9B93"/>
            </a:solidFill>
            <a:ln>
              <a:noFill/>
            </a:ln>
          </c:spPr>
          <c:cat>
            <c:strRef>
              <c:f>categories</c:f>
              <c:strCache>
                <c:ptCount val="8"/>
                <c:pt idx="0">
                  <c:v>ағылшын</c:v>
                </c:pt>
                <c:pt idx="1">
                  <c:v>география</c:v>
                </c:pt>
                <c:pt idx="2">
                  <c:v>информатика</c:v>
                </c:pt>
                <c:pt idx="3">
                  <c:v>денешынықтыру</c:v>
                </c:pt>
                <c:pt idx="4">
                  <c:v>технология</c:v>
                </c:pt>
                <c:pt idx="5">
                  <c:v>орыс тілі</c:v>
                </c:pt>
                <c:pt idx="6">
                  <c:v>тарих</c:v>
                </c:pt>
                <c:pt idx="7">
                  <c:v>қазақ тілі</c:v>
                </c:pt>
              </c:strCache>
            </c:strRef>
          </c:cat>
          <c:val>
            <c:numRef>
              <c:f>7</c:f>
              <c:numCache>
                <c:formatCode>General</c:formatCode>
                <c:ptCount val="8"/>
                <c:pt idx="0">
                  <c:v>0.11</c:v>
                </c:pt>
              </c:numCache>
            </c:numRef>
          </c:val>
        </c:ser>
        <c:axId val="163059584"/>
        <c:axId val="163061120"/>
      </c:barChart>
      <c:catAx>
        <c:axId val="163059584"/>
        <c:scaling>
          <c:orientation val="minMax"/>
        </c:scaling>
        <c:axPos val="b"/>
        <c:tickLblPos val="nextTo"/>
        <c:spPr>
          <a:ln w="10080">
            <a:solidFill>
              <a:srgbClr val="8B8B8B"/>
            </a:solidFill>
            <a:round/>
          </a:ln>
        </c:spPr>
        <c:crossAx val="163061120"/>
        <c:crosses val="autoZero"/>
        <c:auto val="1"/>
        <c:lblAlgn val="ctr"/>
        <c:lblOffset val="100"/>
      </c:catAx>
      <c:valAx>
        <c:axId val="163061120"/>
        <c:scaling>
          <c:orientation val="minMax"/>
        </c:scaling>
        <c:axPos val="l"/>
        <c:majorGridlines>
          <c:spPr>
            <a:ln w="10080">
              <a:solidFill>
                <a:srgbClr val="8B8B8B"/>
              </a:solidFill>
              <a:round/>
            </a:ln>
          </c:spPr>
        </c:majorGridlines>
        <c:numFmt formatCode="General" sourceLinked="1"/>
        <c:tickLblPos val="nextTo"/>
        <c:spPr>
          <a:ln w="10080">
            <a:solidFill>
              <a:srgbClr val="8B8B8B"/>
            </a:solidFill>
            <a:round/>
          </a:ln>
        </c:spPr>
        <c:crossAx val="163059584"/>
        <c:crossesAt val="0"/>
        <c:crossBetween val="between"/>
      </c:valAx>
      <c:spPr>
        <a:solidFill>
          <a:srgbClr val="FFFFFF"/>
        </a:solidFill>
        <a:ln>
          <a:noFill/>
        </a:ln>
      </c:spPr>
    </c:plotArea>
    <c:legend>
      <c:legendPos val="r"/>
      <c:layout/>
      <c:spPr>
        <a:noFill/>
        <a:ln>
          <a:noFill/>
        </a:ln>
      </c:spPr>
    </c:legend>
    <c:plotVisOnly val="1"/>
  </c:chart>
  <c:spPr>
    <a:noFill/>
    <a:ln>
      <a:noFill/>
    </a:ln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label 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D59028"/>
            </a:solidFill>
            <a:ln>
              <a:noFill/>
            </a:ln>
          </c:spPr>
          <c:cat>
            <c:strRef>
              <c:f>categories</c:f>
              <c:strCache>
                <c:ptCount val="9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денешынықтыру</c:v>
                </c:pt>
                <c:pt idx="5">
                  <c:v>технология</c:v>
                </c:pt>
                <c:pt idx="6">
                  <c:v>орыс тілі</c:v>
                </c:pt>
                <c:pt idx="7">
                  <c:v>тарих</c:v>
                </c:pt>
                <c:pt idx="8">
                  <c:v>қазақ  тілі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9"/>
                <c:pt idx="0">
                  <c:v>0.25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label 2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925945"/>
            </a:solidFill>
            <a:ln>
              <a:noFill/>
            </a:ln>
          </c:spPr>
          <c:cat>
            <c:strRef>
              <c:f>categories</c:f>
              <c:strCache>
                <c:ptCount val="9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денешынықтыру</c:v>
                </c:pt>
                <c:pt idx="5">
                  <c:v>технология</c:v>
                </c:pt>
                <c:pt idx="6">
                  <c:v>орыс тілі</c:v>
                </c:pt>
                <c:pt idx="7">
                  <c:v>тарих</c:v>
                </c:pt>
                <c:pt idx="8">
                  <c:v>қазақ  тілі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9"/>
                <c:pt idx="0">
                  <c:v>0.3000000000000001</c:v>
                </c:pt>
              </c:numCache>
            </c:numRef>
          </c:val>
        </c:ser>
        <c:ser>
          <c:idx val="2"/>
          <c:order val="2"/>
          <c:tx>
            <c:strRef>
              <c:f>label 3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A17B72"/>
            </a:solidFill>
            <a:ln>
              <a:noFill/>
            </a:ln>
          </c:spPr>
          <c:cat>
            <c:strRef>
              <c:f>categories</c:f>
              <c:strCache>
                <c:ptCount val="9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денешынықтыру</c:v>
                </c:pt>
                <c:pt idx="5">
                  <c:v>технология</c:v>
                </c:pt>
                <c:pt idx="6">
                  <c:v>орыс тілі</c:v>
                </c:pt>
                <c:pt idx="7">
                  <c:v>тарих</c:v>
                </c:pt>
                <c:pt idx="8">
                  <c:v>қазақ  тілі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9"/>
                <c:pt idx="0">
                  <c:v>0.1</c:v>
                </c:pt>
              </c:numCache>
            </c:numRef>
          </c:val>
        </c:ser>
        <c:ser>
          <c:idx val="3"/>
          <c:order val="3"/>
          <c:tx>
            <c:strRef>
              <c:f>label 4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AD8761"/>
            </a:solidFill>
            <a:ln>
              <a:noFill/>
            </a:ln>
          </c:spPr>
          <c:cat>
            <c:strRef>
              <c:f>categories</c:f>
              <c:strCache>
                <c:ptCount val="9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денешынықтыру</c:v>
                </c:pt>
                <c:pt idx="5">
                  <c:v>технология</c:v>
                </c:pt>
                <c:pt idx="6">
                  <c:v>орыс тілі</c:v>
                </c:pt>
                <c:pt idx="7">
                  <c:v>тарих</c:v>
                </c:pt>
                <c:pt idx="8">
                  <c:v>қазақ  тілі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9"/>
                <c:pt idx="0">
                  <c:v>0.15000000000000005</c:v>
                </c:pt>
              </c:numCache>
            </c:numRef>
          </c:val>
        </c:ser>
        <c:ser>
          <c:idx val="4"/>
          <c:order val="4"/>
          <c:tx>
            <c:strRef>
              <c:f>label 5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8F8467"/>
            </a:solidFill>
            <a:ln>
              <a:noFill/>
            </a:ln>
          </c:spPr>
          <c:cat>
            <c:strRef>
              <c:f>categories</c:f>
              <c:strCache>
                <c:ptCount val="9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денешынықтыру</c:v>
                </c:pt>
                <c:pt idx="5">
                  <c:v>технология</c:v>
                </c:pt>
                <c:pt idx="6">
                  <c:v>орыс тілі</c:v>
                </c:pt>
                <c:pt idx="7">
                  <c:v>тарих</c:v>
                </c:pt>
                <c:pt idx="8">
                  <c:v>қазақ  тілі</c:v>
                </c:pt>
              </c:strCache>
            </c:strRef>
          </c:cat>
          <c:val>
            <c:numRef>
              <c:f>4</c:f>
              <c:numCache>
                <c:formatCode>General</c:formatCode>
                <c:ptCount val="9"/>
                <c:pt idx="0">
                  <c:v>0.6000000000000012</c:v>
                </c:pt>
              </c:numCache>
            </c:numRef>
          </c:val>
        </c:ser>
        <c:ser>
          <c:idx val="5"/>
          <c:order val="5"/>
          <c:tx>
            <c:strRef>
              <c:f>label 6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AB6824"/>
            </a:solidFill>
            <a:ln>
              <a:noFill/>
            </a:ln>
          </c:spPr>
          <c:cat>
            <c:strRef>
              <c:f>categories</c:f>
              <c:strCache>
                <c:ptCount val="9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денешынықтыру</c:v>
                </c:pt>
                <c:pt idx="5">
                  <c:v>технология</c:v>
                </c:pt>
                <c:pt idx="6">
                  <c:v>орыс тілі</c:v>
                </c:pt>
                <c:pt idx="7">
                  <c:v>тарих</c:v>
                </c:pt>
                <c:pt idx="8">
                  <c:v>қазақ  тілі</c:v>
                </c:pt>
              </c:strCache>
            </c:strRef>
          </c:cat>
          <c:val>
            <c:numRef>
              <c:f>5</c:f>
              <c:numCache>
                <c:formatCode>General</c:formatCode>
                <c:ptCount val="9"/>
                <c:pt idx="0">
                  <c:v>0.15000000000000005</c:v>
                </c:pt>
              </c:numCache>
            </c:numRef>
          </c:val>
        </c:ser>
        <c:ser>
          <c:idx val="6"/>
          <c:order val="6"/>
          <c:tx>
            <c:strRef>
              <c:f>label 7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F3BD8B"/>
            </a:solidFill>
            <a:ln>
              <a:noFill/>
            </a:ln>
          </c:spPr>
          <c:cat>
            <c:strRef>
              <c:f>categories</c:f>
              <c:strCache>
                <c:ptCount val="9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денешынықтыру</c:v>
                </c:pt>
                <c:pt idx="5">
                  <c:v>технология</c:v>
                </c:pt>
                <c:pt idx="6">
                  <c:v>орыс тілі</c:v>
                </c:pt>
                <c:pt idx="7">
                  <c:v>тарих</c:v>
                </c:pt>
                <c:pt idx="8">
                  <c:v>қазақ  тілі</c:v>
                </c:pt>
              </c:strCache>
            </c:strRef>
          </c:cat>
          <c:val>
            <c:numRef>
              <c:f>6</c:f>
              <c:numCache>
                <c:formatCode>General</c:formatCode>
                <c:ptCount val="9"/>
                <c:pt idx="0">
                  <c:v>0.1</c:v>
                </c:pt>
              </c:numCache>
            </c:numRef>
          </c:val>
        </c:ser>
        <c:ser>
          <c:idx val="7"/>
          <c:order val="7"/>
          <c:tx>
            <c:strRef>
              <c:f>label 8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BF9B93"/>
            </a:solidFill>
            <a:ln>
              <a:noFill/>
            </a:ln>
          </c:spPr>
          <c:cat>
            <c:strRef>
              <c:f>categories</c:f>
              <c:strCache>
                <c:ptCount val="9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денешынықтыру</c:v>
                </c:pt>
                <c:pt idx="5">
                  <c:v>технология</c:v>
                </c:pt>
                <c:pt idx="6">
                  <c:v>орыс тілі</c:v>
                </c:pt>
                <c:pt idx="7">
                  <c:v>тарих</c:v>
                </c:pt>
                <c:pt idx="8">
                  <c:v>қазақ  тілі</c:v>
                </c:pt>
              </c:strCache>
            </c:strRef>
          </c:cat>
          <c:val>
            <c:numRef>
              <c:f>7</c:f>
              <c:numCache>
                <c:formatCode>General</c:formatCode>
                <c:ptCount val="9"/>
                <c:pt idx="0">
                  <c:v>0.25</c:v>
                </c:pt>
              </c:numCache>
            </c:numRef>
          </c:val>
        </c:ser>
        <c:ser>
          <c:idx val="8"/>
          <c:order val="8"/>
          <c:tx>
            <c:strRef>
              <c:f>label 9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C9AFA9"/>
            </a:solidFill>
            <a:ln>
              <a:noFill/>
            </a:ln>
          </c:spPr>
          <c:cat>
            <c:strRef>
              <c:f>categories</c:f>
              <c:strCache>
                <c:ptCount val="9"/>
                <c:pt idx="0">
                  <c:v>алгебра</c:v>
                </c:pt>
                <c:pt idx="1">
                  <c:v>ағылшын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денешынықтыру</c:v>
                </c:pt>
                <c:pt idx="5">
                  <c:v>технология</c:v>
                </c:pt>
                <c:pt idx="6">
                  <c:v>орыс тілі</c:v>
                </c:pt>
                <c:pt idx="7">
                  <c:v>тарих</c:v>
                </c:pt>
                <c:pt idx="8">
                  <c:v>қазақ  тілі</c:v>
                </c:pt>
              </c:strCache>
            </c:strRef>
          </c:cat>
          <c:val>
            <c:numRef>
              <c:f>8</c:f>
              <c:numCache>
                <c:formatCode>General</c:formatCode>
                <c:ptCount val="9"/>
                <c:pt idx="0">
                  <c:v>0.2</c:v>
                </c:pt>
              </c:numCache>
            </c:numRef>
          </c:val>
        </c:ser>
        <c:axId val="169262080"/>
        <c:axId val="169083648"/>
      </c:barChart>
      <c:catAx>
        <c:axId val="169262080"/>
        <c:scaling>
          <c:orientation val="minMax"/>
        </c:scaling>
        <c:axPos val="b"/>
        <c:tickLblPos val="nextTo"/>
        <c:spPr>
          <a:ln w="10080">
            <a:solidFill>
              <a:srgbClr val="8B8B8B"/>
            </a:solidFill>
            <a:round/>
          </a:ln>
        </c:spPr>
        <c:crossAx val="169083648"/>
        <c:crosses val="autoZero"/>
        <c:auto val="1"/>
        <c:lblAlgn val="ctr"/>
        <c:lblOffset val="100"/>
      </c:catAx>
      <c:valAx>
        <c:axId val="169083648"/>
        <c:scaling>
          <c:orientation val="minMax"/>
        </c:scaling>
        <c:axPos val="l"/>
        <c:majorGridlines>
          <c:spPr>
            <a:ln w="10080">
              <a:solidFill>
                <a:srgbClr val="8B8B8B"/>
              </a:solidFill>
              <a:round/>
            </a:ln>
          </c:spPr>
        </c:majorGridlines>
        <c:numFmt formatCode="General" sourceLinked="1"/>
        <c:tickLblPos val="nextTo"/>
        <c:spPr>
          <a:ln w="10080">
            <a:solidFill>
              <a:srgbClr val="8B8B8B"/>
            </a:solidFill>
            <a:round/>
          </a:ln>
        </c:spPr>
        <c:crossAx val="169262080"/>
        <c:crossesAt val="0"/>
        <c:crossBetween val="between"/>
      </c:valAx>
      <c:spPr>
        <a:solidFill>
          <a:srgbClr val="FFFFFF"/>
        </a:solidFill>
        <a:ln>
          <a:noFill/>
        </a:ln>
      </c:spPr>
    </c:plotArea>
    <c:legend>
      <c:legendPos val="r"/>
      <c:spPr>
        <a:noFill/>
        <a:ln>
          <a:noFill/>
        </a:ln>
      </c:spPr>
    </c:legend>
    <c:plotVisOnly val="1"/>
  </c:chart>
  <c:spPr>
    <a:noFill/>
    <a:ln>
      <a:noFill/>
    </a:ln>
  </c:sp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label 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D59028"/>
            </a:solidFill>
            <a:ln>
              <a:noFill/>
            </a:ln>
          </c:spPr>
          <c:cat>
            <c:strRef>
              <c:f>categories</c:f>
              <c:strCache>
                <c:ptCount val="7"/>
                <c:pt idx="0">
                  <c:v>алгебра</c:v>
                </c:pt>
                <c:pt idx="1">
                  <c:v>геометрия</c:v>
                </c:pt>
                <c:pt idx="2">
                  <c:v>ағылшын</c:v>
                </c:pt>
                <c:pt idx="3">
                  <c:v>биология</c:v>
                </c:pt>
                <c:pt idx="4">
                  <c:v>денешынықтыру</c:v>
                </c:pt>
                <c:pt idx="5">
                  <c:v>тарих</c:v>
                </c:pt>
                <c:pt idx="6">
                  <c:v>қазақ тілі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7"/>
                <c:pt idx="0">
                  <c:v>0.23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label 2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925945"/>
            </a:solidFill>
            <a:ln>
              <a:noFill/>
            </a:ln>
          </c:spPr>
          <c:cat>
            <c:strRef>
              <c:f>categories</c:f>
              <c:strCache>
                <c:ptCount val="7"/>
                <c:pt idx="0">
                  <c:v>алгебра</c:v>
                </c:pt>
                <c:pt idx="1">
                  <c:v>геометрия</c:v>
                </c:pt>
                <c:pt idx="2">
                  <c:v>ағылшын</c:v>
                </c:pt>
                <c:pt idx="3">
                  <c:v>биология</c:v>
                </c:pt>
                <c:pt idx="4">
                  <c:v>денешынықтыру</c:v>
                </c:pt>
                <c:pt idx="5">
                  <c:v>тарих</c:v>
                </c:pt>
                <c:pt idx="6">
                  <c:v>қазақ тілі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7"/>
                <c:pt idx="0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label 3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A17B72"/>
            </a:solidFill>
            <a:ln>
              <a:noFill/>
            </a:ln>
          </c:spPr>
          <c:cat>
            <c:strRef>
              <c:f>categories</c:f>
              <c:strCache>
                <c:ptCount val="7"/>
                <c:pt idx="0">
                  <c:v>алгебра</c:v>
                </c:pt>
                <c:pt idx="1">
                  <c:v>геометрия</c:v>
                </c:pt>
                <c:pt idx="2">
                  <c:v>ағылшын</c:v>
                </c:pt>
                <c:pt idx="3">
                  <c:v>биология</c:v>
                </c:pt>
                <c:pt idx="4">
                  <c:v>денешынықтыру</c:v>
                </c:pt>
                <c:pt idx="5">
                  <c:v>тарих</c:v>
                </c:pt>
                <c:pt idx="6">
                  <c:v>қазақ тілі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7"/>
                <c:pt idx="0">
                  <c:v>0.14000000000000001</c:v>
                </c:pt>
              </c:numCache>
            </c:numRef>
          </c:val>
        </c:ser>
        <c:ser>
          <c:idx val="3"/>
          <c:order val="3"/>
          <c:tx>
            <c:strRef>
              <c:f>label 4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AD8761"/>
            </a:solidFill>
            <a:ln>
              <a:noFill/>
            </a:ln>
          </c:spPr>
          <c:cat>
            <c:strRef>
              <c:f>categories</c:f>
              <c:strCache>
                <c:ptCount val="7"/>
                <c:pt idx="0">
                  <c:v>алгебра</c:v>
                </c:pt>
                <c:pt idx="1">
                  <c:v>геометрия</c:v>
                </c:pt>
                <c:pt idx="2">
                  <c:v>ағылшын</c:v>
                </c:pt>
                <c:pt idx="3">
                  <c:v>биология</c:v>
                </c:pt>
                <c:pt idx="4">
                  <c:v>денешынықтыру</c:v>
                </c:pt>
                <c:pt idx="5">
                  <c:v>тарих</c:v>
                </c:pt>
                <c:pt idx="6">
                  <c:v>қазақ тілі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7"/>
                <c:pt idx="0">
                  <c:v>0.05</c:v>
                </c:pt>
              </c:numCache>
            </c:numRef>
          </c:val>
        </c:ser>
        <c:ser>
          <c:idx val="4"/>
          <c:order val="4"/>
          <c:tx>
            <c:strRef>
              <c:f>label 5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8F8467"/>
            </a:solidFill>
            <a:ln>
              <a:noFill/>
            </a:ln>
          </c:spPr>
          <c:cat>
            <c:strRef>
              <c:f>categories</c:f>
              <c:strCache>
                <c:ptCount val="7"/>
                <c:pt idx="0">
                  <c:v>алгебра</c:v>
                </c:pt>
                <c:pt idx="1">
                  <c:v>геометрия</c:v>
                </c:pt>
                <c:pt idx="2">
                  <c:v>ағылшын</c:v>
                </c:pt>
                <c:pt idx="3">
                  <c:v>биология</c:v>
                </c:pt>
                <c:pt idx="4">
                  <c:v>денешынықтыру</c:v>
                </c:pt>
                <c:pt idx="5">
                  <c:v>тарих</c:v>
                </c:pt>
                <c:pt idx="6">
                  <c:v>қазақ тілі</c:v>
                </c:pt>
              </c:strCache>
            </c:strRef>
          </c:cat>
          <c:val>
            <c:numRef>
              <c:f>4</c:f>
              <c:numCache>
                <c:formatCode>General</c:formatCode>
                <c:ptCount val="7"/>
                <c:pt idx="0">
                  <c:v>0.64000000000000323</c:v>
                </c:pt>
              </c:numCache>
            </c:numRef>
          </c:val>
        </c:ser>
        <c:ser>
          <c:idx val="5"/>
          <c:order val="5"/>
          <c:tx>
            <c:strRef>
              <c:f>label 6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AB6824"/>
            </a:solidFill>
            <a:ln>
              <a:noFill/>
            </a:ln>
          </c:spPr>
          <c:cat>
            <c:strRef>
              <c:f>categories</c:f>
              <c:strCache>
                <c:ptCount val="7"/>
                <c:pt idx="0">
                  <c:v>алгебра</c:v>
                </c:pt>
                <c:pt idx="1">
                  <c:v>геометрия</c:v>
                </c:pt>
                <c:pt idx="2">
                  <c:v>ағылшын</c:v>
                </c:pt>
                <c:pt idx="3">
                  <c:v>биология</c:v>
                </c:pt>
                <c:pt idx="4">
                  <c:v>денешынықтыру</c:v>
                </c:pt>
                <c:pt idx="5">
                  <c:v>тарих</c:v>
                </c:pt>
                <c:pt idx="6">
                  <c:v>қазақ тілі</c:v>
                </c:pt>
              </c:strCache>
            </c:strRef>
          </c:cat>
          <c:val>
            <c:numRef>
              <c:f>5</c:f>
              <c:numCache>
                <c:formatCode>General</c:formatCode>
                <c:ptCount val="7"/>
                <c:pt idx="0">
                  <c:v>4.0000000000000015E-2</c:v>
                </c:pt>
              </c:numCache>
            </c:numRef>
          </c:val>
        </c:ser>
        <c:ser>
          <c:idx val="6"/>
          <c:order val="6"/>
          <c:tx>
            <c:strRef>
              <c:f>label 7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F3BD8B"/>
            </a:solidFill>
            <a:ln>
              <a:noFill/>
            </a:ln>
          </c:spPr>
          <c:cat>
            <c:strRef>
              <c:f>categories</c:f>
              <c:strCache>
                <c:ptCount val="7"/>
                <c:pt idx="0">
                  <c:v>алгебра</c:v>
                </c:pt>
                <c:pt idx="1">
                  <c:v>геометрия</c:v>
                </c:pt>
                <c:pt idx="2">
                  <c:v>ағылшын</c:v>
                </c:pt>
                <c:pt idx="3">
                  <c:v>биология</c:v>
                </c:pt>
                <c:pt idx="4">
                  <c:v>денешынықтыру</c:v>
                </c:pt>
                <c:pt idx="5">
                  <c:v>тарих</c:v>
                </c:pt>
                <c:pt idx="6">
                  <c:v>қазақ тілі</c:v>
                </c:pt>
              </c:strCache>
            </c:strRef>
          </c:cat>
          <c:val>
            <c:numRef>
              <c:f>6</c:f>
              <c:numCache>
                <c:formatCode>General</c:formatCode>
                <c:ptCount val="7"/>
                <c:pt idx="0">
                  <c:v>9.0000000000000024E-2</c:v>
                </c:pt>
              </c:numCache>
            </c:numRef>
          </c:val>
        </c:ser>
        <c:axId val="169133184"/>
        <c:axId val="169134720"/>
      </c:barChart>
      <c:catAx>
        <c:axId val="169133184"/>
        <c:scaling>
          <c:orientation val="minMax"/>
        </c:scaling>
        <c:axPos val="b"/>
        <c:tickLblPos val="nextTo"/>
        <c:spPr>
          <a:ln w="10080">
            <a:solidFill>
              <a:srgbClr val="8B8B8B"/>
            </a:solidFill>
            <a:round/>
          </a:ln>
        </c:spPr>
        <c:crossAx val="169134720"/>
        <c:crosses val="autoZero"/>
        <c:auto val="1"/>
        <c:lblAlgn val="ctr"/>
        <c:lblOffset val="100"/>
      </c:catAx>
      <c:valAx>
        <c:axId val="169134720"/>
        <c:scaling>
          <c:orientation val="minMax"/>
        </c:scaling>
        <c:axPos val="l"/>
        <c:majorGridlines>
          <c:spPr>
            <a:ln w="10080">
              <a:solidFill>
                <a:srgbClr val="8B8B8B"/>
              </a:solidFill>
              <a:round/>
            </a:ln>
          </c:spPr>
        </c:majorGridlines>
        <c:numFmt formatCode="General" sourceLinked="1"/>
        <c:tickLblPos val="nextTo"/>
        <c:spPr>
          <a:ln w="10080">
            <a:solidFill>
              <a:srgbClr val="8B8B8B"/>
            </a:solidFill>
            <a:round/>
          </a:ln>
        </c:spPr>
        <c:crossAx val="169133184"/>
        <c:crossesAt val="0"/>
        <c:crossBetween val="between"/>
      </c:valAx>
      <c:spPr>
        <a:solidFill>
          <a:srgbClr val="FFFFFF"/>
        </a:solidFill>
        <a:ln>
          <a:noFill/>
        </a:ln>
      </c:spPr>
    </c:plotArea>
    <c:legend>
      <c:legendPos val="r"/>
      <c:spPr>
        <a:noFill/>
        <a:ln>
          <a:noFill/>
        </a:ln>
      </c:spPr>
    </c:legend>
    <c:plotVisOnly val="1"/>
  </c:chart>
  <c:spPr>
    <a:noFill/>
    <a:ln>
      <a:noFill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75596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755960" y="391824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41" name="Рисунок 4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1880" y="155376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42" name="Рисунок 4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1880" y="155376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4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755960" y="1554120"/>
            <a:ext cx="42386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440" cy="38847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755960" y="1554120"/>
            <a:ext cx="42386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4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75596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755960" y="391824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75596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75596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755960" y="391824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83" name="Рисунок 8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1880" y="155376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84" name="Рисунок 8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1880" y="155376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755960" y="1554120"/>
            <a:ext cx="42386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440" cy="38847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755960" y="1554120"/>
            <a:ext cx="42386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75596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755960" y="391824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755960" y="1554120"/>
            <a:ext cx="42386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1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10" name="Line 2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2" name="Line 3"/>
          <p:cNvSpPr/>
          <p:nvPr/>
        </p:nvSpPr>
        <p:spPr>
          <a:xfrm>
            <a:off x="514080" y="1057680"/>
            <a:ext cx="8629920" cy="252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3" name="Line 4"/>
          <p:cNvSpPr/>
          <p:nvPr/>
        </p:nvSpPr>
        <p:spPr>
          <a:xfrm>
            <a:off x="514080" y="5349600"/>
            <a:ext cx="8629920" cy="252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380880" y="4853520"/>
            <a:ext cx="8457840" cy="12218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3600">
                <a:solidFill>
                  <a:srgbClr val="4E3B30"/>
                </a:solidFill>
                <a:latin typeface="Franklin Gothic Medium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6477120" y="76320"/>
            <a:ext cx="2514240" cy="2887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>
                <a:solidFill>
                  <a:srgbClr val="D38E28"/>
                </a:solidFill>
                <a:latin typeface="Franklin Gothic Book"/>
              </a:rPr>
              <a:t>11.11.15</a:t>
            </a: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3124080" y="76320"/>
            <a:ext cx="3352320" cy="28872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8229600" y="6473880"/>
            <a:ext cx="758520" cy="246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77C4B95C-F58F-4BA6-B4CC-EBB3E72526DF}" type="slidenum">
              <a:rPr lang="ru-RU" sz="1200">
                <a:solidFill>
                  <a:srgbClr val="D38E28"/>
                </a:solidFill>
                <a:latin typeface="Franklin Gothic Book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Line 1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44" name="Line 2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45" name="Line 3"/>
          <p:cNvSpPr/>
          <p:nvPr/>
        </p:nvSpPr>
        <p:spPr>
          <a:xfrm>
            <a:off x="514080" y="1057680"/>
            <a:ext cx="8629920" cy="252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46" name="PlaceHolder 4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ru-RU" sz="3600">
                <a:solidFill>
                  <a:srgbClr val="4E3B30"/>
                </a:solidFill>
                <a:latin typeface="Franklin Gothic Medium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buSzPct val="25000"/>
              <a:buFont typeface="StarSymbol"/>
              <a:buChar char="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2" charset="2"/>
              <a:buChar char=""/>
            </a:pPr>
            <a:r>
              <a:rPr lang="ru-RU" sz="2800">
                <a:solidFill>
                  <a:srgbClr val="4E3B30"/>
                </a:solidFill>
                <a:latin typeface="Franklin Gothic Book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SzPct val="25000"/>
              <a:buFont typeface="Wingdings 2" charset="2"/>
              <a:buChar char=""/>
            </a:pPr>
            <a:r>
              <a:rPr lang="ru-RU" sz="2400">
                <a:solidFill>
                  <a:srgbClr val="4E3B30"/>
                </a:solidFill>
                <a:latin typeface="Franklin Gothic Book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SzPct val="25000"/>
              <a:buFont typeface="Wingdings 2" charset="2"/>
              <a:buChar char="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SzPct val="25000"/>
              <a:buFont typeface="Wingdings 2" charset="2"/>
              <a:buChar char=""/>
            </a:pPr>
            <a:r>
              <a:rPr lang="ru-RU">
                <a:solidFill>
                  <a:srgbClr val="4E3B30"/>
                </a:solidFill>
                <a:latin typeface="Franklin Gothic Book"/>
              </a:rPr>
              <a:t>Пятый уровень</a:t>
            </a:r>
            <a:endParaRPr/>
          </a:p>
        </p:txBody>
      </p:sp>
      <p:sp>
        <p:nvSpPr>
          <p:cNvPr id="48" name="PlaceHolder 6"/>
          <p:cNvSpPr>
            <a:spLocks noGrp="1"/>
          </p:cNvSpPr>
          <p:nvPr>
            <p:ph type="dt"/>
          </p:nvPr>
        </p:nvSpPr>
        <p:spPr>
          <a:xfrm>
            <a:off x="6477120" y="76320"/>
            <a:ext cx="2514240" cy="2887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>
                <a:solidFill>
                  <a:srgbClr val="D38E28"/>
                </a:solidFill>
                <a:latin typeface="Franklin Gothic Book"/>
              </a:rPr>
              <a:t>11.11.15</a:t>
            </a:r>
            <a:endParaRPr/>
          </a:p>
        </p:txBody>
      </p:sp>
      <p:sp>
        <p:nvSpPr>
          <p:cNvPr id="49" name="PlaceHolder 7"/>
          <p:cNvSpPr>
            <a:spLocks noGrp="1"/>
          </p:cNvSpPr>
          <p:nvPr>
            <p:ph type="ftr"/>
          </p:nvPr>
        </p:nvSpPr>
        <p:spPr>
          <a:xfrm>
            <a:off x="3581280" y="76320"/>
            <a:ext cx="2895120" cy="28872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50" name="PlaceHolder 8"/>
          <p:cNvSpPr>
            <a:spLocks noGrp="1"/>
          </p:cNvSpPr>
          <p:nvPr>
            <p:ph type="sldNum"/>
          </p:nvPr>
        </p:nvSpPr>
        <p:spPr>
          <a:xfrm>
            <a:off x="8229600" y="6473880"/>
            <a:ext cx="758520" cy="246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ECBBAB28-8673-4517-AF7E-DF2C7F8A1A67}" type="slidenum">
              <a:rPr lang="ru-RU" sz="1200">
                <a:solidFill>
                  <a:srgbClr val="D38E28"/>
                </a:solidFill>
                <a:latin typeface="Franklin Gothic Book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214200" y="428760"/>
            <a:ext cx="8643600" cy="34286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600" i="1" dirty="0">
                <a:solidFill>
                  <a:srgbClr val="4E3B30"/>
                </a:solidFill>
                <a:latin typeface="Times New Roman"/>
              </a:rPr>
              <a:t>
</a:t>
            </a:r>
            <a:r>
              <a:rPr lang="ru-RU" sz="3600" b="1" i="1" dirty="0">
                <a:solidFill>
                  <a:srgbClr val="4E3B30"/>
                </a:solidFill>
                <a:latin typeface="Times New Roman"/>
              </a:rPr>
              <a:t>Кадет  </a:t>
            </a:r>
            <a:r>
              <a:rPr lang="ru-RU" sz="3600" b="1" i="1" dirty="0" err="1">
                <a:solidFill>
                  <a:srgbClr val="4E3B30"/>
                </a:solidFill>
                <a:latin typeface="Times New Roman"/>
              </a:rPr>
              <a:t>сыныптарымен</a:t>
            </a:r>
            <a:r>
              <a:rPr lang="ru-RU" sz="3600" b="1" i="1" dirty="0">
                <a:solidFill>
                  <a:srgbClr val="4E3B30"/>
                </a:solidFill>
                <a:latin typeface="Times New Roman"/>
              </a:rPr>
              <a:t>  </a:t>
            </a:r>
            <a:r>
              <a:rPr lang="ru-RU" sz="3600" b="1" i="1" dirty="0" err="1">
                <a:solidFill>
                  <a:srgbClr val="4E3B30"/>
                </a:solidFill>
                <a:latin typeface="Times New Roman"/>
              </a:rPr>
              <a:t>жүргізілген</a:t>
            </a:r>
            <a:r>
              <a:rPr lang="ru-RU" sz="3600" b="1" i="1" dirty="0">
                <a:solidFill>
                  <a:srgbClr val="4E3B30"/>
                </a:solidFill>
                <a:latin typeface="Times New Roman"/>
              </a:rPr>
              <a:t>
</a:t>
            </a:r>
            <a:r>
              <a:rPr lang="ru-RU" sz="3600" b="1" i="1" dirty="0" err="1" smtClean="0">
                <a:solidFill>
                  <a:srgbClr val="4E3B30"/>
                </a:solidFill>
                <a:latin typeface="Times New Roman"/>
              </a:rPr>
              <a:t>психологиялық </a:t>
            </a:r>
            <a:r>
              <a:rPr lang="ru-RU" sz="3600" b="1" i="1" smtClean="0">
                <a:solidFill>
                  <a:srgbClr val="4E3B30"/>
                </a:solidFill>
                <a:latin typeface="Times New Roman"/>
              </a:rPr>
              <a:t>жұмыстардың сараптамасы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304920" y="0"/>
            <a:ext cx="8686440" cy="1294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4E3B30"/>
                </a:solidFill>
                <a:latin typeface="Times New Roman"/>
              </a:rPr>
              <a:t>6Әсынып Оқушыларының мінез-құлқын анықтау мақсатында  жүргізілген  Г.Айзенктің   “темпераментті анықтау”  сауалнамасының   қорытындысы</a:t>
            </a:r>
            <a:endParaRPr/>
          </a:p>
        </p:txBody>
      </p:sp>
      <p:graphicFrame>
        <p:nvGraphicFramePr>
          <p:cNvPr id="103" name="Table 2"/>
          <p:cNvGraphicFramePr/>
          <p:nvPr/>
        </p:nvGraphicFramePr>
        <p:xfrm>
          <a:off x="428760" y="1136520"/>
          <a:ext cx="8410320" cy="7808976"/>
        </p:xfrm>
        <a:graphic>
          <a:graphicData uri="http://schemas.openxmlformats.org/drawingml/2006/table">
            <a:tbl>
              <a:tblPr/>
              <a:tblGrid>
                <a:gridCol w="593280"/>
                <a:gridCol w="3602520"/>
                <a:gridCol w="4214520"/>
              </a:tblGrid>
              <a:tr h="261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Оқушының аты-жөні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Темперамент типттері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Асылбаев Бекарыс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Алибек Мирас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Балтабек Төлеген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Басаров Темірлан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Жанатаев Мирас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Жумагалиев Әли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Контеков Даурен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Қонысбек Нұрбек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холерик-санг.-меланх.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Коныров Дарын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Кулмаганбетов Әділ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Қабдуахит Аслан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Мурат Диас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сангвиник-флегматик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Мубарак Нурсулат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сангвиник-флегматик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Рамбеков Марлен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Сагимбеков Диас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Сарбасов Алдияр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Сұлтанов Мират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холерик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Темірғалы Сайран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Төребек Айбар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59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Ыбрайымбек Төлеген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304920" y="0"/>
            <a:ext cx="8686440" cy="1213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4E3B30"/>
                </a:solidFill>
                <a:latin typeface="Times New Roman"/>
              </a:rPr>
              <a:t>7Әсынып Оқушыларының мінез-құлқын анықтау мақсатында  жүргізілген  Г.Айзенктің   “темпераментті анықтау”  сауалнамасының   қорытындысы</a:t>
            </a:r>
            <a:endParaRPr/>
          </a:p>
        </p:txBody>
      </p:sp>
      <p:graphicFrame>
        <p:nvGraphicFramePr>
          <p:cNvPr id="105" name="Table 2"/>
          <p:cNvGraphicFramePr/>
          <p:nvPr/>
        </p:nvGraphicFramePr>
        <p:xfrm>
          <a:off x="304920" y="1143000"/>
          <a:ext cx="8839080" cy="7130796"/>
        </p:xfrm>
        <a:graphic>
          <a:graphicData uri="http://schemas.openxmlformats.org/drawingml/2006/table">
            <a:tbl>
              <a:tblPr/>
              <a:tblGrid>
                <a:gridCol w="707400"/>
                <a:gridCol w="3634560"/>
                <a:gridCol w="4497120"/>
              </a:tblGrid>
              <a:tr h="265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Оқушының аты-жөні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Темперамент типттері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Аманжолов Нұрсұлтан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Амантаев Жайсаң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сангвиник-флегматик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Асет Ерасыл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Есенгелді Ахмет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сангвиник-флегматик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Жандарбек Аңсар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Жасымбеков Ілияс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Жаңғабыл Эмир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Казкенов Аңсар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Қуандықұлы Жаңарыс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сангвиник-флегматик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Кульжанов Олжас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сангвиник-меланхолик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Конратбек Мұхаммед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Минапас Диас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Мұздыбаев Ерлан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Мұхитбек Аян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сангвиник-флегматик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Мұрат Нұрдаулет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Оразғали Ануар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Сандыбаев Ерасыл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Серік Шыңғыс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Темірғали Айдос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4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Хасейн Ерсін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304920" y="214200"/>
            <a:ext cx="8686440" cy="85680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4E3B30"/>
                </a:solidFill>
                <a:latin typeface="Times New Roman"/>
              </a:rPr>
              <a:t>8Әсынып Оқушыларының мінез-құлқын анықтау мақсатында  жүргізілген  Г.Айзенктің   “темпераментті анықтау”  сауалнамасының   қорытындысы</a:t>
            </a:r>
            <a:endParaRPr/>
          </a:p>
        </p:txBody>
      </p:sp>
      <p:graphicFrame>
        <p:nvGraphicFramePr>
          <p:cNvPr id="107" name="Table 2"/>
          <p:cNvGraphicFramePr/>
          <p:nvPr/>
        </p:nvGraphicFramePr>
        <p:xfrm>
          <a:off x="304920" y="1214280"/>
          <a:ext cx="8624520" cy="7808976"/>
        </p:xfrm>
        <a:graphic>
          <a:graphicData uri="http://schemas.openxmlformats.org/drawingml/2006/table">
            <a:tbl>
              <a:tblPr/>
              <a:tblGrid>
                <a:gridCol w="761040"/>
                <a:gridCol w="3475440"/>
                <a:gridCol w="4388040"/>
              </a:tblGrid>
              <a:tr h="268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Оқушының аты-жөні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Темперамент типттері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Амантаев Али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Асанов Олжас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Болатбек Ернұр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Бериков Нұрлан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Билал Дамир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Ермек Толағай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Зекен Біржан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Ибраев Данияр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Қайролла Елдос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Козлов Султан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Жасұлан Абай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Кулуткенов Нұрбек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Қуанышбек Серіжан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Қасымжан Диас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Сағымбай Шыңғыс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Сатыболдин Аманбек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Толеутай Адай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Тусипбаев Ернұр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Асылбекұлы Мирас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72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Сембек   Әулет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304920" y="0"/>
            <a:ext cx="8686440" cy="1071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4E3B30"/>
                </a:solidFill>
                <a:latin typeface="Times New Roman"/>
              </a:rPr>
              <a:t>9Әсынып Оқушыларының мінез-құлқын анықтау мақсатында  жүргізілген  Г.Айзенктің   “темпераментті анықтау”  сауалнамасының   қорытындысы</a:t>
            </a:r>
            <a:endParaRPr/>
          </a:p>
        </p:txBody>
      </p:sp>
      <p:graphicFrame>
        <p:nvGraphicFramePr>
          <p:cNvPr id="109" name="Table 2"/>
          <p:cNvGraphicFramePr/>
          <p:nvPr/>
        </p:nvGraphicFramePr>
        <p:xfrm>
          <a:off x="214200" y="1112760"/>
          <a:ext cx="8643600" cy="8478012"/>
        </p:xfrm>
        <a:graphic>
          <a:graphicData uri="http://schemas.openxmlformats.org/drawingml/2006/table">
            <a:tbl>
              <a:tblPr/>
              <a:tblGrid>
                <a:gridCol w="762840"/>
                <a:gridCol w="3483000"/>
                <a:gridCol w="4397760"/>
              </a:tblGrid>
              <a:tr h="220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Оқушының аты-жөні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Темперамент типттері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Амантай Тоқтар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Абишев Айзат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Адилгазин Рауан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Абдікенов Ерасыл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 -флегматик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Бериков Қаныш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холерик-флегматик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Досжигитов Бекжан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Жасуланов Еркебулан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Куантаев Ернат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Қабидолла Абай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Қосманов Алдиар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Құрмет Әділет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Қасымбеков Әмір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Қалыев Елдар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Қажен Алишер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Қасымхан Серіхан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Манатбек Бекболат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Молдажанов Мұрат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флегматик-меланхолик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Мұздыбек Алибек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 -флегматик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Мади Алмат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 -флегматик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Мұратқан Шыңғыс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сангвиник-флегматик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Отарқали Ержет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Назикенов Аслан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220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Шубаев Темірлан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 -флегматик</a:t>
                      </a:r>
                      <a:endParaRPr/>
                    </a:p>
                  </a:txBody>
                  <a:tcPr/>
                </a:tc>
              </a:tr>
              <a:tr h="215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Ахмедия Айқын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4E3B30"/>
                </a:solidFill>
                <a:latin typeface="Times New Roman"/>
              </a:rPr>
              <a:t>5Ә сынып оқушыларының пәнге деген қызығушылықтары</a:t>
            </a:r>
            <a:endParaRPr/>
          </a:p>
        </p:txBody>
      </p:sp>
      <p:graphicFrame>
        <p:nvGraphicFramePr>
          <p:cNvPr id="111" name="Содержимое 3"/>
          <p:cNvGraphicFramePr/>
          <p:nvPr/>
        </p:nvGraphicFramePr>
        <p:xfrm>
          <a:off x="304920" y="1554120"/>
          <a:ext cx="8686440" cy="4525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4E3B30"/>
                </a:solidFill>
                <a:latin typeface="Times New Roman"/>
              </a:rPr>
              <a:t>6Әсынып оқушыларының пәнге деген қызығушылықтары</a:t>
            </a:r>
            <a:endParaRPr/>
          </a:p>
        </p:txBody>
      </p:sp>
      <p:graphicFrame>
        <p:nvGraphicFramePr>
          <p:cNvPr id="113" name="Содержимое 3"/>
          <p:cNvGraphicFramePr/>
          <p:nvPr/>
        </p:nvGraphicFramePr>
        <p:xfrm>
          <a:off x="304920" y="1554120"/>
          <a:ext cx="8686440" cy="4525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4E3B30"/>
                </a:solidFill>
                <a:latin typeface="Times New Roman"/>
              </a:rPr>
              <a:t>7Әсынып оқушыларының пәнге деген қызығушылықтары</a:t>
            </a:r>
            <a:endParaRPr/>
          </a:p>
        </p:txBody>
      </p:sp>
      <p:graphicFrame>
        <p:nvGraphicFramePr>
          <p:cNvPr id="115" name="Содержимое 4"/>
          <p:cNvGraphicFramePr/>
          <p:nvPr/>
        </p:nvGraphicFramePr>
        <p:xfrm>
          <a:off x="304920" y="1554120"/>
          <a:ext cx="8686440" cy="4525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4E3B30"/>
                </a:solidFill>
                <a:latin typeface="Times New Roman"/>
              </a:rPr>
              <a:t>8Әсынып оқушыларының пәнге деген қызығушылықтары</a:t>
            </a:r>
            <a:endParaRPr/>
          </a:p>
        </p:txBody>
      </p:sp>
      <p:graphicFrame>
        <p:nvGraphicFramePr>
          <p:cNvPr id="117" name="Содержимое 3"/>
          <p:cNvGraphicFramePr/>
          <p:nvPr/>
        </p:nvGraphicFramePr>
        <p:xfrm>
          <a:off x="304920" y="1554120"/>
          <a:ext cx="8686440" cy="4525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4E3B30"/>
                </a:solidFill>
                <a:latin typeface="Times New Roman"/>
              </a:rPr>
              <a:t>9Әсынып оқушыларының пәнге деген қызығушылықтары</a:t>
            </a:r>
            <a:endParaRPr/>
          </a:p>
        </p:txBody>
      </p:sp>
      <p:graphicFrame>
        <p:nvGraphicFramePr>
          <p:cNvPr id="119" name="Содержимое 3"/>
          <p:cNvGraphicFramePr/>
          <p:nvPr/>
        </p:nvGraphicFramePr>
        <p:xfrm>
          <a:off x="304920" y="1554120"/>
          <a:ext cx="8686440" cy="4525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>
                <a:solidFill>
                  <a:srgbClr val="4E3B30"/>
                </a:solidFill>
                <a:latin typeface="Times New Roman"/>
              </a:rPr>
              <a:t>өзін-өзі бағалау тестініңқорытындысы
(</a:t>
            </a:r>
            <a:r>
              <a:rPr lang="ru-RU" b="1">
                <a:solidFill>
                  <a:srgbClr val="4E3B30"/>
                </a:solidFill>
                <a:latin typeface="Times New Roman"/>
              </a:rPr>
              <a:t>кадет сыныптары бойынша</a:t>
            </a:r>
            <a:r>
              <a:rPr lang="ru-RU" sz="2800" b="1">
                <a:solidFill>
                  <a:srgbClr val="4E3B30"/>
                </a:solidFill>
                <a:latin typeface="Times New Roman"/>
              </a:rPr>
              <a:t>)</a:t>
            </a:r>
            <a:endParaRPr/>
          </a:p>
        </p:txBody>
      </p:sp>
      <p:graphicFrame>
        <p:nvGraphicFramePr>
          <p:cNvPr id="87" name="Содержимое 3"/>
          <p:cNvGraphicFramePr/>
          <p:nvPr/>
        </p:nvGraphicFramePr>
        <p:xfrm>
          <a:off x="304920" y="1554120"/>
          <a:ext cx="8686440" cy="4525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Table 1"/>
          <p:cNvGraphicFramePr/>
          <p:nvPr/>
        </p:nvGraphicFramePr>
        <p:xfrm>
          <a:off x="304920" y="1554120"/>
          <a:ext cx="8686440" cy="5547360"/>
        </p:xfrm>
        <a:graphic>
          <a:graphicData uri="http://schemas.openxmlformats.org/drawingml/2006/table">
            <a:tbl>
              <a:tblPr/>
              <a:tblGrid>
                <a:gridCol w="695160"/>
                <a:gridCol w="3429000"/>
                <a:gridCol w="4562280"/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Аты-жөні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Бағалау деңгейі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Салгараев  Жанұлан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төмен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Каркеев Темірлан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Қауазбай  Ераслан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Бекенұлы Нұрсайд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төмен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Саламат Алмас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Тусипханов Асланбек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Тұрсын  Мейір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Дюсинбинов Дарын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орташа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Сахабаев Бексултан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орташа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Намен Жансар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Балташ Әсет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Сыздыков Арман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371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Сыздыков Алишер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9" name="TextShape 2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500" b="1">
                <a:solidFill>
                  <a:srgbClr val="4E3B30"/>
                </a:solidFill>
                <a:latin typeface="Franklin Gothic Medium"/>
              </a:rPr>
              <a:t>5Әсынып оқушыларының өзін-өзі бағалау қорытындысы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>
                <a:solidFill>
                  <a:srgbClr val="4E3B30"/>
                </a:solidFill>
                <a:latin typeface="Times New Roman"/>
              </a:rPr>
              <a:t>6Ә сынып оқушыларының өзін-өзі бағалау қорытындысы</a:t>
            </a:r>
            <a:endParaRPr/>
          </a:p>
        </p:txBody>
      </p:sp>
      <p:graphicFrame>
        <p:nvGraphicFramePr>
          <p:cNvPr id="91" name="Table 2"/>
          <p:cNvGraphicFramePr/>
          <p:nvPr/>
        </p:nvGraphicFramePr>
        <p:xfrm>
          <a:off x="500040" y="1357200"/>
          <a:ext cx="8357760" cy="7132320"/>
        </p:xfrm>
        <a:graphic>
          <a:graphicData uri="http://schemas.openxmlformats.org/drawingml/2006/table">
            <a:tbl>
              <a:tblPr/>
              <a:tblGrid>
                <a:gridCol w="421560"/>
                <a:gridCol w="3515760"/>
                <a:gridCol w="4420440"/>
              </a:tblGrid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Аты-жөні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Бағалау деңгейі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Асылбаев Бекарыс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орташа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Алибек Мирас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Балтабек Төлеген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төмен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Басаров Темірлан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Жанатаев Мирас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Жумагалиев Әли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Контеков Даурен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орташа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Қонысбек Нұрбек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орташа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Коныров Дарын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орташа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Кулмаганбетов Әділ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Қабдуахит Аслан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орташа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Мурат Диас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Мубарак Нурсулат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төмен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Рамбеков Марлен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төмен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Сагимбеков Диас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Сарбасов Алдияр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орташа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Сұлтанов Мират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Темірғалы Сайран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Төребек Айбар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3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Ыбрайымбек Төлеген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орташа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04920" y="285840"/>
            <a:ext cx="8686440" cy="100944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500" b="1">
                <a:solidFill>
                  <a:srgbClr val="4E3B30"/>
                </a:solidFill>
                <a:latin typeface="Times New Roman"/>
              </a:rPr>
              <a:t>7Әсынып оқушыларының өзін-өзі бағалау қорытындысы</a:t>
            </a:r>
            <a:endParaRPr/>
          </a:p>
        </p:txBody>
      </p:sp>
      <p:graphicFrame>
        <p:nvGraphicFramePr>
          <p:cNvPr id="93" name="Table 2"/>
          <p:cNvGraphicFramePr/>
          <p:nvPr/>
        </p:nvGraphicFramePr>
        <p:xfrm>
          <a:off x="214200" y="1137240"/>
          <a:ext cx="8715240" cy="7772400"/>
        </p:xfrm>
        <a:graphic>
          <a:graphicData uri="http://schemas.openxmlformats.org/drawingml/2006/table">
            <a:tbl>
              <a:tblPr/>
              <a:tblGrid>
                <a:gridCol w="766800"/>
                <a:gridCol w="3555720"/>
                <a:gridCol w="4392720"/>
              </a:tblGrid>
              <a:tr h="232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Аты-жөні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Бағалау деңгейі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Аманжолов Нұрсұлтан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Амантаев Жайсаң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Асет Ерасыл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Есенгелді Ахмет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Жандарбек Аңсар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Жасымбеков Ілияс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Жаңғабыл Эмир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төмен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Казкенов Аңсар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Қуандықұлы Жаңарыс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Кульжанов Олжас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Конратбек Мұхаммед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Минапас Диас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төмен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Мұздыбаев Ерлан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Мұхитбек Аян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Мұрат Нұрдаулет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Оразғали Ануар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төмен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Сандыбаев Ерасыл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Серік Шыңғыс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Темірғали Айдос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26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Хасейн Ерсін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04920" y="214200"/>
            <a:ext cx="8686440" cy="1080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500" b="1">
                <a:solidFill>
                  <a:srgbClr val="4E3B30"/>
                </a:solidFill>
                <a:latin typeface="Times New Roman"/>
              </a:rPr>
              <a:t>8Әсынып оқушыларының өзін-өзі бағалау қорытындысы</a:t>
            </a:r>
            <a:endParaRPr/>
          </a:p>
        </p:txBody>
      </p:sp>
      <p:graphicFrame>
        <p:nvGraphicFramePr>
          <p:cNvPr id="95" name="Table 2"/>
          <p:cNvGraphicFramePr/>
          <p:nvPr/>
        </p:nvGraphicFramePr>
        <p:xfrm>
          <a:off x="285840" y="1214280"/>
          <a:ext cx="8572320" cy="7772400"/>
        </p:xfrm>
        <a:graphic>
          <a:graphicData uri="http://schemas.openxmlformats.org/drawingml/2006/table">
            <a:tbl>
              <a:tblPr/>
              <a:tblGrid>
                <a:gridCol w="615600"/>
                <a:gridCol w="2960640"/>
                <a:gridCol w="4996080"/>
              </a:tblGrid>
              <a:tr h="235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Аты-жөні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Бағалау деңгейі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Амантаев Али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Асанов Олжас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төмен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Болатбек Ернұр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Бериков Нұрлан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Билал Дамир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Ермек Толағай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Зекен Біржан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Ибраев Данияр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Қайролла Елдос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Козлов Султан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Жасұлан Абай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Кулуткенов Нұрбек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Қуанышбек Серіжан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төмен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Қасымжан Диас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Сағымбай Шыңғыс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Сатыболдин Аманбек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Толеутай Адай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Тусипбаев Ернұр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төмен</a:t>
                      </a:r>
                      <a:endParaRPr/>
                    </a:p>
                  </a:txBody>
                  <a:tcPr/>
                </a:tc>
              </a:tr>
              <a:tr h="270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Асылбекұлы Мирас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7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Сембек   Әулет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500" b="1">
                <a:solidFill>
                  <a:srgbClr val="4E3B30"/>
                </a:solidFill>
                <a:latin typeface="Times New Roman"/>
              </a:rPr>
              <a:t>9Әсынып оқушыларының өзін-өзі бағалау қорытындысы</a:t>
            </a:r>
            <a:endParaRPr/>
          </a:p>
        </p:txBody>
      </p:sp>
      <p:graphicFrame>
        <p:nvGraphicFramePr>
          <p:cNvPr id="97" name="Table 2"/>
          <p:cNvGraphicFramePr/>
          <p:nvPr/>
        </p:nvGraphicFramePr>
        <p:xfrm>
          <a:off x="304920" y="1554120"/>
          <a:ext cx="8481600" cy="7802880"/>
        </p:xfrm>
        <a:graphic>
          <a:graphicData uri="http://schemas.openxmlformats.org/drawingml/2006/table">
            <a:tbl>
              <a:tblPr/>
              <a:tblGrid>
                <a:gridCol w="623520"/>
                <a:gridCol w="3000240"/>
                <a:gridCol w="4857840"/>
              </a:tblGrid>
              <a:tr h="203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Аты-жөні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Бағалау деңгейі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Амантай Тоқтар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Абишев Айзат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Адилгазин Рауан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Абдікенов Ерасыл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Бериков Қаныш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Досжигитов Бекжан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Жасуланов Еркебулан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Куантаев Ернат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Қабидолла Абай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Қосманов Алдиар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Құрмет Әділет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Қасымбеков Әмір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Қалыев Елдар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Қажен Алишер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Қасымхан Серіхан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Манатбек Бекболат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Молдажанов Мұрат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Мұздыбек Алибек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Мади Алмат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Мұратқан Шыңғыс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Отарқали Ержет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Назикенов Аслан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Шубаев Темірлан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  <a:tr h="2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Ахмедия Айқын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ортадан жоғары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4E3B30"/>
                </a:solidFill>
                <a:latin typeface="Times New Roman"/>
              </a:rPr>
              <a:t>Оқушылардың мінез-құлқын анықтау мақсатындажүргізілген Айзенктіңтемпераментті анықтау сауалнамасы</a:t>
            </a:r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304920" y="1285920"/>
            <a:ext cx="8686440" cy="53575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25000"/>
              <a:buFont typeface="Wingdings 2" charset="2"/>
              <a:buChar char=""/>
            </a:pPr>
            <a:r>
              <a:rPr lang="ru-RU" sz="7200" b="1">
                <a:solidFill>
                  <a:srgbClr val="4E3B30"/>
                </a:solidFill>
                <a:latin typeface="Times New Roman"/>
              </a:rPr>
              <a:t>Бұл сауанама қорытындысы арқылы оқушыларды мінез-құлқына қарай</a:t>
            </a:r>
            <a:endParaRPr/>
          </a:p>
          <a:p>
            <a:pPr>
              <a:lnSpc>
                <a:spcPct val="100000"/>
              </a:lnSpc>
            </a:pPr>
            <a:r>
              <a:rPr lang="ru-RU" sz="7200" b="1">
                <a:solidFill>
                  <a:srgbClr val="4E3B30"/>
                </a:solidFill>
                <a:latin typeface="Times New Roman"/>
              </a:rPr>
              <a:t>4типке бөлінеді. Сангвиник, флегматик, холерик, меланхолик.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"/>
            </a:pPr>
            <a:r>
              <a:rPr lang="ru-RU" sz="7200" b="1" i="1">
                <a:solidFill>
                  <a:srgbClr val="4E3B30"/>
                </a:solidFill>
                <a:latin typeface="Times New Roman"/>
              </a:rPr>
              <a:t>Сангвиник</a:t>
            </a:r>
            <a:r>
              <a:rPr lang="ru-RU" sz="7200">
                <a:solidFill>
                  <a:srgbClr val="4E3B30"/>
                </a:solidFill>
                <a:latin typeface="Times New Roman"/>
              </a:rPr>
              <a:t>темпераментіндегі оқушылар –ашық, көпшіл,сөзшең, кісіге қайырымды, оптимист, көтеріңкі көңілді, басшылыққа, жетекшілікке құмар. Сангвиниктер өмірге икемді, тәрбиелеуге икемді,ширақ темпераментті болып саналады. Жағымсыз тұсы - өтірікке бейім.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"/>
            </a:pPr>
            <a:r>
              <a:rPr lang="ru-RU" sz="7200" b="1" i="1">
                <a:solidFill>
                  <a:srgbClr val="4E3B30"/>
                </a:solidFill>
                <a:latin typeface="Times New Roman"/>
              </a:rPr>
              <a:t>Флегматик</a:t>
            </a:r>
            <a:r>
              <a:rPr lang="ru-RU" sz="7200">
                <a:solidFill>
                  <a:srgbClr val="4E3B30"/>
                </a:solidFill>
                <a:latin typeface="Times New Roman"/>
              </a:rPr>
              <a:t>темпераменті басым оқушылар ерекшеліктері – өте сақ, ұяң, байсалды, жұртқа жақсылық тілейтін, сенімді, тұрақты, бірқалыпты.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"/>
            </a:pPr>
            <a:r>
              <a:rPr lang="ru-RU" sz="7200">
                <a:solidFill>
                  <a:srgbClr val="4E3B30"/>
                </a:solidFill>
                <a:latin typeface="Times New Roman"/>
              </a:rPr>
              <a:t>Сабырлы, орынсыз асып-саспайды.Сабақта тыныш отырады, көрсеқызар емес, мәселені тез шешуге тырыспайды, салқынқанды. Ол балалар өз икемділіктерін жақсы көрсетеді.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"/>
            </a:pPr>
            <a:r>
              <a:rPr lang="ru-RU" sz="7200" b="1" i="1">
                <a:solidFill>
                  <a:srgbClr val="4E3B30"/>
                </a:solidFill>
                <a:latin typeface="Times New Roman"/>
              </a:rPr>
              <a:t>Холерик</a:t>
            </a:r>
            <a:r>
              <a:rPr lang="ru-RU" sz="7200">
                <a:solidFill>
                  <a:srgbClr val="4E3B30"/>
                </a:solidFill>
                <a:latin typeface="Times New Roman"/>
              </a:rPr>
              <a:t>темпераменті басым оқушылар ерекшеліктері ұшып-қонып тұратын, күйгелек тынымсыз, шамданғыш,көңіл-күйі жиі өзгеретін, қарым-қатынасы аумалы-төкпелі, тұрақсыз, белсенді, пысық, бірақ бейқам, ашуланшақ балалар.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"/>
            </a:pPr>
            <a:r>
              <a:rPr lang="ru-RU" sz="7200">
                <a:solidFill>
                  <a:srgbClr val="4E3B30"/>
                </a:solidFill>
                <a:latin typeface="Times New Roman"/>
              </a:rPr>
              <a:t>Бұл балалардың өткір көздерінен, тез және оқтайлы қозғалысынан жақсы байқалады.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"/>
            </a:pPr>
            <a:r>
              <a:rPr lang="ru-RU" sz="7200" b="1" i="1">
                <a:solidFill>
                  <a:srgbClr val="4E3B30"/>
                </a:solidFill>
                <a:latin typeface="Times New Roman"/>
              </a:rPr>
              <a:t>Меланхолик</a:t>
            </a:r>
            <a:r>
              <a:rPr lang="ru-RU" sz="7200">
                <a:solidFill>
                  <a:srgbClr val="4E3B30"/>
                </a:solidFill>
                <a:latin typeface="Times New Roman"/>
              </a:rPr>
              <a:t>темпераменті басым оқушылар ерекшеліктері – сәл нәрсеге ренжиді, өкпелегіш, пессимист, тұйық, аса баяу қозғалатын, жай басар. Олар жасқаншақ, қисық келеді.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"/>
            </a:pPr>
            <a:r>
              <a:rPr lang="ru-RU" sz="7200" b="1" i="1">
                <a:solidFill>
                  <a:srgbClr val="4E3B30"/>
                </a:solidFill>
                <a:latin typeface="Times New Roman"/>
              </a:rPr>
              <a:t>Ескерту: Оқушылар тек бір ғана темперамент түрі болмауы да мүмкін,көбіне араластипті болып келеді.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200" b="1">
                <a:solidFill>
                  <a:srgbClr val="4E3B30"/>
                </a:solidFill>
                <a:latin typeface="Times New Roman"/>
              </a:rPr>
              <a:t>5Ә сынып Оқушыларыныңмінез-құлқын анықтау мақсатындажүргізілген  Г.Айзенктің   “темпераментті анықтау”  сауалнамасының   қорытындысы</a:t>
            </a:r>
            <a:endParaRPr/>
          </a:p>
        </p:txBody>
      </p:sp>
      <p:graphicFrame>
        <p:nvGraphicFramePr>
          <p:cNvPr id="101" name="Table 2"/>
          <p:cNvGraphicFramePr/>
          <p:nvPr/>
        </p:nvGraphicFramePr>
        <p:xfrm>
          <a:off x="304920" y="1554120"/>
          <a:ext cx="8686440" cy="6187440"/>
        </p:xfrm>
        <a:graphic>
          <a:graphicData uri="http://schemas.openxmlformats.org/drawingml/2006/table">
            <a:tbl>
              <a:tblPr/>
              <a:tblGrid>
                <a:gridCol w="695160"/>
                <a:gridCol w="2857320"/>
                <a:gridCol w="513396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Оқушының аты-жөні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Темперамент типттері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Салгараев  Жанұлан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 флегматик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Каркеев Темірлан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Қауазбай  Ераслан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 меланхолик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Бекенұлы Нұрсайд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Саламат Алмас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сангвиник- флегматик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Тусипханов Асланбек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Тұрсын  Мейір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Дюсинбинов Дарын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меланхолик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Сахабаев Бексултан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Намен Жансар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Балташ Әсет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Сыздыков Арман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флегматик</a:t>
                      </a:r>
                      <a:endParaRPr/>
                    </a:p>
                  </a:txBody>
                  <a:tcPr/>
                </a:tc>
              </a:tr>
              <a:tr h="371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Сыздыков Алишер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сангвиник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1175</Words>
  <Application>Microsoft Office PowerPoint</Application>
  <PresentationFormat>Экран (4:3)</PresentationFormat>
  <Paragraphs>624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Office Theme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</cp:revision>
  <dcterms:modified xsi:type="dcterms:W3CDTF">2015-11-24T09:00:23Z</dcterms:modified>
</cp:coreProperties>
</file>