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8">
  <p:sldMasterIdLst>
    <p:sldMasterId id="2147483659" r:id="rId1"/>
  </p:sldMasterIdLst>
  <p:notesMasterIdLst>
    <p:notesMasterId r:id="rId26"/>
  </p:notesMasterIdLst>
  <p:sldIdLst>
    <p:sldId id="1129" r:id="rId2"/>
    <p:sldId id="1185" r:id="rId3"/>
    <p:sldId id="1148" r:id="rId4"/>
    <p:sldId id="1183" r:id="rId5"/>
    <p:sldId id="1184" r:id="rId6"/>
    <p:sldId id="1144" r:id="rId7"/>
    <p:sldId id="1150" r:id="rId8"/>
    <p:sldId id="1186" r:id="rId9"/>
    <p:sldId id="1179" r:id="rId10"/>
    <p:sldId id="1151" r:id="rId11"/>
    <p:sldId id="1152" r:id="rId12"/>
    <p:sldId id="1155" r:id="rId13"/>
    <p:sldId id="1180" r:id="rId14"/>
    <p:sldId id="1181" r:id="rId15"/>
    <p:sldId id="1182" r:id="rId16"/>
    <p:sldId id="1187" r:id="rId17"/>
    <p:sldId id="1166" r:id="rId18"/>
    <p:sldId id="1167" r:id="rId19"/>
    <p:sldId id="1168" r:id="rId20"/>
    <p:sldId id="1172" r:id="rId21"/>
    <p:sldId id="1173" r:id="rId22"/>
    <p:sldId id="1174" r:id="rId23"/>
    <p:sldId id="1175" r:id="rId24"/>
    <p:sldId id="1143" r:id="rId25"/>
  </p:sldIdLst>
  <p:sldSz cx="12192000" cy="6858000"/>
  <p:notesSz cx="6742113" cy="9872663"/>
  <p:embeddedFontLst>
    <p:embeddedFont>
      <p:font typeface="Quattrocento Sans" charset="0"/>
      <p:regular r:id="rId27"/>
      <p:bold r:id="rId28"/>
      <p:italic r:id="rId29"/>
      <p:boldItalic r:id="rId30"/>
    </p:embeddedFont>
    <p:embeddedFont>
      <p:font typeface="Calibri" pitchFamily="34" charset="0"/>
      <p:regular r:id="rId31"/>
      <p:bold r:id="rId32"/>
      <p:italic r:id="rId33"/>
      <p:boldItalic r:id="rId34"/>
    </p:embeddedFont>
    <p:embeddedFont>
      <p:font typeface="Century Gothic" pitchFamily="34" charset="0"/>
      <p:regular r:id="rId35"/>
      <p:bold r:id="rId36"/>
      <p:italic r:id="rId37"/>
      <p:boldItalic r:id="rId3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45" userDrawn="1">
          <p15:clr>
            <a:srgbClr val="A4A3A4"/>
          </p15:clr>
        </p15:guide>
        <p15:guide id="2" pos="7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375"/>
    <a:srgbClr val="002776"/>
    <a:srgbClr val="DCEDFC"/>
    <a:srgbClr val="FBE11D"/>
    <a:srgbClr val="FBE9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AD02041-B52C-4DD9-A68C-048C5E8747D6}">
  <a:tblStyle styleId="{9AD02041-B52C-4DD9-A68C-048C5E8747D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498F73E-501D-4AE1-933A-061209AB6CB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5B00C8A-415F-4389-B908-16440EA4FB74}" styleName="Table_2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  <a:fill>
          <a:solidFill>
            <a:srgbClr val="FFFFFF"/>
          </a:solidFill>
        </a:fill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81" autoAdjust="0"/>
    <p:restoredTop sz="94660"/>
  </p:normalViewPr>
  <p:slideViewPr>
    <p:cSldViewPr snapToGrid="0">
      <p:cViewPr>
        <p:scale>
          <a:sx n="60" d="100"/>
          <a:sy n="60" d="100"/>
        </p:scale>
        <p:origin x="-1164" y="-192"/>
      </p:cViewPr>
      <p:guideLst>
        <p:guide orient="horz" pos="3045"/>
        <p:guide pos="75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2" d="100"/>
        <a:sy n="172" d="100"/>
      </p:scale>
      <p:origin x="0" y="-123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7.fntdata"/><Relationship Id="rId38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font" Target="fonts/font11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83363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898949" y="4689516"/>
            <a:ext cx="4944216" cy="4442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2" tIns="45323" rIns="90672" bIns="4532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51906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09975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19413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8767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Титульный слайд" type="tx">
  <p:cSld name="1_Титульный слайд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9892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5113-DAC7-4767-A234-FCDC1C739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01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83979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93441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07046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4213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18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2097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28370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73475-1810-40F9-A768-191B6E98576B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57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/>
          </a:p>
        </p:txBody>
      </p:sp>
      <p:sp>
        <p:nvSpPr>
          <p:cNvPr id="3" name="Пятиугольник 2"/>
          <p:cNvSpPr/>
          <p:nvPr/>
        </p:nvSpPr>
        <p:spPr>
          <a:xfrm>
            <a:off x="3065469" y="1"/>
            <a:ext cx="9126531" cy="6858000"/>
          </a:xfrm>
          <a:prstGeom prst="homePlate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Google Shape;52;p10"/>
          <p:cNvCxnSpPr/>
          <p:nvPr/>
        </p:nvCxnSpPr>
        <p:spPr>
          <a:xfrm>
            <a:off x="3017343" y="0"/>
            <a:ext cx="0" cy="6858000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" name="Номер слайда 1">
            <a:extLst>
              <a:ext uri="{FF2B5EF4-FFF2-40B4-BE49-F238E27FC236}">
                <a16:creationId xmlns:a16="http://schemas.microsoft.com/office/drawing/2014/main" xmlns="" id="{7E01EBED-56E2-4756-AC1E-71EB89B05128}"/>
              </a:ext>
            </a:extLst>
          </p:cNvPr>
          <p:cNvSpPr txBox="1">
            <a:spLocks/>
          </p:cNvSpPr>
          <p:nvPr/>
        </p:nvSpPr>
        <p:spPr>
          <a:xfrm>
            <a:off x="11089818" y="6404292"/>
            <a:ext cx="263983" cy="2692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45700" tIns="45700" rIns="45700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9800093" y="0"/>
            <a:ext cx="2345131" cy="68580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8646059" y="0"/>
            <a:ext cx="2378041" cy="6858000"/>
          </a:xfrm>
          <a:prstGeom prst="chevron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DD0D6709-3B5A-47FE-B54C-881DB55A3635}"/>
              </a:ext>
            </a:extLst>
          </p:cNvPr>
          <p:cNvSpPr/>
          <p:nvPr/>
        </p:nvSpPr>
        <p:spPr>
          <a:xfrm>
            <a:off x="3310760" y="1860331"/>
            <a:ext cx="766189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tx2"/>
                </a:solidFill>
                <a:latin typeface="Century Gothic" pitchFamily="34" charset="0"/>
              </a:rPr>
              <a:t>Содержание работы областного экспертного совета. Критерии оценивания портфолио аттестуемых </a:t>
            </a:r>
          </a:p>
          <a:p>
            <a:pPr algn="ctr"/>
            <a:r>
              <a:rPr lang="kk-KZ" sz="2000" b="1" dirty="0" smtClean="0">
                <a:solidFill>
                  <a:schemeClr val="tx2"/>
                </a:solidFill>
                <a:latin typeface="Century Gothic" pitchFamily="34" charset="0"/>
              </a:rPr>
              <a:t>(русский язык и литература, английский язык)</a:t>
            </a:r>
          </a:p>
          <a:p>
            <a:pPr algn="ctr"/>
            <a:r>
              <a:rPr lang="kk-KZ" sz="32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  <a:endParaRPr lang="kk-KZ" sz="2800" b="1" dirty="0" smtClean="0">
              <a:latin typeface="Century Gothic" pitchFamily="34" charset="0"/>
            </a:endParaRPr>
          </a:p>
          <a:p>
            <a:pPr algn="ctr"/>
            <a:endParaRPr lang="kk-KZ" sz="2800" b="1" dirty="0">
              <a:latin typeface="Century Gothic" pitchFamily="34" charset="0"/>
            </a:endParaRPr>
          </a:p>
          <a:p>
            <a:pPr algn="ctr"/>
            <a:endParaRPr lang="kk-KZ" sz="2800" b="1" dirty="0" smtClean="0">
              <a:latin typeface="Century Gothic" pitchFamily="34" charset="0"/>
            </a:endParaRPr>
          </a:p>
          <a:p>
            <a:pPr algn="ctr"/>
            <a:r>
              <a:rPr lang="kk-KZ" sz="2800" b="1" dirty="0">
                <a:solidFill>
                  <a:schemeClr val="tx2"/>
                </a:solidFill>
                <a:latin typeface="Century Gothic" pitchFamily="34" charset="0"/>
              </a:rPr>
              <a:t>2</a:t>
            </a:r>
            <a:r>
              <a:rPr lang="kk-KZ" sz="2800" b="1" dirty="0" smtClean="0">
                <a:solidFill>
                  <a:schemeClr val="tx2"/>
                </a:solidFill>
                <a:latin typeface="Century Gothic" pitchFamily="34" charset="0"/>
              </a:rPr>
              <a:t>6 мая 2022 года</a:t>
            </a:r>
            <a:endParaRPr lang="ru-RU" sz="28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pic>
        <p:nvPicPr>
          <p:cNvPr id="10" name="Picture 2" descr="C:\Users\Айганым\Desktop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86" y="2296799"/>
            <a:ext cx="2130680" cy="1731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70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2607" y="599090"/>
            <a:ext cx="11219793" cy="81854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ru-RU" sz="2200" b="1" dirty="0">
                <a:solidFill>
                  <a:schemeClr val="tx2"/>
                </a:solidFill>
              </a:rPr>
              <a:t>Стандарт государственной услуги </a:t>
            </a:r>
            <a:r>
              <a:rPr lang="ru-RU" sz="2200" b="1" dirty="0" smtClean="0">
                <a:solidFill>
                  <a:schemeClr val="tx2"/>
                </a:solidFill>
              </a:rPr>
              <a:t>«Прием </a:t>
            </a:r>
            <a:r>
              <a:rPr lang="ru-RU" sz="2200" b="1" dirty="0">
                <a:solidFill>
                  <a:schemeClr val="tx2"/>
                </a:solidFill>
              </a:rPr>
              <a:t>документов для прохождения аттестации </a:t>
            </a:r>
            <a:r>
              <a:rPr lang="ru-RU" sz="2200" b="1" dirty="0" smtClean="0">
                <a:solidFill>
                  <a:schemeClr val="tx2"/>
                </a:solidFill>
              </a:rPr>
              <a:t>педагогов» (Приложение 7  к </a:t>
            </a:r>
            <a:r>
              <a:rPr lang="ru-RU" sz="2200" b="1" dirty="0">
                <a:solidFill>
                  <a:schemeClr val="tx2"/>
                </a:solidFill>
              </a:rPr>
              <a:t>Правилам и </a:t>
            </a:r>
            <a:r>
              <a:rPr lang="ru-RU" sz="2200" b="1" dirty="0" smtClean="0">
                <a:solidFill>
                  <a:schemeClr val="tx2"/>
                </a:solidFill>
              </a:rPr>
              <a:t>условиям проведения аттестации педагогов)</a:t>
            </a:r>
            <a:r>
              <a:rPr lang="ru-RU" sz="2200" dirty="0">
                <a:solidFill>
                  <a:schemeClr val="tx2"/>
                </a:solidFill>
              </a:rPr>
              <a:t/>
            </a:r>
            <a:br>
              <a:rPr lang="ru-RU" sz="2200" dirty="0">
                <a:solidFill>
                  <a:schemeClr val="tx2"/>
                </a:solidFill>
              </a:rPr>
            </a:br>
            <a:endParaRPr lang="ru-RU" sz="22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10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9544" y="1292773"/>
            <a:ext cx="1166648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smtClean="0">
                <a:solidFill>
                  <a:schemeClr val="tx2"/>
                </a:solidFill>
              </a:rPr>
              <a:t>К </a:t>
            </a:r>
            <a:r>
              <a:rPr lang="ru-RU" sz="1800" b="1" dirty="0" err="1">
                <a:solidFill>
                  <a:schemeClr val="tx2"/>
                </a:solidFill>
              </a:rPr>
              <a:t>услугодателю</a:t>
            </a:r>
            <a:r>
              <a:rPr lang="ru-RU" sz="1800" b="1" dirty="0">
                <a:solidFill>
                  <a:schemeClr val="tx2"/>
                </a:solidFill>
              </a:rPr>
              <a:t>: </a:t>
            </a:r>
          </a:p>
          <a:p>
            <a:r>
              <a:rPr lang="ru-RU" sz="1800" dirty="0">
                <a:solidFill>
                  <a:schemeClr val="tx2"/>
                </a:solidFill>
              </a:rPr>
              <a:t> 1) заявление;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2) документ, удостоверяющий личность (требуется для идентификации личности) (возвращается владельцу) либо электронный документ из сервиса цифровых документов (для идентификации); </a:t>
            </a:r>
          </a:p>
          <a:p>
            <a:r>
              <a:rPr lang="ru-RU" sz="1800" dirty="0">
                <a:solidFill>
                  <a:schemeClr val="tx2"/>
                </a:solidFill>
              </a:rPr>
              <a:t> 3) диплом об образовании;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4) документ о прохождении курсов переподготовки (при наличии);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5) документ, подтверждающий трудовую деятельность работника;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b="1" dirty="0">
                <a:solidFill>
                  <a:schemeClr val="tx2"/>
                </a:solidFill>
              </a:rPr>
              <a:t>в Государственную корпорацию: </a:t>
            </a:r>
          </a:p>
          <a:p>
            <a:r>
              <a:rPr lang="ru-RU" sz="1800" dirty="0">
                <a:solidFill>
                  <a:schemeClr val="tx2"/>
                </a:solidFill>
              </a:rPr>
              <a:t> 1) заявление;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2) диплом об образовании;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3) документ о прохождении курсов переподготовки (при наличии);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4) документ, подтверждающий трудовую деятельность работника;</a:t>
            </a:r>
          </a:p>
          <a:p>
            <a:r>
              <a:rPr lang="ru-RU" sz="1800" b="1" dirty="0">
                <a:solidFill>
                  <a:schemeClr val="tx2"/>
                </a:solidFill>
              </a:rPr>
              <a:t>через веб-портал электронного правительства egov.kz: </a:t>
            </a:r>
          </a:p>
          <a:p>
            <a:r>
              <a:rPr lang="ru-RU" sz="1800" dirty="0">
                <a:solidFill>
                  <a:schemeClr val="tx2"/>
                </a:solidFill>
              </a:rPr>
              <a:t> 1) заявление</a:t>
            </a:r>
          </a:p>
          <a:p>
            <a:r>
              <a:rPr lang="ru-RU" sz="1800" dirty="0">
                <a:solidFill>
                  <a:schemeClr val="tx2"/>
                </a:solidFill>
              </a:rPr>
              <a:t> 2) диплом об образовании;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3) документ о прохождении курсов переподготовки (при наличии);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4) документ, подтверждающий трудовую деятельность работника;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0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11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2607" y="764274"/>
            <a:ext cx="1135117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</a:rPr>
              <a:t>Данные об образовании и трудовой деятельности получаются из информационных систем соответствующих государственных органов посредством шлюза электронного правительства. В случае отсутствия информации, заявитель прикладывает подтверждающие документы.</a:t>
            </a:r>
          </a:p>
          <a:p>
            <a:r>
              <a:rPr lang="ru-RU" sz="1600" b="1" dirty="0">
                <a:solidFill>
                  <a:schemeClr val="tx2"/>
                </a:solidFill>
              </a:rPr>
              <a:t>При этом для прохождения аттестации аттестационная комиссия соответствующего уровня запрашивает по информационной системе следующие данные:</a:t>
            </a:r>
          </a:p>
          <a:p>
            <a:r>
              <a:rPr lang="ru-RU" sz="1600" dirty="0">
                <a:solidFill>
                  <a:schemeClr val="tx2"/>
                </a:solidFill>
              </a:rPr>
              <a:t>1) удостоверение и приказ о присвоенной квалификационной категории (для лиц, ранее имевших квалификационную категорию);</a:t>
            </a:r>
          </a:p>
          <a:p>
            <a:r>
              <a:rPr lang="ru-RU" sz="1600" dirty="0">
                <a:solidFill>
                  <a:schemeClr val="tx2"/>
                </a:solidFill>
              </a:rPr>
              <a:t>2) документ о прохождении национального квалификационного тестирования, эссе;</a:t>
            </a:r>
          </a:p>
          <a:p>
            <a:r>
              <a:rPr lang="ru-RU" sz="1600" dirty="0">
                <a:solidFill>
                  <a:schemeClr val="tx2"/>
                </a:solidFill>
              </a:rPr>
              <a:t>3) документы, подтверждающие профессиональные достижения; </a:t>
            </a:r>
          </a:p>
          <a:p>
            <a:r>
              <a:rPr lang="ru-RU" sz="1600" dirty="0">
                <a:solidFill>
                  <a:schemeClr val="tx2"/>
                </a:solidFill>
              </a:rPr>
              <a:t>4) на квалификационную категорию "педагог-исследователь" или "педагог-мастер" - обобщение опыта; </a:t>
            </a:r>
          </a:p>
          <a:p>
            <a:r>
              <a:rPr lang="ru-RU" sz="1600" dirty="0">
                <a:solidFill>
                  <a:schemeClr val="tx2"/>
                </a:solidFill>
              </a:rPr>
              <a:t>5) видеозаписи уроков/занятий с листами наблюдения и анализом уроков/занятий (за исключением педагогов ПМПК);</a:t>
            </a:r>
          </a:p>
          <a:p>
            <a:r>
              <a:rPr lang="ru-RU" sz="1600" dirty="0">
                <a:solidFill>
                  <a:schemeClr val="tx2"/>
                </a:solidFill>
              </a:rPr>
              <a:t>6) выписка из протокола педагогического совета организации образования.</a:t>
            </a:r>
          </a:p>
          <a:p>
            <a:r>
              <a:rPr lang="ru-RU" sz="1600" b="1" dirty="0">
                <a:solidFill>
                  <a:schemeClr val="tx2"/>
                </a:solidFill>
              </a:rPr>
              <a:t>Примечание: </a:t>
            </a:r>
          </a:p>
          <a:p>
            <a:r>
              <a:rPr lang="ru-RU" sz="1600" dirty="0">
                <a:solidFill>
                  <a:schemeClr val="tx2"/>
                </a:solidFill>
              </a:rPr>
              <a:t>сертификат о прохождении курсов повышения квалификации по программам, согласованным с уполномоченным органом в области образования и документы, подтверждающие профессиональные достижения и обобщение рассматривается Комиссией на официальных сайтах управлений образования и МОН РК (подведомственные организации)</a:t>
            </a:r>
          </a:p>
          <a:p>
            <a:r>
              <a:rPr lang="ru-RU" sz="1600" dirty="0">
                <a:solidFill>
                  <a:schemeClr val="tx2"/>
                </a:solidFill>
              </a:rPr>
              <a:t>документы, подтверждающие достижения обучающихся/воспитанников (за исключением методистов методических кабинетов (центров), педагогов ПМПК, КППК, РЦ); рассматривается аттестационной комиссией на официальных сайтах управлений образования и РНПЦ "</a:t>
            </a:r>
            <a:r>
              <a:rPr lang="ru-RU" sz="1600" dirty="0" err="1">
                <a:solidFill>
                  <a:schemeClr val="tx2"/>
                </a:solidFill>
              </a:rPr>
              <a:t>Дарын</a:t>
            </a:r>
            <a:r>
              <a:rPr lang="ru-RU" sz="1600" dirty="0">
                <a:solidFill>
                  <a:schemeClr val="tx2"/>
                </a:solidFill>
              </a:rPr>
              <a:t>" </a:t>
            </a:r>
            <a:r>
              <a:rPr lang="ru-RU" sz="1600" b="1" dirty="0">
                <a:solidFill>
                  <a:schemeClr val="tx2"/>
                </a:solidFill>
              </a:rPr>
              <a:t>в соответствии с перечнем республиканских и международных олимпиад, конкурсов и соревнований, утвержденным уполномоченным органом в области образования.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0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3" y="1072055"/>
            <a:ext cx="11377448" cy="34558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Критерии оценивания портфолио педагога организаций общего среднего образования на присвоение (подтверждение) квалификационной категории</a:t>
            </a:r>
            <a:r>
              <a:rPr lang="ru-RU" dirty="0">
                <a:solidFill>
                  <a:schemeClr val="tx2"/>
                </a:solidFill>
              </a:rPr>
              <a:t/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12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31076" y="1434662"/>
            <a:ext cx="11540358" cy="4083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Качество знаний обучающихся за последние три учебных года. С учетом динамики качества знаний (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четверть/полугодие)</a:t>
            </a:r>
            <a:r>
              <a:rPr lang="ru-RU" sz="2400" baseline="300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Работа со слабоуспевающими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учащимися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Качество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преподавания</a:t>
            </a:r>
            <a:r>
              <a:rPr lang="ru-RU" sz="2400" baseline="30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Достижения, обучающихся в конкурсах или олимпиадах, или соревнованиях в соответствии с приказом №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514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Достижения педагога в профессиональных конкурсах или олимпиадах в соответствии с приказом №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514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Обобщение педагогического опыта</a:t>
            </a:r>
          </a:p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</p:spTree>
    <p:extLst>
      <p:ext uri="{BB962C8B-B14F-4D97-AF65-F5344CB8AC3E}">
        <p14:creationId xmlns:p14="http://schemas.microsoft.com/office/powerpoint/2010/main" val="25680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3" y="1072055"/>
            <a:ext cx="11377448" cy="34558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Критерии оценивания портфолио педагога организаций общего среднего образования на присвоение (подтверждение) квалификационной категории</a:t>
            </a:r>
            <a:r>
              <a:rPr lang="ru-RU" dirty="0">
                <a:solidFill>
                  <a:schemeClr val="tx2"/>
                </a:solidFill>
              </a:rPr>
              <a:t/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13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77921"/>
              </p:ext>
            </p:extLst>
          </p:nvPr>
        </p:nvGraphicFramePr>
        <p:xfrm>
          <a:off x="220716" y="1329658"/>
          <a:ext cx="11808374" cy="550493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936136"/>
                <a:gridCol w="3877615"/>
                <a:gridCol w="4994623"/>
              </a:tblGrid>
              <a:tr h="2165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Критерии оценивания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432" marR="46432" marT="0" marB="0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</a:rPr>
                        <a:t>Педагог-модератор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</a:rPr>
                        <a:t>Педагог-эксперт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 anchor="ctr"/>
                </a:tc>
              </a:tr>
              <a:tr h="828564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</a:rPr>
                        <a:t>Качество знаний обучающихся за последние три учебных года. С учетом динамики качества знаний (четверть/полугодие)</a:t>
                      </a:r>
                      <a:r>
                        <a:rPr lang="ru-RU" sz="1200" b="0" baseline="30000" dirty="0">
                          <a:solidFill>
                            <a:schemeClr val="tx2"/>
                          </a:solidFill>
                          <a:effectLst/>
                        </a:rPr>
                        <a:t>1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Динамика роста качества знаний - на 3%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Динамика роста качества знаний - на 4%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</a:tr>
              <a:tr h="103257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</a:rPr>
                        <a:t>Работа со слабоуспевающими учащимися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Динамика обучаемости – на уменьшение или на увеличение. Работа по предупреждению неуспеваемости (наличие плана работы, анализ и выявление (1 раз на начало учебного года), анкетирование (1 раз в конце учебного года)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Динамика обучаемости – на уменьшение или на увеличение. Работа по предупреждению неуспеваемости (наличие плана работы, анализ и выявление (1 раз на начало учебного года), анкетирование (1 раз в конце учебного года)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</a:tr>
              <a:tr h="123659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</a:rPr>
                        <a:t>Качество преподавания</a:t>
                      </a:r>
                      <a:r>
                        <a:rPr lang="ru-RU" sz="1200" b="0" baseline="30000" dirty="0">
                          <a:solidFill>
                            <a:schemeClr val="tx2"/>
                          </a:solidFill>
                          <a:effectLst/>
                        </a:rPr>
                        <a:t>2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Видеозапись урока (продолжительностью 10 минут. Основное требование: без монтажа, аудио- видео склеиваний) с листом наблюдения и анализом урока заместителя руководителя и руководителя организации образования, (не менее 2-х уроков за текущий учебный год)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Видеозапись урока (продолжительностью 10 минут. Основное требование: без монтажа, аудио- видео склеиваний) с листом наблюдения и анализом урока заместителя руководителя и руководителя организации образования (не менее 2-х уроков за текущий учебный год)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</a:tr>
              <a:tr h="624551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</a:rPr>
                        <a:t>Достижения, обучающихся в конкурсах или олимпиадах, или соревнованиях в соответствии с приказом № 514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Победитель или призер, или участник. Уровень района/города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Победитель или призер, или участник. Уровень области/городов республиканского значения и столицы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</a:tr>
              <a:tr h="69034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</a:rPr>
                        <a:t>Достижения педагога в профессиональных конкурсах или олимпиадах в соответствии с приказом №514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-не</a:t>
                      </a:r>
                      <a:r>
                        <a:rPr lang="ru-RU" sz="14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требуется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Победитель или призер, или участник. Уровень области/городов республиканского значения и столицы (при наличии)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</a:tr>
              <a:tr h="556547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</a:rPr>
                        <a:t>Обобщение педагогического опыта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effectLst/>
                        </a:rPr>
                        <a:t>не</a:t>
                      </a:r>
                      <a:r>
                        <a:rPr lang="ru-RU" sz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требуется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  <a:effectLst/>
                        </a:rPr>
                        <a:t>-не</a:t>
                      </a:r>
                      <a:r>
                        <a:rPr lang="ru-RU" sz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требуется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</a:tr>
              <a:tr h="21652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9" marR="6449" marT="6449" marB="644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46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4855"/>
            <a:ext cx="11582401" cy="80278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/>
                </a:solidFill>
              </a:rPr>
              <a:t>Критерии оценивания портфолио педагога организаций общего среднего образования </a:t>
            </a:r>
            <a:r>
              <a:rPr lang="ru-RU" sz="2000" b="1" dirty="0" smtClean="0">
                <a:solidFill>
                  <a:schemeClr val="tx2"/>
                </a:solidFill>
              </a:rPr>
              <a:t>на </a:t>
            </a:r>
            <a:br>
              <a:rPr lang="ru-RU" sz="2000" b="1" dirty="0" smtClean="0">
                <a:solidFill>
                  <a:schemeClr val="tx2"/>
                </a:solidFill>
              </a:rPr>
            </a:br>
            <a:r>
              <a:rPr lang="ru-RU" sz="2000" b="1" dirty="0" smtClean="0">
                <a:solidFill>
                  <a:schemeClr val="tx2"/>
                </a:solidFill>
              </a:rPr>
              <a:t>присвоение </a:t>
            </a:r>
            <a:r>
              <a:rPr lang="ru-RU" sz="2000" b="1" dirty="0">
                <a:solidFill>
                  <a:schemeClr val="tx2"/>
                </a:solidFill>
              </a:rPr>
              <a:t>(подтверждение) квалификационной категории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14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013324" cy="703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069114"/>
              </p:ext>
            </p:extLst>
          </p:nvPr>
        </p:nvGraphicFramePr>
        <p:xfrm>
          <a:off x="173421" y="1376163"/>
          <a:ext cx="11839904" cy="546558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3758338"/>
                <a:gridCol w="8081566"/>
              </a:tblGrid>
              <a:tr h="2515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Критерии оценивания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753" marR="34753" marT="0" marB="0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Педагог-исследователь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 anchor="ctr"/>
                </a:tc>
              </a:tr>
              <a:tr h="735503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Качество знаний обучающихся за последние три учебных года. С учетом динамики качества знаний (четверть/полугодие)</a:t>
                      </a:r>
                      <a:r>
                        <a:rPr lang="ru-RU" sz="1400" b="0" baseline="30000" dirty="0">
                          <a:solidFill>
                            <a:schemeClr val="tx2"/>
                          </a:solidFill>
                          <a:effectLst/>
                        </a:rPr>
                        <a:t>1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Динамика роста качества знаний - на 5%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74267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Работа со слабоуспевающими учащимися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Динамика обучаемости – на уменьшение или на увеличение. Работа по предупреждению неуспеваемости (наличие плана работы, анализ и выявление (1 раз на начало учебного года), анкетирование (1 раз в конце учебного года)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66699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Качество преподавания</a:t>
                      </a:r>
                      <a:r>
                        <a:rPr lang="ru-RU" sz="1400" b="0" baseline="30000" dirty="0">
                          <a:solidFill>
                            <a:schemeClr val="tx2"/>
                          </a:solidFill>
                          <a:effectLst/>
                        </a:rPr>
                        <a:t>2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Видеозапись урока (продолжительностью 10 минут. Основное требование: без монтажа, аудио- видео склеиваний) с листом наблюдения и анализом урока заместителя руководителя и руководителя организации образования (не менее 3-х уроков за текущий учебный год)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735503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Достижения, обучающихся в конкурсах или олимпиадах, или соревнованиях в соответствии с приказом № 514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Победитель или призер, или участник Уровень области/городов республиканского значения и столицы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44941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Достижения педагога в профессиональных конкурсах или олимпиадах в соответствии с приказом №514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Победитель или призер, или участник. Уровень области/городов республиканского значения и столицы (при наличии)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99039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Обобщение педагогического опыта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выступление на семинарах, конференциях, форумах на уровне области/городов (представляются копии программы, публикации в сборнике) 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</a:rPr>
                        <a:t>или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разработка методических материалов (представляется решение учебно-методического совета соответствующего уровня (при управлении образования) или свидетельство об авторском праве) или документ о внесении опыта в банк данных соответствующего уровня (при управлении образования) или наличие свидетельства об авторском праве (управлением образования)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40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9545" y="459648"/>
            <a:ext cx="11282855" cy="61240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Пояснения к критериям оценивания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15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993228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1600" baseline="30000" dirty="0">
                <a:solidFill>
                  <a:schemeClr val="tx2"/>
                </a:solidFill>
              </a:rPr>
              <a:t>1</a:t>
            </a:r>
            <a:r>
              <a:rPr lang="ru-RU" sz="1600" dirty="0">
                <a:solidFill>
                  <a:schemeClr val="tx2"/>
                </a:solidFill>
              </a:rPr>
              <a:t>Информация о динамике качества знания (четверть/полугодие) обучающихся выгружается из автоматизированных информационных систем или НОБД. В случае их отсутствия информация предоставляется в электронном формате - сканированный вариант за подписью первого руководителя</a:t>
            </a:r>
            <a:r>
              <a:rPr lang="ru-RU" sz="1600" dirty="0" smtClean="0">
                <a:solidFill>
                  <a:schemeClr val="tx2"/>
                </a:solidFill>
              </a:rPr>
              <a:t>.  </a:t>
            </a:r>
            <a:r>
              <a:rPr lang="ru-RU" sz="1600" dirty="0">
                <a:solidFill>
                  <a:schemeClr val="tx2"/>
                </a:solidFill>
              </a:rPr>
              <a:t>Ответственность за достоверность данных несут педагог и руководитель</a:t>
            </a:r>
            <a:r>
              <a:rPr lang="ru-RU" sz="1600" dirty="0" smtClean="0">
                <a:solidFill>
                  <a:schemeClr val="tx2"/>
                </a:solidFill>
              </a:rPr>
              <a:t>.</a:t>
            </a:r>
          </a:p>
          <a:p>
            <a:endParaRPr lang="ru-RU" sz="1600" dirty="0">
              <a:solidFill>
                <a:schemeClr val="tx2"/>
              </a:solidFill>
            </a:endParaRPr>
          </a:p>
          <a:p>
            <a:r>
              <a:rPr lang="ru-RU" sz="1600" dirty="0">
                <a:solidFill>
                  <a:schemeClr val="tx2"/>
                </a:solidFill>
              </a:rPr>
              <a:t>      </a:t>
            </a:r>
            <a:r>
              <a:rPr lang="ru-RU" sz="1600" b="1" dirty="0">
                <a:solidFill>
                  <a:schemeClr val="tx2"/>
                </a:solidFill>
              </a:rPr>
              <a:t> </a:t>
            </a:r>
            <a:r>
              <a:rPr lang="ru-RU" sz="1600" b="1" baseline="30000" dirty="0">
                <a:solidFill>
                  <a:schemeClr val="tx2"/>
                </a:solidFill>
              </a:rPr>
              <a:t>2</a:t>
            </a:r>
            <a:r>
              <a:rPr lang="ru-RU" sz="1600" b="1" dirty="0">
                <a:solidFill>
                  <a:schemeClr val="tx2"/>
                </a:solidFill>
              </a:rPr>
              <a:t>Рекомендуемые требования к видео записи урока:</a:t>
            </a:r>
          </a:p>
          <a:p>
            <a:r>
              <a:rPr lang="ru-RU" sz="1600" dirty="0">
                <a:solidFill>
                  <a:schemeClr val="tx2"/>
                </a:solidFill>
              </a:rPr>
              <a:t>      указывается ФИО аттестуемого, место работы, должность, предмет, класс, учебные цели, тема урока;</a:t>
            </a:r>
          </a:p>
          <a:p>
            <a:r>
              <a:rPr lang="ru-RU" sz="1600" dirty="0">
                <a:solidFill>
                  <a:schemeClr val="tx2"/>
                </a:solidFill>
              </a:rPr>
              <a:t>      отсутствуют водяные знаки, посторонние надписи или реклама;</a:t>
            </a:r>
          </a:p>
          <a:p>
            <a:r>
              <a:rPr lang="ru-RU" sz="1600" dirty="0">
                <a:solidFill>
                  <a:schemeClr val="tx2"/>
                </a:solidFill>
              </a:rPr>
              <a:t>      отсутствуют посторонние звуковые шумы;</a:t>
            </a:r>
          </a:p>
          <a:p>
            <a:r>
              <a:rPr lang="ru-RU" sz="1600" dirty="0">
                <a:solidFill>
                  <a:schemeClr val="tx2"/>
                </a:solidFill>
              </a:rPr>
              <a:t>      рекомендуемое разрешение видео урока 1280х720 (720Р)</a:t>
            </a:r>
          </a:p>
          <a:p>
            <a:r>
              <a:rPr lang="ru-RU" sz="1600" dirty="0">
                <a:solidFill>
                  <a:schemeClr val="tx2"/>
                </a:solidFill>
              </a:rPr>
              <a:t>      речь соответствует нормам современного казахского, русского или иностранного языка (например, на уроках английского языка);</a:t>
            </a:r>
          </a:p>
          <a:p>
            <a:r>
              <a:rPr lang="ru-RU" sz="1600" dirty="0">
                <a:solidFill>
                  <a:schemeClr val="tx2"/>
                </a:solidFill>
              </a:rPr>
              <a:t>      видео предоставляется в одном из популярных и распространенных форматов видео файлов.avi или .mp4</a:t>
            </a:r>
          </a:p>
          <a:p>
            <a:r>
              <a:rPr lang="ru-RU" sz="1600" b="1" dirty="0">
                <a:solidFill>
                  <a:schemeClr val="tx2"/>
                </a:solidFill>
              </a:rPr>
              <a:t>    </a:t>
            </a:r>
            <a:endParaRPr lang="ru-RU" sz="1600" dirty="0" smtClean="0">
              <a:solidFill>
                <a:schemeClr val="tx2"/>
              </a:solidFill>
            </a:endParaRPr>
          </a:p>
          <a:p>
            <a:pPr algn="just"/>
            <a:r>
              <a:rPr lang="ru-RU" sz="1600" dirty="0">
                <a:solidFill>
                  <a:schemeClr val="tx2"/>
                </a:solidFill>
              </a:rPr>
              <a:t>  </a:t>
            </a:r>
            <a:r>
              <a:rPr lang="ru-RU" sz="1800" b="1" dirty="0">
                <a:solidFill>
                  <a:srgbClr val="FF0000"/>
                </a:solidFill>
              </a:rPr>
              <a:t>Примечание: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>
                <a:solidFill>
                  <a:srgbClr val="FF0000"/>
                </a:solidFill>
              </a:rPr>
              <a:t>все критерии оценивания портфолио педагога на присвоение (подтверждение) квалификационной категории представляются за период между процедурами присвоения (подтверждения) категории, </a:t>
            </a:r>
            <a:r>
              <a:rPr lang="ru-RU" sz="1800" b="1" dirty="0">
                <a:solidFill>
                  <a:srgbClr val="FF0000"/>
                </a:solidFill>
              </a:rPr>
              <a:t>являются обязательными.</a:t>
            </a:r>
          </a:p>
          <a:p>
            <a:r>
              <a:rPr lang="ru-RU" sz="1600" dirty="0">
                <a:solidFill>
                  <a:schemeClr val="tx2"/>
                </a:solidFill>
              </a:rPr>
              <a:t>      Документы, подтверждающие достижения обучающихся/воспитанников, рассматриваются аттестационной комиссией на официальных сайтах управлений образования и РНПЦ "</a:t>
            </a:r>
            <a:r>
              <a:rPr lang="ru-RU" sz="1600" dirty="0" err="1">
                <a:solidFill>
                  <a:schemeClr val="tx2"/>
                </a:solidFill>
              </a:rPr>
              <a:t>Дарын</a:t>
            </a:r>
            <a:r>
              <a:rPr lang="ru-RU" sz="1600" dirty="0" smtClean="0">
                <a:solidFill>
                  <a:schemeClr val="tx2"/>
                </a:solidFill>
              </a:rPr>
              <a:t>".</a:t>
            </a:r>
          </a:p>
          <a:p>
            <a:pPr algn="just"/>
            <a:r>
              <a:rPr lang="ru-RU" b="1" dirty="0" smtClean="0">
                <a:solidFill>
                  <a:schemeClr val="tx2"/>
                </a:solidFill>
              </a:rPr>
              <a:t>Наличие </a:t>
            </a:r>
            <a:r>
              <a:rPr lang="ru-RU" b="1" dirty="0">
                <a:solidFill>
                  <a:schemeClr val="tx2"/>
                </a:solidFill>
              </a:rPr>
              <a:t>выписки из протокола заседания педагогического совета согласно приложению 29 к настоящим </a:t>
            </a:r>
            <a:r>
              <a:rPr lang="ru-RU" b="1" dirty="0" smtClean="0">
                <a:solidFill>
                  <a:schemeClr val="tx2"/>
                </a:solidFill>
              </a:rPr>
              <a:t>Правилам</a:t>
            </a:r>
          </a:p>
          <a:p>
            <a:r>
              <a:rPr lang="ru-RU" b="1" dirty="0">
                <a:solidFill>
                  <a:schemeClr val="tx2"/>
                </a:solidFill>
              </a:rPr>
              <a:t>Примечание: </a:t>
            </a:r>
            <a:r>
              <a:rPr lang="ru-RU" dirty="0">
                <a:solidFill>
                  <a:schemeClr val="tx2"/>
                </a:solidFill>
              </a:rPr>
              <a:t>для педагогов по предметам "Цифровая грамотность", "Информатика" - документ о прохождении дополнительного обучения по программам: "Основы программирования в </a:t>
            </a:r>
            <a:r>
              <a:rPr lang="ru-RU" dirty="0" err="1">
                <a:solidFill>
                  <a:schemeClr val="tx2"/>
                </a:solidFill>
              </a:rPr>
              <a:t>Пайтон</a:t>
            </a:r>
            <a:r>
              <a:rPr lang="ru-RU" dirty="0">
                <a:solidFill>
                  <a:schemeClr val="tx2"/>
                </a:solidFill>
              </a:rPr>
              <a:t> (</a:t>
            </a:r>
            <a:r>
              <a:rPr lang="ru-RU" dirty="0" err="1">
                <a:solidFill>
                  <a:schemeClr val="tx2"/>
                </a:solidFill>
              </a:rPr>
              <a:t>Python</a:t>
            </a:r>
            <a:r>
              <a:rPr lang="ru-RU" dirty="0">
                <a:solidFill>
                  <a:schemeClr val="tx2"/>
                </a:solidFill>
              </a:rPr>
              <a:t>)", "Обучение работе с Майкрософт (</a:t>
            </a:r>
            <a:r>
              <a:rPr lang="ru-RU" dirty="0" err="1">
                <a:solidFill>
                  <a:schemeClr val="tx2"/>
                </a:solidFill>
              </a:rPr>
              <a:t>Microsoft</a:t>
            </a:r>
            <a:r>
              <a:rPr lang="ru-RU" dirty="0">
                <a:solidFill>
                  <a:schemeClr val="tx2"/>
                </a:solidFill>
              </a:rPr>
              <a:t>)" (при наличии)</a:t>
            </a: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5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261834" cy="671293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Лист оценивания портфолио педагога организации общего среднего </a:t>
            </a:r>
            <a:r>
              <a:rPr lang="ru-RU" sz="2400" b="1" dirty="0" smtClean="0">
                <a:solidFill>
                  <a:schemeClr val="tx2"/>
                </a:solidFill>
              </a:rPr>
              <a:t>образования на </a:t>
            </a:r>
            <a:r>
              <a:rPr lang="ru-RU" sz="2400" b="1" dirty="0">
                <a:solidFill>
                  <a:schemeClr val="tx2"/>
                </a:solidFill>
              </a:rPr>
              <a:t>присвоение (подтверждение) квалификационной категории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16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275728"/>
              </p:ext>
            </p:extLst>
          </p:nvPr>
        </p:nvGraphicFramePr>
        <p:xfrm>
          <a:off x="788276" y="1340067"/>
          <a:ext cx="11020096" cy="484001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0148343"/>
                <a:gridCol w="871753"/>
              </a:tblGrid>
              <a:tr h="72757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 err="1">
                          <a:solidFill>
                            <a:schemeClr val="tx2"/>
                          </a:solidFill>
                          <a:effectLst/>
                        </a:rPr>
                        <a:t>Разделы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2"/>
                          </a:solidFill>
                          <a:effectLst/>
                        </a:rPr>
                        <a:t>портфолио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</a:rPr>
                        <a:t>Комментарий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248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 b="0" dirty="0">
                          <a:solidFill>
                            <a:schemeClr val="tx2"/>
                          </a:solidFill>
                          <a:effectLst/>
                        </a:rPr>
                        <a:t>Показатели качества знаний обучающихся за весь период, включающий результаты внешней оценки учебных достижений, итоговой аттестации учащихся</a:t>
                      </a:r>
                      <a:endParaRPr lang="ru-RU" sz="2000" b="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248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 b="0" dirty="0">
                          <a:solidFill>
                            <a:schemeClr val="tx2"/>
                          </a:solidFill>
                          <a:effectLst/>
                        </a:rPr>
                        <a:t>Копии документов, подтверждающих обобщение опыта</a:t>
                      </a:r>
                      <a:endParaRPr lang="ru-RU" sz="2000" b="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248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0" dirty="0" err="1">
                          <a:solidFill>
                            <a:schemeClr val="tx2"/>
                          </a:solidFill>
                          <a:effectLst/>
                        </a:rPr>
                        <a:t>Листы</a:t>
                      </a:r>
                      <a:r>
                        <a:rPr lang="en-US" sz="2000" b="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2"/>
                          </a:solidFill>
                          <a:effectLst/>
                        </a:rPr>
                        <a:t>наблюдения</a:t>
                      </a:r>
                      <a:r>
                        <a:rPr lang="en-US" sz="2000" b="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2"/>
                          </a:solidFill>
                          <a:effectLst/>
                        </a:rPr>
                        <a:t>уроков</a:t>
                      </a:r>
                      <a:endParaRPr lang="ru-RU" sz="2000" b="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248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 b="0" dirty="0">
                          <a:solidFill>
                            <a:schemeClr val="tx2"/>
                          </a:solidFill>
                          <a:effectLst/>
                        </a:rPr>
                        <a:t>Копии документов, подтверждающих профессиональные достижения педагога</a:t>
                      </a:r>
                      <a:endParaRPr lang="ru-RU" sz="2000" b="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200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2488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0" dirty="0" err="1">
                          <a:solidFill>
                            <a:schemeClr val="tx2"/>
                          </a:solidFill>
                          <a:effectLst/>
                        </a:rPr>
                        <a:t>Рекомендация</a:t>
                      </a:r>
                      <a:endParaRPr lang="ru-RU" sz="2000" b="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243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3" y="1072055"/>
            <a:ext cx="11377448" cy="34558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Порядок очередного присвоения </a:t>
            </a:r>
            <a:r>
              <a:rPr lang="ru-RU" sz="2700" b="1" dirty="0" smtClean="0">
                <a:solidFill>
                  <a:schemeClr val="tx2"/>
                </a:solidFill>
              </a:rPr>
              <a:t>квалификационных категорий педагогам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17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62440"/>
              </p:ext>
            </p:extLst>
          </p:nvPr>
        </p:nvGraphicFramePr>
        <p:xfrm>
          <a:off x="268014" y="1434662"/>
          <a:ext cx="11489507" cy="490049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499820"/>
                <a:gridCol w="3178966"/>
                <a:gridCol w="6810721"/>
              </a:tblGrid>
              <a:tr h="5546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Требования по образованию и стажу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2"/>
                          </a:solidFill>
                          <a:effectLst/>
                        </a:rPr>
                        <a:t>Квалификационные требования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42695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"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педагог-модератор":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лица, имеющие педагогическое или иное профессиональное образование по соответствующему профилю, а также лица, прошедшие курсы переподготовки, </a:t>
                      </a:r>
                      <a:r>
                        <a:rPr lang="ru-RU" sz="1800" b="1" dirty="0">
                          <a:solidFill>
                            <a:schemeClr val="tx2"/>
                          </a:solidFill>
                          <a:effectLst/>
                        </a:rPr>
                        <a:t>педагогический стаж не менее двух лет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, соответствующие следующим профессиональным компетенциям: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соответствует общим требованиям квалификационной категории "педагог", кроме того: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использует инновационные формы, методы и средства обучения;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является участником или призером или победителем конкурса профессионального мастерства или имеет участников или призеров или победителей олимпиад, конкурсов, соревнований, на уровне организации образования, района (города областного значения) в соответствии с перечнем, утвержденным уполномоченным органом в области образования;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396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3" y="1072055"/>
            <a:ext cx="11377448" cy="34558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Порядок очередного присвоения </a:t>
            </a:r>
            <a:r>
              <a:rPr lang="ru-RU" sz="2700" b="1" dirty="0" smtClean="0">
                <a:solidFill>
                  <a:schemeClr val="tx2"/>
                </a:solidFill>
              </a:rPr>
              <a:t>квалификационных категорий </a:t>
            </a:r>
            <a:r>
              <a:rPr lang="ru-RU" sz="2700" b="1" dirty="0">
                <a:solidFill>
                  <a:schemeClr val="tx2"/>
                </a:solidFill>
              </a:rPr>
              <a:t>педагогам</a:t>
            </a:r>
            <a:r>
              <a:rPr lang="ru-RU" dirty="0">
                <a:solidFill>
                  <a:schemeClr val="tx2"/>
                </a:solidFill>
              </a:rPr>
              <a:t/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18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625461"/>
              </p:ext>
            </p:extLst>
          </p:nvPr>
        </p:nvGraphicFramePr>
        <p:xfrm>
          <a:off x="283780" y="1326740"/>
          <a:ext cx="11634951" cy="536295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077589"/>
                <a:gridCol w="2917781"/>
                <a:gridCol w="7639581"/>
              </a:tblGrid>
              <a:tr h="6088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Требования по образованию и стажу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Квалификационные требования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</a:tr>
              <a:tr h="46859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"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педагог-эксперт":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лица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, имеющие педагогическое или иное профессиональное образование по соответствующему профилю, а также лица, прошедшие курсы переподготовки, </a:t>
                      </a:r>
                      <a:r>
                        <a:rPr lang="ru-RU" sz="1800" b="1" dirty="0">
                          <a:solidFill>
                            <a:schemeClr val="tx2"/>
                          </a:solidFill>
                          <a:effectLst/>
                        </a:rPr>
                        <a:t>педагогический стаж не менее трех лет,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 соответствующие следующим профессиональным компетенциям: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соответствует общим требованиям квалификационной категории "педагог-модератор", кроме того: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владеет навыками анализа организованной учебной деятельности, учебно-воспитательного процесса;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конструктивно определяет приоритеты профессионального развития: собственного и коллег на уровне организации образования;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является участником или призером или победителем конкурса профессионального мастерства или имеет участников или победителей или призеров олимпиад, конкурсов, соревнований на уровне района (города областного значения), конкурсов, соревнований на уровне области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подготовил видео-, телеуроки, включенные для трансляции на телевидении области, страны (при наличии);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0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717" y="630621"/>
            <a:ext cx="11361684" cy="787016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Порядок очередного присвоения квалификационных категорий педагогам</a:t>
            </a:r>
            <a:r>
              <a:rPr lang="ru-RU" dirty="0">
                <a:solidFill>
                  <a:schemeClr val="tx2"/>
                </a:solidFill>
              </a:rPr>
              <a:t/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19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698729"/>
              </p:ext>
            </p:extLst>
          </p:nvPr>
        </p:nvGraphicFramePr>
        <p:xfrm>
          <a:off x="141889" y="1022452"/>
          <a:ext cx="12050110" cy="566212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788324"/>
                <a:gridCol w="1528385"/>
                <a:gridCol w="9733401"/>
              </a:tblGrid>
              <a:tr h="601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2"/>
                          </a:solidFill>
                          <a:effectLst/>
                        </a:rPr>
                        <a:t>Требования по образованию и стажу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2"/>
                          </a:solidFill>
                          <a:effectLst/>
                        </a:rPr>
                        <a:t>Квалификационные требования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</a:tr>
              <a:tr h="50609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"педагог-исследователь":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лица, имеющие высшее или послевузовское педагогическое или иное профессиональное образование по соответствующему профилю, 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</a:rPr>
                        <a:t>педагогический стаж не менее пяти лет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, соответствующие следующим профессиональным компетенциям: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</a:t>
                      </a: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соответствует общим требованиям квалификационной категории "педагог-эксперт", кроме того: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владеет навыками исследования урока и разработки инструментов оценивания;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 smtClean="0">
                          <a:solidFill>
                            <a:schemeClr val="tx2"/>
                          </a:solidFill>
                          <a:effectLst/>
                        </a:rPr>
                        <a:t>обеспечивает </a:t>
                      </a: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развитие исследовательских навыков, обучающихся;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обобщает опыт на уровне области, городов республиканского значения и столицы, республики (для республиканских подведомственных организаций и организаций образования отраслевых государственных органов);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является участником или призером или победителем конкурса профессионального мастерства или имеет участников или победителей или призеров олимпиад, конкурсов, соревнований на областном, республиканском, международном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 является участником или призером, или победителем Национальной премии "Учитель Казахстана", обладателем звания "Лучший педагог"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осуществляет наставничество и конструктивно определяет стратегии развития в педагогическом сообществе на уровне района (города областного значения), области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</a:t>
                      </a:r>
                      <a:r>
                        <a:rPr lang="ru-RU" sz="1300" dirty="0" smtClean="0">
                          <a:solidFill>
                            <a:schemeClr val="tx2"/>
                          </a:solidFill>
                          <a:effectLst/>
                        </a:rPr>
                        <a:t>участвует </a:t>
                      </a: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в организации и проведении семинаров, конференций для педагогов, организованных подведомственными организациями образования соответствующего уполномоченного органа;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входит в состав экспертов по экспертизе учебников, учебно-методических комплексов и учебно-методических пособий в соответствии с "Электронной базой экспертов" Республиканского государственного предприятия на праве хозяйственного ведения "Республиканский научно-практический центр экспертизы содержания образования" Министерства образования и науки Республики Казахстан (далее - Республиканский научно-практический центр экспертизы содержания образования) или рекомендованных Республиканским учебно-методическим советом при Департаменте технического и профессионального образования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подготовил видео-, телеуроки, включенные для трансляции на телевидении страны, области, размещенные на образовательных порталах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распространяет опыт работы, используя </a:t>
                      </a:r>
                      <a:r>
                        <a:rPr lang="ru-RU" sz="1300" dirty="0" err="1">
                          <a:solidFill>
                            <a:schemeClr val="tx2"/>
                          </a:solidFill>
                          <a:effectLst/>
                        </a:rPr>
                        <a:t>интернет-ресурсы</a:t>
                      </a: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;</a:t>
                      </a:r>
                      <a:endParaRPr lang="ru-RU" sz="13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0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669" y="425669"/>
            <a:ext cx="11335407" cy="44143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Состав областного экспертного совета </a:t>
            </a:r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(русский язык и литература, английский язык)</a:t>
            </a:r>
            <a: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275191"/>
              </p:ext>
            </p:extLst>
          </p:nvPr>
        </p:nvGraphicFramePr>
        <p:xfrm>
          <a:off x="315310" y="772510"/>
          <a:ext cx="11682249" cy="544874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683269"/>
                <a:gridCol w="3949634"/>
                <a:gridCol w="7049346"/>
              </a:tblGrid>
              <a:tr h="5638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№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ФИО члена ЭС (полностью), контактный телефон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  <a:effectLst/>
                        </a:rPr>
                        <a:t>Место работы, должность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9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1.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2"/>
                          </a:solidFill>
                          <a:effectLst/>
                        </a:rPr>
                        <a:t>Мукашева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2"/>
                          </a:solidFill>
                          <a:effectLst/>
                        </a:rPr>
                        <a:t>Гульсым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2"/>
                          </a:solidFill>
                          <a:effectLst/>
                        </a:rPr>
                        <a:t>Габбасовна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КГКП Учебно-методический центр развития образования Карагандинской области</a:t>
                      </a: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, зав. отдела </a:t>
                      </a:r>
                      <a:r>
                        <a:rPr lang="kk-KZ" sz="1600" dirty="0" smtClean="0">
                          <a:solidFill>
                            <a:schemeClr val="tx2"/>
                          </a:solidFill>
                          <a:effectLst/>
                        </a:rPr>
                        <a:t>ДОиОСО, председатель ЭС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3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2.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Цемох Светлана Михайловна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СШИ им. Н.Нурмакова, учитель русского языка и литературы, председатель ассоциации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3.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Куанова Галина Кабеновна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КГУ «Школа-лицей №1» г. Сарани, 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учитель  русского языка</a:t>
                      </a: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 и литературы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8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4.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  <a:effectLst/>
                        </a:rPr>
                        <a:t>Сон Елена Георгиевна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КГУ «Гимназия имени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</a:rPr>
                        <a:t>К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tx2"/>
                          </a:solidFill>
                          <a:effectLst/>
                        </a:rPr>
                        <a:t>Сатпаева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»,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</a:rPr>
                        <a:t> г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. Караганды, учитель  русского языка</a:t>
                      </a: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 и литературы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9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5.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  <a:effectLst/>
                        </a:rPr>
                        <a:t>Махажанова Айзат Сейтмановна, 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КГУ «Школа-гимназия им. </a:t>
                      </a: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Аль-Фараби», г. Караганды, 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учитель русского языка</a:t>
                      </a: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 и литературы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6.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Рахуба Елена Викторовна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КГУ «СОШ №25» 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 г. Караганды, учитель английского языка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7.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  <a:effectLst/>
                        </a:rPr>
                        <a:t>Хамитова Алмагуль Хасеновна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СШИ «Мурагер»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, учитель английского языка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8.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  <a:effectLst/>
                        </a:rPr>
                        <a:t>Окропиридзе Татьяна Юрьевна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КГУ «Школа-гимназия №1» г. Шахтинск, учитель английского языка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19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9.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Қадырқызы Айгүл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chemeClr val="tx2"/>
                          </a:solidFill>
                          <a:effectLst/>
                        </a:rPr>
                        <a:t>СШИ </a:t>
                      </a:r>
                      <a:r>
                        <a:rPr lang="kk-KZ" sz="1600" smtClean="0">
                          <a:solidFill>
                            <a:schemeClr val="tx2"/>
                          </a:solidFill>
                          <a:effectLst/>
                        </a:rPr>
                        <a:t>«Дарын»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, учитель русского языка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665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3" y="1072055"/>
            <a:ext cx="11377448" cy="345582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tx2"/>
                </a:solidFill>
              </a:rPr>
              <a:t>Порядок </a:t>
            </a:r>
            <a:r>
              <a:rPr lang="ru-RU" sz="3600" b="1" dirty="0">
                <a:solidFill>
                  <a:schemeClr val="tx2"/>
                </a:solidFill>
              </a:rPr>
              <a:t>досрочного присвоения квалификационных категорий педагогам</a:t>
            </a:r>
            <a:r>
              <a:rPr lang="ru-RU" sz="3600" dirty="0">
                <a:solidFill>
                  <a:schemeClr val="tx2"/>
                </a:solidFill>
              </a:rPr>
              <a:t/>
            </a:r>
            <a:br>
              <a:rPr lang="ru-RU" sz="3600" dirty="0">
                <a:solidFill>
                  <a:schemeClr val="tx2"/>
                </a:solidFill>
              </a:rPr>
            </a:b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20</a:t>
            </a:fld>
            <a:endParaRPr lang="ru-RU" dirty="0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6482" y="1576550"/>
            <a:ext cx="116507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          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46842" y="1814253"/>
            <a:ext cx="1154035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ru-RU" sz="2400" dirty="0" smtClean="0"/>
              <a:t> </a:t>
            </a:r>
            <a:r>
              <a:rPr lang="ru-RU" sz="2400" dirty="0">
                <a:solidFill>
                  <a:schemeClr val="tx2"/>
                </a:solidFill>
              </a:rPr>
              <a:t>Досрочное присвоение квалификационной категории </a:t>
            </a:r>
            <a:r>
              <a:rPr lang="ru-RU" sz="2400" b="1" dirty="0">
                <a:solidFill>
                  <a:schemeClr val="tx2"/>
                </a:solidFill>
              </a:rPr>
              <a:t>допускается через два года после очередной аттестации.</a:t>
            </a:r>
            <a:r>
              <a:rPr lang="ru-RU" sz="2400" dirty="0">
                <a:solidFill>
                  <a:schemeClr val="tx2"/>
                </a:solidFill>
              </a:rPr>
              <a:t> Заявление на досрочную аттестацию педагог подает после успешной сдачи НКТ и наличии соответствующих результатов деятельности не менее, чем за последние два года в порядке, определяемом </a:t>
            </a:r>
            <a:r>
              <a:rPr lang="ru-RU" sz="2400" dirty="0" smtClean="0">
                <a:solidFill>
                  <a:schemeClr val="tx2"/>
                </a:solidFill>
              </a:rPr>
              <a:t>Правилами аттестации по </a:t>
            </a:r>
            <a:r>
              <a:rPr lang="ru-RU" sz="2400" dirty="0">
                <a:solidFill>
                  <a:schemeClr val="tx2"/>
                </a:solidFill>
              </a:rPr>
              <a:t>форме согласно приложению 19 к </a:t>
            </a:r>
            <a:r>
              <a:rPr lang="ru-RU" sz="2400" dirty="0" smtClean="0">
                <a:solidFill>
                  <a:schemeClr val="tx2"/>
                </a:solidFill>
              </a:rPr>
              <a:t>Правилам аттестации.</a:t>
            </a:r>
          </a:p>
          <a:p>
            <a:endParaRPr lang="ru-RU" sz="2400" dirty="0" smtClean="0">
              <a:solidFill>
                <a:schemeClr val="tx2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/>
                </a:solidFill>
              </a:rPr>
              <a:t>При </a:t>
            </a:r>
            <a:r>
              <a:rPr lang="ru-RU" sz="2400" dirty="0">
                <a:solidFill>
                  <a:schemeClr val="tx2"/>
                </a:solidFill>
              </a:rPr>
              <a:t>досрочной аттестации при принятии Комиссией решения "не соответствует заявленной квалификационной категории" сохраняется имеющаяся квалификационная категория до завершения срока ее действия.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7332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2" y="764275"/>
            <a:ext cx="11345918" cy="56002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</a:rPr>
              <a:t>Требования к досрочной аттестации на категорию «педагог-модератор»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21</a:t>
            </a:fld>
            <a:endParaRPr lang="ru-RU" dirty="0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6482" y="1576550"/>
            <a:ext cx="116507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         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121754"/>
              </p:ext>
            </p:extLst>
          </p:nvPr>
        </p:nvGraphicFramePr>
        <p:xfrm>
          <a:off x="299544" y="1442137"/>
          <a:ext cx="11587655" cy="4864069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046818"/>
                <a:gridCol w="9540837"/>
              </a:tblGrid>
              <a:tr h="3297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Требования для участия в досрочной аттестации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342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Для досрочного присвоения </a:t>
                      </a:r>
                      <a:r>
                        <a:rPr lang="ru-RU" sz="1800" b="0" dirty="0" smtClean="0">
                          <a:solidFill>
                            <a:schemeClr val="tx2"/>
                          </a:solidFill>
                          <a:effectLst/>
                        </a:rPr>
                        <a:t>категории </a:t>
                      </a: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"педагог-модератор" участвуют педагоги при соответствии не менее двум следующим требованиям:</a:t>
                      </a:r>
                      <a:endParaRPr lang="ru-RU" sz="1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окончившие высшее учебное заведение с правом преподавания предмета (дисциплины) на английском языке, имеющие сертификат (удостоверение), подтверждающие знание английского языка не ниже уровня С1 (по шкале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сефр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 (CEFR) или имеющие диплом с присвоением академической степени "магистра" по научно-педагогическому профилю;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являющиеся призерами или победителями конкурсов профессионального мастерства на уровне района (города областного /республиканского значения)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олимпиад, конкурсов, соревнований на областном уровне в соответствии с перечнем, утвержденным уполномоченным органом в области образования;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56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1" y="614855"/>
            <a:ext cx="11650718" cy="614855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Требования к досрочной аттестации на категорию «</a:t>
            </a:r>
            <a:r>
              <a:rPr lang="ru-RU" sz="2400" b="1" dirty="0" smtClean="0">
                <a:solidFill>
                  <a:schemeClr val="tx2"/>
                </a:solidFill>
              </a:rPr>
              <a:t>педагог-эксперт»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22</a:t>
            </a:fld>
            <a:endParaRPr lang="ru-RU" dirty="0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6482" y="1576550"/>
            <a:ext cx="116507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         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942722"/>
              </p:ext>
            </p:extLst>
          </p:nvPr>
        </p:nvGraphicFramePr>
        <p:xfrm>
          <a:off x="236482" y="1150883"/>
          <a:ext cx="11792607" cy="557557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083019"/>
                <a:gridCol w="9709588"/>
              </a:tblGrid>
              <a:tr h="2655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2"/>
                          </a:solidFill>
                          <a:effectLst/>
                        </a:rPr>
                        <a:t>Требования для участия в досрочной аттестации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</a:tr>
              <a:tr h="5310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Для досрочного присвоения квалификационной категории "педагог-эксперт" участвуют педагоги 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</a:rPr>
                        <a:t>при соответствии не менее шести следующим требованиям</a:t>
                      </a: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 (за исключением лиц, указанных в пятом абзаце настоящего пункта):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призерами или победителями конкурсов профессионального мастерства на областном, республиканском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олимпиад, конкурсов, соревнований на областном, республиканском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владеющие английским языком на уровне не ниже С1 (по шкале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сефр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(CEFR) и преподающие предметы на английском языке;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перешедшие на педагогическую работу в организации образования из высшего учебного заведения, имеющие стаж педагогической работы не менее двух лет;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перешедшие на педагогическую работу в организации образования с производства, из профильных организаций (организации, учреждения и предприятия, соответствующие профилю подготовки кадров в организации образования), имеющие стаж работы по специальности не менее трех лет;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кандидатами или мастерами спорта международного класса по профилирующему предмету;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мастера производственного обучения, имеющие самый высокий квалификационный разряд по профилю;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удостоенные звания "Лучший педагог" районного/городского уровня;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областных чемпионатов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уорлд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скилс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WorldSkills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входящие в состав экспертов по экспертизе учебников, учебно-методических комплексов и учебно-методических пособий в соответствии с "Электронной базой экспертов" Республиканского научно-практического центра экспертизы содержания образования или рекомендованных Республиканским учебно-методическим советом;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видео-, телеуроки, включенные для трансляции на телевидении области, страны.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56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2" y="614856"/>
            <a:ext cx="11345918" cy="536028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Требования к досрочной аттестации на категорию «</a:t>
            </a:r>
            <a:r>
              <a:rPr lang="ru-RU" sz="2400" b="1" dirty="0" smtClean="0">
                <a:solidFill>
                  <a:schemeClr val="tx2"/>
                </a:solidFill>
              </a:rPr>
              <a:t>педагог-исследователь»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23</a:t>
            </a:fld>
            <a:endParaRPr lang="ru-RU" dirty="0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6482" y="1576550"/>
            <a:ext cx="116507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         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678981"/>
              </p:ext>
            </p:extLst>
          </p:nvPr>
        </p:nvGraphicFramePr>
        <p:xfrm>
          <a:off x="236482" y="1040524"/>
          <a:ext cx="11824139" cy="553369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088589"/>
                <a:gridCol w="9735550"/>
              </a:tblGrid>
              <a:tr h="2636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23" marR="48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2"/>
                          </a:solidFill>
                          <a:effectLst/>
                        </a:rPr>
                        <a:t>Требования для участия в досрочной аттестации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23" marR="48923" marT="0" marB="0"/>
                </a:tc>
              </a:tr>
              <a:tr h="52700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Для досрочного присвоения квалификационной категории "педагог-исследователь" участвуют педагоги 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</a:rPr>
                        <a:t>при соответствии не менее шести </a:t>
                      </a: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следующим требованиям: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23" marR="48923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призерами или победителями конкурсов профессионального мастерства на республиканском, международном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олимпиад, конкурсов, соревнований на республиканском, международном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авторами (соавторами)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имеющие ученую степень кандидата наук/доктора или доктора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PhD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и стаж педагогической работы не менее трех лет;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перешедшие на педагогическую работу с предприятия, профильной организации, имеющие стаж работы не менее трех лет;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входящие в состав экспертов по экспертизе учебников, учебно-методических комплексов и учебно-методических пособий в соответствии с "Электронной базой экспертов"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видео-, телеуроки, включенные для трансляции на телевидении области, страны;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удостоенные звания "Лучший педагог" областного уровня;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участниками или призерами, или победителями Национальной премии "Учитель Казахстана";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республиканских или международных чемпионатов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уорлд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скилс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WorldSkills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).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23" marR="489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56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24</a:t>
            </a:fld>
            <a:endParaRPr lang="ru-RU"/>
          </a:p>
        </p:txBody>
      </p:sp>
      <p:sp>
        <p:nvSpPr>
          <p:cNvPr id="5" name="Номер слайда 1">
            <a:extLst>
              <a:ext uri="{FF2B5EF4-FFF2-40B4-BE49-F238E27FC236}">
                <a16:creationId xmlns:a16="http://schemas.microsoft.com/office/drawing/2014/main" xmlns="" id="{7E01EBED-56E2-4756-AC1E-71EB89B05128}"/>
              </a:ext>
            </a:extLst>
          </p:cNvPr>
          <p:cNvSpPr txBox="1">
            <a:spLocks/>
          </p:cNvSpPr>
          <p:nvPr/>
        </p:nvSpPr>
        <p:spPr>
          <a:xfrm>
            <a:off x="11089818" y="6404292"/>
            <a:ext cx="263983" cy="2692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45700" tIns="45700" rIns="45700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DD0D6709-3B5A-47FE-B54C-881DB55A3635}"/>
              </a:ext>
            </a:extLst>
          </p:cNvPr>
          <p:cNvSpPr/>
          <p:nvPr/>
        </p:nvSpPr>
        <p:spPr>
          <a:xfrm>
            <a:off x="2286001" y="2659560"/>
            <a:ext cx="794958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2"/>
                </a:solidFill>
                <a:latin typeface="Century Gothic" pitchFamily="34" charset="0"/>
              </a:rPr>
              <a:t>СПАСИБО ЗА ВНИМАНИЕ!</a:t>
            </a:r>
            <a:endParaRPr lang="ru-RU" sz="44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pic>
        <p:nvPicPr>
          <p:cNvPr id="12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399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669" y="764274"/>
            <a:ext cx="11156731" cy="6533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</a:rPr>
              <a:t>Нормативные правовые документы по аттестации педагогов</a:t>
            </a: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3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83778" y="1529255"/>
            <a:ext cx="11666483" cy="5186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«Правила и условия проведения аттестации педагогов» (в редакции приказа Министра образования и науки РК от 12.11.2021 № 561</a:t>
            </a:r>
            <a:r>
              <a:rPr lang="ru-RU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«Об 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утверждении Типовых квалификационных характеристик должностей педагогических работников и приравненных к ним </a:t>
            </a:r>
            <a:r>
              <a:rPr lang="ru-RU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лиц»  Приказ 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Министра образования и науки Республики Казахстан от 13 июля 2009 года № </a:t>
            </a:r>
            <a:r>
              <a:rPr lang="ru-RU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338 (в 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редакции приказа Министра образования и науки РК от </a:t>
            </a:r>
            <a:r>
              <a:rPr lang="ru-RU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31.03.2022 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ru-RU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121). </a:t>
            </a:r>
          </a:p>
          <a:p>
            <a:pPr marL="441325" indent="-441325" algn="just">
              <a:buFont typeface="Wingdings" pitchFamily="2" charset="2"/>
              <a:buChar char="Ø"/>
            </a:pPr>
            <a:r>
              <a:rPr lang="kk-KZ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Приказ </a:t>
            </a:r>
            <a:r>
              <a:rPr lang="kk-KZ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МОН РК №514 от 07.12.2011 года  «</a:t>
            </a:r>
            <a:r>
              <a:rPr lang="ru-RU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 утверждении Перечня республиканских и международных олимпиад и конкурсов научных проектов (научных соревнований) по общеобразовательным предметам, конкурсов исполнителей, конкурсов профессионального мастерства и спортивных соревнований</a:t>
            </a:r>
            <a:r>
              <a:rPr lang="kk-KZ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» (в редакции приказа МОН РК №232 от 25.05.2021 года) </a:t>
            </a:r>
          </a:p>
          <a:p>
            <a:pPr algn="just"/>
            <a:endParaRPr lang="kk-KZ" sz="4000" b="1" dirty="0">
              <a:latin typeface="Century Gothic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ru-RU" sz="2800" dirty="0">
              <a:solidFill>
                <a:schemeClr val="tx2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5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b="1" dirty="0">
                <a:solidFill>
                  <a:schemeClr val="accent1">
                    <a:lumMod val="75000"/>
                  </a:schemeClr>
                </a:solidFill>
              </a:rPr>
              <a:t>Приказ МОН РК №146 от 8 апреля 2022 года «О проведении аттестации и процедуры присвоения квалификационных категорий, об организации и проведении Национального квалификационного тестирования педагогов организаций образования в 2022 году»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232990"/>
              </p:ext>
            </p:extLst>
          </p:nvPr>
        </p:nvGraphicFramePr>
        <p:xfrm>
          <a:off x="252249" y="1261242"/>
          <a:ext cx="11540358" cy="516557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601957"/>
                <a:gridCol w="4963270"/>
                <a:gridCol w="3026979"/>
                <a:gridCol w="2948152"/>
              </a:tblGrid>
              <a:tr h="2836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№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Этапы аттестации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 половина года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 половина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</a:tr>
              <a:tr h="90373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Сроки проведения аттестации и процедуры присвоения квалификационных категорий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11 апреля по 25 августа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26 сентября по 25 декабря 2022 года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</a:tr>
              <a:tr h="56737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Прием заявлений для участия в НКТ (</a:t>
                      </a:r>
                      <a:r>
                        <a:rPr lang="ru-RU" sz="16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отв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 НЦТ)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5 апреля 2022 года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24 июня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26 сентября 2022 года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</a:tr>
              <a:tr h="72063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Проведение НКТ (отв. НЦТ совместно с ТОО «</a:t>
                      </a:r>
                      <a:r>
                        <a:rPr lang="en-U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FUTURE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»)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11 по 29 апреля 2022 года,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1 по 29 июля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1 по 30 ноября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</a:tr>
              <a:tr h="72063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Работа республиканской комиссии по рассмотрению апелляций </a:t>
                      </a:r>
                      <a:endParaRPr lang="ru-RU" sz="16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18 апреля по 12 мая 2022 года</a:t>
                      </a:r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С 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 июля по 5 августа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10 ноября по 5 декабря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</a:tr>
              <a:tr h="95024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Проведение квалификационной оценки документов педагогов, проходящих аттестацию, на базе организации образования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16 по 20 мая 2022 года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1 по 5 августа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5 по 9 декабря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</a:tr>
              <a:tr h="89863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Работа аттестационных комиссий по проведению процедуры присвоения (подтверждения) квалификационных категорий 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25 мая по 25 августа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 1 октября по 25 декабря 2022 года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494" marR="6149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967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Приказом №146 от 8 апреля 2022 года определено: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5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7655" y="1072055"/>
            <a:ext cx="1176107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marL="342900" indent="-342900" algn="just">
              <a:buFont typeface="Wingdings" pitchFamily="2" charset="2"/>
              <a:buChar char="q"/>
            </a:pPr>
            <a:endParaRPr lang="ru-RU" sz="1800" dirty="0"/>
          </a:p>
          <a:p>
            <a:pPr marL="342900" indent="-342900" algn="just">
              <a:buFont typeface="Wingdings" pitchFamily="2" charset="2"/>
              <a:buChar char="q"/>
            </a:pPr>
            <a:endParaRPr lang="ru-RU" sz="2000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57656" y="1072055"/>
            <a:ext cx="1191873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800" dirty="0" smtClean="0"/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Результат национального квалификационного тестирования считать действительным на один год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lvl="0" indent="-342900" algn="just">
              <a:buFont typeface="Wingdings" pitchFamily="2" charset="2"/>
              <a:buChar char="ü"/>
            </a:pP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Определить общее затрачиваемое время для написания эссе – 60 минут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lvl="0" indent="-342900" algn="just">
              <a:buFont typeface="Wingdings" pitchFamily="2" charset="2"/>
              <a:buChar char="ü"/>
            </a:pP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Усилить контроль за работой аттестационных комиссий городов и районов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lvl="0" indent="-342900" algn="just">
              <a:buFont typeface="Wingdings" pitchFamily="2" charset="2"/>
              <a:buChar char="ü"/>
            </a:pP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Провести информационно-разъяснительную работу среди педагогов о заключении Соглашения с педагогами относительно их персональной ответственности за нарушения правил во время проведения НКТ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lvl="0" indent="-342900" algn="just">
              <a:buFont typeface="Wingdings" pitchFamily="2" charset="2"/>
              <a:buChar char="ü"/>
            </a:pP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Обеспечить открытость процедуры подачи портфолио педагогов в электронном формате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lvl="0" indent="-342900" algn="just">
              <a:buFont typeface="Wingdings" pitchFamily="2" charset="2"/>
              <a:buChar char="ü"/>
            </a:pP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Предусмотреть присвоение квалификационной категории педагогам дошкольных организаций образования, имеющим педагогическое образование не по профилю, при наличии документа о курсах повышения квалификации (или переподготовки).</a:t>
            </a:r>
          </a:p>
          <a:p>
            <a:pPr algn="just"/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27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903" y="551792"/>
            <a:ext cx="11172497" cy="865845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Аттестация </a:t>
            </a:r>
            <a:r>
              <a:rPr lang="kk-KZ" sz="2400" b="1" dirty="0">
                <a:solidFill>
                  <a:schemeClr val="tx2"/>
                </a:solidFill>
              </a:rPr>
              <a:t>педагогов </a:t>
            </a:r>
            <a:r>
              <a:rPr lang="ru-RU" sz="2400" b="1" dirty="0">
                <a:solidFill>
                  <a:schemeClr val="tx2"/>
                </a:solidFill>
              </a:rPr>
              <a:t>включает в себя следующие этапы:</a:t>
            </a:r>
            <a:br>
              <a:rPr lang="ru-RU" sz="2400" b="1" dirty="0">
                <a:solidFill>
                  <a:schemeClr val="tx2"/>
                </a:solidFill>
              </a:rPr>
            </a:b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6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907630"/>
              </p:ext>
            </p:extLst>
          </p:nvPr>
        </p:nvGraphicFramePr>
        <p:xfrm>
          <a:off x="0" y="1444710"/>
          <a:ext cx="12192000" cy="554662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604433"/>
                <a:gridCol w="7160014"/>
                <a:gridCol w="3427553"/>
              </a:tblGrid>
              <a:tr h="4924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Этапы 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аттестации для педагогов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Содержание этапа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Кто проводит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  <a:tr h="1320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НКТ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Для сдачи НКТ педагог подает заявление по специальности, указанной в дипломе или по основной должности. Для педагогов основного среднего и общего среднего образования НКТ состоит из следующих тестовых заданий: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     "Педагогика, методика обучения" – тридцать заданий;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     "Содержание учебного предмета" – семьдесят заданий. 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Оператором проведения НКТ является НЦТ или организация им определяемая.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  <a:tr h="7386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эссе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окончании тестирования педагог пишет эссе. Общее затрачиваемое время - 30 минут. Количество слов – 250-300 слов. Написанное эссе отображается в личном кабинете педагога по ссылке ngt.testcenter.kz.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 эссе ежегодно определяется уполномоченным органом в области образования.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  <a:tr h="12310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квалификационная оценка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Квалификационная оценка включает рассмотрение документов на соответствие перечню документов, изложенных в стандарте государственной услуги по форме согласно приложению 7 Правил аттестации. При отсутствие необходимых документов педагог в течение 3-х рабочих дней приносит недостающие документы.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Проводится организациями образования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  <a:tr h="15203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комплексное аналитическое обобщение результатов деятельности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результатам НКТ на основании заявления педагога (до истечения срока действующей категории) и после квалификационной оценки проводится  комплексное аналитическое обобщение результатов деятельности в соответствии с главой 3 Правил аттестации. Заявление подается с соблюдением сроков прохождения и последовательности категории в соответствии с квалификационными требованиями согласно приказа № 338.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Материалы, представленные педагогами, направляются Комиссией для рассмотрения в экспертный совет два раза в год (до 5 мая и 5 ноября текущего года соответственно)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54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Работа экспертного совета (из Правил аттестации)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7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7655" y="1072055"/>
            <a:ext cx="1176107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dirty="0">
                <a:solidFill>
                  <a:schemeClr val="tx2"/>
                </a:solidFill>
              </a:rPr>
              <a:t>Для проведения процедуры присвоения (подтверждения) квалификационных категорий на соответствие заявленной квалификационной категории создается экспертный совет </a:t>
            </a:r>
            <a:r>
              <a:rPr lang="ru-RU" sz="1600" b="1" dirty="0">
                <a:solidFill>
                  <a:schemeClr val="tx2"/>
                </a:solidFill>
              </a:rPr>
              <a:t>отдельно по каждому предмету или по </a:t>
            </a:r>
            <a:r>
              <a:rPr lang="ru-RU" sz="1600" b="1" dirty="0" smtClean="0">
                <a:solidFill>
                  <a:schemeClr val="tx2"/>
                </a:solidFill>
              </a:rPr>
              <a:t>направлению.</a:t>
            </a:r>
          </a:p>
          <a:p>
            <a:pPr algn="just"/>
            <a:endParaRPr lang="ru-RU" sz="1600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2"/>
                </a:solidFill>
              </a:rPr>
              <a:t>В </a:t>
            </a:r>
            <a:r>
              <a:rPr lang="ru-RU" sz="1600" dirty="0">
                <a:solidFill>
                  <a:schemeClr val="tx2"/>
                </a:solidFill>
              </a:rPr>
              <a:t>состав Экспертного совета входят председатель и члены экспертного совета. Экспертный совет состоит из нечетного количества членов, но не менее, чем из семи человек. Председатель избирается из числа членов Экспертного совета</a:t>
            </a:r>
            <a:r>
              <a:rPr lang="ru-RU" sz="1600" dirty="0" smtClean="0">
                <a:solidFill>
                  <a:schemeClr val="tx2"/>
                </a:solidFill>
              </a:rPr>
              <a:t>.</a:t>
            </a:r>
          </a:p>
          <a:p>
            <a:pPr algn="just"/>
            <a:endParaRPr lang="ru-RU" sz="1600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dirty="0" smtClean="0">
                <a:solidFill>
                  <a:schemeClr val="tx2"/>
                </a:solidFill>
              </a:rPr>
              <a:t>Экспертный </a:t>
            </a:r>
            <a:r>
              <a:rPr lang="ru-RU" sz="1600" dirty="0">
                <a:solidFill>
                  <a:schemeClr val="tx2"/>
                </a:solidFill>
              </a:rPr>
              <a:t>совет рассматривает и оценивает портфолио педагогов на присвоение (подтверждение) квалификационных категорий в соответствии с критериями оценивания портфолио педагогов на присвоение (подтверждение) квалификационных категорий по форме согласно приложению 12 к Правилам </a:t>
            </a:r>
            <a:r>
              <a:rPr lang="kk-KZ" sz="1600" dirty="0" smtClean="0">
                <a:solidFill>
                  <a:schemeClr val="tx2"/>
                </a:solidFill>
              </a:rPr>
              <a:t>аттестации.</a:t>
            </a:r>
          </a:p>
          <a:p>
            <a:pPr marL="342900" indent="-342900" algn="just">
              <a:buFont typeface="Wingdings" pitchFamily="2" charset="2"/>
              <a:buChar char="q"/>
            </a:pPr>
            <a:endParaRPr lang="kk-KZ" sz="1600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b="1" dirty="0">
                <a:solidFill>
                  <a:schemeClr val="tx2"/>
                </a:solidFill>
              </a:rPr>
              <a:t>Экспертный совет отдельно по каждому предмету или по направлению рассматривает и оценивает портфолио с присутствием аттестуемого в дистанционном или очном формате. </a:t>
            </a:r>
            <a:r>
              <a:rPr lang="ru-RU" sz="1600" dirty="0">
                <a:solidFill>
                  <a:schemeClr val="tx2"/>
                </a:solidFill>
              </a:rPr>
              <a:t>Рассмотрение портфолио с участием аттестуемого длится не более 30 минут. При этом, ведется аудио или видеозапись. Аудиовидеозапись хранится в архиве организации проводимого аттестацию не менее одного года</a:t>
            </a:r>
            <a:r>
              <a:rPr lang="ru-RU" sz="1600" dirty="0" smtClean="0">
                <a:solidFill>
                  <a:schemeClr val="tx2"/>
                </a:solidFill>
              </a:rPr>
              <a:t>.</a:t>
            </a:r>
          </a:p>
          <a:p>
            <a:pPr marL="342900" indent="-342900" algn="just">
              <a:buFont typeface="Wingdings" pitchFamily="2" charset="2"/>
              <a:buChar char="q"/>
            </a:pPr>
            <a:endParaRPr lang="ru-RU" sz="1600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1600" dirty="0">
                <a:solidFill>
                  <a:schemeClr val="tx2"/>
                </a:solidFill>
              </a:rPr>
              <a:t>Экспертный совет направляет листы оценивания портфолио педагогов на присвоение (подтверждение) квалификационных категорий и рекомендации по итогам комплексного аналитического обобщения результатов деятельности </a:t>
            </a:r>
            <a:r>
              <a:rPr lang="ru-RU" sz="1600" b="1" i="1" dirty="0">
                <a:solidFill>
                  <a:schemeClr val="tx2"/>
                </a:solidFill>
              </a:rPr>
              <a:t>о соответствии/несоответствии, о соответствии на один уровень</a:t>
            </a:r>
            <a:r>
              <a:rPr lang="ru-RU" sz="1600" dirty="0">
                <a:solidFill>
                  <a:schemeClr val="tx2"/>
                </a:solidFill>
              </a:rPr>
              <a:t> </a:t>
            </a:r>
            <a:r>
              <a:rPr lang="ru-RU" sz="1600" b="1" i="1" dirty="0">
                <a:solidFill>
                  <a:schemeClr val="tx2"/>
                </a:solidFill>
              </a:rPr>
              <a:t>ниже заявленной квалификационной категории</a:t>
            </a:r>
            <a:r>
              <a:rPr lang="ru-RU" sz="1600" dirty="0">
                <a:solidFill>
                  <a:schemeClr val="tx2"/>
                </a:solidFill>
              </a:rPr>
              <a:t> по каждому педагогу в Комиссию в определенные уполномоченным органом в области образования сроки (до 5 июня и 5 декабря текущего года).</a:t>
            </a:r>
          </a:p>
          <a:p>
            <a:pPr marL="342900" indent="-342900" algn="just">
              <a:buFont typeface="Wingdings" pitchFamily="2" charset="2"/>
              <a:buChar char="q"/>
            </a:pPr>
            <a:endParaRPr lang="ru-RU" sz="1800" dirty="0"/>
          </a:p>
          <a:p>
            <a:pPr marL="342900" indent="-342900" algn="just">
              <a:buFont typeface="Wingdings" pitchFamily="2" charset="2"/>
              <a:buChar char="q"/>
            </a:pPr>
            <a:endParaRPr lang="ru-RU" sz="2000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0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248" y="274638"/>
            <a:ext cx="11330152" cy="687059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Алгоритм работы областного экспертного совета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965078"/>
              </p:ext>
            </p:extLst>
          </p:nvPr>
        </p:nvGraphicFramePr>
        <p:xfrm>
          <a:off x="378372" y="931627"/>
          <a:ext cx="11303875" cy="568628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029366"/>
                <a:gridCol w="10274509"/>
              </a:tblGrid>
              <a:tr h="30369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Этапы работы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</a:tr>
              <a:tr h="94902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Председатель каждого экспертного совета принимает портфолио педагогов по акту приема-передачи у председателя областной аттестационной комиссии (по своему предмету, направлению)</a:t>
                      </a:r>
                      <a:endParaRPr lang="ru-RU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</a:tr>
              <a:tr h="62636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8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Члены каждого экспертного совета оценивают портфолио педагогов в соответствии с критериями оценивания портфолио</a:t>
                      </a:r>
                      <a:endParaRPr lang="ru-RU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</a:tr>
              <a:tr h="94902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8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Председатель каждого экспертного совета составляет график рассмотрения портфолио с присутствием аттестуемого. Направляет аттестуемым. Дается ссылка на подключение через </a:t>
                      </a:r>
                      <a:r>
                        <a:rPr lang="en-US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ZOOM</a:t>
                      </a:r>
                      <a:r>
                        <a:rPr lang="ru-RU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ru-RU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</a:tr>
              <a:tr h="62636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8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Рассмотрение портфолио с участием аттестуемого (на одного аттестуемого планировать не более 30 минут). Ведется аудио или видеозапись.</a:t>
                      </a:r>
                      <a:endParaRPr lang="ru-RU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</a:tr>
              <a:tr h="94902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8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Председатель экспертного совета по итогам рассмотрения проверяет работу экспертов, оценивает портфолио и направляет секретарю для формирования протокола и рекомендаций экспертного совета</a:t>
                      </a:r>
                      <a:endParaRPr lang="ru-RU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</a:tr>
              <a:tr h="62636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8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Секретарь экспертных советов формирует протокол и рекомендации, члены экспертного совета подписывают эти документы. </a:t>
                      </a:r>
                      <a:endParaRPr lang="ru-RU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</a:tr>
              <a:tr h="62636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8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После того как все члены экспертного совета подписали, секретарь направляет протокол и рекомендации в аттестационную комиссию.</a:t>
                      </a:r>
                      <a:endParaRPr lang="ru-RU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0601" marR="506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69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</a:rPr>
              <a:t>Подача заявления для прохождения аттестации</a:t>
            </a: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9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7655" y="1072055"/>
            <a:ext cx="1176107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marL="342900" indent="-342900" algn="just">
              <a:buFont typeface="Wingdings" pitchFamily="2" charset="2"/>
              <a:buChar char="q"/>
            </a:pPr>
            <a:endParaRPr lang="ru-RU" sz="1800" dirty="0"/>
          </a:p>
          <a:p>
            <a:pPr marL="342900" indent="-342900" algn="just">
              <a:buFont typeface="Wingdings" pitchFamily="2" charset="2"/>
              <a:buChar char="q"/>
            </a:pPr>
            <a:endParaRPr lang="ru-RU" sz="2000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8014" y="1198179"/>
            <a:ext cx="1165071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800" dirty="0" smtClean="0"/>
          </a:p>
          <a:p>
            <a:pPr algn="just"/>
            <a:r>
              <a:rPr lang="ru-RU" sz="1800" dirty="0" smtClean="0">
                <a:solidFill>
                  <a:schemeClr val="tx2"/>
                </a:solidFill>
              </a:rPr>
              <a:t>По </a:t>
            </a:r>
            <a:r>
              <a:rPr lang="ru-RU" sz="1800" dirty="0">
                <a:solidFill>
                  <a:schemeClr val="tx2"/>
                </a:solidFill>
              </a:rPr>
              <a:t>результатам НКТ на основании заявления педагога (до истечения срока действующей категории) и после квалификационной оценки проводится процедура дальнейшей аттестации: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для педагогов – комплексное аналитическое обобщение результатов деятельности в соответствии с главой 3 </a:t>
            </a:r>
            <a:r>
              <a:rPr lang="ru-RU" sz="1800" dirty="0" smtClean="0">
                <a:solidFill>
                  <a:schemeClr val="tx2"/>
                </a:solidFill>
              </a:rPr>
              <a:t> Правил аттестации;</a:t>
            </a:r>
          </a:p>
          <a:p>
            <a:pPr algn="just"/>
            <a:r>
              <a:rPr lang="ru-RU" sz="1800" dirty="0" smtClean="0">
                <a:solidFill>
                  <a:schemeClr val="tx2"/>
                </a:solidFill>
              </a:rPr>
              <a:t>	Для </a:t>
            </a:r>
            <a:r>
              <a:rPr lang="ru-RU" sz="1800" dirty="0">
                <a:solidFill>
                  <a:schemeClr val="tx2"/>
                </a:solidFill>
              </a:rPr>
              <a:t>получения государственной услуги по аттестации педагогов физическими лицами (далее – </a:t>
            </a:r>
            <a:r>
              <a:rPr lang="ru-RU" sz="1800" dirty="0" err="1">
                <a:solidFill>
                  <a:schemeClr val="tx2"/>
                </a:solidFill>
              </a:rPr>
              <a:t>услугополучатель</a:t>
            </a:r>
            <a:r>
              <a:rPr lang="ru-RU" sz="1800" dirty="0">
                <a:solidFill>
                  <a:schemeClr val="tx2"/>
                </a:solidFill>
              </a:rPr>
              <a:t>) предоставляются заявления по форме согласно приложению </a:t>
            </a:r>
            <a:r>
              <a:rPr lang="en-US" sz="1800" dirty="0">
                <a:solidFill>
                  <a:schemeClr val="tx2"/>
                </a:solidFill>
              </a:rPr>
              <a:t>8 к </a:t>
            </a:r>
            <a:r>
              <a:rPr lang="en-US" sz="1800" dirty="0" err="1" smtClean="0">
                <a:solidFill>
                  <a:schemeClr val="tx2"/>
                </a:solidFill>
              </a:rPr>
              <a:t>Правилам</a:t>
            </a:r>
            <a:r>
              <a:rPr lang="ru-RU" sz="1800" dirty="0" smtClean="0">
                <a:solidFill>
                  <a:schemeClr val="tx2"/>
                </a:solidFill>
              </a:rPr>
              <a:t> аттестации</a:t>
            </a:r>
            <a:r>
              <a:rPr lang="en-US" sz="1800" dirty="0" smtClean="0">
                <a:solidFill>
                  <a:schemeClr val="tx2"/>
                </a:solidFill>
              </a:rPr>
              <a:t>:</a:t>
            </a:r>
            <a:endParaRPr lang="ru-RU" sz="1800" dirty="0">
              <a:solidFill>
                <a:schemeClr val="tx2"/>
              </a:solidFill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sz="1800" dirty="0">
                <a:solidFill>
                  <a:schemeClr val="tx2"/>
                </a:solidFill>
              </a:rPr>
              <a:t>      </a:t>
            </a:r>
            <a:r>
              <a:rPr lang="ru-RU" sz="1800" dirty="0">
                <a:solidFill>
                  <a:schemeClr val="tx2"/>
                </a:solidFill>
              </a:rPr>
              <a:t>в Министерство образования и науки Республики Казахстан (далее – Министерство), Управления образования областей, городов </a:t>
            </a:r>
            <a:r>
              <a:rPr lang="ru-RU" sz="1800" dirty="0" err="1">
                <a:solidFill>
                  <a:schemeClr val="tx2"/>
                </a:solidFill>
              </a:rPr>
              <a:t>Нур</a:t>
            </a:r>
            <a:r>
              <a:rPr lang="ru-RU" sz="1800" dirty="0">
                <a:solidFill>
                  <a:schemeClr val="tx2"/>
                </a:solidFill>
              </a:rPr>
              <a:t>-Султана, Алматы и Шымкента, отделы образования районов и городов областного значения;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или через некоммерческое акционерное общество "Государственная корпорация "Правительство для граждан" (далее – Государственная корпорация);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или через веб-портал "электронного правительства" </a:t>
            </a:r>
            <a:r>
              <a:rPr lang="en-US" sz="1800" dirty="0" err="1">
                <a:solidFill>
                  <a:schemeClr val="tx2"/>
                </a:solidFill>
              </a:rPr>
              <a:t>egov</a:t>
            </a:r>
            <a:r>
              <a:rPr lang="ru-RU" sz="1800" dirty="0">
                <a:solidFill>
                  <a:schemeClr val="tx2"/>
                </a:solidFill>
              </a:rPr>
              <a:t>.</a:t>
            </a:r>
            <a:r>
              <a:rPr lang="en-US" sz="1800" dirty="0" err="1">
                <a:solidFill>
                  <a:schemeClr val="tx2"/>
                </a:solidFill>
              </a:rPr>
              <a:t>kz</a:t>
            </a:r>
            <a:r>
              <a:rPr lang="ru-RU" sz="1800" dirty="0">
                <a:solidFill>
                  <a:schemeClr val="tx2"/>
                </a:solidFill>
              </a:rPr>
              <a:t>. (далее – портал</a:t>
            </a:r>
            <a:r>
              <a:rPr lang="ru-RU" sz="1800" dirty="0" smtClean="0">
                <a:solidFill>
                  <a:schemeClr val="tx2"/>
                </a:solidFill>
              </a:rPr>
              <a:t>).</a:t>
            </a:r>
          </a:p>
          <a:p>
            <a:pPr algn="just"/>
            <a:endParaRPr lang="ru-RU" sz="18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</a:rPr>
              <a:t>!!!</a:t>
            </a:r>
            <a:r>
              <a:rPr lang="ru-RU" sz="1800" b="1" dirty="0" smtClean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FF0000"/>
                </a:solidFill>
              </a:rPr>
              <a:t>Заявление подается </a:t>
            </a:r>
            <a:r>
              <a:rPr lang="ru-RU" sz="2000" b="1" dirty="0">
                <a:solidFill>
                  <a:srgbClr val="FF0000"/>
                </a:solidFill>
              </a:rPr>
              <a:t>с соблюдением сроков прохождения и последовательности категории </a:t>
            </a:r>
            <a:r>
              <a:rPr lang="ru-RU" sz="2000" dirty="0">
                <a:solidFill>
                  <a:srgbClr val="FF0000"/>
                </a:solidFill>
              </a:rPr>
              <a:t>в соответствии с квалификационными требованиями согласно приказа № 338.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404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FFC000"/>
      </a:accent3>
      <a:accent4>
        <a:srgbClr val="8F6C00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3532</TotalTime>
  <Words>3182</Words>
  <Application>Microsoft Office PowerPoint</Application>
  <PresentationFormat>Произвольный</PresentationFormat>
  <Paragraphs>390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Times New Roman</vt:lpstr>
      <vt:lpstr>Wingdings</vt:lpstr>
      <vt:lpstr>Quattrocento Sans</vt:lpstr>
      <vt:lpstr>Calibri</vt:lpstr>
      <vt:lpstr>Century Gothic</vt:lpstr>
      <vt:lpstr>Тема Office</vt:lpstr>
      <vt:lpstr>Презентация PowerPoint</vt:lpstr>
      <vt:lpstr>Состав областного экспертного совета (русский язык и литература, английский язык) </vt:lpstr>
      <vt:lpstr>Нормативные правовые документы по аттестации педагогов</vt:lpstr>
      <vt:lpstr>Приказ МОН РК №146 от 8 апреля 2022 года «О проведении аттестации и процедуры присвоения квалификационных категорий, об организации и проведении Национального квалификационного тестирования педагогов организаций образования в 2022 году» </vt:lpstr>
      <vt:lpstr>Приказом №146 от 8 апреля 2022 года определено:</vt:lpstr>
      <vt:lpstr>Аттестация педагогов включает в себя следующие этапы: </vt:lpstr>
      <vt:lpstr>Работа экспертного совета (из Правил аттестации)</vt:lpstr>
      <vt:lpstr>Алгоритм работы областного экспертного совета </vt:lpstr>
      <vt:lpstr>Подача заявления для прохождения аттестации</vt:lpstr>
      <vt:lpstr> Стандарт государственной услуги «Прием документов для прохождения аттестации педагогов» (Приложение 7  к Правилам и условиям проведения аттестации педагогов) </vt:lpstr>
      <vt:lpstr>Презентация PowerPoint</vt:lpstr>
      <vt:lpstr>Критерии оценивания портфолио педагога организаций общего среднего образования на присвоение (подтверждение) квалификационной категории </vt:lpstr>
      <vt:lpstr>Критерии оценивания портфолио педагога организаций общего среднего образования на присвоение (подтверждение) квалификационной категории </vt:lpstr>
      <vt:lpstr>Критерии оценивания портфолио педагога организаций общего среднего образования на  присвоение (подтверждение) квалификационной категории </vt:lpstr>
      <vt:lpstr>Пояснения к критериям оценивания</vt:lpstr>
      <vt:lpstr>Лист оценивания портфолио педагога организации общего среднего образования на присвоение (подтверждение) квалификационной категории</vt:lpstr>
      <vt:lpstr>Порядок очередного присвоения квалификационных категорий педагогам </vt:lpstr>
      <vt:lpstr>Порядок очередного присвоения квалификационных категорий педагогам </vt:lpstr>
      <vt:lpstr>Порядок очередного присвоения квалификационных категорий педагогам </vt:lpstr>
      <vt:lpstr> Порядок досрочного присвоения квалификационных категорий педагогам </vt:lpstr>
      <vt:lpstr>Требования к досрочной аттестации на категорию «педагог-модератор»</vt:lpstr>
      <vt:lpstr>Требования к досрочной аттестации на категорию «педагог-эксперт»</vt:lpstr>
      <vt:lpstr>Требования к досрочной аттестации на категорию «педагог-исследователь»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ХОДЕ ПОДГОТОВКИ К НОВОМУ  2020-2021 УЧЕБНОМУ ГОДУ</dc:title>
  <dc:creator>ADMIN</dc:creator>
  <cp:lastModifiedBy>Gulmira 203</cp:lastModifiedBy>
  <cp:revision>572</cp:revision>
  <cp:lastPrinted>2022-01-18T11:19:38Z</cp:lastPrinted>
  <dcterms:modified xsi:type="dcterms:W3CDTF">2022-05-16T05:18:45Z</dcterms:modified>
</cp:coreProperties>
</file>