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81" r:id="rId9"/>
    <p:sldId id="282" r:id="rId10"/>
    <p:sldId id="283" r:id="rId11"/>
    <p:sldId id="284" r:id="rId12"/>
    <p:sldId id="285" r:id="rId13"/>
  </p:sldIdLst>
  <p:sldSz cx="12179300" cy="6858000"/>
  <p:notesSz cx="121793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0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447" y="2125980"/>
            <a:ext cx="10352405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6895" y="3840480"/>
            <a:ext cx="852551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0"/>
            <a:ext cx="12179300" cy="422909"/>
          </a:xfrm>
          <a:custGeom>
            <a:avLst/>
            <a:gdLst/>
            <a:ahLst/>
            <a:cxnLst/>
            <a:rect l="l" t="t" r="r" b="b"/>
            <a:pathLst>
              <a:path w="12179300" h="422909">
                <a:moveTo>
                  <a:pt x="0" y="0"/>
                </a:moveTo>
                <a:lnTo>
                  <a:pt x="12179299" y="0"/>
                </a:lnTo>
                <a:lnTo>
                  <a:pt x="12179299" y="422670"/>
                </a:lnTo>
                <a:lnTo>
                  <a:pt x="0" y="422670"/>
                </a:lnTo>
                <a:lnTo>
                  <a:pt x="0" y="0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965" y="1577340"/>
            <a:ext cx="529799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2339" y="1577340"/>
            <a:ext cx="529799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15078" y="913447"/>
            <a:ext cx="2207497" cy="327318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18011" y="837327"/>
            <a:ext cx="2207498" cy="327318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73187" y="989568"/>
            <a:ext cx="2055256" cy="29298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79300" cy="68508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12179300" cy="791845"/>
          </a:xfrm>
          <a:custGeom>
            <a:avLst/>
            <a:gdLst/>
            <a:ahLst/>
            <a:cxnLst/>
            <a:rect l="l" t="t" r="r" b="b"/>
            <a:pathLst>
              <a:path w="12179300" h="791845">
                <a:moveTo>
                  <a:pt x="12179299" y="791653"/>
                </a:moveTo>
                <a:lnTo>
                  <a:pt x="0" y="791653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578740" cy="85711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1513840" cy="791845"/>
          </a:xfrm>
          <a:custGeom>
            <a:avLst/>
            <a:gdLst/>
            <a:ahLst/>
            <a:cxnLst/>
            <a:rect l="l" t="t" r="r" b="b"/>
            <a:pathLst>
              <a:path w="1513840" h="791845">
                <a:moveTo>
                  <a:pt x="1540" y="791653"/>
                </a:moveTo>
                <a:lnTo>
                  <a:pt x="1297" y="742729"/>
                </a:lnTo>
                <a:lnTo>
                  <a:pt x="0" y="2410"/>
                </a:lnTo>
                <a:lnTo>
                  <a:pt x="1513277" y="0"/>
                </a:lnTo>
                <a:lnTo>
                  <a:pt x="1148963" y="787466"/>
                </a:lnTo>
                <a:lnTo>
                  <a:pt x="1540" y="791653"/>
                </a:lnTo>
                <a:close/>
              </a:path>
            </a:pathLst>
          </a:custGeom>
          <a:solidFill>
            <a:srgbClr val="23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0" y="0"/>
            <a:ext cx="12179300" cy="738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393" y="1147391"/>
            <a:ext cx="5177155" cy="2334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0962" y="6377940"/>
            <a:ext cx="3897376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965" y="6377940"/>
            <a:ext cx="28012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9096" y="6377940"/>
            <a:ext cx="28012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79300" cy="6851015"/>
            <a:chOff x="0" y="0"/>
            <a:chExt cx="12179300" cy="6851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79300" cy="68508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1720" y="4643358"/>
              <a:ext cx="2685535" cy="187996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40651" y="635574"/>
            <a:ext cx="230187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20" dirty="0"/>
              <a:t>ҚАУЫМДАСТЫҒЫ</a:t>
            </a:r>
            <a:endParaRPr sz="2000"/>
          </a:p>
        </p:txBody>
      </p:sp>
      <p:sp>
        <p:nvSpPr>
          <p:cNvPr id="6" name="object 6"/>
          <p:cNvSpPr txBox="1"/>
          <p:nvPr/>
        </p:nvSpPr>
        <p:spPr>
          <a:xfrm>
            <a:off x="2409823" y="1160806"/>
            <a:ext cx="7769859" cy="275653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0650" algn="ctr">
              <a:lnSpc>
                <a:spcPct val="100000"/>
              </a:lnSpc>
              <a:spcBef>
                <a:spcPts val="680"/>
              </a:spcBef>
              <a:tabLst>
                <a:tab pos="2074545" algn="l"/>
                <a:tab pos="3025775" algn="l"/>
              </a:tabLst>
            </a:pPr>
            <a:r>
              <a:rPr sz="3200" b="1" spc="-325" dirty="0">
                <a:solidFill>
                  <a:srgbClr val="001F5F"/>
                </a:solidFill>
                <a:latin typeface="Arial"/>
                <a:cs typeface="Arial"/>
              </a:rPr>
              <a:t>2021</a:t>
            </a:r>
            <a:r>
              <a:rPr sz="3200" b="1" spc="-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95" dirty="0">
                <a:solidFill>
                  <a:srgbClr val="001F5F"/>
                </a:solidFill>
                <a:latin typeface="Arial"/>
                <a:cs typeface="Arial"/>
              </a:rPr>
              <a:t>-</a:t>
            </a:r>
            <a:r>
              <a:rPr sz="32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325" dirty="0">
                <a:solidFill>
                  <a:srgbClr val="001F5F"/>
                </a:solidFill>
                <a:latin typeface="Arial"/>
                <a:cs typeface="Arial"/>
              </a:rPr>
              <a:t>2022	</a:t>
            </a:r>
            <a:r>
              <a:rPr sz="3200" b="1" spc="-16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3200" b="1" spc="-160" dirty="0">
                <a:solidFill>
                  <a:srgbClr val="001F5F"/>
                </a:solidFill>
                <a:latin typeface="Roboto"/>
                <a:cs typeface="Roboto"/>
              </a:rPr>
              <a:t>Қ</a:t>
            </a:r>
            <a:r>
              <a:rPr sz="3200" b="1" spc="-160" dirty="0">
                <a:solidFill>
                  <a:srgbClr val="001F5F"/>
                </a:solidFill>
                <a:latin typeface="Arial"/>
                <a:cs typeface="Arial"/>
              </a:rPr>
              <a:t>У	</a:t>
            </a:r>
            <a:r>
              <a:rPr sz="3200" b="1" spc="-459" dirty="0">
                <a:solidFill>
                  <a:srgbClr val="001F5F"/>
                </a:solidFill>
                <a:latin typeface="Arial"/>
                <a:cs typeface="Arial"/>
              </a:rPr>
              <a:t>ЖЫЛЫНДА</a:t>
            </a:r>
            <a:endParaRPr sz="32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80"/>
              </a:spcBef>
              <a:tabLst>
                <a:tab pos="1483995" algn="l"/>
                <a:tab pos="3336290" algn="l"/>
                <a:tab pos="6304915" algn="l"/>
              </a:tabLst>
            </a:pPr>
            <a:r>
              <a:rPr sz="3200" b="1" spc="-365" dirty="0">
                <a:solidFill>
                  <a:srgbClr val="001F5F"/>
                </a:solidFill>
                <a:latin typeface="Arial"/>
                <a:cs typeface="Arial"/>
              </a:rPr>
              <a:t>ЖАЗ</a:t>
            </a:r>
            <a:r>
              <a:rPr sz="3200" b="1" spc="-365" dirty="0">
                <a:solidFill>
                  <a:srgbClr val="001F5F"/>
                </a:solidFill>
                <a:latin typeface="Roboto"/>
                <a:cs typeface="Roboto"/>
              </a:rPr>
              <a:t>Ғ</a:t>
            </a:r>
            <a:r>
              <a:rPr sz="3200" b="1" spc="-365" dirty="0">
                <a:solidFill>
                  <a:srgbClr val="001F5F"/>
                </a:solidFill>
                <a:latin typeface="Arial"/>
                <a:cs typeface="Arial"/>
              </a:rPr>
              <a:t>Ы	МЕКТЕПТІ	</a:t>
            </a:r>
            <a:r>
              <a:rPr sz="3200" b="1" spc="-395" dirty="0">
                <a:solidFill>
                  <a:srgbClr val="001F5F"/>
                </a:solidFill>
                <a:latin typeface="Roboto"/>
                <a:cs typeface="Roboto"/>
              </a:rPr>
              <a:t>Ұ</a:t>
            </a:r>
            <a:r>
              <a:rPr sz="3200" b="1" spc="-395" dirty="0">
                <a:solidFill>
                  <a:srgbClr val="001F5F"/>
                </a:solidFill>
                <a:latin typeface="Arial"/>
                <a:cs typeface="Arial"/>
              </a:rPr>
              <a:t>ЙЫМДАСТЫРУ	</a:t>
            </a:r>
            <a:r>
              <a:rPr sz="3200" b="1" spc="-409" dirty="0">
                <a:solidFill>
                  <a:srgbClr val="001F5F"/>
                </a:solidFill>
                <a:latin typeface="Arial"/>
                <a:cs typeface="Arial"/>
              </a:rPr>
              <a:t>ТУРАЛЫ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450" dirty="0">
              <a:latin typeface="Arial"/>
              <a:cs typeface="Arial"/>
            </a:endParaRPr>
          </a:p>
          <a:p>
            <a:pPr marL="716280" marR="695325" algn="ctr">
              <a:lnSpc>
                <a:spcPts val="3820"/>
              </a:lnSpc>
              <a:tabLst>
                <a:tab pos="1135380" algn="l"/>
                <a:tab pos="1388745" algn="l"/>
                <a:tab pos="3101340" algn="l"/>
                <a:tab pos="4154804" algn="l"/>
                <a:tab pos="4966335" algn="l"/>
                <a:tab pos="5702300" algn="l"/>
              </a:tabLst>
            </a:pPr>
            <a:r>
              <a:rPr sz="3200" b="1" spc="-434" dirty="0">
                <a:solidFill>
                  <a:srgbClr val="001F5F"/>
                </a:solidFill>
                <a:latin typeface="Arial"/>
                <a:cs typeface="Arial"/>
              </a:rPr>
              <a:t>ОБ	</a:t>
            </a:r>
            <a:r>
              <a:rPr sz="3200" b="1" spc="-400" dirty="0">
                <a:solidFill>
                  <a:srgbClr val="001F5F"/>
                </a:solidFill>
                <a:latin typeface="Arial"/>
                <a:cs typeface="Arial"/>
              </a:rPr>
              <a:t>ОРГАНИЗАЦИИ	</a:t>
            </a:r>
            <a:r>
              <a:rPr sz="3200" b="1" spc="-390" dirty="0">
                <a:solidFill>
                  <a:srgbClr val="001F5F"/>
                </a:solidFill>
                <a:latin typeface="Arial"/>
                <a:cs typeface="Arial"/>
              </a:rPr>
              <a:t>ЛЕТНЕ</a:t>
            </a:r>
            <a:r>
              <a:rPr sz="3200" b="1" spc="-415" dirty="0">
                <a:solidFill>
                  <a:srgbClr val="001F5F"/>
                </a:solidFill>
                <a:latin typeface="Arial"/>
                <a:cs typeface="Arial"/>
              </a:rPr>
              <a:t>Й	</a:t>
            </a:r>
            <a:r>
              <a:rPr sz="3200" b="1" spc="-375" dirty="0">
                <a:solidFill>
                  <a:srgbClr val="001F5F"/>
                </a:solidFill>
                <a:latin typeface="Arial"/>
                <a:cs typeface="Arial"/>
              </a:rPr>
              <a:t>ШКОЛЫ  </a:t>
            </a:r>
            <a:r>
              <a:rPr sz="3200" b="1" spc="-420" dirty="0">
                <a:solidFill>
                  <a:srgbClr val="001F5F"/>
                </a:solidFill>
                <a:latin typeface="Arial"/>
                <a:cs typeface="Arial"/>
              </a:rPr>
              <a:t>В	</a:t>
            </a:r>
            <a:r>
              <a:rPr sz="3200" b="1" spc="-325" dirty="0">
                <a:solidFill>
                  <a:srgbClr val="001F5F"/>
                </a:solidFill>
                <a:latin typeface="Arial"/>
                <a:cs typeface="Arial"/>
              </a:rPr>
              <a:t>2021</a:t>
            </a:r>
            <a:r>
              <a:rPr sz="32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95" dirty="0">
                <a:solidFill>
                  <a:srgbClr val="001F5F"/>
                </a:solidFill>
                <a:latin typeface="Arial"/>
                <a:cs typeface="Arial"/>
              </a:rPr>
              <a:t>-</a:t>
            </a:r>
            <a:r>
              <a:rPr sz="32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325" dirty="0">
                <a:solidFill>
                  <a:srgbClr val="001F5F"/>
                </a:solidFill>
                <a:latin typeface="Arial"/>
                <a:cs typeface="Arial"/>
              </a:rPr>
              <a:t>2022	</a:t>
            </a:r>
            <a:r>
              <a:rPr sz="3200" b="1" spc="-420" dirty="0">
                <a:solidFill>
                  <a:srgbClr val="001F5F"/>
                </a:solidFill>
                <a:latin typeface="Arial"/>
                <a:cs typeface="Arial"/>
              </a:rPr>
              <a:t>УЧЕБНОМ	</a:t>
            </a:r>
            <a:r>
              <a:rPr sz="3200" b="1" spc="-370" dirty="0">
                <a:solidFill>
                  <a:srgbClr val="001F5F"/>
                </a:solidFill>
                <a:latin typeface="Arial"/>
                <a:cs typeface="Arial"/>
              </a:rPr>
              <a:t>ГОДУ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79300" cy="422909"/>
          </a:xfrm>
          <a:custGeom>
            <a:avLst/>
            <a:gdLst/>
            <a:ahLst/>
            <a:cxnLst/>
            <a:rect l="l" t="t" r="r" b="b"/>
            <a:pathLst>
              <a:path w="12179300" h="422909">
                <a:moveTo>
                  <a:pt x="0" y="0"/>
                </a:moveTo>
                <a:lnTo>
                  <a:pt x="12179299" y="0"/>
                </a:lnTo>
                <a:lnTo>
                  <a:pt x="12179299" y="422670"/>
                </a:lnTo>
                <a:lnTo>
                  <a:pt x="0" y="422670"/>
                </a:lnTo>
                <a:lnTo>
                  <a:pt x="0" y="0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79300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860"/>
              </a:lnSpc>
            </a:pPr>
            <a:r>
              <a:rPr spc="-300" dirty="0"/>
              <a:t>РУССКИЙ</a:t>
            </a:r>
            <a:r>
              <a:rPr spc="-180" dirty="0"/>
              <a:t> </a:t>
            </a:r>
            <a:r>
              <a:rPr spc="-310" dirty="0"/>
              <a:t>ЯЗЫК</a:t>
            </a:r>
            <a:r>
              <a:rPr spc="-85" dirty="0"/>
              <a:t> </a:t>
            </a:r>
            <a:r>
              <a:rPr spc="-180"/>
              <a:t>(</a:t>
            </a:r>
            <a:r>
              <a:rPr spc="-180" smtClean="0"/>
              <a:t>5-</a:t>
            </a:r>
            <a:r>
              <a:rPr lang="ru-RU" spc="-355" dirty="0" smtClean="0"/>
              <a:t>9</a:t>
            </a:r>
            <a:r>
              <a:rPr spc="-155" smtClean="0"/>
              <a:t> </a:t>
            </a:r>
            <a:r>
              <a:rPr spc="-295" dirty="0"/>
              <a:t>КЛАССЫ)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17045" y="3405146"/>
            <a:ext cx="6654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5" dirty="0">
                <a:latin typeface="Arial"/>
                <a:cs typeface="Arial"/>
              </a:rPr>
              <a:t>5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spc="10" dirty="0">
                <a:latin typeface="Arial"/>
                <a:cs typeface="Arial"/>
              </a:rPr>
              <a:t>к</a:t>
            </a:r>
            <a:r>
              <a:rPr sz="1400" b="1" spc="-5" dirty="0">
                <a:latin typeface="Arial"/>
                <a:cs typeface="Arial"/>
              </a:rPr>
              <a:t>л</a:t>
            </a:r>
            <a:r>
              <a:rPr sz="1400" b="1" spc="-10" dirty="0">
                <a:latin typeface="Arial"/>
                <a:cs typeface="Arial"/>
              </a:rPr>
              <a:t>ас</a:t>
            </a:r>
            <a:r>
              <a:rPr sz="1400" b="1" spc="-5" dirty="0">
                <a:latin typeface="Arial"/>
                <a:cs typeface="Arial"/>
              </a:rPr>
              <a:t>с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7045" y="3614478"/>
            <a:ext cx="4973320" cy="2541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</a:pPr>
            <a:r>
              <a:rPr sz="1400" i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слушание</a:t>
            </a:r>
            <a:r>
              <a:rPr sz="1400" i="1" u="heavy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</a:t>
            </a:r>
            <a:r>
              <a:rPr sz="1400" i="1" u="heavy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говорение</a:t>
            </a:r>
            <a:endParaRPr sz="1400">
              <a:latin typeface="Arial"/>
              <a:cs typeface="Arial"/>
            </a:endParaRPr>
          </a:p>
          <a:p>
            <a:pPr marL="193040" marR="5080">
              <a:lnSpc>
                <a:spcPts val="1650"/>
              </a:lnSpc>
              <a:spcBef>
                <a:spcPts val="65"/>
              </a:spcBef>
            </a:pPr>
            <a:r>
              <a:rPr sz="1400" spc="-15" dirty="0">
                <a:latin typeface="Microsoft Sans Serif"/>
                <a:cs typeface="Microsoft Sans Serif"/>
              </a:rPr>
              <a:t>определение главной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информации;</a:t>
            </a:r>
            <a:r>
              <a:rPr sz="1400" spc="7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прямое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переносное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65" dirty="0">
                <a:latin typeface="Microsoft Sans Serif"/>
                <a:cs typeface="Microsoft Sans Serif"/>
              </a:rPr>
              <a:t>з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40" dirty="0">
                <a:latin typeface="Microsoft Sans Serif"/>
                <a:cs typeface="Microsoft Sans Serif"/>
              </a:rPr>
              <a:t>а</a:t>
            </a:r>
            <a:r>
              <a:rPr sz="1400" spc="-25" dirty="0">
                <a:latin typeface="Microsoft Sans Serif"/>
                <a:cs typeface="Microsoft Sans Serif"/>
              </a:rPr>
              <a:t>ч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5" dirty="0">
                <a:latin typeface="Microsoft Sans Serif"/>
                <a:cs typeface="Microsoft Sans Serif"/>
              </a:rPr>
              <a:t>ие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5" dirty="0">
                <a:latin typeface="Microsoft Sans Serif"/>
                <a:cs typeface="Microsoft Sans Serif"/>
              </a:rPr>
              <a:t>с</a:t>
            </a:r>
            <a:r>
              <a:rPr sz="1400" spc="2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чт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чтение</a:t>
            </a:r>
            <a:endParaRPr sz="1400">
              <a:latin typeface="Arial"/>
              <a:cs typeface="Arial"/>
            </a:endParaRPr>
          </a:p>
          <a:p>
            <a:pPr marL="193040">
              <a:lnSpc>
                <a:spcPts val="1650"/>
              </a:lnSpc>
            </a:pPr>
            <a:r>
              <a:rPr sz="1400" spc="-15" dirty="0">
                <a:latin typeface="Microsoft Sans Serif"/>
                <a:cs typeface="Microsoft Sans Serif"/>
              </a:rPr>
              <a:t>омонимы, </a:t>
            </a:r>
            <a:r>
              <a:rPr sz="1400" spc="-25" dirty="0">
                <a:latin typeface="Microsoft Sans Serif"/>
                <a:cs typeface="Microsoft Sans Serif"/>
              </a:rPr>
              <a:t>многозначные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слова;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письмо</a:t>
            </a:r>
            <a:endParaRPr sz="1400">
              <a:latin typeface="Arial"/>
              <a:cs typeface="Arial"/>
            </a:endParaRPr>
          </a:p>
          <a:p>
            <a:pPr marL="193040" marR="313690">
              <a:lnSpc>
                <a:spcPts val="1650"/>
              </a:lnSpc>
              <a:spcBef>
                <a:spcPts val="65"/>
              </a:spcBef>
            </a:pPr>
            <a:r>
              <a:rPr sz="1400" spc="-10" dirty="0">
                <a:latin typeface="Microsoft Sans Serif"/>
                <a:cs typeface="Microsoft Sans Serif"/>
              </a:rPr>
              <a:t>исправление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орфографических</a:t>
            </a:r>
            <a:r>
              <a:rPr sz="1400" spc="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ошибок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помощью </a:t>
            </a:r>
            <a:r>
              <a:rPr sz="1400" spc="-5" dirty="0">
                <a:latin typeface="Microsoft Sans Serif"/>
                <a:cs typeface="Microsoft Sans Serif"/>
              </a:rPr>
              <a:t> словаря,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редактирование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предложений;</a:t>
            </a:r>
            <a:r>
              <a:rPr sz="1400" spc="9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рассуждение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соблюдение</a:t>
            </a:r>
            <a:r>
              <a:rPr sz="1400" i="1" u="heavy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речевых</a:t>
            </a:r>
            <a:r>
              <a:rPr sz="1400" i="1" u="heavy" spc="-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норм</a:t>
            </a:r>
            <a:endParaRPr sz="1400">
              <a:latin typeface="Arial"/>
              <a:cs typeface="Arial"/>
            </a:endParaRPr>
          </a:p>
          <a:p>
            <a:pPr marL="193040" marR="438784">
              <a:lnSpc>
                <a:spcPts val="1650"/>
              </a:lnSpc>
              <a:spcBef>
                <a:spcPts val="65"/>
              </a:spcBef>
            </a:pPr>
            <a:r>
              <a:rPr sz="1400" spc="-15" dirty="0">
                <a:latin typeface="Microsoft Sans Serif"/>
                <a:cs typeface="Microsoft Sans Serif"/>
              </a:rPr>
              <a:t>омонимы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и</a:t>
            </a:r>
            <a:r>
              <a:rPr sz="1400" spc="4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многозначные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слова;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эмоционально-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окрашенные </a:t>
            </a:r>
            <a:r>
              <a:rPr sz="1400" spc="-5" dirty="0">
                <a:latin typeface="Microsoft Sans Serif"/>
                <a:cs typeface="Microsoft Sans Serif"/>
              </a:rPr>
              <a:t>слова, </a:t>
            </a:r>
            <a:r>
              <a:rPr sz="1400" spc="-10" dirty="0">
                <a:latin typeface="Microsoft Sans Serif"/>
                <a:cs typeface="Microsoft Sans Serif"/>
              </a:rPr>
              <a:t>гиперболы, эпитеты, </a:t>
            </a:r>
            <a:r>
              <a:rPr sz="1400" spc="-5" dirty="0">
                <a:latin typeface="Microsoft Sans Serif"/>
                <a:cs typeface="Microsoft Sans Serif"/>
              </a:rPr>
              <a:t>сравнения,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согласование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именных</a:t>
            </a:r>
            <a:r>
              <a:rPr sz="1400" spc="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частей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речи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роде.</a:t>
            </a:r>
            <a:endParaRPr sz="1400">
              <a:latin typeface="Microsoft Sans Serif"/>
              <a:cs typeface="Microsoft Sans Serif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378393" y="1147391"/>
          <a:ext cx="5158105" cy="23479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975"/>
                <a:gridCol w="1333500"/>
                <a:gridCol w="1087120"/>
                <a:gridCol w="1032510"/>
              </a:tblGrid>
              <a:tr h="837326">
                <a:tc>
                  <a:txBody>
                    <a:bodyPr/>
                    <a:lstStyle/>
                    <a:p>
                      <a:pPr marL="473075" marR="454659" indent="-19050">
                        <a:lnSpc>
                          <a:spcPts val="1650"/>
                        </a:lnSpc>
                        <a:spcBef>
                          <a:spcPts val="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Уч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бный 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предмет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Класс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7150" indent="-12065" algn="ctr">
                        <a:lnSpc>
                          <a:spcPts val="165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Все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г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400" b="1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е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м 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по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учебной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ро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г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рамм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е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11760" marR="113030" indent="-1905" algn="ctr">
                        <a:lnSpc>
                          <a:spcPts val="1650"/>
                        </a:lnSpc>
                        <a:spcBef>
                          <a:spcPts val="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Из</a:t>
                      </a:r>
                      <a:r>
                        <a:rPr sz="1400" b="1" spc="-9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н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х 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с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ло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жные 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темы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33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49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630"/>
                        </a:lnSpc>
                      </a:pP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11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32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30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1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язык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997528" y="593162"/>
            <a:ext cx="6045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-5" dirty="0">
                <a:latin typeface="Arial"/>
                <a:cs typeface="Arial"/>
              </a:rPr>
              <a:t>6</a:t>
            </a:r>
            <a:r>
              <a:rPr sz="1300" b="1" spc="-85" dirty="0">
                <a:latin typeface="Arial"/>
                <a:cs typeface="Arial"/>
              </a:rPr>
              <a:t> </a:t>
            </a:r>
            <a:r>
              <a:rPr sz="1300" b="1" spc="10" dirty="0">
                <a:latin typeface="Arial"/>
                <a:cs typeface="Arial"/>
              </a:rPr>
              <a:t>к</a:t>
            </a:r>
            <a:r>
              <a:rPr sz="1300" b="1" spc="-5" dirty="0"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84828" y="792979"/>
            <a:ext cx="5676900" cy="441960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93040" marR="264160" indent="-180975">
              <a:lnSpc>
                <a:spcPct val="100899"/>
              </a:lnSpc>
              <a:spcBef>
                <a:spcPts val="85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слушание</a:t>
            </a:r>
            <a:r>
              <a:rPr sz="1300" i="1" u="sng" spc="-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</a:t>
            </a:r>
            <a:r>
              <a:rPr sz="1300" i="1" u="sng" spc="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говорение</a:t>
            </a:r>
            <a:r>
              <a:rPr sz="1300" i="1" spc="65" dirty="0">
                <a:latin typeface="Arial"/>
                <a:cs typeface="Arial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оценивание</a:t>
            </a:r>
            <a:r>
              <a:rPr sz="1300" spc="-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прослушанного</a:t>
            </a:r>
            <a:r>
              <a:rPr sz="1300" spc="5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материала</a:t>
            </a:r>
            <a:r>
              <a:rPr sz="1300" spc="1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spc="5" dirty="0">
                <a:latin typeface="Microsoft Sans Serif"/>
                <a:cs typeface="Microsoft Sans Serif"/>
              </a:rPr>
              <a:t> </a:t>
            </a:r>
            <a:r>
              <a:rPr sz="1300" spc="-30" dirty="0">
                <a:latin typeface="Microsoft Sans Serif"/>
                <a:cs typeface="Microsoft Sans Serif"/>
              </a:rPr>
              <a:t>точки </a:t>
            </a:r>
            <a:r>
              <a:rPr sz="1300" spc="-33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зрения</a:t>
            </a:r>
            <a:r>
              <a:rPr sz="1300" spc="-4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содержания,</a:t>
            </a:r>
            <a:r>
              <a:rPr sz="1300" spc="-1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структуры,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логики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высказывания;</a:t>
            </a:r>
            <a:endParaRPr sz="1300">
              <a:latin typeface="Microsoft Sans Serif"/>
              <a:cs typeface="Microsoft Sans Serif"/>
            </a:endParaRPr>
          </a:p>
          <a:p>
            <a:pPr marL="193040" marR="842010" indent="-180975">
              <a:lnSpc>
                <a:spcPct val="100899"/>
              </a:lnSpc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чтение</a:t>
            </a:r>
            <a:r>
              <a:rPr sz="1300" i="1" spc="50" dirty="0">
                <a:latin typeface="Arial"/>
                <a:cs typeface="Arial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оценивание</a:t>
            </a:r>
            <a:r>
              <a:rPr sz="1300" spc="-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прослушанного</a:t>
            </a:r>
            <a:r>
              <a:rPr sz="1300" spc="5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материала</a:t>
            </a:r>
            <a:r>
              <a:rPr sz="1300" spc="1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30" dirty="0">
                <a:latin typeface="Microsoft Sans Serif"/>
                <a:cs typeface="Microsoft Sans Serif"/>
              </a:rPr>
              <a:t>точки</a:t>
            </a:r>
            <a:r>
              <a:rPr sz="1300" spc="1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зрения </a:t>
            </a:r>
            <a:r>
              <a:rPr sz="1300" spc="-3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содержания,</a:t>
            </a:r>
            <a:r>
              <a:rPr sz="1300" spc="-2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структуры,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логики</a:t>
            </a:r>
            <a:r>
              <a:rPr sz="1300" spc="-4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высказывания;</a:t>
            </a:r>
            <a:endParaRPr sz="1300">
              <a:latin typeface="Microsoft Sans Serif"/>
              <a:cs typeface="Microsoft Sans Serif"/>
            </a:endParaRPr>
          </a:p>
          <a:p>
            <a:pPr marL="193040" marR="22860" indent="-180975">
              <a:lnSpc>
                <a:spcPct val="100899"/>
              </a:lnSpc>
            </a:pPr>
            <a:r>
              <a:rPr sz="1300" spc="-5" dirty="0">
                <a:latin typeface="Microsoft Sans Serif"/>
                <a:cs typeface="Microsoft Sans Serif"/>
              </a:rPr>
              <a:t>выявление</a:t>
            </a:r>
            <a:r>
              <a:rPr sz="1300" spc="2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структурных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частей</a:t>
            </a:r>
            <a:r>
              <a:rPr sz="1300" spc="-2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объяснение</a:t>
            </a:r>
            <a:r>
              <a:rPr sz="1300" spc="6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смысла</a:t>
            </a:r>
            <a:r>
              <a:rPr sz="1300" spc="-5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построения</a:t>
            </a:r>
            <a:r>
              <a:rPr sz="1300" spc="7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текста, </a:t>
            </a:r>
            <a:r>
              <a:rPr sz="1300" spc="-33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фразеологизмы;</a:t>
            </a:r>
            <a:r>
              <a:rPr sz="1300" spc="-3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сравнение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стилистических</a:t>
            </a:r>
            <a:r>
              <a:rPr sz="1300" spc="-6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особенностей</a:t>
            </a:r>
            <a:r>
              <a:rPr sz="1300" spc="55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различных </a:t>
            </a:r>
            <a:r>
              <a:rPr sz="1300" spc="-1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текстов 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учетом </a:t>
            </a:r>
            <a:r>
              <a:rPr sz="1300" spc="-5" dirty="0">
                <a:latin typeface="Microsoft Sans Serif"/>
                <a:cs typeface="Microsoft Sans Serif"/>
              </a:rPr>
              <a:t>их </a:t>
            </a:r>
            <a:r>
              <a:rPr sz="1300" spc="-20" dirty="0">
                <a:latin typeface="Microsoft Sans Serif"/>
                <a:cs typeface="Microsoft Sans Serif"/>
              </a:rPr>
              <a:t>композиционных </a:t>
            </a:r>
            <a:r>
              <a:rPr sz="1300" spc="-5" dirty="0">
                <a:latin typeface="Microsoft Sans Serif"/>
                <a:cs typeface="Microsoft Sans Serif"/>
              </a:rPr>
              <a:t>особенностей </a:t>
            </a:r>
            <a:r>
              <a:rPr sz="1300" spc="-10" dirty="0">
                <a:latin typeface="Microsoft Sans Serif"/>
                <a:cs typeface="Microsoft Sans Serif"/>
              </a:rPr>
              <a:t>(стихотворение, </a:t>
            </a:r>
            <a:r>
              <a:rPr sz="1300" spc="-5" dirty="0">
                <a:latin typeface="Microsoft Sans Serif"/>
                <a:cs typeface="Microsoft Sans Serif"/>
              </a:rPr>
              <a:t> с</a:t>
            </a:r>
            <a:r>
              <a:rPr sz="1300" spc="-60" dirty="0">
                <a:latin typeface="Microsoft Sans Serif"/>
                <a:cs typeface="Microsoft Sans Serif"/>
              </a:rPr>
              <a:t>к</a:t>
            </a:r>
            <a:r>
              <a:rPr sz="1300" spc="-20" dirty="0">
                <a:latin typeface="Microsoft Sans Serif"/>
                <a:cs typeface="Microsoft Sans Serif"/>
              </a:rPr>
              <a:t>а</a:t>
            </a:r>
            <a:r>
              <a:rPr sz="1300" spc="-55" dirty="0">
                <a:latin typeface="Microsoft Sans Serif"/>
                <a:cs typeface="Microsoft Sans Serif"/>
              </a:rPr>
              <a:t>з</a:t>
            </a:r>
            <a:r>
              <a:rPr sz="1300" spc="-60" dirty="0">
                <a:latin typeface="Microsoft Sans Serif"/>
                <a:cs typeface="Microsoft Sans Serif"/>
              </a:rPr>
              <a:t>к</a:t>
            </a:r>
            <a:r>
              <a:rPr sz="1300" spc="-5" dirty="0">
                <a:latin typeface="Microsoft Sans Serif"/>
                <a:cs typeface="Microsoft Sans Serif"/>
              </a:rPr>
              <a:t>а,</a:t>
            </a:r>
            <a:r>
              <a:rPr sz="1300" spc="-8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ра</a:t>
            </a:r>
            <a:r>
              <a:rPr sz="1300" spc="-30" dirty="0">
                <a:latin typeface="Microsoft Sans Serif"/>
                <a:cs typeface="Microsoft Sans Serif"/>
              </a:rPr>
              <a:t>сс</a:t>
            </a:r>
            <a:r>
              <a:rPr sz="1300" spc="-5" dirty="0">
                <a:latin typeface="Microsoft Sans Serif"/>
                <a:cs typeface="Microsoft Sans Serif"/>
              </a:rPr>
              <a:t>к</a:t>
            </a:r>
            <a:r>
              <a:rPr sz="1300" spc="-20" dirty="0">
                <a:latin typeface="Microsoft Sans Serif"/>
                <a:cs typeface="Microsoft Sans Serif"/>
              </a:rPr>
              <a:t>а</a:t>
            </a:r>
            <a:r>
              <a:rPr sz="1300" spc="-55" dirty="0">
                <a:latin typeface="Microsoft Sans Serif"/>
                <a:cs typeface="Microsoft Sans Serif"/>
              </a:rPr>
              <a:t>з</a:t>
            </a:r>
            <a:r>
              <a:rPr sz="1300" spc="-5" dirty="0">
                <a:latin typeface="Microsoft Sans Serif"/>
                <a:cs typeface="Microsoft Sans Serif"/>
              </a:rPr>
              <a:t>,</a:t>
            </a:r>
            <a:r>
              <a:rPr sz="1300" spc="45" dirty="0">
                <a:latin typeface="Microsoft Sans Serif"/>
                <a:cs typeface="Microsoft Sans Serif"/>
              </a:rPr>
              <a:t> </a:t>
            </a:r>
            <a:r>
              <a:rPr sz="1300" spc="-55" dirty="0">
                <a:latin typeface="Microsoft Sans Serif"/>
                <a:cs typeface="Microsoft Sans Serif"/>
              </a:rPr>
              <a:t>з</a:t>
            </a:r>
            <a:r>
              <a:rPr sz="1300" spc="-5" dirty="0">
                <a:latin typeface="Microsoft Sans Serif"/>
                <a:cs typeface="Microsoft Sans Serif"/>
              </a:rPr>
              <a:t>а</a:t>
            </a:r>
            <a:r>
              <a:rPr sz="1300" spc="-25" dirty="0">
                <a:latin typeface="Microsoft Sans Serif"/>
                <a:cs typeface="Microsoft Sans Serif"/>
              </a:rPr>
              <a:t>м</a:t>
            </a:r>
            <a:r>
              <a:rPr sz="1300" spc="-6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т</a:t>
            </a:r>
            <a:r>
              <a:rPr sz="1300" spc="-60" dirty="0">
                <a:latin typeface="Microsoft Sans Serif"/>
                <a:cs typeface="Microsoft Sans Serif"/>
              </a:rPr>
              <a:t>к</a:t>
            </a:r>
            <a:r>
              <a:rPr sz="1300" spc="-5" dirty="0">
                <a:latin typeface="Microsoft Sans Serif"/>
                <a:cs typeface="Microsoft Sans Serif"/>
              </a:rPr>
              <a:t>а,</a:t>
            </a:r>
            <a:r>
              <a:rPr sz="1300" spc="-1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ре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35" dirty="0">
                <a:latin typeface="Microsoft Sans Serif"/>
                <a:cs typeface="Microsoft Sans Serif"/>
              </a:rPr>
              <a:t>р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а</a:t>
            </a:r>
            <a:r>
              <a:rPr sz="1300" spc="-60" dirty="0">
                <a:latin typeface="Microsoft Sans Serif"/>
                <a:cs typeface="Microsoft Sans Serif"/>
              </a:rPr>
              <a:t>ж</a:t>
            </a:r>
            <a:r>
              <a:rPr sz="1300" spc="-5" dirty="0">
                <a:latin typeface="Microsoft Sans Serif"/>
                <a:cs typeface="Microsoft Sans Serif"/>
              </a:rPr>
              <a:t>,</a:t>
            </a:r>
            <a:r>
              <a:rPr sz="1300" spc="5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ин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ервь</a:t>
            </a:r>
            <a:r>
              <a:rPr sz="1300" dirty="0">
                <a:latin typeface="Microsoft Sans Serif"/>
                <a:cs typeface="Microsoft Sans Serif"/>
              </a:rPr>
              <a:t>ю</a:t>
            </a:r>
            <a:r>
              <a:rPr sz="1300" spc="-5" dirty="0">
                <a:latin typeface="Microsoft Sans Serif"/>
                <a:cs typeface="Microsoft Sans Serif"/>
              </a:rPr>
              <a:t>);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письмо</a:t>
            </a:r>
            <a:r>
              <a:rPr sz="1300" i="1" spc="10" dirty="0">
                <a:latin typeface="Arial"/>
                <a:cs typeface="Arial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редактирование</a:t>
            </a:r>
            <a:r>
              <a:rPr sz="1300" spc="-7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текста</a:t>
            </a:r>
            <a:r>
              <a:rPr sz="1300" spc="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 </a:t>
            </a:r>
            <a:r>
              <a:rPr sz="1300" spc="-20" dirty="0">
                <a:latin typeface="Microsoft Sans Serif"/>
                <a:cs typeface="Microsoft Sans Serif"/>
              </a:rPr>
              <a:t>учетом</a:t>
            </a:r>
            <a:r>
              <a:rPr sz="1300" spc="4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его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типа;</a:t>
            </a:r>
            <a:endParaRPr sz="1300">
              <a:latin typeface="Microsoft Sans Serif"/>
              <a:cs typeface="Microsoft Sans Serif"/>
            </a:endParaRPr>
          </a:p>
          <a:p>
            <a:pPr marL="193040" marR="67945" indent="-180975">
              <a:lnSpc>
                <a:spcPct val="100899"/>
              </a:lnSpc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соблюдение</a:t>
            </a:r>
            <a:r>
              <a:rPr sz="1300" i="1" u="sng" spc="-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речевых </a:t>
            </a:r>
            <a:r>
              <a:rPr sz="13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норм</a:t>
            </a:r>
            <a:r>
              <a:rPr sz="1300" i="1" spc="114" dirty="0">
                <a:latin typeface="Arial"/>
                <a:cs typeface="Arial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правописание</a:t>
            </a:r>
            <a:r>
              <a:rPr sz="1300" spc="-6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суффиксов</a:t>
            </a:r>
            <a:r>
              <a:rPr sz="1300" spc="45" dirty="0">
                <a:latin typeface="Microsoft Sans Serif"/>
                <a:cs typeface="Microsoft Sans Serif"/>
              </a:rPr>
              <a:t> </a:t>
            </a:r>
            <a:r>
              <a:rPr sz="1300" spc="80" dirty="0">
                <a:latin typeface="Microsoft Sans Serif"/>
                <a:cs typeface="Microsoft Sans Serif"/>
              </a:rPr>
              <a:t>–Н-,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-НН-</a:t>
            </a:r>
            <a:r>
              <a:rPr sz="1300" spc="1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в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именах </a:t>
            </a:r>
            <a:r>
              <a:rPr sz="1300" spc="-3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прилагательных;</a:t>
            </a:r>
            <a:r>
              <a:rPr sz="1300" spc="-85" dirty="0">
                <a:latin typeface="Microsoft Sans Serif"/>
                <a:cs typeface="Microsoft Sans Serif"/>
              </a:rPr>
              <a:t> </a:t>
            </a:r>
            <a:r>
              <a:rPr sz="1300" spc="-30" dirty="0">
                <a:latin typeface="Microsoft Sans Serif"/>
                <a:cs typeface="Microsoft Sans Serif"/>
              </a:rPr>
              <a:t>знаки</a:t>
            </a:r>
            <a:r>
              <a:rPr sz="1300" spc="2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препинания</a:t>
            </a:r>
            <a:r>
              <a:rPr sz="1300" spc="8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в</a:t>
            </a:r>
            <a:r>
              <a:rPr sz="1300" spc="-4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предложениях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вводными </a:t>
            </a:r>
            <a:r>
              <a:rPr sz="1300" spc="-1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конструкциями.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300" b="1" spc="-5" dirty="0">
                <a:latin typeface="Arial"/>
                <a:cs typeface="Arial"/>
              </a:rPr>
              <a:t>7</a:t>
            </a:r>
            <a:r>
              <a:rPr sz="1300" b="1" spc="-85" dirty="0">
                <a:latin typeface="Arial"/>
                <a:cs typeface="Arial"/>
              </a:rPr>
              <a:t> </a:t>
            </a:r>
            <a:r>
              <a:rPr sz="1300" b="1" spc="10" dirty="0">
                <a:latin typeface="Arial"/>
                <a:cs typeface="Arial"/>
              </a:rPr>
              <a:t>к</a:t>
            </a:r>
            <a:r>
              <a:rPr sz="1300" b="1" spc="-5" dirty="0"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слушание</a:t>
            </a:r>
            <a:r>
              <a:rPr sz="1300" i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и</a:t>
            </a:r>
            <a:r>
              <a:rPr sz="13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говорение</a:t>
            </a:r>
            <a:endParaRPr sz="1300">
              <a:latin typeface="Arial"/>
              <a:cs typeface="Arial"/>
            </a:endParaRPr>
          </a:p>
          <a:p>
            <a:pPr marL="269240" marR="5080" algn="just">
              <a:lnSpc>
                <a:spcPct val="100899"/>
              </a:lnSpc>
            </a:pPr>
            <a:r>
              <a:rPr sz="1300" spc="-5" dirty="0">
                <a:latin typeface="Microsoft Sans Serif"/>
                <a:cs typeface="Microsoft Sans Serif"/>
              </a:rPr>
              <a:t>оценивание </a:t>
            </a:r>
            <a:r>
              <a:rPr sz="1300" spc="-10" dirty="0">
                <a:latin typeface="Microsoft Sans Serif"/>
                <a:cs typeface="Microsoft Sans Serif"/>
              </a:rPr>
              <a:t>прослушанного материала </a:t>
            </a:r>
            <a:r>
              <a:rPr sz="1300" spc="-5" dirty="0">
                <a:latin typeface="Microsoft Sans Serif"/>
                <a:cs typeface="Microsoft Sans Serif"/>
              </a:rPr>
              <a:t>с </a:t>
            </a:r>
            <a:r>
              <a:rPr sz="1300" spc="-30" dirty="0">
                <a:latin typeface="Microsoft Sans Serif"/>
                <a:cs typeface="Microsoft Sans Serif"/>
              </a:rPr>
              <a:t>точки </a:t>
            </a:r>
            <a:r>
              <a:rPr sz="1300" spc="-15" dirty="0">
                <a:latin typeface="Microsoft Sans Serif"/>
                <a:cs typeface="Microsoft Sans Serif"/>
              </a:rPr>
              <a:t>зрения</a:t>
            </a:r>
            <a:r>
              <a:rPr sz="1300" spc="-10" dirty="0">
                <a:latin typeface="Microsoft Sans Serif"/>
                <a:cs typeface="Microsoft Sans Serif"/>
              </a:rPr>
              <a:t> содержания, </a:t>
            </a:r>
            <a:r>
              <a:rPr sz="1300" spc="-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структуры,</a:t>
            </a:r>
            <a:r>
              <a:rPr sz="1300" spc="-5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логики</a:t>
            </a:r>
            <a:r>
              <a:rPr sz="1300" spc="-1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высказывания; использования</a:t>
            </a:r>
            <a:r>
              <a:rPr sz="1300" spc="-1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языковых</a:t>
            </a:r>
            <a:r>
              <a:rPr sz="1300" spc="-1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средств </a:t>
            </a:r>
            <a:r>
              <a:rPr sz="1300" spc="-5" dirty="0">
                <a:latin typeface="Microsoft Sans Serif"/>
                <a:cs typeface="Microsoft Sans Serif"/>
              </a:rPr>
              <a:t> </a:t>
            </a:r>
            <a:r>
              <a:rPr sz="1300" dirty="0">
                <a:latin typeface="Microsoft Sans Serif"/>
                <a:cs typeface="Microsoft Sans Serif"/>
              </a:rPr>
              <a:t>для</a:t>
            </a:r>
            <a:r>
              <a:rPr sz="1300" spc="-7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привлечения</a:t>
            </a:r>
            <a:r>
              <a:rPr sz="1300" spc="5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внимания; аргументированный</a:t>
            </a:r>
            <a:r>
              <a:rPr sz="130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монолог;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чтение</a:t>
            </a:r>
            <a:endParaRPr sz="1300">
              <a:latin typeface="Arial"/>
              <a:cs typeface="Arial"/>
            </a:endParaRPr>
          </a:p>
          <a:p>
            <a:pPr marL="193040" algn="just">
              <a:lnSpc>
                <a:spcPct val="100000"/>
              </a:lnSpc>
              <a:spcBef>
                <a:spcPts val="10"/>
              </a:spcBef>
            </a:pPr>
            <a:r>
              <a:rPr sz="1300" spc="-20" dirty="0">
                <a:latin typeface="Microsoft Sans Serif"/>
                <a:cs typeface="Microsoft Sans Serif"/>
              </a:rPr>
              <a:t>ознакомительное</a:t>
            </a:r>
            <a:r>
              <a:rPr sz="1300" spc="-7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35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комментированное</a:t>
            </a:r>
            <a:r>
              <a:rPr sz="1300" spc="8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чтение;</a:t>
            </a:r>
            <a:endParaRPr sz="1300">
              <a:latin typeface="Microsoft Sans Serif"/>
              <a:cs typeface="Microsoft Sans Serif"/>
            </a:endParaRPr>
          </a:p>
          <a:p>
            <a:pPr marL="193040" marR="172720">
              <a:lnSpc>
                <a:spcPct val="100899"/>
              </a:lnSpc>
            </a:pPr>
            <a:r>
              <a:rPr sz="1300" spc="-15" dirty="0">
                <a:latin typeface="Microsoft Sans Serif"/>
                <a:cs typeface="Microsoft Sans Serif"/>
              </a:rPr>
              <a:t>значение</a:t>
            </a:r>
            <a:r>
              <a:rPr sz="1300" spc="-25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отдельных</a:t>
            </a:r>
            <a:r>
              <a:rPr sz="1300" spc="35" dirty="0">
                <a:latin typeface="Microsoft Sans Serif"/>
                <a:cs typeface="Microsoft Sans Serif"/>
              </a:rPr>
              <a:t> </a:t>
            </a:r>
            <a:r>
              <a:rPr sz="1300" spc="5" dirty="0">
                <a:latin typeface="Microsoft Sans Serif"/>
                <a:cs typeface="Microsoft Sans Serif"/>
              </a:rPr>
              <a:t>слов</a:t>
            </a:r>
            <a:r>
              <a:rPr sz="1300" spc="2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выражений</a:t>
            </a:r>
            <a:r>
              <a:rPr sz="1300" spc="2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в</a:t>
            </a:r>
            <a:r>
              <a:rPr sz="1300" spc="-4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тексте,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паронимы,</a:t>
            </a:r>
            <a:r>
              <a:rPr sz="1300" spc="-5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вводные </a:t>
            </a:r>
            <a:r>
              <a:rPr sz="1300" spc="-330" dirty="0">
                <a:latin typeface="Microsoft Sans Serif"/>
                <a:cs typeface="Microsoft Sans Serif"/>
              </a:rPr>
              <a:t> </a:t>
            </a:r>
            <a:r>
              <a:rPr sz="1300" dirty="0">
                <a:latin typeface="Microsoft Sans Serif"/>
                <a:cs typeface="Microsoft Sans Serif"/>
              </a:rPr>
              <a:t>слова,</a:t>
            </a:r>
            <a:r>
              <a:rPr sz="1300" spc="-5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повторы,</a:t>
            </a:r>
            <a:r>
              <a:rPr sz="1300" spc="40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прямой</a:t>
            </a:r>
            <a:r>
              <a:rPr sz="1300" spc="-5" dirty="0">
                <a:latin typeface="Microsoft Sans Serif"/>
                <a:cs typeface="Microsoft Sans Serif"/>
              </a:rPr>
              <a:t> и</a:t>
            </a:r>
            <a:r>
              <a:rPr sz="1300" spc="3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обратный</a:t>
            </a:r>
            <a:r>
              <a:rPr sz="1300" spc="-5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порядок</a:t>
            </a:r>
            <a:r>
              <a:rPr sz="1300" spc="60" dirty="0">
                <a:latin typeface="Microsoft Sans Serif"/>
                <a:cs typeface="Microsoft Sans Serif"/>
              </a:rPr>
              <a:t> </a:t>
            </a:r>
            <a:r>
              <a:rPr sz="1300" spc="5" dirty="0">
                <a:latin typeface="Microsoft Sans Serif"/>
                <a:cs typeface="Microsoft Sans Serif"/>
              </a:rPr>
              <a:t>слов</a:t>
            </a:r>
            <a:r>
              <a:rPr sz="1300" spc="1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в</a:t>
            </a:r>
            <a:r>
              <a:rPr sz="1300" spc="-35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предложении;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письмо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626282" y="5388761"/>
            <a:ext cx="7981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5" dirty="0">
                <a:latin typeface="Microsoft Sans Serif"/>
                <a:cs typeface="Microsoft Sans Serif"/>
              </a:rPr>
              <a:t>структуры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65614" y="5188944"/>
            <a:ext cx="5504815" cy="423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5875" algn="r">
              <a:lnSpc>
                <a:spcPct val="100000"/>
              </a:lnSpc>
              <a:spcBef>
                <a:spcPts val="95"/>
              </a:spcBef>
              <a:tabLst>
                <a:tab pos="1210945" algn="l"/>
                <a:tab pos="2339340" algn="l"/>
                <a:tab pos="3577590" algn="l"/>
                <a:tab pos="4632960" algn="l"/>
              </a:tabLst>
            </a:pP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-15" dirty="0">
                <a:latin typeface="Microsoft Sans Serif"/>
                <a:cs typeface="Microsoft Sans Serif"/>
              </a:rPr>
              <a:t>сп</a:t>
            </a:r>
            <a:r>
              <a:rPr sz="1300" spc="-5" dirty="0">
                <a:latin typeface="Microsoft Sans Serif"/>
                <a:cs typeface="Microsoft Sans Serif"/>
              </a:rPr>
              <a:t>ра</a:t>
            </a:r>
            <a:r>
              <a:rPr sz="1300" spc="-35" dirty="0">
                <a:latin typeface="Microsoft Sans Serif"/>
                <a:cs typeface="Microsoft Sans Serif"/>
              </a:rPr>
              <a:t>в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ие</a:t>
            </a:r>
            <a:r>
              <a:rPr sz="1300" dirty="0">
                <a:latin typeface="Microsoft Sans Serif"/>
                <a:cs typeface="Microsoft Sans Serif"/>
              </a:rPr>
              <a:t>	</a:t>
            </a:r>
            <a:r>
              <a:rPr sz="1300" spc="-15" dirty="0">
                <a:latin typeface="Microsoft Sans Serif"/>
                <a:cs typeface="Microsoft Sans Serif"/>
              </a:rPr>
              <a:t>смы</a:t>
            </a:r>
            <a:r>
              <a:rPr sz="1300" spc="5" dirty="0">
                <a:latin typeface="Microsoft Sans Serif"/>
                <a:cs typeface="Microsoft Sans Serif"/>
              </a:rPr>
              <a:t>с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dirty="0">
                <a:latin typeface="Microsoft Sans Serif"/>
                <a:cs typeface="Microsoft Sans Serif"/>
              </a:rPr>
              <a:t>вых,	</a:t>
            </a:r>
            <a:r>
              <a:rPr sz="1300" spc="-5" dirty="0">
                <a:latin typeface="Microsoft Sans Serif"/>
                <a:cs typeface="Microsoft Sans Serif"/>
              </a:rPr>
              <a:t>фа</a:t>
            </a:r>
            <a:r>
              <a:rPr sz="1300" spc="-75" dirty="0">
                <a:latin typeface="Microsoft Sans Serif"/>
                <a:cs typeface="Microsoft Sans Serif"/>
              </a:rPr>
              <a:t>к</a:t>
            </a:r>
            <a:r>
              <a:rPr sz="1300" spc="-10" dirty="0">
                <a:latin typeface="Microsoft Sans Serif"/>
                <a:cs typeface="Microsoft Sans Serif"/>
              </a:rPr>
              <a:t>тич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20" dirty="0">
                <a:latin typeface="Microsoft Sans Serif"/>
                <a:cs typeface="Microsoft Sans Serif"/>
              </a:rPr>
              <a:t>ских,</a:t>
            </a:r>
            <a:r>
              <a:rPr sz="1300" dirty="0">
                <a:latin typeface="Microsoft Sans Serif"/>
                <a:cs typeface="Microsoft Sans Serif"/>
              </a:rPr>
              <a:t>	</a:t>
            </a:r>
            <a:r>
              <a:rPr sz="1300" spc="2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25" dirty="0">
                <a:latin typeface="Microsoft Sans Serif"/>
                <a:cs typeface="Microsoft Sans Serif"/>
              </a:rPr>
              <a:t>г</a:t>
            </a:r>
            <a:r>
              <a:rPr sz="1300" spc="-10" dirty="0">
                <a:latin typeface="Microsoft Sans Serif"/>
                <a:cs typeface="Microsoft Sans Serif"/>
              </a:rPr>
              <a:t>ич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25" dirty="0">
                <a:latin typeface="Microsoft Sans Serif"/>
                <a:cs typeface="Microsoft Sans Serif"/>
              </a:rPr>
              <a:t>ских</a:t>
            </a:r>
            <a:r>
              <a:rPr sz="1300" dirty="0">
                <a:latin typeface="Microsoft Sans Serif"/>
                <a:cs typeface="Microsoft Sans Serif"/>
              </a:rPr>
              <a:t>	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35" dirty="0">
                <a:latin typeface="Microsoft Sans Serif"/>
                <a:cs typeface="Microsoft Sans Serif"/>
              </a:rPr>
              <a:t>е</a:t>
            </a:r>
            <a:r>
              <a:rPr sz="1300" spc="-5" dirty="0">
                <a:latin typeface="Microsoft Sans Serif"/>
                <a:cs typeface="Microsoft Sans Serif"/>
              </a:rPr>
              <a:t>д</a:t>
            </a:r>
            <a:r>
              <a:rPr sz="1300" spc="-35" dirty="0">
                <a:latin typeface="Microsoft Sans Serif"/>
                <a:cs typeface="Microsoft Sans Serif"/>
              </a:rPr>
              <a:t>о</a:t>
            </a:r>
            <a:r>
              <a:rPr sz="1300" spc="-20" dirty="0">
                <a:latin typeface="Microsoft Sans Serif"/>
                <a:cs typeface="Microsoft Sans Serif"/>
              </a:rPr>
              <a:t>ч</a:t>
            </a:r>
            <a:r>
              <a:rPr sz="1300" spc="-50" dirty="0">
                <a:latin typeface="Microsoft Sans Serif"/>
                <a:cs typeface="Microsoft Sans Serif"/>
              </a:rPr>
              <a:t>е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ов,</a:t>
            </a:r>
            <a:endParaRPr sz="13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15"/>
              </a:spcBef>
            </a:pPr>
            <a:r>
              <a:rPr sz="1300" spc="-15" dirty="0">
                <a:latin typeface="Microsoft Sans Serif"/>
                <a:cs typeface="Microsoft Sans Serif"/>
              </a:rPr>
              <a:t>отдельных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84828" y="5388761"/>
            <a:ext cx="3451860" cy="8229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93040" marR="5080">
              <a:lnSpc>
                <a:spcPct val="100899"/>
              </a:lnSpc>
              <a:spcBef>
                <a:spcPts val="85"/>
              </a:spcBef>
              <a:tabLst>
                <a:tab pos="1863725" algn="l"/>
                <a:tab pos="2607945" algn="l"/>
              </a:tabLst>
            </a:pPr>
            <a:r>
              <a:rPr sz="1300" spc="-5" dirty="0">
                <a:latin typeface="Microsoft Sans Serif"/>
                <a:cs typeface="Microsoft Sans Serif"/>
              </a:rPr>
              <a:t>р</a:t>
            </a:r>
            <a:r>
              <a:rPr sz="1300" spc="-35" dirty="0">
                <a:latin typeface="Microsoft Sans Serif"/>
                <a:cs typeface="Microsoft Sans Serif"/>
              </a:rPr>
              <a:t>е</a:t>
            </a:r>
            <a:r>
              <a:rPr sz="1300" spc="-5" dirty="0">
                <a:latin typeface="Microsoft Sans Serif"/>
                <a:cs typeface="Microsoft Sans Serif"/>
              </a:rPr>
              <a:t>да</a:t>
            </a:r>
            <a:r>
              <a:rPr sz="1300" spc="-75" dirty="0">
                <a:latin typeface="Microsoft Sans Serif"/>
                <a:cs typeface="Microsoft Sans Serif"/>
              </a:rPr>
              <a:t>к</a:t>
            </a:r>
            <a:r>
              <a:rPr sz="1300" spc="-1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иро</a:t>
            </a:r>
            <a:r>
              <a:rPr sz="1300" spc="-20" dirty="0">
                <a:latin typeface="Microsoft Sans Serif"/>
                <a:cs typeface="Microsoft Sans Serif"/>
              </a:rPr>
              <a:t>в</a:t>
            </a:r>
            <a:r>
              <a:rPr sz="1300" spc="-5" dirty="0">
                <a:latin typeface="Microsoft Sans Serif"/>
                <a:cs typeface="Microsoft Sans Serif"/>
              </a:rPr>
              <a:t>а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ие</a:t>
            </a:r>
            <a:r>
              <a:rPr sz="1300" dirty="0">
                <a:latin typeface="Microsoft Sans Serif"/>
                <a:cs typeface="Microsoft Sans Serif"/>
              </a:rPr>
              <a:t>	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75" dirty="0">
                <a:latin typeface="Microsoft Sans Serif"/>
                <a:cs typeface="Microsoft Sans Serif"/>
              </a:rPr>
              <a:t>к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а,</a:t>
            </a:r>
            <a:r>
              <a:rPr sz="1300" dirty="0">
                <a:latin typeface="Microsoft Sans Serif"/>
                <a:cs typeface="Microsoft Sans Serif"/>
              </a:rPr>
              <a:t>	</a:t>
            </a:r>
            <a:r>
              <a:rPr sz="1300" spc="-30" dirty="0">
                <a:latin typeface="Microsoft Sans Serif"/>
                <a:cs typeface="Microsoft Sans Serif"/>
              </a:rPr>
              <a:t>из</a:t>
            </a:r>
            <a:r>
              <a:rPr sz="1300" spc="-20" dirty="0">
                <a:latin typeface="Microsoft Sans Serif"/>
                <a:cs typeface="Microsoft Sans Serif"/>
              </a:rPr>
              <a:t>ме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ие  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р</a:t>
            </a:r>
            <a:r>
              <a:rPr sz="1300" spc="-35" dirty="0">
                <a:latin typeface="Microsoft Sans Serif"/>
                <a:cs typeface="Microsoft Sans Serif"/>
              </a:rPr>
              <a:t>е</a:t>
            </a:r>
            <a:r>
              <a:rPr sz="1300" spc="-5" dirty="0">
                <a:latin typeface="Microsoft Sans Serif"/>
                <a:cs typeface="Microsoft Sans Serif"/>
              </a:rPr>
              <a:t>д</a:t>
            </a:r>
            <a:r>
              <a:rPr sz="1300" spc="25" dirty="0">
                <a:latin typeface="Microsoft Sans Serif"/>
                <a:cs typeface="Microsoft Sans Serif"/>
              </a:rPr>
              <a:t>л</a:t>
            </a:r>
            <a:r>
              <a:rPr sz="1300" spc="-20" dirty="0">
                <a:latin typeface="Microsoft Sans Serif"/>
                <a:cs typeface="Microsoft Sans Serif"/>
              </a:rPr>
              <a:t>о</a:t>
            </a:r>
            <a:r>
              <a:rPr sz="1300" spc="-60" dirty="0">
                <a:latin typeface="Microsoft Sans Serif"/>
                <a:cs typeface="Microsoft Sans Serif"/>
              </a:rPr>
              <a:t>ж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ий</a:t>
            </a:r>
            <a:r>
              <a:rPr sz="1300" spc="-75" dirty="0">
                <a:latin typeface="Microsoft Sans Serif"/>
                <a:cs typeface="Microsoft Sans Serif"/>
              </a:rPr>
              <a:t> </a:t>
            </a:r>
            <a:r>
              <a:rPr sz="1300" spc="5" dirty="0">
                <a:latin typeface="Microsoft Sans Serif"/>
                <a:cs typeface="Microsoft Sans Serif"/>
              </a:rPr>
              <a:t>ил</a:t>
            </a: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40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фра</a:t>
            </a:r>
            <a:r>
              <a:rPr sz="1300" spc="-25" dirty="0">
                <a:latin typeface="Microsoft Sans Serif"/>
                <a:cs typeface="Microsoft Sans Serif"/>
              </a:rPr>
              <a:t>г</a:t>
            </a:r>
            <a:r>
              <a:rPr sz="1300" spc="-20" dirty="0">
                <a:latin typeface="Microsoft Sans Serif"/>
                <a:cs typeface="Microsoft Sans Serif"/>
              </a:rPr>
              <a:t>ме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ов</a:t>
            </a:r>
            <a:r>
              <a:rPr sz="1300" spc="35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75" dirty="0">
                <a:latin typeface="Microsoft Sans Serif"/>
                <a:cs typeface="Microsoft Sans Serif"/>
              </a:rPr>
              <a:t>к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а;</a:t>
            </a:r>
            <a:endParaRPr sz="1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i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соблюдение</a:t>
            </a:r>
            <a:r>
              <a:rPr sz="1300" i="1" u="sng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речевых</a:t>
            </a:r>
            <a:r>
              <a:rPr sz="1300" i="1" u="sng" spc="-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3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норм</a:t>
            </a:r>
            <a:endParaRPr sz="1300">
              <a:latin typeface="Arial"/>
              <a:cs typeface="Arial"/>
            </a:endParaRPr>
          </a:p>
          <a:p>
            <a:pPr marL="193040">
              <a:lnSpc>
                <a:spcPct val="100000"/>
              </a:lnSpc>
              <a:spcBef>
                <a:spcPts val="15"/>
              </a:spcBef>
            </a:pPr>
            <a:r>
              <a:rPr sz="1300" spc="-5" dirty="0">
                <a:latin typeface="Microsoft Sans Serif"/>
                <a:cs typeface="Microsoft Sans Serif"/>
              </a:rPr>
              <a:t>НЕ</a:t>
            </a:r>
            <a:r>
              <a:rPr sz="1300" spc="-6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spc="-10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разными</a:t>
            </a:r>
            <a:r>
              <a:rPr sz="1300" spc="40" dirty="0">
                <a:latin typeface="Microsoft Sans Serif"/>
                <a:cs typeface="Microsoft Sans Serif"/>
              </a:rPr>
              <a:t> </a:t>
            </a:r>
            <a:r>
              <a:rPr sz="1300" spc="-10" dirty="0">
                <a:latin typeface="Microsoft Sans Serif"/>
                <a:cs typeface="Microsoft Sans Serif"/>
              </a:rPr>
              <a:t>частями</a:t>
            </a:r>
            <a:r>
              <a:rPr sz="1300" spc="-25" dirty="0">
                <a:latin typeface="Microsoft Sans Serif"/>
                <a:cs typeface="Microsoft Sans Serif"/>
              </a:rPr>
              <a:t> </a:t>
            </a:r>
            <a:r>
              <a:rPr sz="1300" spc="-15" dirty="0">
                <a:latin typeface="Microsoft Sans Serif"/>
                <a:cs typeface="Microsoft Sans Serif"/>
              </a:rPr>
              <a:t>речи;</a:t>
            </a:r>
            <a:endParaRPr sz="13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165614" y="6188028"/>
            <a:ext cx="5501640" cy="4235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85"/>
              </a:spcBef>
              <a:tabLst>
                <a:tab pos="671830" algn="l"/>
                <a:tab pos="1816735" algn="l"/>
                <a:tab pos="2146300" algn="l"/>
                <a:tab pos="3062605" algn="l"/>
                <a:tab pos="4345305" algn="l"/>
              </a:tabLst>
            </a:pPr>
            <a:r>
              <a:rPr sz="1300" spc="-55" dirty="0">
                <a:latin typeface="Microsoft Sans Serif"/>
                <a:cs typeface="Microsoft Sans Serif"/>
              </a:rPr>
              <a:t>з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а</a:t>
            </a:r>
            <a:r>
              <a:rPr sz="1300" spc="-45" dirty="0">
                <a:latin typeface="Microsoft Sans Serif"/>
                <a:cs typeface="Microsoft Sans Serif"/>
              </a:rPr>
              <a:t>ки	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ре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ина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ия	в	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рос</a:t>
            </a:r>
            <a:r>
              <a:rPr sz="1300" spc="-10" dirty="0">
                <a:latin typeface="Microsoft Sans Serif"/>
                <a:cs typeface="Microsoft Sans Serif"/>
              </a:rPr>
              <a:t>т</a:t>
            </a:r>
            <a:r>
              <a:rPr sz="1300" dirty="0">
                <a:latin typeface="Microsoft Sans Serif"/>
                <a:cs typeface="Microsoft Sans Serif"/>
              </a:rPr>
              <a:t>ых,	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5" dirty="0">
                <a:latin typeface="Microsoft Sans Serif"/>
                <a:cs typeface="Microsoft Sans Serif"/>
              </a:rPr>
              <a:t>с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20" dirty="0">
                <a:latin typeface="Microsoft Sans Serif"/>
                <a:cs typeface="Microsoft Sans Serif"/>
              </a:rPr>
              <a:t>о</a:t>
            </a:r>
            <a:r>
              <a:rPr sz="1300" spc="-60" dirty="0">
                <a:latin typeface="Microsoft Sans Serif"/>
                <a:cs typeface="Microsoft Sans Serif"/>
              </a:rPr>
              <a:t>ж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нн</a:t>
            </a:r>
            <a:r>
              <a:rPr sz="1300" dirty="0">
                <a:latin typeface="Microsoft Sans Serif"/>
                <a:cs typeface="Microsoft Sans Serif"/>
              </a:rPr>
              <a:t>ых	</a:t>
            </a:r>
            <a:r>
              <a:rPr sz="1300" spc="-5" dirty="0">
                <a:latin typeface="Microsoft Sans Serif"/>
                <a:cs typeface="Microsoft Sans Serif"/>
              </a:rPr>
              <a:t>обо</a:t>
            </a:r>
            <a:r>
              <a:rPr sz="1300" spc="5" dirty="0">
                <a:latin typeface="Microsoft Sans Serif"/>
                <a:cs typeface="Microsoft Sans Serif"/>
              </a:rPr>
              <a:t>с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65" dirty="0">
                <a:latin typeface="Microsoft Sans Serif"/>
                <a:cs typeface="Microsoft Sans Serif"/>
              </a:rPr>
              <a:t>б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нн</a:t>
            </a:r>
            <a:r>
              <a:rPr sz="1300" spc="-15" dirty="0">
                <a:latin typeface="Microsoft Sans Serif"/>
                <a:cs typeface="Microsoft Sans Serif"/>
              </a:rPr>
              <a:t>ым  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р</a:t>
            </a:r>
            <a:r>
              <a:rPr sz="1300" spc="-35" dirty="0">
                <a:latin typeface="Microsoft Sans Serif"/>
                <a:cs typeface="Microsoft Sans Serif"/>
              </a:rPr>
              <a:t>е</a:t>
            </a:r>
            <a:r>
              <a:rPr sz="1300" spc="-5" dirty="0">
                <a:latin typeface="Microsoft Sans Serif"/>
                <a:cs typeface="Microsoft Sans Serif"/>
              </a:rPr>
              <a:t>д</a:t>
            </a:r>
            <a:r>
              <a:rPr sz="1300" spc="-50" dirty="0">
                <a:latin typeface="Microsoft Sans Serif"/>
                <a:cs typeface="Microsoft Sans Serif"/>
              </a:rPr>
              <a:t>е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ие</a:t>
            </a:r>
            <a:r>
              <a:rPr sz="1300" spc="-40" dirty="0">
                <a:latin typeface="Microsoft Sans Serif"/>
                <a:cs typeface="Microsoft Sans Serif"/>
              </a:rPr>
              <a:t>м</a:t>
            </a:r>
            <a:r>
              <a:rPr sz="1300" spc="-7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и</a:t>
            </a:r>
            <a:r>
              <a:rPr sz="1300" spc="25" dirty="0">
                <a:latin typeface="Microsoft Sans Serif"/>
                <a:cs typeface="Microsoft Sans Serif"/>
              </a:rPr>
              <a:t> 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20" dirty="0">
                <a:latin typeface="Microsoft Sans Serif"/>
                <a:cs typeface="Microsoft Sans Serif"/>
              </a:rPr>
              <a:t>б</a:t>
            </a:r>
            <a:r>
              <a:rPr sz="1300" spc="-5" dirty="0">
                <a:latin typeface="Microsoft Sans Serif"/>
                <a:cs typeface="Microsoft Sans Serif"/>
              </a:rPr>
              <a:t>с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" dirty="0">
                <a:latin typeface="Microsoft Sans Serif"/>
                <a:cs typeface="Microsoft Sans Serif"/>
              </a:rPr>
              <a:t>оя</a:t>
            </a:r>
            <a:r>
              <a:rPr sz="1300" spc="-20" dirty="0">
                <a:latin typeface="Microsoft Sans Serif"/>
                <a:cs typeface="Microsoft Sans Serif"/>
              </a:rPr>
              <a:t>т</a:t>
            </a:r>
            <a:r>
              <a:rPr sz="1300" spc="-50" dirty="0">
                <a:latin typeface="Microsoft Sans Serif"/>
                <a:cs typeface="Microsoft Sans Serif"/>
              </a:rPr>
              <a:t>е</a:t>
            </a:r>
            <a:r>
              <a:rPr sz="1300" spc="15" dirty="0">
                <a:latin typeface="Microsoft Sans Serif"/>
                <a:cs typeface="Microsoft Sans Serif"/>
              </a:rPr>
              <a:t>л</a:t>
            </a:r>
            <a:r>
              <a:rPr sz="1300" spc="-5" dirty="0">
                <a:latin typeface="Microsoft Sans Serif"/>
                <a:cs typeface="Microsoft Sans Serif"/>
              </a:rPr>
              <a:t>ьс</a:t>
            </a:r>
            <a:r>
              <a:rPr sz="1300" spc="-10" dirty="0">
                <a:latin typeface="Microsoft Sans Serif"/>
                <a:cs typeface="Microsoft Sans Serif"/>
              </a:rPr>
              <a:t>т</a:t>
            </a:r>
            <a:r>
              <a:rPr sz="1300" spc="-20" dirty="0">
                <a:latin typeface="Microsoft Sans Serif"/>
                <a:cs typeface="Microsoft Sans Serif"/>
              </a:rPr>
              <a:t>в</a:t>
            </a:r>
            <a:r>
              <a:rPr sz="1300" spc="-5" dirty="0">
                <a:latin typeface="Microsoft Sans Serif"/>
                <a:cs typeface="Microsoft Sans Serif"/>
              </a:rPr>
              <a:t>о</a:t>
            </a:r>
            <a:r>
              <a:rPr sz="1300" spc="-40" dirty="0">
                <a:latin typeface="Microsoft Sans Serif"/>
                <a:cs typeface="Microsoft Sans Serif"/>
              </a:rPr>
              <a:t>м</a:t>
            </a:r>
            <a:r>
              <a:rPr sz="1300" spc="5" dirty="0">
                <a:latin typeface="Microsoft Sans Serif"/>
                <a:cs typeface="Microsoft Sans Serif"/>
              </a:rPr>
              <a:t> </a:t>
            </a:r>
            <a:r>
              <a:rPr sz="1300" spc="-20" dirty="0">
                <a:latin typeface="Microsoft Sans Serif"/>
                <a:cs typeface="Microsoft Sans Serif"/>
              </a:rPr>
              <a:t>п</a:t>
            </a:r>
            <a:r>
              <a:rPr sz="1300" spc="-5" dirty="0">
                <a:latin typeface="Microsoft Sans Serif"/>
                <a:cs typeface="Microsoft Sans Serif"/>
              </a:rPr>
              <a:t>р</a:t>
            </a:r>
            <a:r>
              <a:rPr sz="1300" spc="-35" dirty="0">
                <a:latin typeface="Microsoft Sans Serif"/>
                <a:cs typeface="Microsoft Sans Serif"/>
              </a:rPr>
              <a:t>е</a:t>
            </a:r>
            <a:r>
              <a:rPr sz="1300" spc="-5" dirty="0">
                <a:latin typeface="Microsoft Sans Serif"/>
                <a:cs typeface="Microsoft Sans Serif"/>
              </a:rPr>
              <a:t>д</a:t>
            </a:r>
            <a:r>
              <a:rPr sz="1300" spc="25" dirty="0">
                <a:latin typeface="Microsoft Sans Serif"/>
                <a:cs typeface="Microsoft Sans Serif"/>
              </a:rPr>
              <a:t>л</a:t>
            </a:r>
            <a:r>
              <a:rPr sz="1300" spc="-20" dirty="0">
                <a:latin typeface="Microsoft Sans Serif"/>
                <a:cs typeface="Microsoft Sans Serif"/>
              </a:rPr>
              <a:t>о</a:t>
            </a:r>
            <a:r>
              <a:rPr sz="1300" spc="-60" dirty="0">
                <a:latin typeface="Microsoft Sans Serif"/>
                <a:cs typeface="Microsoft Sans Serif"/>
              </a:rPr>
              <a:t>ж</a:t>
            </a:r>
            <a:r>
              <a:rPr sz="1300" spc="-5" dirty="0">
                <a:latin typeface="Microsoft Sans Serif"/>
                <a:cs typeface="Microsoft Sans Serif"/>
              </a:rPr>
              <a:t>е</a:t>
            </a:r>
            <a:r>
              <a:rPr sz="1300" spc="-10" dirty="0">
                <a:latin typeface="Microsoft Sans Serif"/>
                <a:cs typeface="Microsoft Sans Serif"/>
              </a:rPr>
              <a:t>н</a:t>
            </a:r>
            <a:r>
              <a:rPr sz="1300" spc="-5" dirty="0">
                <a:latin typeface="Microsoft Sans Serif"/>
                <a:cs typeface="Microsoft Sans Serif"/>
              </a:rPr>
              <a:t>иях.</a:t>
            </a:r>
            <a:endParaRPr sz="1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79300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860"/>
              </a:lnSpc>
            </a:pPr>
            <a:r>
              <a:rPr spc="-300" dirty="0"/>
              <a:t>РУССКИЙ</a:t>
            </a:r>
            <a:r>
              <a:rPr spc="-180" dirty="0"/>
              <a:t> </a:t>
            </a:r>
            <a:r>
              <a:rPr spc="-310" dirty="0"/>
              <a:t>ЯЗЫК</a:t>
            </a:r>
            <a:r>
              <a:rPr spc="-85" dirty="0"/>
              <a:t> </a:t>
            </a:r>
            <a:r>
              <a:rPr spc="-180"/>
              <a:t>(</a:t>
            </a:r>
            <a:r>
              <a:rPr spc="-180" smtClean="0"/>
              <a:t>5-</a:t>
            </a:r>
            <a:r>
              <a:rPr lang="ru-RU" spc="-355" dirty="0" smtClean="0"/>
              <a:t>9 </a:t>
            </a:r>
            <a:r>
              <a:rPr spc="-295" smtClean="0"/>
              <a:t>КЛАССЫ</a:t>
            </a:r>
            <a:r>
              <a:rPr spc="-295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6992" y="911511"/>
            <a:ext cx="5090795" cy="5681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6364" indent="-114300">
              <a:lnSpc>
                <a:spcPts val="1664"/>
              </a:lnSpc>
              <a:spcBef>
                <a:spcPts val="95"/>
              </a:spcBef>
              <a:buAutoNum type="arabicPlain" startAt="8"/>
              <a:tabLst>
                <a:tab pos="127000" algn="l"/>
              </a:tabLst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класс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50"/>
              </a:lnSpc>
            </a:pP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слу</a:t>
            </a:r>
            <a:r>
              <a:rPr sz="1400" i="1" u="heavy" spc="-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ш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ание</a:t>
            </a:r>
            <a:r>
              <a:rPr sz="1400" i="1" u="heavy" spc="-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и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г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орение</a:t>
            </a:r>
            <a:endParaRPr sz="1400">
              <a:latin typeface="Arial"/>
              <a:cs typeface="Arial"/>
            </a:endParaRPr>
          </a:p>
          <a:p>
            <a:pPr marL="354965" lvl="1" indent="-285115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участие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дискуссии,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аргументация,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выводы;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1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чтение</a:t>
            </a:r>
            <a:endParaRPr sz="1400">
              <a:latin typeface="Arial"/>
              <a:cs typeface="Arial"/>
            </a:endParaRPr>
          </a:p>
          <a:p>
            <a:pPr marL="354965" marR="172085" lvl="1" indent="-284480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ара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ер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ны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ер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овые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ж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ровые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нн</a:t>
            </a:r>
            <a:r>
              <a:rPr sz="14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ости 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публицистического,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разговорного,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научного,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официально-делового </a:t>
            </a:r>
            <a:r>
              <a:rPr sz="1400" spc="-3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стилей;</a:t>
            </a:r>
            <a:endParaRPr sz="1400">
              <a:latin typeface="Microsoft Sans Serif"/>
              <a:cs typeface="Microsoft Sans Serif"/>
            </a:endParaRPr>
          </a:p>
          <a:p>
            <a:pPr marL="354965" lvl="1" indent="-285115">
              <a:lnSpc>
                <a:spcPts val="158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разграничение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факта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мнения,</a:t>
            </a:r>
            <a:r>
              <a:rPr sz="14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разные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виды</a:t>
            </a:r>
            <a:r>
              <a:rPr sz="14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чтения,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том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числе</a:t>
            </a:r>
            <a:endParaRPr sz="1400">
              <a:latin typeface="Microsoft Sans Serif"/>
              <a:cs typeface="Microsoft Sans Serif"/>
            </a:endParaRPr>
          </a:p>
          <a:p>
            <a:pPr marL="354965">
              <a:lnSpc>
                <a:spcPts val="1650"/>
              </a:lnSpc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изучающее;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письмо</a:t>
            </a:r>
            <a:endParaRPr sz="1400">
              <a:latin typeface="Arial"/>
              <a:cs typeface="Arial"/>
            </a:endParaRPr>
          </a:p>
          <a:p>
            <a:pPr marL="354965" marR="5080" lvl="1" indent="-284480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исправление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смысловых,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фактических,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логических,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стилистических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в,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стр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ур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соблюде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ние ре</a:t>
            </a:r>
            <a:r>
              <a:rPr sz="1400" i="1" u="heavy" spc="-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че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ы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х</a:t>
            </a:r>
            <a:r>
              <a:rPr sz="1400" i="1" u="heavy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нор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м</a:t>
            </a:r>
            <a:endParaRPr sz="1400">
              <a:latin typeface="Arial"/>
              <a:cs typeface="Arial"/>
            </a:endParaRPr>
          </a:p>
          <a:p>
            <a:pPr marL="12700" marR="196215">
              <a:lnSpc>
                <a:spcPts val="1650"/>
              </a:lnSpc>
              <a:spcBef>
                <a:spcPts val="65"/>
              </a:spcBef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обособленные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члены</a:t>
            </a:r>
            <a:r>
              <a:rPr sz="1400"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предложения,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знаки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препинания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уточняющих </a:t>
            </a:r>
            <a:r>
              <a:rPr sz="1400" spc="-3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членах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предложения.</a:t>
            </a:r>
            <a:endParaRPr sz="1400">
              <a:latin typeface="Microsoft Sans Serif"/>
              <a:cs typeface="Microsoft Sans Serif"/>
            </a:endParaRPr>
          </a:p>
          <a:p>
            <a:pPr marL="126364" indent="-114300">
              <a:lnSpc>
                <a:spcPts val="1580"/>
              </a:lnSpc>
              <a:buAutoNum type="arabicPlain" startAt="9"/>
              <a:tabLst>
                <a:tab pos="127000" algn="l"/>
              </a:tabLst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класс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50"/>
              </a:lnSpc>
            </a:pP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слу</a:t>
            </a:r>
            <a:r>
              <a:rPr sz="1400" i="1" u="heavy" spc="-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ш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ание</a:t>
            </a:r>
            <a:r>
              <a:rPr sz="1400" i="1" u="heavy" spc="-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и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г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орение</a:t>
            </a:r>
            <a:endParaRPr sz="1400">
              <a:latin typeface="Arial"/>
              <a:cs typeface="Arial"/>
            </a:endParaRPr>
          </a:p>
          <a:p>
            <a:pPr marL="354965" marR="556260" lvl="1" indent="-284480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ль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 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с 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евы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ой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уа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ции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чтение</a:t>
            </a:r>
            <a:endParaRPr sz="1400">
              <a:latin typeface="Arial"/>
              <a:cs typeface="Arial"/>
            </a:endParaRPr>
          </a:p>
          <a:p>
            <a:pPr marL="354965" marR="504825" lvl="1" indent="-284480" algn="just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выявление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особенностей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роли структуры текста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передаче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основной мысли,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аббревиация, парцелляция,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ирония,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намёк,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преуменьшение,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преувеличение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другие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приемы;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письмо</a:t>
            </a:r>
            <a:endParaRPr sz="1400">
              <a:latin typeface="Arial"/>
              <a:cs typeface="Arial"/>
            </a:endParaRPr>
          </a:p>
          <a:p>
            <a:pPr marL="354965" lvl="1" indent="-285115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разные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виды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плана,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том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числе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цитатный,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тезисный;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соблюде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ние ре</a:t>
            </a:r>
            <a:r>
              <a:rPr sz="1400" i="1" u="heavy" spc="-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че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ы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х</a:t>
            </a:r>
            <a:r>
              <a:rPr sz="1400" i="1" u="heavy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нор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м</a:t>
            </a:r>
            <a:endParaRPr sz="1400">
              <a:latin typeface="Arial"/>
              <a:cs typeface="Arial"/>
            </a:endParaRPr>
          </a:p>
          <a:p>
            <a:pPr marL="354965" lvl="1" indent="-285115">
              <a:lnSpc>
                <a:spcPts val="1664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4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ф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</a:t>
            </a:r>
            <a:r>
              <a:rPr sz="14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ф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ск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5435" y="2732899"/>
            <a:ext cx="518159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пис</a:t>
            </a:r>
            <a:r>
              <a:rPr sz="1400" i="1" u="heavy" spc="-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ь</a:t>
            </a:r>
            <a:r>
              <a:rPr sz="1400" i="1" u="heavy" spc="-18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м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5435" y="848913"/>
            <a:ext cx="6460490" cy="5890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2565" indent="-190500">
              <a:lnSpc>
                <a:spcPts val="1664"/>
              </a:lnSpc>
              <a:spcBef>
                <a:spcPts val="95"/>
              </a:spcBef>
              <a:buAutoNum type="arabicPlain" startAt="10"/>
              <a:tabLst>
                <a:tab pos="203200" algn="l"/>
              </a:tabLst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класс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50"/>
              </a:lnSpc>
            </a:pP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слу</a:t>
            </a:r>
            <a:r>
              <a:rPr sz="1400" i="1" u="heavy" spc="-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ш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ание</a:t>
            </a:r>
            <a:r>
              <a:rPr sz="1400" i="1" u="heavy" spc="-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и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г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орение</a:t>
            </a:r>
            <a:endParaRPr sz="1400">
              <a:latin typeface="Arial"/>
              <a:cs typeface="Arial"/>
            </a:endParaRPr>
          </a:p>
          <a:p>
            <a:pPr marL="354965" lvl="1" indent="-285115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определение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основной</a:t>
            </a:r>
            <a:r>
              <a:rPr sz="14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мысли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учетом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невербальных</a:t>
            </a:r>
            <a:r>
              <a:rPr sz="1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средств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общения;</a:t>
            </a:r>
            <a:endParaRPr sz="1400">
              <a:latin typeface="Microsoft Sans Serif"/>
              <a:cs typeface="Microsoft Sans Serif"/>
            </a:endParaRPr>
          </a:p>
          <a:p>
            <a:pPr marL="354965" lvl="1" indent="-285115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участие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дебатах,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аргументация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собственной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позиции;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1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чтение</a:t>
            </a:r>
            <a:endParaRPr sz="1400">
              <a:latin typeface="Arial"/>
              <a:cs typeface="Arial"/>
            </a:endParaRPr>
          </a:p>
          <a:p>
            <a:pPr marL="354965" marR="367030" lvl="1" indent="-284480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понимание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специальной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лексики,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аббревиации,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перифразы,</a:t>
            </a:r>
            <a:r>
              <a:rPr sz="14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аллюзии,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э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вф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уг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ср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выра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ль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ости</a:t>
            </a:r>
            <a:r>
              <a:rPr sz="14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сте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354965" lvl="1" indent="-285115">
              <a:lnSpc>
                <a:spcPts val="158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сравнение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стилистических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особенностей</a:t>
            </a:r>
            <a:r>
              <a:rPr sz="14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текстов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учетом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темы,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основной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мысли,</a:t>
            </a:r>
            <a:endParaRPr sz="1400">
              <a:latin typeface="Microsoft Sans Serif"/>
              <a:cs typeface="Microsoft Sans Serif"/>
            </a:endParaRPr>
          </a:p>
          <a:p>
            <a:pPr marL="354965">
              <a:lnSpc>
                <a:spcPts val="1664"/>
              </a:lnSpc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проблемы,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цели,</a:t>
            </a:r>
            <a:r>
              <a:rPr sz="1400" spc="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целевой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аудитории,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позиции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автора;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500">
              <a:latin typeface="Microsoft Sans Serif"/>
              <a:cs typeface="Microsoft Sans Serif"/>
            </a:endParaRPr>
          </a:p>
          <a:p>
            <a:pPr marL="354965" marR="5080" lvl="1" indent="-284480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корректировка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редактирование</a:t>
            </a:r>
            <a:r>
              <a:rPr sz="1400" spc="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всех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имеющихся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недочетов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тексте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учетом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целей,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целевой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аудитории,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ситуации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общения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воздействия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читателя;.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соблюде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ние ре</a:t>
            </a:r>
            <a:r>
              <a:rPr sz="1400" i="1" u="heavy" spc="-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че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ы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х</a:t>
            </a:r>
            <a:r>
              <a:rPr sz="1400" i="1" u="heavy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нор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м</a:t>
            </a:r>
            <a:endParaRPr sz="1400">
              <a:latin typeface="Arial"/>
              <a:cs typeface="Arial"/>
            </a:endParaRPr>
          </a:p>
          <a:p>
            <a:pPr marL="354965" marR="71120" lvl="1" indent="-284480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использование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знаков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препинания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простых,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простых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осложненных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и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сложных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предложениях; использование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лексики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официально-делового 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стиля,</a:t>
            </a:r>
            <a:r>
              <a:rPr sz="1400" spc="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публицистического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научного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стилей,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стилистических</a:t>
            </a:r>
            <a:r>
              <a:rPr sz="14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фигур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целью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ситуацией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общения.</a:t>
            </a:r>
            <a:endParaRPr sz="1400">
              <a:latin typeface="Microsoft Sans Serif"/>
              <a:cs typeface="Microsoft Sans Serif"/>
            </a:endParaRPr>
          </a:p>
          <a:p>
            <a:pPr marL="202565" indent="-190500">
              <a:lnSpc>
                <a:spcPts val="1580"/>
              </a:lnSpc>
              <a:buAutoNum type="arabicPlain" startAt="11"/>
              <a:tabLst>
                <a:tab pos="203200" algn="l"/>
              </a:tabLst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класс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50"/>
              </a:lnSpc>
            </a:pP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слу</a:t>
            </a:r>
            <a:r>
              <a:rPr sz="1400" i="1" u="heavy" spc="-2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ш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ание</a:t>
            </a:r>
            <a:r>
              <a:rPr sz="1400" i="1" u="heavy" spc="-9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и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г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орение</a:t>
            </a:r>
            <a:endParaRPr sz="1400">
              <a:latin typeface="Arial"/>
              <a:cs typeface="Arial"/>
            </a:endParaRPr>
          </a:p>
          <a:p>
            <a:pPr marL="354965" lvl="1" indent="-285115">
              <a:lnSpc>
                <a:spcPts val="1650"/>
              </a:lnSpc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участие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деловой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беседе,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решение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проблемы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достижение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договоренности;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650"/>
              </a:lnSpc>
            </a:pPr>
            <a:r>
              <a:rPr sz="1400" i="1" u="heavy" spc="-1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чтение</a:t>
            </a:r>
            <a:endParaRPr sz="1400">
              <a:latin typeface="Arial"/>
              <a:cs typeface="Arial"/>
            </a:endParaRPr>
          </a:p>
          <a:p>
            <a:pPr marL="354965" marR="81280" lvl="1" indent="-284480" algn="just">
              <a:lnSpc>
                <a:spcPts val="1650"/>
              </a:lnSpc>
              <a:spcBef>
                <a:spcPts val="65"/>
              </a:spcBef>
              <a:buFont typeface="Lucida Sans Unicode"/>
              <a:buChar char="∙"/>
              <a:tabLst>
                <a:tab pos="355600" algn="l"/>
              </a:tabLst>
            </a:pP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понимание применения</a:t>
            </a:r>
            <a:r>
              <a:rPr sz="1400"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изобразительно-выразительных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средств,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стилистических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фигур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и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других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приемов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тексте;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формулирование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вопросов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исследования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 гипотезы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прочитанному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тексту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</a:pP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письмо</a:t>
            </a:r>
            <a:endParaRPr sz="1400">
              <a:latin typeface="Arial"/>
              <a:cs typeface="Arial"/>
            </a:endParaRPr>
          </a:p>
          <a:p>
            <a:pPr marL="354965" marR="755015" lvl="1" indent="-284480">
              <a:lnSpc>
                <a:spcPts val="1650"/>
              </a:lnSpc>
              <a:spcBef>
                <a:spcPts val="60"/>
              </a:spcBef>
              <a:buFont typeface="Lucida Sans Unicode"/>
              <a:buChar char="∙"/>
              <a:tabLst>
                <a:tab pos="354965" algn="l"/>
                <a:tab pos="355600" algn="l"/>
              </a:tabLst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написание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текстов-описаний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текстов-повествований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в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различных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жанрах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 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использованием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приемов,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отражающих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убеждения,</a:t>
            </a:r>
            <a:r>
              <a:rPr sz="14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взгляды</a:t>
            </a:r>
            <a:r>
              <a:rPr sz="14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чувства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автора;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орре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</a:t>
            </a:r>
            <a:r>
              <a:rPr sz="14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вк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всех</a:t>
            </a:r>
            <a:r>
              <a:rPr sz="14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ю</a:t>
            </a:r>
            <a:r>
              <a:rPr sz="14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щ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хся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сте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95"/>
              </a:lnSpc>
            </a:pPr>
            <a:r>
              <a:rPr sz="1400" i="1" u="heavy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соблюде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ние ре</a:t>
            </a:r>
            <a:r>
              <a:rPr sz="1400" i="1" u="heavy" spc="-1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че</a:t>
            </a:r>
            <a:r>
              <a:rPr sz="1400" i="1" u="heavy" spc="-1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в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ы</a:t>
            </a:r>
            <a:r>
              <a:rPr sz="1400" i="1" u="heavy" spc="-1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х</a:t>
            </a:r>
            <a:r>
              <a:rPr sz="1400" i="1" u="heavy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sz="1400" i="1" u="heavy" spc="-1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нор</a:t>
            </a:r>
            <a:r>
              <a:rPr sz="1400" i="1" u="heavy" spc="-17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м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79300" cy="6851015"/>
            <a:chOff x="0" y="0"/>
            <a:chExt cx="12179300" cy="6851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79300" cy="68508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578740" cy="85711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2179300" cy="830580"/>
            </a:xfrm>
            <a:custGeom>
              <a:avLst/>
              <a:gdLst/>
              <a:ahLst/>
              <a:cxnLst/>
              <a:rect l="l" t="t" r="r" b="b"/>
              <a:pathLst>
                <a:path w="12179300" h="830580">
                  <a:moveTo>
                    <a:pt x="12179298" y="830131"/>
                  </a:moveTo>
                  <a:lnTo>
                    <a:pt x="0" y="830131"/>
                  </a:lnTo>
                  <a:lnTo>
                    <a:pt x="0" y="0"/>
                  </a:lnTo>
                  <a:lnTo>
                    <a:pt x="12179298" y="0"/>
                  </a:lnTo>
                  <a:lnTo>
                    <a:pt x="12179298" y="830131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06623" y="23437"/>
            <a:ext cx="1075436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90" dirty="0"/>
              <a:t>МАТЕМАТИКА,</a:t>
            </a:r>
            <a:r>
              <a:rPr spc="-190" dirty="0"/>
              <a:t> </a:t>
            </a:r>
            <a:r>
              <a:rPr spc="-265" dirty="0"/>
              <a:t>АЛГЕБРА,</a:t>
            </a:r>
            <a:r>
              <a:rPr spc="-60" dirty="0"/>
              <a:t> </a:t>
            </a:r>
            <a:r>
              <a:rPr spc="-275" dirty="0"/>
              <a:t>ГЕОМЕТРИЯ,</a:t>
            </a:r>
            <a:r>
              <a:rPr spc="-150" dirty="0"/>
              <a:t> </a:t>
            </a:r>
            <a:r>
              <a:rPr spc="-290" dirty="0"/>
              <a:t>АЛГЕБРА</a:t>
            </a:r>
            <a:r>
              <a:rPr spc="-110" dirty="0"/>
              <a:t> </a:t>
            </a:r>
            <a:r>
              <a:rPr spc="-315" dirty="0"/>
              <a:t>И</a:t>
            </a:r>
            <a:r>
              <a:rPr spc="-185" dirty="0"/>
              <a:t> </a:t>
            </a:r>
            <a:r>
              <a:rPr spc="-315" dirty="0"/>
              <a:t>НАЧАЛА</a:t>
            </a:r>
            <a:r>
              <a:rPr spc="-110" dirty="0"/>
              <a:t> </a:t>
            </a:r>
            <a:r>
              <a:rPr spc="-310" dirty="0"/>
              <a:t>АНАЛИЗА</a:t>
            </a:r>
            <a:r>
              <a:rPr spc="-80" dirty="0"/>
              <a:t> </a:t>
            </a:r>
            <a:r>
              <a:rPr spc="-225"/>
              <a:t>(</a:t>
            </a:r>
            <a:r>
              <a:rPr spc="-225" smtClean="0"/>
              <a:t>5-</a:t>
            </a:r>
            <a:r>
              <a:rPr lang="ru-RU" spc="-225" dirty="0" smtClean="0"/>
              <a:t>9</a:t>
            </a:r>
            <a:r>
              <a:rPr spc="-150" smtClean="0"/>
              <a:t> </a:t>
            </a:r>
            <a:r>
              <a:rPr spc="-295" dirty="0"/>
              <a:t>КЛАССЫ)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5547309" y="1346046"/>
            <a:ext cx="215900" cy="4821555"/>
            <a:chOff x="5547309" y="1346046"/>
            <a:chExt cx="215900" cy="482155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1346046"/>
              <a:ext cx="215675" cy="2156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1764709"/>
              <a:ext cx="215675" cy="21567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2392704"/>
              <a:ext cx="215675" cy="21567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3230031"/>
              <a:ext cx="215675" cy="21567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3648695"/>
              <a:ext cx="215675" cy="21567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4067358"/>
              <a:ext cx="215675" cy="215675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4695354"/>
              <a:ext cx="215675" cy="215675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47309" y="5323349"/>
              <a:ext cx="215675" cy="21567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47309" y="5742012"/>
              <a:ext cx="215675" cy="425006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534609" y="857592"/>
            <a:ext cx="6303010" cy="551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0209" algn="ctr">
              <a:lnSpc>
                <a:spcPct val="100000"/>
              </a:lnSpc>
              <a:spcBef>
                <a:spcPts val="95"/>
              </a:spcBef>
            </a:pPr>
            <a:r>
              <a:rPr sz="1600" b="1" spc="-190" dirty="0">
                <a:solidFill>
                  <a:srgbClr val="001F5F"/>
                </a:solidFill>
                <a:latin typeface="Arial"/>
                <a:cs typeface="Arial"/>
              </a:rPr>
              <a:t>Темы</a:t>
            </a:r>
            <a:r>
              <a:rPr sz="16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учебной</a:t>
            </a:r>
            <a:r>
              <a:rPr sz="16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программы</a:t>
            </a:r>
            <a:r>
              <a:rPr sz="16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для</a:t>
            </a:r>
            <a:r>
              <a:rPr sz="16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5" dirty="0">
                <a:solidFill>
                  <a:srgbClr val="001F5F"/>
                </a:solidFill>
                <a:latin typeface="Arial"/>
                <a:cs typeface="Arial"/>
              </a:rPr>
              <a:t>повторения</a:t>
            </a:r>
            <a:r>
              <a:rPr sz="16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6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70" dirty="0">
                <a:solidFill>
                  <a:srgbClr val="001F5F"/>
                </a:solidFill>
                <a:latin typeface="Arial"/>
                <a:cs typeface="Arial"/>
              </a:rPr>
              <a:t>закрепления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Arial"/>
              <a:cs typeface="Arial"/>
            </a:endParaRPr>
          </a:p>
          <a:p>
            <a:pPr marL="12700" algn="just">
              <a:lnSpc>
                <a:spcPts val="1664"/>
              </a:lnSpc>
              <a:spcBef>
                <a:spcPts val="5"/>
              </a:spcBef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 </a:t>
            </a:r>
            <a:r>
              <a:rPr sz="1400" spc="165" dirty="0">
                <a:solidFill>
                  <a:srgbClr val="001F5F"/>
                </a:solidFill>
                <a:latin typeface="Courier New"/>
                <a:cs typeface="Courier New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5</a:t>
            </a:r>
            <a:r>
              <a:rPr sz="1400" spc="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ссе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«</a:t>
            </a:r>
            <a:r>
              <a:rPr sz="1400" spc="-310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ей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ад</a:t>
            </a:r>
            <a:r>
              <a:rPr sz="14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нны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ся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чны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»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endParaRPr sz="1400">
              <a:latin typeface="Microsoft Sans Serif"/>
              <a:cs typeface="Microsoft Sans Serif"/>
            </a:endParaRPr>
          </a:p>
          <a:p>
            <a:pPr marL="455930" algn="just">
              <a:lnSpc>
                <a:spcPts val="1650"/>
              </a:lnSpc>
            </a:pP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«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»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«Ре</a:t>
            </a:r>
            <a:r>
              <a:rPr sz="14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ш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»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455930" marR="13970" indent="-443865" algn="just">
              <a:lnSpc>
                <a:spcPts val="1650"/>
              </a:lnSpc>
              <a:spcBef>
                <a:spcPts val="65"/>
              </a:spcBef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математике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6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«Действия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над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рациональными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числами»,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«Линейные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уравнения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одной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переменной»,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«Линейные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неравенства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с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одной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переменной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их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системы»;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ts val="1580"/>
              </a:lnSpc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</a:t>
            </a:r>
            <a:r>
              <a:rPr sz="1400" spc="1005" dirty="0">
                <a:solidFill>
                  <a:srgbClr val="001F5F"/>
                </a:solidFill>
                <a:latin typeface="Courier New"/>
                <a:cs typeface="Courier New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алгебре</a:t>
            </a:r>
            <a:r>
              <a:rPr sz="14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7</a:t>
            </a:r>
            <a:r>
              <a:rPr sz="1400" spc="10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«Преобразование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выражений,</a:t>
            </a:r>
            <a:r>
              <a:rPr sz="1400" spc="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содержащих</a:t>
            </a:r>
            <a:r>
              <a:rPr sz="14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степени»,</a:t>
            </a:r>
            <a:endParaRPr sz="1400">
              <a:latin typeface="Microsoft Sans Serif"/>
              <a:cs typeface="Microsoft Sans Serif"/>
            </a:endParaRPr>
          </a:p>
          <a:p>
            <a:pPr marL="455930" algn="just">
              <a:lnSpc>
                <a:spcPts val="1650"/>
              </a:lnSpc>
            </a:pP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«Разложение</a:t>
            </a:r>
            <a:r>
              <a:rPr sz="1400" spc="19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400" spc="21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множители</a:t>
            </a:r>
            <a:r>
              <a:rPr sz="1400" spc="1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15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тождественные</a:t>
            </a:r>
            <a:r>
              <a:rPr sz="1400" spc="21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преобразования</a:t>
            </a:r>
            <a:r>
              <a:rPr sz="1400" spc="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выражений»,</a:t>
            </a:r>
            <a:endParaRPr sz="1400">
              <a:latin typeface="Microsoft Sans Serif"/>
              <a:cs typeface="Microsoft Sans Serif"/>
            </a:endParaRPr>
          </a:p>
          <a:p>
            <a:pPr marL="455930" marR="12700" algn="just">
              <a:lnSpc>
                <a:spcPts val="1650"/>
              </a:lnSpc>
              <a:spcBef>
                <a:spcPts val="60"/>
              </a:spcBef>
            </a:pP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«Формулы</a:t>
            </a:r>
            <a:r>
              <a:rPr sz="14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сокращенного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умножения»,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«Алгебраические</a:t>
            </a:r>
            <a:r>
              <a:rPr sz="14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дроби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действия</a:t>
            </a:r>
            <a:r>
              <a:rPr sz="14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над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ними»;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ts val="1580"/>
              </a:lnSpc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</a:t>
            </a:r>
            <a:r>
              <a:rPr sz="1400" spc="1010" dirty="0">
                <a:solidFill>
                  <a:srgbClr val="001F5F"/>
                </a:solidFill>
                <a:latin typeface="Courier New"/>
                <a:cs typeface="Courier New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алгебре</a:t>
            </a:r>
            <a:r>
              <a:rPr sz="1400" spc="14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15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8</a:t>
            </a:r>
            <a:r>
              <a:rPr sz="1400" spc="13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«Квадратные</a:t>
            </a:r>
            <a:r>
              <a:rPr sz="1400" spc="15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уравнения»,</a:t>
            </a:r>
            <a:r>
              <a:rPr sz="1400" spc="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«Квадратичная</a:t>
            </a:r>
            <a:r>
              <a:rPr sz="1400" spc="13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функция»,</a:t>
            </a:r>
            <a:endParaRPr sz="1400">
              <a:latin typeface="Microsoft Sans Serif"/>
              <a:cs typeface="Microsoft Sans Serif"/>
            </a:endParaRPr>
          </a:p>
          <a:p>
            <a:pPr marL="455930" algn="just">
              <a:lnSpc>
                <a:spcPts val="1650"/>
              </a:lnSpc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«Рациональные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неравенства»,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«Решение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текстовых</a:t>
            </a:r>
            <a:r>
              <a:rPr sz="14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задач»;</a:t>
            </a:r>
            <a:endParaRPr sz="1400">
              <a:latin typeface="Microsoft Sans Serif"/>
              <a:cs typeface="Microsoft Sans Serif"/>
            </a:endParaRPr>
          </a:p>
          <a:p>
            <a:pPr marL="455930" marR="15875" indent="-443865" algn="just">
              <a:lnSpc>
                <a:spcPts val="1650"/>
              </a:lnSpc>
              <a:spcBef>
                <a:spcPts val="65"/>
              </a:spcBef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алгебре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в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9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«Формулы</a:t>
            </a:r>
            <a:r>
              <a:rPr sz="14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тригонометрии»,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«Решение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текстовых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задач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на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прогрессии»;</a:t>
            </a:r>
            <a:endParaRPr sz="1400">
              <a:latin typeface="Microsoft Sans Serif"/>
              <a:cs typeface="Microsoft Sans Serif"/>
            </a:endParaRPr>
          </a:p>
          <a:p>
            <a:pPr marL="12700" algn="just">
              <a:lnSpc>
                <a:spcPts val="1580"/>
              </a:lnSpc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</a:t>
            </a:r>
            <a:r>
              <a:rPr sz="1400" spc="1005" dirty="0">
                <a:solidFill>
                  <a:srgbClr val="001F5F"/>
                </a:solidFill>
                <a:latin typeface="Courier New"/>
                <a:cs typeface="Courier New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5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алгебре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5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началам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анализа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4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10</a:t>
            </a:r>
            <a:r>
              <a:rPr sz="14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5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«Тригометрические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уравнения»,</a:t>
            </a:r>
            <a:endParaRPr sz="1400">
              <a:latin typeface="Microsoft Sans Serif"/>
              <a:cs typeface="Microsoft Sans Serif"/>
            </a:endParaRPr>
          </a:p>
          <a:p>
            <a:pPr marL="455930" marR="14604" algn="just">
              <a:lnSpc>
                <a:spcPts val="1650"/>
              </a:lnSpc>
              <a:spcBef>
                <a:spcPts val="65"/>
              </a:spcBef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«Тригонометрические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неравенства»,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«Применение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производной»;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«Функция,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ее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свойства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график»;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  <a:tabLst>
                <a:tab pos="455930" algn="l"/>
              </a:tabLst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алгебре</a:t>
            </a:r>
            <a:r>
              <a:rPr sz="14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началам</a:t>
            </a:r>
            <a:r>
              <a:rPr sz="14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анализа</a:t>
            </a:r>
            <a:r>
              <a:rPr sz="14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r>
            <a:r>
              <a:rPr sz="1400" spc="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«Нахождение</a:t>
            </a:r>
            <a:r>
              <a:rPr sz="1400" spc="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площади</a:t>
            </a:r>
            <a:r>
              <a:rPr sz="1400" spc="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фигур</a:t>
            </a:r>
            <a:r>
              <a:rPr sz="14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объема</a:t>
            </a:r>
            <a:endParaRPr sz="1400">
              <a:latin typeface="Microsoft Sans Serif"/>
              <a:cs typeface="Microsoft Sans Serif"/>
            </a:endParaRPr>
          </a:p>
          <a:p>
            <a:pPr marL="455930" marR="5080">
              <a:lnSpc>
                <a:spcPts val="1650"/>
              </a:lnSpc>
              <a:spcBef>
                <a:spcPts val="65"/>
              </a:spcBef>
            </a:pP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тел»,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«Преобразование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рациональных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иррациональных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выражений»,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«Логарифм </a:t>
            </a:r>
            <a:r>
              <a:rPr sz="1400" spc="-3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числа»,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«Показательные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логарифмические</a:t>
            </a:r>
            <a:r>
              <a:rPr sz="1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уравнения</a:t>
            </a:r>
            <a:r>
              <a:rPr sz="14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неравенства».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ts val="1580"/>
              </a:lnSpc>
              <a:tabLst>
                <a:tab pos="455930" algn="l"/>
              </a:tabLst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80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геометрии</a:t>
            </a:r>
            <a:r>
              <a:rPr sz="1400" spc="4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5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7-9</a:t>
            </a:r>
            <a:r>
              <a:rPr sz="1400" spc="5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классах</a:t>
            </a:r>
            <a:r>
              <a:rPr sz="1400" spc="5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основная</a:t>
            </a:r>
            <a:r>
              <a:rPr sz="1400" spc="4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часть</a:t>
            </a:r>
            <a:r>
              <a:rPr sz="1400" spc="48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</a:t>
            </a:r>
            <a:r>
              <a:rPr sz="14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является</a:t>
            </a:r>
            <a:r>
              <a:rPr sz="1400" spc="4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сложной,</a:t>
            </a:r>
            <a:r>
              <a:rPr sz="1400" spc="5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поэтому</a:t>
            </a:r>
            <a:endParaRPr sz="1400">
              <a:latin typeface="Microsoft Sans Serif"/>
              <a:cs typeface="Microsoft Sans Serif"/>
            </a:endParaRPr>
          </a:p>
          <a:p>
            <a:pPr marR="2226945" algn="ctr">
              <a:lnSpc>
                <a:spcPts val="1650"/>
              </a:lnSpc>
            </a:pP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рекомендуется</a:t>
            </a:r>
            <a:r>
              <a:rPr sz="14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повторение</a:t>
            </a:r>
            <a:r>
              <a:rPr sz="1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всех</a:t>
            </a:r>
            <a:r>
              <a:rPr sz="1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сложных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тем;</a:t>
            </a:r>
            <a:endParaRPr sz="1400">
              <a:latin typeface="Microsoft Sans Serif"/>
              <a:cs typeface="Microsoft Sans Serif"/>
            </a:endParaRPr>
          </a:p>
          <a:p>
            <a:pPr marR="2207895" algn="ctr">
              <a:lnSpc>
                <a:spcPts val="1650"/>
              </a:lnSpc>
              <a:tabLst>
                <a:tab pos="443230" algn="l"/>
              </a:tabLst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ео</a:t>
            </a:r>
            <a:r>
              <a:rPr sz="1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10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ссе</a:t>
            </a:r>
            <a:r>
              <a:rPr sz="14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«Ве</a:t>
            </a:r>
            <a:r>
              <a:rPr sz="14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4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ростра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ве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»</a:t>
            </a:r>
            <a:r>
              <a:rPr sz="1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455930" marR="10160" indent="-443865" algn="just">
              <a:lnSpc>
                <a:spcPts val="1650"/>
              </a:lnSpc>
              <a:spcBef>
                <a:spcPts val="65"/>
              </a:spcBef>
            </a:pPr>
            <a:r>
              <a:rPr sz="1400" spc="800" dirty="0">
                <a:solidFill>
                  <a:srgbClr val="001F5F"/>
                </a:solidFill>
                <a:latin typeface="Courier New"/>
                <a:cs typeface="Courier New"/>
              </a:rPr>
              <a:t>ľ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геометрии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r>
            <a:r>
              <a:rPr sz="14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«Нахождение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площади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объема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многогранников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и</a:t>
            </a:r>
            <a:r>
              <a:rPr sz="1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тел </a:t>
            </a:r>
            <a:r>
              <a:rPr sz="1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вращения»;</a:t>
            </a:r>
            <a:r>
              <a:rPr sz="1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«Сечения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многогранников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тел</a:t>
            </a:r>
            <a:r>
              <a:rPr sz="14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вращения».</a:t>
            </a:r>
            <a:endParaRPr sz="1400">
              <a:latin typeface="Microsoft Sans Serif"/>
              <a:cs typeface="Microsoft Sans Serif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188735" y="976236"/>
          <a:ext cx="5158105" cy="5695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975"/>
                <a:gridCol w="1333500"/>
                <a:gridCol w="1087120"/>
                <a:gridCol w="1032510"/>
              </a:tblGrid>
              <a:tr h="599449">
                <a:tc>
                  <a:txBody>
                    <a:bodyPr/>
                    <a:lstStyle/>
                    <a:p>
                      <a:pPr marL="568325" marR="550545" indent="-28575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У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ебный  п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едмет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Класс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59385" marR="169545" indent="46990" algn="just">
                        <a:lnSpc>
                          <a:spcPts val="1570"/>
                        </a:lnSpc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Всего</a:t>
                      </a:r>
                      <a:r>
                        <a:rPr sz="1300" b="1" spc="-114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ем  по</a:t>
                      </a:r>
                      <a:r>
                        <a:rPr sz="1300" b="1" spc="-1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у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ебн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й  </a:t>
                      </a:r>
                      <a:r>
                        <a:rPr sz="1300" b="1" spc="-1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программе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07010" marR="200025" indent="-15875" algn="ctr">
                        <a:lnSpc>
                          <a:spcPts val="1570"/>
                        </a:lnSpc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Из</a:t>
                      </a:r>
                      <a:r>
                        <a:rPr sz="1300" b="1" spc="-1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них  сл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жные  </a:t>
                      </a:r>
                      <a:r>
                        <a:rPr sz="1300" b="1" spc="-1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темы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L="63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Математика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L="63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Математика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45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317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Алгебра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30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571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13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317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Алгебра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571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12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317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Алгебра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47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5715" algn="ctr">
                        <a:lnSpc>
                          <a:spcPts val="147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501650" algn="r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47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95608">
                <a:tc>
                  <a:txBody>
                    <a:bodyPr/>
                    <a:lstStyle/>
                    <a:p>
                      <a:pPr marL="577850" marR="259715" indent="-323850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300" b="1" spc="-1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3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ала  </a:t>
                      </a:r>
                      <a:r>
                        <a:rPr sz="1300" b="1" spc="-1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анализа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73075" marR="461645" indent="-12065" algn="ctr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 </a:t>
                      </a:r>
                      <a:r>
                        <a:rPr sz="1300" spc="-1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51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22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08957">
                <a:tc>
                  <a:txBody>
                    <a:bodyPr/>
                    <a:lstStyle/>
                    <a:p>
                      <a:pPr marR="5715" algn="ctr">
                        <a:lnSpc>
                          <a:spcPts val="153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53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</a:t>
                      </a: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22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95608">
                <a:tc>
                  <a:txBody>
                    <a:bodyPr/>
                    <a:lstStyle/>
                    <a:p>
                      <a:pPr marL="577850" marR="259715" indent="-323850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300" b="1" spc="-1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3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ала  </a:t>
                      </a:r>
                      <a:r>
                        <a:rPr sz="1300" b="1" spc="-1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анализа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82600" marR="477520" indent="-5715" algn="ctr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 </a:t>
                      </a:r>
                      <a:r>
                        <a:rPr sz="1300" spc="-1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ОГН)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08957">
                <a:tc>
                  <a:txBody>
                    <a:bodyPr/>
                    <a:lstStyle/>
                    <a:p>
                      <a:pPr marR="5715" algn="ctr">
                        <a:lnSpc>
                          <a:spcPts val="153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ts val="153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10</a:t>
                      </a: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ОГН)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535"/>
                        </a:lnSpc>
                      </a:pP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7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95608">
                <a:tc>
                  <a:txBody>
                    <a:bodyPr/>
                    <a:lstStyle/>
                    <a:p>
                      <a:pPr marL="577850" marR="259715" indent="-323850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300" b="1" spc="-1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3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ала  </a:t>
                      </a:r>
                      <a:r>
                        <a:rPr sz="1300" b="1" spc="-1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анализа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73075" marR="461645" indent="-2540" algn="ctr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spc="-1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11 </a:t>
                      </a:r>
                      <a:r>
                        <a:rPr sz="1300" spc="-1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30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18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08957">
                <a:tc>
                  <a:txBody>
                    <a:bodyPr/>
                    <a:lstStyle/>
                    <a:p>
                      <a:pPr marR="5715" algn="ctr">
                        <a:lnSpc>
                          <a:spcPts val="153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535"/>
                        </a:lnSpc>
                      </a:pPr>
                      <a:r>
                        <a:rPr sz="1300" spc="-8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3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26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95608">
                <a:tc>
                  <a:txBody>
                    <a:bodyPr/>
                    <a:lstStyle/>
                    <a:p>
                      <a:pPr marL="577850" marR="259715" indent="-323850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Алгеб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р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</a:t>
                      </a:r>
                      <a:r>
                        <a:rPr sz="1300" b="1" spc="-1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и</a:t>
                      </a:r>
                      <a:r>
                        <a:rPr sz="13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на</a:t>
                      </a:r>
                      <a:r>
                        <a:rPr sz="13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ч</a:t>
                      </a:r>
                      <a:r>
                        <a:rPr sz="13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ала  </a:t>
                      </a:r>
                      <a:r>
                        <a:rPr sz="1300" b="1" spc="-1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анализа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482600" marR="477520" indent="3175" algn="ctr">
                        <a:lnSpc>
                          <a:spcPts val="1570"/>
                        </a:lnSpc>
                        <a:spcBef>
                          <a:spcPts val="15"/>
                        </a:spcBef>
                      </a:pPr>
                      <a:r>
                        <a:rPr sz="1300" spc="-1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11 </a:t>
                      </a:r>
                      <a:r>
                        <a:rPr sz="1300" spc="-1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ОГН)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22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14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08957">
                <a:tc>
                  <a:txBody>
                    <a:bodyPr/>
                    <a:lstStyle/>
                    <a:p>
                      <a:pPr marR="5715" algn="ctr">
                        <a:lnSpc>
                          <a:spcPts val="1535"/>
                        </a:lnSpc>
                      </a:pPr>
                      <a:r>
                        <a:rPr sz="1300" b="1" spc="-1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Геометрия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35"/>
                        </a:lnSpc>
                      </a:pPr>
                      <a:r>
                        <a:rPr sz="1300" spc="-8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3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3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3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ОГН)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64820" algn="r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24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535"/>
                        </a:lnSpc>
                      </a:pPr>
                      <a:r>
                        <a:rPr sz="1300" spc="-1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13</a:t>
                      </a:r>
                      <a:endParaRPr sz="13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4459" y="0"/>
            <a:ext cx="12193905" cy="6851015"/>
            <a:chOff x="-14459" y="0"/>
            <a:chExt cx="12193905" cy="6851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79300" cy="68508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1720" y="5404564"/>
              <a:ext cx="2533293" cy="144629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0" cy="6851015"/>
            </a:xfrm>
            <a:custGeom>
              <a:avLst/>
              <a:gdLst/>
              <a:ahLst/>
              <a:cxnLst/>
              <a:rect l="l" t="t" r="r" b="b"/>
              <a:pathLst>
                <a:path h="6851015">
                  <a:moveTo>
                    <a:pt x="0" y="0"/>
                  </a:moveTo>
                  <a:lnTo>
                    <a:pt x="0" y="6850855"/>
                  </a:lnTo>
                </a:path>
              </a:pathLst>
            </a:custGeom>
            <a:ln w="28919">
              <a:solidFill>
                <a:srgbClr val="0155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39835" y="787815"/>
            <a:ext cx="10504805" cy="4973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1430" algn="ctr">
              <a:lnSpc>
                <a:spcPct val="100000"/>
              </a:lnSpc>
              <a:spcBef>
                <a:spcPts val="95"/>
              </a:spcBef>
            </a:pP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ҚАУЫМДАСТЫҒЫ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Arial"/>
              <a:cs typeface="Arial"/>
            </a:endParaRPr>
          </a:p>
          <a:p>
            <a:pPr marL="12700" marR="6985" algn="just">
              <a:lnSpc>
                <a:spcPts val="2850"/>
              </a:lnSpc>
            </a:pPr>
            <a:r>
              <a:rPr sz="24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«Об</a:t>
            </a:r>
            <a:r>
              <a:rPr sz="2400" spc="-2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утверждении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сроков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завершения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2021-2022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учебного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года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итоговой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аттестации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организациях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среднего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образования».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Приказ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305" dirty="0">
                <a:solidFill>
                  <a:srgbClr val="001F5F"/>
                </a:solidFill>
                <a:latin typeface="Arial"/>
                <a:cs typeface="Arial"/>
              </a:rPr>
              <a:t>№159 </a:t>
            </a:r>
            <a:r>
              <a:rPr sz="2400" b="1" spc="-3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Министра</a:t>
            </a:r>
            <a:r>
              <a:rPr sz="24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образования</a:t>
            </a:r>
            <a:r>
              <a:rPr sz="2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науки</a:t>
            </a:r>
            <a:r>
              <a:rPr sz="24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Республики</a:t>
            </a:r>
            <a:r>
              <a:rPr sz="2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Казахстан</a:t>
            </a:r>
            <a:r>
              <a:rPr sz="24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2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20.04.2022</a:t>
            </a:r>
            <a:r>
              <a:rPr sz="2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года.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>
              <a:latin typeface="Arial"/>
              <a:cs typeface="Arial"/>
            </a:endParaRPr>
          </a:p>
          <a:p>
            <a:pPr marL="12700" marR="5080" algn="just">
              <a:lnSpc>
                <a:spcPts val="2850"/>
              </a:lnSpc>
            </a:pP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Методические</a:t>
            </a:r>
            <a:r>
              <a:rPr sz="2400" spc="170" dirty="0">
                <a:solidFill>
                  <a:srgbClr val="001F5F"/>
                </a:solidFill>
                <a:latin typeface="Microsoft Sans Serif"/>
                <a:cs typeface="Microsoft Sans Serif"/>
              </a:rPr>
              <a:t>      </a:t>
            </a:r>
            <a:r>
              <a:rPr sz="2400" spc="1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рекомендации</a:t>
            </a:r>
            <a:r>
              <a:rPr sz="2400" spc="105" dirty="0">
                <a:solidFill>
                  <a:srgbClr val="001F5F"/>
                </a:solidFill>
                <a:latin typeface="Microsoft Sans Serif"/>
                <a:cs typeface="Microsoft Sans Serif"/>
              </a:rPr>
              <a:t>       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2400" spc="170" dirty="0">
                <a:solidFill>
                  <a:srgbClr val="001F5F"/>
                </a:solidFill>
                <a:latin typeface="Microsoft Sans Serif"/>
                <a:cs typeface="Microsoft Sans Serif"/>
              </a:rPr>
              <a:t>      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400" spc="190" dirty="0">
                <a:solidFill>
                  <a:srgbClr val="001F5F"/>
                </a:solidFill>
                <a:latin typeface="Microsoft Sans Serif"/>
                <a:cs typeface="Microsoft Sans Serif"/>
              </a:rPr>
              <a:t>      </a:t>
            </a:r>
            <a:r>
              <a:rPr sz="2400" spc="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летней</a:t>
            </a:r>
            <a:r>
              <a:rPr sz="2400" spc="225" dirty="0">
                <a:solidFill>
                  <a:srgbClr val="001F5F"/>
                </a:solidFill>
                <a:latin typeface="Microsoft Sans Serif"/>
                <a:cs typeface="Microsoft Sans Serif"/>
              </a:rPr>
              <a:t>       </a:t>
            </a:r>
            <a:r>
              <a:rPr sz="2400" spc="-285" dirty="0">
                <a:solidFill>
                  <a:srgbClr val="001F5F"/>
                </a:solidFill>
                <a:latin typeface="Microsoft Sans Serif"/>
                <a:cs typeface="Microsoft Sans Serif"/>
              </a:rPr>
              <a:t>школы </a:t>
            </a:r>
            <a:r>
              <a:rPr sz="24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2021-2022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учебном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году.</a:t>
            </a:r>
            <a:r>
              <a:rPr sz="24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Приложение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приказу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Министра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 образования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науки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Республики</a:t>
            </a:r>
            <a:r>
              <a:rPr sz="2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Казахстан</a:t>
            </a:r>
            <a:r>
              <a:rPr sz="2400" b="1" spc="-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2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26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мая</a:t>
            </a:r>
            <a:r>
              <a:rPr sz="24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2021</a:t>
            </a:r>
            <a:r>
              <a:rPr sz="24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r>
              <a:rPr sz="2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484" dirty="0">
                <a:solidFill>
                  <a:srgbClr val="001F5F"/>
                </a:solidFill>
                <a:latin typeface="Arial"/>
                <a:cs typeface="Arial"/>
              </a:rPr>
              <a:t>№</a:t>
            </a:r>
            <a:r>
              <a:rPr sz="2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240.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Arial"/>
              <a:cs typeface="Arial"/>
            </a:endParaRPr>
          </a:p>
          <a:p>
            <a:pPr marL="12700" marR="12065" algn="just">
              <a:lnSpc>
                <a:spcPts val="2850"/>
              </a:lnSpc>
            </a:pP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Инструктивно-методическое</a:t>
            </a:r>
            <a:r>
              <a:rPr sz="2400" spc="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письмо</a:t>
            </a:r>
            <a:r>
              <a:rPr sz="24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«Об</a:t>
            </a:r>
            <a:r>
              <a:rPr sz="2400" spc="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особенностях</a:t>
            </a:r>
            <a:r>
              <a:rPr sz="2400" spc="1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учебно-воспитательного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процесса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организациях</a:t>
            </a:r>
            <a:r>
              <a:rPr sz="2400" spc="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среднего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Республики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Казахстан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2021-2022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учебном</a:t>
            </a:r>
            <a:r>
              <a:rPr sz="24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году».</a:t>
            </a:r>
            <a:r>
              <a:rPr sz="2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390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4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Нур-Султан:</a:t>
            </a:r>
            <a:r>
              <a:rPr sz="2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31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НАО</a:t>
            </a:r>
            <a:r>
              <a:rPr sz="24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70" dirty="0">
                <a:solidFill>
                  <a:srgbClr val="001F5F"/>
                </a:solidFill>
                <a:latin typeface="Microsoft Sans Serif"/>
                <a:cs typeface="Microsoft Sans Serif"/>
              </a:rPr>
              <a:t>имени</a:t>
            </a:r>
            <a:r>
              <a:rPr sz="24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Ы.</a:t>
            </a:r>
            <a:r>
              <a:rPr sz="24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Алтынсарина,</a:t>
            </a:r>
            <a:r>
              <a:rPr sz="24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2021.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65630" y="404040"/>
            <a:ext cx="412178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15" dirty="0">
                <a:solidFill>
                  <a:srgbClr val="001F5F"/>
                </a:solidFill>
              </a:rPr>
              <a:t>НОРМАТИВН</a:t>
            </a:r>
            <a:r>
              <a:rPr spc="-300" dirty="0">
                <a:solidFill>
                  <a:srgbClr val="001F5F"/>
                </a:solidFill>
              </a:rPr>
              <a:t>О-ПРАВОВАЯ</a:t>
            </a:r>
            <a:r>
              <a:rPr spc="-204" dirty="0">
                <a:solidFill>
                  <a:srgbClr val="001F5F"/>
                </a:solidFill>
              </a:rPr>
              <a:t> </a:t>
            </a:r>
            <a:r>
              <a:rPr spc="-305" dirty="0">
                <a:solidFill>
                  <a:srgbClr val="001F5F"/>
                </a:solidFill>
              </a:rPr>
              <a:t>БАЗА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98798" y="1426070"/>
            <a:ext cx="5324475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marR="8890" algn="ctr">
              <a:lnSpc>
                <a:spcPct val="100000"/>
              </a:lnSpc>
              <a:spcBef>
                <a:spcPts val="280"/>
              </a:spcBef>
            </a:pPr>
            <a:r>
              <a:rPr sz="1800" b="1" spc="-20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АДРОВОЕ</a:t>
            </a:r>
            <a:r>
              <a:rPr sz="1800" b="1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54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БЕСПЕЧЕНИЕ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121870" y="1821640"/>
            <a:ext cx="241300" cy="735965"/>
            <a:chOff x="6121870" y="1821640"/>
            <a:chExt cx="241300" cy="73596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1870" y="1821640"/>
              <a:ext cx="241048" cy="24104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1870" y="2316424"/>
              <a:ext cx="241048" cy="241048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109170" y="1796253"/>
            <a:ext cx="5398135" cy="101155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80695" marR="5080" indent="-468630">
              <a:lnSpc>
                <a:spcPct val="101499"/>
              </a:lnSpc>
              <a:spcBef>
                <a:spcPts val="70"/>
              </a:spcBef>
              <a:tabLst>
                <a:tab pos="607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	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потребуется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дополнительное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финансирование</a:t>
            </a:r>
            <a:r>
              <a:rPr sz="1600"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педагогам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ведение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уроков;</a:t>
            </a:r>
            <a:endParaRPr sz="1600">
              <a:latin typeface="Microsoft Sans Serif"/>
              <a:cs typeface="Microsoft Sans Serif"/>
            </a:endParaRPr>
          </a:p>
          <a:p>
            <a:pPr marL="480695" marR="461645" indent="-468630">
              <a:lnSpc>
                <a:spcPct val="101499"/>
              </a:lnSpc>
              <a:tabLst>
                <a:tab pos="607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	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Педагоги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работают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рамках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утвержденной</a:t>
            </a:r>
            <a:r>
              <a:rPr sz="16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нагрузки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текущий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учебный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год.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508" y="1426070"/>
            <a:ext cx="4906010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ПРИЕМ</a:t>
            </a:r>
            <a:r>
              <a:rPr sz="1800" b="1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8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15" dirty="0">
                <a:solidFill>
                  <a:srgbClr val="FFFFFF"/>
                </a:solidFill>
                <a:latin typeface="Arial"/>
                <a:cs typeface="Arial"/>
              </a:rPr>
              <a:t>ЛЕТ</a:t>
            </a:r>
            <a:r>
              <a:rPr sz="1800" b="1" spc="-305" dirty="0">
                <a:solidFill>
                  <a:srgbClr val="FFFFFF"/>
                </a:solidFill>
                <a:latin typeface="Arial"/>
                <a:cs typeface="Arial"/>
              </a:rPr>
              <a:t>НЮЮ</a:t>
            </a:r>
            <a:r>
              <a:rPr sz="18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45" dirty="0">
                <a:solidFill>
                  <a:srgbClr val="FFFFFF"/>
                </a:solidFill>
                <a:latin typeface="Arial"/>
                <a:cs typeface="Arial"/>
              </a:rPr>
              <a:t>ШКОЛУ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79300" cy="5422900"/>
            <a:chOff x="0" y="0"/>
            <a:chExt cx="12179300" cy="542290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8222" y="1443074"/>
              <a:ext cx="433439" cy="38517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70645" y="2866705"/>
              <a:ext cx="570246" cy="34003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18221" y="5084738"/>
              <a:ext cx="433440" cy="3376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0" y="0"/>
              <a:ext cx="12179300" cy="755650"/>
            </a:xfrm>
            <a:custGeom>
              <a:avLst/>
              <a:gdLst/>
              <a:ahLst/>
              <a:cxnLst/>
              <a:rect l="l" t="t" r="r" b="b"/>
              <a:pathLst>
                <a:path w="12179300" h="755650">
                  <a:moveTo>
                    <a:pt x="0" y="0"/>
                  </a:moveTo>
                  <a:lnTo>
                    <a:pt x="12179299" y="0"/>
                  </a:lnTo>
                  <a:lnTo>
                    <a:pt x="12179299" y="755128"/>
                  </a:lnTo>
                  <a:lnTo>
                    <a:pt x="0" y="755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008356" y="193884"/>
            <a:ext cx="416115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5" dirty="0"/>
              <a:t>ОРГАНИЗАЦИЯ</a:t>
            </a:r>
            <a:r>
              <a:rPr sz="2000" spc="-35" dirty="0"/>
              <a:t> </a:t>
            </a:r>
            <a:r>
              <a:rPr sz="2000" spc="-5" dirty="0"/>
              <a:t>ЛЕТНЕЙ</a:t>
            </a:r>
            <a:r>
              <a:rPr sz="2000" spc="-55" dirty="0"/>
              <a:t> </a:t>
            </a:r>
            <a:r>
              <a:rPr sz="2000" spc="-15" dirty="0"/>
              <a:t>ШКОЛЫ</a:t>
            </a:r>
            <a:endParaRPr sz="2000"/>
          </a:p>
        </p:txBody>
      </p:sp>
      <p:sp>
        <p:nvSpPr>
          <p:cNvPr id="14" name="object 14"/>
          <p:cNvSpPr txBox="1"/>
          <p:nvPr/>
        </p:nvSpPr>
        <p:spPr>
          <a:xfrm>
            <a:off x="6588028" y="2789269"/>
            <a:ext cx="5238115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marL="29845" algn="ctr">
              <a:lnSpc>
                <a:spcPct val="100000"/>
              </a:lnSpc>
              <a:spcBef>
                <a:spcPts val="280"/>
              </a:spcBef>
            </a:pPr>
            <a:r>
              <a:rPr sz="1800" b="1" spc="-270" dirty="0">
                <a:solidFill>
                  <a:srgbClr val="FFFFFF"/>
                </a:solidFill>
                <a:latin typeface="Arial"/>
                <a:cs typeface="Arial"/>
              </a:rPr>
              <a:t>ФО</a:t>
            </a:r>
            <a:r>
              <a:rPr sz="1800" b="1" spc="-245" dirty="0">
                <a:solidFill>
                  <a:srgbClr val="FFFFFF"/>
                </a:solidFill>
                <a:latin typeface="Arial"/>
                <a:cs typeface="Arial"/>
              </a:rPr>
              <a:t>РМ</a:t>
            </a:r>
            <a:r>
              <a:rPr sz="1800" b="1" spc="-29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1800" b="1" spc="-9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МЕТ</a:t>
            </a:r>
            <a:r>
              <a:rPr sz="1800" b="1" spc="-254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800" b="1" spc="-265" dirty="0">
                <a:solidFill>
                  <a:srgbClr val="FFFFFF"/>
                </a:solidFill>
                <a:latin typeface="Arial"/>
                <a:cs typeface="Arial"/>
              </a:rPr>
              <a:t>ДЫ</a:t>
            </a:r>
            <a:r>
              <a:rPr sz="18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80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ПРИЕМ</a:t>
            </a:r>
            <a:r>
              <a:rPr sz="1800" b="1" spc="-29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РАБОТ</a:t>
            </a:r>
            <a:r>
              <a:rPr sz="1800" b="1" spc="-29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27662" y="3153295"/>
            <a:ext cx="264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915" dirty="0">
                <a:latin typeface="Courier New"/>
                <a:cs typeface="Courier New"/>
              </a:rPr>
              <a:t>ľ</a:t>
            </a:r>
            <a:endParaRPr sz="1600">
              <a:latin typeface="Courier New"/>
              <a:cs typeface="Courier New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140362" y="3178682"/>
            <a:ext cx="527050" cy="1725930"/>
            <a:chOff x="6140362" y="3178682"/>
            <a:chExt cx="527050" cy="1725930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40362" y="3178682"/>
              <a:ext cx="241048" cy="24104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40362" y="3673466"/>
              <a:ext cx="241048" cy="24104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5814" y="4168250"/>
              <a:ext cx="241048" cy="24104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5814" y="4663035"/>
              <a:ext cx="241048" cy="241048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6127662" y="3153295"/>
            <a:ext cx="5796280" cy="175387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80695" marR="5080" indent="300990">
              <a:lnSpc>
                <a:spcPct val="101499"/>
              </a:lnSpc>
              <a:spcBef>
                <a:spcPts val="70"/>
              </a:spcBef>
            </a:pP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определяются</a:t>
            </a:r>
            <a:r>
              <a:rPr sz="1600" spc="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педагогами</a:t>
            </a:r>
            <a:r>
              <a:rPr sz="16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самостоятельно</a:t>
            </a:r>
            <a:r>
              <a:rPr sz="1600" spc="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зависимости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от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возрастных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индивидуальных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способностей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учащихся</a:t>
            </a:r>
            <a:endParaRPr sz="1600">
              <a:latin typeface="Microsoft Sans Serif"/>
              <a:cs typeface="Microsoft Sans Serif"/>
            </a:endParaRPr>
          </a:p>
          <a:p>
            <a:pPr marL="480695" marR="5715" indent="-468630">
              <a:lnSpc>
                <a:spcPct val="101499"/>
              </a:lnSpc>
              <a:tabLst>
                <a:tab pos="480695" algn="l"/>
                <a:tab pos="1041400" algn="l"/>
                <a:tab pos="2524760" algn="l"/>
                <a:tab pos="3085465" algn="l"/>
                <a:tab pos="472376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	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необходимости	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	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ихся	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организуются 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индивидуальные,</a:t>
            </a:r>
            <a:r>
              <a:rPr sz="16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групповые</a:t>
            </a:r>
            <a:r>
              <a:rPr sz="16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занятия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графику</a:t>
            </a:r>
            <a:endParaRPr sz="1600">
              <a:latin typeface="Microsoft Sans Serif"/>
              <a:cs typeface="Microsoft Sans Serif"/>
            </a:endParaRPr>
          </a:p>
          <a:p>
            <a:pPr marL="480695" marR="429259" indent="-182880">
              <a:lnSpc>
                <a:spcPct val="101499"/>
              </a:lnSpc>
              <a:tabLst>
                <a:tab pos="803910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учебные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занятия,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проектная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деятельность,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исследования,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лабораторные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работы</a:t>
            </a:r>
            <a:endParaRPr sz="1600">
              <a:latin typeface="Microsoft Sans Serif"/>
              <a:cs typeface="Microsoft Sans Serif"/>
            </a:endParaRPr>
          </a:p>
          <a:p>
            <a:pPr marL="297815">
              <a:lnSpc>
                <a:spcPct val="100000"/>
              </a:lnSpc>
              <a:spcBef>
                <a:spcPts val="25"/>
              </a:spcBef>
              <a:tabLst>
                <a:tab pos="947419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занятия</a:t>
            </a:r>
            <a:r>
              <a:rPr sz="16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свежем</a:t>
            </a:r>
            <a:r>
              <a:rPr sz="1600" spc="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воздухе,</a:t>
            </a:r>
            <a:r>
              <a:rPr sz="16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экскурсии</a:t>
            </a:r>
            <a:r>
              <a:rPr sz="16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6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посещением</a:t>
            </a:r>
            <a:r>
              <a:rPr sz="1600" spc="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музеев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81372" y="4885039"/>
            <a:ext cx="118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608619" y="5158215"/>
            <a:ext cx="3458845" cy="233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14"/>
              </a:lnSpc>
            </a:pP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достопримечательностей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родного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края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др.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13007" y="1872547"/>
            <a:ext cx="241300" cy="735965"/>
            <a:chOff x="213007" y="1872547"/>
            <a:chExt cx="241300" cy="735965"/>
          </a:xfrm>
        </p:grpSpPr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007" y="1872547"/>
              <a:ext cx="241048" cy="24104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007" y="2119939"/>
              <a:ext cx="241048" cy="241048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3007" y="2367331"/>
              <a:ext cx="241048" cy="241048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200307" y="1847160"/>
            <a:ext cx="4283075" cy="7639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0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Обучение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в</a:t>
            </a:r>
            <a:r>
              <a:rPr sz="1600" spc="-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летней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школе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бесплатной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основе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занятий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всех</a:t>
            </a:r>
            <a:r>
              <a:rPr sz="16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учащихся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Допускается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свободная</a:t>
            </a:r>
            <a:r>
              <a:rPr sz="16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форма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8775" y="2727633"/>
            <a:ext cx="4906010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ВЕДЕНИЕ</a:t>
            </a:r>
            <a:r>
              <a:rPr sz="18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45" dirty="0">
                <a:solidFill>
                  <a:srgbClr val="FFFFFF"/>
                </a:solidFill>
                <a:latin typeface="Arial"/>
                <a:cs typeface="Arial"/>
              </a:rPr>
              <a:t>ДО</a:t>
            </a:r>
            <a:r>
              <a:rPr sz="1800" b="1" spc="-200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УМЕНТАЦ</a:t>
            </a: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ИИ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714" y="3070135"/>
            <a:ext cx="241048" cy="241048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279014" y="3044748"/>
            <a:ext cx="3077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0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Приказ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управления</a:t>
            </a:r>
            <a:r>
              <a:rPr sz="16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262" y="3564919"/>
            <a:ext cx="527050" cy="735965"/>
            <a:chOff x="6262" y="3564919"/>
            <a:chExt cx="527050" cy="735965"/>
          </a:xfrm>
        </p:grpSpPr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2" y="3564919"/>
              <a:ext cx="241048" cy="24104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1714" y="4059703"/>
              <a:ext cx="241048" cy="241048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-6437" y="3292140"/>
            <a:ext cx="5113020" cy="1506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8795">
              <a:lnSpc>
                <a:spcPct val="100000"/>
              </a:lnSpc>
              <a:spcBef>
                <a:spcPts val="95"/>
              </a:spcBef>
            </a:pP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Летней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школы</a:t>
            </a:r>
            <a:endParaRPr sz="1600">
              <a:latin typeface="Microsoft Sans Serif"/>
              <a:cs typeface="Microsoft Sans Serif"/>
            </a:endParaRPr>
          </a:p>
          <a:p>
            <a:pPr marL="480695" marR="1259840" indent="-468630">
              <a:lnSpc>
                <a:spcPct val="101499"/>
              </a:lnSpc>
              <a:tabLst>
                <a:tab pos="607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	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План</a:t>
            </a:r>
            <a:r>
              <a:rPr sz="16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Летней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школы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расписание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уроков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утверждает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</a:t>
            </a:r>
            <a:endParaRPr sz="1600">
              <a:latin typeface="Microsoft Sans Serif"/>
              <a:cs typeface="Microsoft Sans Serif"/>
            </a:endParaRPr>
          </a:p>
          <a:p>
            <a:pPr marL="480695" marR="5080" indent="-182880">
              <a:lnSpc>
                <a:spcPct val="101499"/>
              </a:lnSpc>
              <a:tabLst>
                <a:tab pos="803910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основе</a:t>
            </a:r>
            <a:r>
              <a:rPr sz="16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анализа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учебных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достижений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диагностики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уровня</a:t>
            </a:r>
            <a:r>
              <a:rPr sz="16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предметных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знаний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формируются  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группы,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классы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02218" y="5079395"/>
            <a:ext cx="4855210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marR="10795" algn="ctr">
              <a:lnSpc>
                <a:spcPct val="100000"/>
              </a:lnSpc>
              <a:spcBef>
                <a:spcPts val="280"/>
              </a:spcBef>
            </a:pP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ОЦЕНИВАНИЕ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96744" y="771061"/>
            <a:ext cx="9970135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11580" marR="5080" indent="-1199515">
              <a:lnSpc>
                <a:spcPct val="101499"/>
              </a:lnSpc>
              <a:spcBef>
                <a:spcPts val="70"/>
              </a:spcBef>
            </a:pP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6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FF0000"/>
                </a:solidFill>
                <a:latin typeface="Arial"/>
                <a:cs typeface="Arial"/>
              </a:rPr>
              <a:t>26</a:t>
            </a:r>
            <a:r>
              <a:rPr sz="1600" b="1" spc="2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220" dirty="0">
                <a:solidFill>
                  <a:srgbClr val="FF0000"/>
                </a:solidFill>
                <a:latin typeface="Arial"/>
                <a:cs typeface="Arial"/>
              </a:rPr>
              <a:t>МАЯ</a:t>
            </a:r>
            <a:r>
              <a:rPr sz="1600" b="1" spc="1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215" dirty="0">
                <a:solidFill>
                  <a:srgbClr val="FF0000"/>
                </a:solidFill>
                <a:latin typeface="Arial"/>
                <a:cs typeface="Arial"/>
              </a:rPr>
              <a:t>ПО</a:t>
            </a:r>
            <a:r>
              <a:rPr sz="1600" b="1" spc="-1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FF0000"/>
                </a:solidFill>
                <a:latin typeface="Arial"/>
                <a:cs typeface="Arial"/>
              </a:rPr>
              <a:t>17</a:t>
            </a:r>
            <a:r>
              <a:rPr sz="1600" b="1" spc="-1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229" dirty="0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r>
              <a:rPr sz="1600" b="1" spc="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FF0000"/>
                </a:solidFill>
                <a:latin typeface="Arial"/>
                <a:cs typeface="Arial"/>
              </a:rPr>
              <a:t>2022</a:t>
            </a:r>
            <a:r>
              <a:rPr sz="1600" b="1" spc="3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90" dirty="0">
                <a:solidFill>
                  <a:srgbClr val="FF0000"/>
                </a:solidFill>
                <a:latin typeface="Arial"/>
                <a:cs typeface="Arial"/>
              </a:rPr>
              <a:t>ГОДА</a:t>
            </a:r>
            <a:r>
              <a:rPr sz="16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001F5F"/>
                </a:solidFill>
                <a:latin typeface="Arial"/>
                <a:cs typeface="Arial"/>
              </a:rPr>
              <a:t>ДЛЯ</a:t>
            </a:r>
            <a:r>
              <a:rPr sz="1600" b="1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5" dirty="0">
                <a:solidFill>
                  <a:srgbClr val="001F5F"/>
                </a:solidFill>
                <a:latin typeface="Arial"/>
                <a:cs typeface="Arial"/>
              </a:rPr>
              <a:t>УЧАЩИХСЯ</a:t>
            </a:r>
            <a:r>
              <a:rPr sz="16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sz="1600" b="1" spc="-1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0" dirty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sz="1600" b="1" spc="-8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25" dirty="0">
                <a:solidFill>
                  <a:srgbClr val="FF0000"/>
                </a:solidFill>
                <a:latin typeface="Arial"/>
                <a:cs typeface="Arial"/>
              </a:rPr>
              <a:t>8</a:t>
            </a:r>
            <a:r>
              <a:rPr sz="1600" b="1" spc="-125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1600" b="1" spc="-3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95" smtClean="0">
                <a:solidFill>
                  <a:srgbClr val="FF0000"/>
                </a:solidFill>
                <a:latin typeface="Arial"/>
                <a:cs typeface="Arial"/>
              </a:rPr>
              <a:t>КЛАССОВ</a:t>
            </a:r>
            <a:r>
              <a:rPr lang="ru-RU" sz="1600" b="1" spc="-195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25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001F5F"/>
                </a:solidFill>
                <a:latin typeface="Arial"/>
                <a:cs typeface="Arial"/>
              </a:rPr>
              <a:t>(ПО</a:t>
            </a:r>
            <a:r>
              <a:rPr sz="16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ЖЕЛАНИЮ) </a:t>
            </a:r>
            <a:r>
              <a:rPr sz="1600" b="1" spc="-4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6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25" dirty="0">
                <a:solidFill>
                  <a:srgbClr val="001F5F"/>
                </a:solidFill>
                <a:latin typeface="Arial"/>
                <a:cs typeface="Arial"/>
              </a:rPr>
              <a:t>ЦЕЛЬЮ</a:t>
            </a:r>
            <a:r>
              <a:rPr sz="16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25" dirty="0">
                <a:solidFill>
                  <a:srgbClr val="001F5F"/>
                </a:solidFill>
                <a:latin typeface="Arial"/>
                <a:cs typeface="Arial"/>
              </a:rPr>
              <a:t>ПОВЫШЕНИЯ</a:t>
            </a:r>
            <a:r>
              <a:rPr sz="16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00" dirty="0">
                <a:solidFill>
                  <a:srgbClr val="001F5F"/>
                </a:solidFill>
                <a:latin typeface="Arial"/>
                <a:cs typeface="Arial"/>
              </a:rPr>
              <a:t>КАЧЕСТВА</a:t>
            </a:r>
            <a:r>
              <a:rPr sz="16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001F5F"/>
                </a:solidFill>
                <a:latin typeface="Arial"/>
                <a:cs typeface="Arial"/>
              </a:rPr>
              <a:t>ОБУЧЕНИЯ</a:t>
            </a:r>
            <a:r>
              <a:rPr sz="16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6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ВОСПОЛНЕНИЯ</a:t>
            </a:r>
            <a:r>
              <a:rPr sz="16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ПРОБЕЛОВ</a:t>
            </a:r>
            <a:r>
              <a:rPr sz="16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6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001F5F"/>
                </a:solidFill>
                <a:latin typeface="Arial"/>
                <a:cs typeface="Arial"/>
              </a:rPr>
              <a:t>ЗНАНИЯХ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612500" y="5119997"/>
            <a:ext cx="5233670" cy="369570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5560" rIns="0" bIns="0" rtlCol="0">
            <a:spAutoFit/>
          </a:bodyPr>
          <a:lstStyle/>
          <a:p>
            <a:pPr marL="96520" algn="ctr">
              <a:lnSpc>
                <a:spcPct val="100000"/>
              </a:lnSpc>
              <a:spcBef>
                <a:spcPts val="280"/>
              </a:spcBef>
            </a:pP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РЕСУРСЫ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6262" y="5530584"/>
            <a:ext cx="527050" cy="983615"/>
            <a:chOff x="6262" y="5530584"/>
            <a:chExt cx="527050" cy="983615"/>
          </a:xfrm>
        </p:grpSpPr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2" y="5530584"/>
              <a:ext cx="241048" cy="241048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2" y="6025368"/>
              <a:ext cx="241048" cy="241048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1714" y="6272760"/>
              <a:ext cx="241048" cy="241048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-6437" y="5505197"/>
            <a:ext cx="4773930" cy="101155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80695" marR="5080" indent="-468630">
              <a:lnSpc>
                <a:spcPct val="101499"/>
              </a:lnSpc>
              <a:spcBef>
                <a:spcPts val="70"/>
              </a:spcBef>
              <a:tabLst>
                <a:tab pos="5695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Занятия</a:t>
            </a:r>
            <a:r>
              <a:rPr sz="16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основным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предметам</a:t>
            </a:r>
            <a:r>
              <a:rPr sz="16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включают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важные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сложные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учебные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темы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5695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Оценивание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учебных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достижений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проводится</a:t>
            </a:r>
            <a:endParaRPr sz="1600">
              <a:latin typeface="Microsoft Sans Serif"/>
              <a:cs typeface="Microsoft Sans Serif"/>
            </a:endParaRPr>
          </a:p>
          <a:p>
            <a:pPr marL="297815">
              <a:lnSpc>
                <a:spcPct val="100000"/>
              </a:lnSpc>
              <a:spcBef>
                <a:spcPts val="30"/>
              </a:spcBef>
              <a:tabLst>
                <a:tab pos="765810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Домашнее</a:t>
            </a:r>
            <a:r>
              <a:rPr sz="16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задание</a:t>
            </a:r>
            <a:r>
              <a:rPr sz="16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задается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4" name="object 4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5814" y="5530584"/>
            <a:ext cx="241048" cy="241048"/>
          </a:xfrm>
          <a:prstGeom prst="rect">
            <a:avLst/>
          </a:prstGeom>
        </p:spPr>
      </p:pic>
      <p:sp>
        <p:nvSpPr>
          <p:cNvPr id="45" name="object 45"/>
          <p:cNvSpPr txBox="1"/>
          <p:nvPr/>
        </p:nvSpPr>
        <p:spPr>
          <a:xfrm>
            <a:off x="6413114" y="5505197"/>
            <a:ext cx="5027295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4945" marR="5080" indent="-182880">
              <a:lnSpc>
                <a:spcPct val="101499"/>
              </a:lnSpc>
              <a:spcBef>
                <a:spcPts val="70"/>
              </a:spcBef>
              <a:tabLst>
                <a:tab pos="480695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доступ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6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школьной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библиотеке,</a:t>
            </a:r>
            <a:r>
              <a:rPr sz="16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имеющимся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цифровым</a:t>
            </a:r>
            <a:r>
              <a:rPr sz="16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образовательным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ресурсам.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6" name="object 4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5814" y="6025368"/>
            <a:ext cx="241048" cy="241048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6413114" y="5999981"/>
            <a:ext cx="5627370" cy="7639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94945" marR="5080" indent="-182880">
              <a:lnSpc>
                <a:spcPct val="101499"/>
              </a:lnSpc>
              <a:spcBef>
                <a:spcPts val="70"/>
              </a:spcBef>
              <a:tabLst>
                <a:tab pos="480695" algn="l"/>
                <a:tab pos="2567940" algn="l"/>
                <a:tab pos="3907154" algn="l"/>
              </a:tabLst>
            </a:pPr>
            <a:r>
              <a:rPr sz="1600" spc="915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разработка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дифференцированных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 заданий</a:t>
            </a:r>
            <a:r>
              <a:rPr sz="1600" spc="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с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учетом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потребностей</a:t>
            </a:r>
            <a:r>
              <a:rPr sz="1600" spc="5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	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5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восполнении	пробелов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знаний</a:t>
            </a:r>
            <a:r>
              <a:rPr sz="1600" spc="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учебным</a:t>
            </a:r>
            <a:r>
              <a:rPr sz="16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 предметам</a:t>
            </a:r>
            <a:r>
              <a:rPr sz="14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77167" y="1027022"/>
            <a:ext cx="5141595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L="31750" algn="ctr">
              <a:lnSpc>
                <a:spcPct val="100000"/>
              </a:lnSpc>
              <a:spcBef>
                <a:spcPts val="254"/>
              </a:spcBef>
            </a:pPr>
            <a:r>
              <a:rPr sz="1600" b="1" spc="-195" dirty="0">
                <a:solidFill>
                  <a:srgbClr val="FFFFFF"/>
                </a:solidFill>
                <a:latin typeface="Arial"/>
                <a:cs typeface="Arial"/>
              </a:rPr>
              <a:t>ПРОЕКТ</a:t>
            </a:r>
            <a:r>
              <a:rPr sz="16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20" dirty="0">
                <a:solidFill>
                  <a:srgbClr val="FFFFFF"/>
                </a:solidFill>
                <a:latin typeface="Arial"/>
                <a:cs typeface="Arial"/>
              </a:rPr>
              <a:t>«ЧИТАЮЩАЯ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15" dirty="0">
                <a:solidFill>
                  <a:srgbClr val="FFFFFF"/>
                </a:solidFill>
                <a:latin typeface="Arial"/>
                <a:cs typeface="Arial"/>
              </a:rPr>
              <a:t>ШКОЛА»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5722" y="1386442"/>
            <a:ext cx="264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915" dirty="0">
                <a:latin typeface="Courier New"/>
                <a:cs typeface="Courier New"/>
              </a:rPr>
              <a:t>ľ</a:t>
            </a:r>
            <a:endParaRPr sz="1600">
              <a:latin typeface="Courier New"/>
              <a:cs typeface="Courier New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619301" y="1021588"/>
            <a:ext cx="1107440" cy="2719705"/>
            <a:chOff x="5619301" y="1021588"/>
            <a:chExt cx="1107440" cy="27197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08422" y="1411829"/>
              <a:ext cx="241048" cy="2410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07390" y="1021588"/>
              <a:ext cx="421055" cy="38517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35321" y="2201859"/>
              <a:ext cx="570246" cy="34003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19301" y="3403588"/>
              <a:ext cx="433440" cy="33768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85691" y="2664051"/>
              <a:ext cx="241048" cy="24104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85691" y="2911443"/>
              <a:ext cx="241048" cy="241048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463979" y="1396592"/>
            <a:ext cx="5015230" cy="69151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indent="285750">
              <a:lnSpc>
                <a:spcPct val="102600"/>
              </a:lnSpc>
              <a:spcBef>
                <a:spcPts val="175"/>
              </a:spcBef>
            </a:pPr>
            <a:r>
              <a:rPr sz="1400" spc="-160" dirty="0">
                <a:latin typeface="Microsoft Sans Serif"/>
                <a:cs typeface="Microsoft Sans Serif"/>
              </a:rPr>
              <a:t>Включение</a:t>
            </a:r>
            <a:r>
              <a:rPr sz="1400" spc="-12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расписание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ежедневного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20-30</a:t>
            </a:r>
            <a:r>
              <a:rPr sz="1400" spc="-11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минутного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чтения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книг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30" dirty="0">
                <a:latin typeface="Microsoft Sans Serif"/>
                <a:cs typeface="Microsoft Sans Serif"/>
              </a:rPr>
              <a:t>с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включением</a:t>
            </a:r>
            <a:r>
              <a:rPr sz="1400" spc="-15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обсуждения </a:t>
            </a:r>
            <a:r>
              <a:rPr sz="1400" spc="-145" dirty="0">
                <a:latin typeface="Microsoft Sans Serif"/>
                <a:cs typeface="Microsoft Sans Serif"/>
              </a:rPr>
              <a:t>прочитанного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для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развития </a:t>
            </a:r>
            <a:r>
              <a:rPr sz="1400" spc="-150" dirty="0">
                <a:latin typeface="Microsoft Sans Serif"/>
                <a:cs typeface="Microsoft Sans Serif"/>
              </a:rPr>
              <a:t>навыков </a:t>
            </a:r>
            <a:r>
              <a:rPr sz="1400" spc="-145" dirty="0">
                <a:latin typeface="Microsoft Sans Serif"/>
                <a:cs typeface="Microsoft Sans Serif"/>
              </a:rPr>
              <a:t>чтения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0" dirty="0">
                <a:latin typeface="Microsoft Sans Serif"/>
                <a:cs typeface="Microsoft Sans Serif"/>
              </a:rPr>
              <a:t>с </a:t>
            </a:r>
            <a:r>
              <a:rPr sz="1400" spc="-125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пониманием,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65" dirty="0">
                <a:latin typeface="Microsoft Sans Serif"/>
                <a:cs typeface="Microsoft Sans Serif"/>
              </a:rPr>
              <a:t>умением</a:t>
            </a:r>
            <a:r>
              <a:rPr sz="1400" spc="-7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анализировать,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сравнивать,</a:t>
            </a:r>
            <a:r>
              <a:rPr sz="1400" spc="-10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делать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выводы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26034" y="2191978"/>
            <a:ext cx="5102860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L="271780">
              <a:lnSpc>
                <a:spcPct val="100000"/>
              </a:lnSpc>
              <a:spcBef>
                <a:spcPts val="254"/>
              </a:spcBef>
            </a:pP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1600" b="1" spc="-195" dirty="0">
                <a:solidFill>
                  <a:srgbClr val="FFFFFF"/>
                </a:solidFill>
                <a:latin typeface="Arial"/>
                <a:cs typeface="Arial"/>
              </a:rPr>
              <a:t>ЕДАГО</a:t>
            </a:r>
            <a:r>
              <a:rPr sz="1600" b="1" spc="-180" dirty="0">
                <a:solidFill>
                  <a:srgbClr val="FFFFFF"/>
                </a:solidFill>
                <a:latin typeface="Arial"/>
                <a:cs typeface="Arial"/>
              </a:rPr>
              <a:t>ГИ-ПСИХОЛОГИ,</a:t>
            </a:r>
            <a:r>
              <a:rPr sz="16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FFFFFF"/>
                </a:solidFill>
                <a:latin typeface="Arial"/>
                <a:cs typeface="Arial"/>
              </a:rPr>
              <a:t>КЛАССНЫЕ</a:t>
            </a:r>
            <a:r>
              <a:rPr sz="1600" b="1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0" dirty="0">
                <a:solidFill>
                  <a:srgbClr val="FFFFFF"/>
                </a:solidFill>
                <a:latin typeface="Arial"/>
                <a:cs typeface="Arial"/>
              </a:rPr>
              <a:t>РУКОВОДИТЕЛИ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72991" y="2638664"/>
            <a:ext cx="3121025" cy="516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07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психологические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тренинги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607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0" dirty="0">
                <a:latin typeface="Microsoft Sans Serif"/>
                <a:cs typeface="Microsoft Sans Serif"/>
              </a:rPr>
              <a:t>тренинги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развивающие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темы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90464" y="1467618"/>
            <a:ext cx="241300" cy="488950"/>
            <a:chOff x="290464" y="1467618"/>
            <a:chExt cx="241300" cy="48895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0464" y="1467618"/>
              <a:ext cx="241048" cy="24104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0464" y="1715010"/>
              <a:ext cx="241048" cy="241048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77764" y="1442231"/>
            <a:ext cx="2473960" cy="5168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90" dirty="0">
                <a:latin typeface="Microsoft Sans Serif"/>
                <a:cs typeface="Microsoft Sans Serif"/>
              </a:rPr>
              <a:t>По </a:t>
            </a:r>
            <a:r>
              <a:rPr sz="1600" spc="-13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требованиям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СанПин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5187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40" dirty="0">
                <a:latin typeface="Microsoft Sans Serif"/>
                <a:cs typeface="Microsoft Sans Serif"/>
              </a:rPr>
              <a:t>3-4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занятия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12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день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2500" y="2164095"/>
            <a:ext cx="4875530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L="22225" algn="ctr">
              <a:lnSpc>
                <a:spcPct val="100000"/>
              </a:lnSpc>
              <a:spcBef>
                <a:spcPts val="254"/>
              </a:spcBef>
            </a:pPr>
            <a:r>
              <a:rPr sz="1600" b="1" spc="-200" dirty="0">
                <a:solidFill>
                  <a:srgbClr val="FFFFFF"/>
                </a:solidFill>
                <a:latin typeface="Arial"/>
                <a:cs typeface="Arial"/>
              </a:rPr>
              <a:t>УЧИ</a:t>
            </a:r>
            <a:r>
              <a:rPr sz="1600" b="1" spc="-195" dirty="0">
                <a:solidFill>
                  <a:srgbClr val="FFFFFF"/>
                </a:solidFill>
                <a:latin typeface="Arial"/>
                <a:cs typeface="Arial"/>
              </a:rPr>
              <a:t>ТЕЛЯ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ФИЗКУЛЬТУРЫ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30048" y="3782931"/>
            <a:ext cx="241300" cy="983615"/>
            <a:chOff x="230048" y="3782931"/>
            <a:chExt cx="241300" cy="983615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3782931"/>
              <a:ext cx="241048" cy="24104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4030323"/>
              <a:ext cx="241048" cy="241048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4277716"/>
              <a:ext cx="241048" cy="24104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4525107"/>
              <a:ext cx="241048" cy="241048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17348" y="3757544"/>
            <a:ext cx="3081020" cy="1011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0" dirty="0">
                <a:latin typeface="Microsoft Sans Serif"/>
                <a:cs typeface="Microsoft Sans Serif"/>
              </a:rPr>
              <a:t>игры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по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интересам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совместные</a:t>
            </a:r>
            <a:r>
              <a:rPr sz="1600" spc="-13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просмотры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фильмов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70" dirty="0">
                <a:latin typeface="Microsoft Sans Serif"/>
                <a:cs typeface="Microsoft Sans Serif"/>
              </a:rPr>
              <a:t>обсуждение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проектов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могут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привлекаться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родители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2500" y="3403075"/>
            <a:ext cx="4866005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R="3175" algn="ctr">
              <a:lnSpc>
                <a:spcPct val="100000"/>
              </a:lnSpc>
              <a:spcBef>
                <a:spcPts val="254"/>
              </a:spcBef>
            </a:pPr>
            <a:r>
              <a:rPr sz="1600" b="1" spc="-215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600" b="1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0" dirty="0">
                <a:solidFill>
                  <a:srgbClr val="FFFFFF"/>
                </a:solidFill>
                <a:latin typeface="Arial"/>
                <a:cs typeface="Arial"/>
              </a:rPr>
              <a:t>ИТОГАМ</a:t>
            </a:r>
            <a:r>
              <a:rPr sz="1600" b="1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FFFFFF"/>
                </a:solidFill>
                <a:latin typeface="Arial"/>
                <a:cs typeface="Arial"/>
              </a:rPr>
              <a:t>ДНЯ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30048" y="2617263"/>
            <a:ext cx="241300" cy="735965"/>
            <a:chOff x="230048" y="2617263"/>
            <a:chExt cx="241300" cy="735965"/>
          </a:xfrm>
        </p:grpSpPr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2617263"/>
              <a:ext cx="241048" cy="24104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2864655"/>
              <a:ext cx="241048" cy="24104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048" y="3112047"/>
              <a:ext cx="241048" cy="241048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217348" y="2591877"/>
            <a:ext cx="2972435" cy="7639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80" dirty="0">
                <a:latin typeface="Microsoft Sans Serif"/>
                <a:cs typeface="Microsoft Sans Serif"/>
              </a:rPr>
              <a:t>Подвижные</a:t>
            </a:r>
            <a:r>
              <a:rPr sz="1600" spc="-10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игры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200" dirty="0">
                <a:latin typeface="Microsoft Sans Serif"/>
                <a:cs typeface="Microsoft Sans Serif"/>
              </a:rPr>
              <a:t>Физзарядки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200" dirty="0">
                <a:latin typeface="Microsoft Sans Serif"/>
                <a:cs typeface="Microsoft Sans Serif"/>
              </a:rPr>
              <a:t>Физминутки </a:t>
            </a:r>
            <a:r>
              <a:rPr sz="1600" spc="-21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90" dirty="0">
                <a:latin typeface="Microsoft Sans Serif"/>
                <a:cs typeface="Microsoft Sans Serif"/>
              </a:rPr>
              <a:t>свежем</a:t>
            </a:r>
            <a:r>
              <a:rPr sz="1600" spc="-12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воздухе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8000" y="993542"/>
            <a:ext cx="4780280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254"/>
              </a:spcBef>
            </a:pPr>
            <a:r>
              <a:rPr sz="1600" b="1" spc="-225" dirty="0">
                <a:solidFill>
                  <a:srgbClr val="FFFFFF"/>
                </a:solidFill>
                <a:latin typeface="Arial"/>
                <a:cs typeface="Arial"/>
              </a:rPr>
              <a:t>СОБЛЮДЕ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НИЕ</a:t>
            </a:r>
            <a:r>
              <a:rPr sz="160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10" dirty="0">
                <a:solidFill>
                  <a:srgbClr val="FFFFFF"/>
                </a:solidFill>
                <a:latin typeface="Arial"/>
                <a:cs typeface="Arial"/>
              </a:rPr>
              <a:t>МЕР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БЕЗОПАСНОСТИ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13750" y="3382154"/>
            <a:ext cx="5219065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254"/>
              </a:spcBef>
            </a:pPr>
            <a:r>
              <a:rPr sz="1600" b="1" spc="-250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1600" b="1" spc="-220" dirty="0">
                <a:solidFill>
                  <a:srgbClr val="FFFFFF"/>
                </a:solidFill>
                <a:latin typeface="Arial"/>
                <a:cs typeface="Arial"/>
              </a:rPr>
              <a:t>ОРМА</a:t>
            </a:r>
            <a:r>
              <a:rPr sz="16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МОНИТОРИНГА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9997" y="3891285"/>
            <a:ext cx="241048" cy="241048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6397297" y="3865898"/>
            <a:ext cx="4659630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80695" marR="5080" indent="-468630">
              <a:lnSpc>
                <a:spcPct val="101499"/>
              </a:lnSpc>
              <a:spcBef>
                <a:spcPts val="7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Мониторинг</a:t>
            </a:r>
            <a:r>
              <a:rPr sz="1600" spc="-10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учебных</a:t>
            </a:r>
            <a:r>
              <a:rPr sz="1600" spc="-10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достижений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текущий</a:t>
            </a:r>
            <a:r>
              <a:rPr sz="1600" spc="-130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контроль  </a:t>
            </a:r>
            <a:r>
              <a:rPr sz="1600" spc="-160" dirty="0">
                <a:latin typeface="Microsoft Sans Serif"/>
                <a:cs typeface="Microsoft Sans Serif"/>
              </a:rPr>
              <a:t>работы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педагогов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0" y="0"/>
            <a:ext cx="12179300" cy="755650"/>
          </a:xfrm>
          <a:custGeom>
            <a:avLst/>
            <a:gdLst/>
            <a:ahLst/>
            <a:cxnLst/>
            <a:rect l="l" t="t" r="r" b="b"/>
            <a:pathLst>
              <a:path w="12179300" h="755650">
                <a:moveTo>
                  <a:pt x="0" y="0"/>
                </a:moveTo>
                <a:lnTo>
                  <a:pt x="12179299" y="0"/>
                </a:lnTo>
                <a:lnTo>
                  <a:pt x="12179299" y="755127"/>
                </a:lnTo>
                <a:lnTo>
                  <a:pt x="0" y="755127"/>
                </a:lnTo>
                <a:lnTo>
                  <a:pt x="0" y="0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4008356" y="193883"/>
            <a:ext cx="416115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15" dirty="0"/>
              <a:t>ОРГАНИЗАЦИЯ</a:t>
            </a:r>
            <a:r>
              <a:rPr sz="2000" spc="-35" dirty="0"/>
              <a:t> </a:t>
            </a:r>
            <a:r>
              <a:rPr sz="2000" spc="-5" dirty="0"/>
              <a:t>ЛЕТНЕЙ</a:t>
            </a:r>
            <a:r>
              <a:rPr sz="2000" spc="-55" dirty="0"/>
              <a:t> </a:t>
            </a:r>
            <a:r>
              <a:rPr sz="2000" spc="-15" dirty="0"/>
              <a:t>ШКОЛЫ</a:t>
            </a:r>
            <a:endParaRPr sz="2000"/>
          </a:p>
        </p:txBody>
      </p:sp>
      <p:sp>
        <p:nvSpPr>
          <p:cNvPr id="37" name="object 37"/>
          <p:cNvSpPr txBox="1"/>
          <p:nvPr/>
        </p:nvSpPr>
        <p:spPr>
          <a:xfrm>
            <a:off x="362053" y="4873997"/>
            <a:ext cx="11381740" cy="338455"/>
          </a:xfrm>
          <a:prstGeom prst="rect">
            <a:avLst/>
          </a:prstGeom>
          <a:solidFill>
            <a:srgbClr val="365F92"/>
          </a:solidFill>
        </p:spPr>
        <p:txBody>
          <a:bodyPr vert="horz" wrap="square" lIns="0" tIns="32384" rIns="0" bIns="0" rtlCol="0">
            <a:spAutoFit/>
          </a:bodyPr>
          <a:lstStyle/>
          <a:p>
            <a:pPr marR="1905" algn="ctr">
              <a:lnSpc>
                <a:spcPct val="100000"/>
              </a:lnSpc>
              <a:spcBef>
                <a:spcPts val="254"/>
              </a:spcBef>
            </a:pPr>
            <a:r>
              <a:rPr sz="1600" b="1" spc="-215" dirty="0">
                <a:solidFill>
                  <a:srgbClr val="FFFFFF"/>
                </a:solidFill>
                <a:latin typeface="Arial"/>
                <a:cs typeface="Arial"/>
              </a:rPr>
              <a:t>СОДЕРЖАНИЕ</a:t>
            </a:r>
            <a:r>
              <a:rPr sz="16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0" dirty="0">
                <a:solidFill>
                  <a:srgbClr val="FFFFFF"/>
                </a:solidFill>
                <a:latin typeface="Arial"/>
                <a:cs typeface="Arial"/>
              </a:rPr>
              <a:t>УЧЕБНОГО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FFFFFF"/>
                </a:solidFill>
                <a:latin typeface="Arial"/>
                <a:cs typeface="Arial"/>
              </a:rPr>
              <a:t>МАТЕРИАЛА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96525" y="5326726"/>
            <a:ext cx="241300" cy="1478280"/>
            <a:chOff x="296525" y="5326726"/>
            <a:chExt cx="241300" cy="1478280"/>
          </a:xfrm>
        </p:grpSpPr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25" y="5326726"/>
              <a:ext cx="241048" cy="241048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25" y="6068902"/>
              <a:ext cx="241048" cy="241048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6525" y="6563686"/>
              <a:ext cx="241048" cy="241048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283825" y="5301339"/>
            <a:ext cx="11123295" cy="150622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80695" marR="807085" indent="-468630">
              <a:lnSpc>
                <a:spcPct val="101499"/>
              </a:lnSpc>
              <a:spcBef>
                <a:spcPts val="7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направлено</a:t>
            </a:r>
            <a:r>
              <a:rPr sz="1600" spc="-9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развитие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мыслительных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процессов,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умений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принимать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обдуманные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решения,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аргументировать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30" dirty="0">
                <a:latin typeface="Microsoft Sans Serif"/>
                <a:cs typeface="Microsoft Sans Serif"/>
              </a:rPr>
              <a:t>их,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работать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с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информацией,</a:t>
            </a:r>
            <a:endParaRPr sz="1600">
              <a:latin typeface="Microsoft Sans Serif"/>
              <a:cs typeface="Microsoft Sans Serif"/>
            </a:endParaRPr>
          </a:p>
          <a:p>
            <a:pPr marL="194945">
              <a:lnSpc>
                <a:spcPct val="100000"/>
              </a:lnSpc>
              <a:spcBef>
                <a:spcPts val="25"/>
              </a:spcBef>
            </a:pPr>
            <a:r>
              <a:rPr sz="1600" spc="-155" dirty="0">
                <a:latin typeface="Microsoft Sans Serif"/>
                <a:cs typeface="Microsoft Sans Serif"/>
              </a:rPr>
              <a:t>анализировать,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сравнивать,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обобщать</a:t>
            </a:r>
            <a:endParaRPr sz="1600">
              <a:latin typeface="Microsoft Sans Serif"/>
              <a:cs typeface="Microsoft Sans Serif"/>
            </a:endParaRPr>
          </a:p>
          <a:p>
            <a:pPr marL="194945" marR="5080" indent="-182880">
              <a:lnSpc>
                <a:spcPct val="101499"/>
              </a:lnSpc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использование</a:t>
            </a:r>
            <a:r>
              <a:rPr sz="1600" spc="-14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ситуационных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задач,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направленных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развитие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критического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мышления,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формирование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функциональной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грамотности,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применение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методик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интерактивного</a:t>
            </a:r>
            <a:r>
              <a:rPr sz="1600" spc="-14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обучения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(метод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проектов,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дискуссий,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игровые,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поисковые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методы)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  <a:tabLst>
                <a:tab pos="480695" algn="l"/>
              </a:tabLst>
            </a:pPr>
            <a:r>
              <a:rPr sz="1600" spc="915" dirty="0">
                <a:latin typeface="Courier New"/>
                <a:cs typeface="Courier New"/>
              </a:rPr>
              <a:t>ľ	</a:t>
            </a:r>
            <a:r>
              <a:rPr sz="1600" spc="-165" dirty="0">
                <a:latin typeface="Microsoft Sans Serif"/>
                <a:cs typeface="Microsoft Sans Serif"/>
              </a:rPr>
              <a:t>учебные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задания</a:t>
            </a:r>
            <a:r>
              <a:rPr sz="1600" spc="-120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PISA,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вышедших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85" dirty="0">
                <a:latin typeface="Microsoft Sans Serif"/>
                <a:cs typeface="Microsoft Sans Serif"/>
              </a:rPr>
              <a:t>из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95" dirty="0">
                <a:latin typeface="Microsoft Sans Serif"/>
                <a:cs typeface="Microsoft Sans Serif"/>
              </a:rPr>
              <a:t>режима</a:t>
            </a:r>
            <a:r>
              <a:rPr sz="1600" spc="-12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конфиденциальности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79300" cy="784225"/>
          </a:xfrm>
          <a:custGeom>
            <a:avLst/>
            <a:gdLst/>
            <a:ahLst/>
            <a:cxnLst/>
            <a:rect l="l" t="t" r="r" b="b"/>
            <a:pathLst>
              <a:path w="12179300" h="784225">
                <a:moveTo>
                  <a:pt x="12179299" y="784012"/>
                </a:moveTo>
                <a:lnTo>
                  <a:pt x="0" y="784012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84012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87623" y="155921"/>
            <a:ext cx="745680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10" dirty="0"/>
              <a:t>ФУНКЦИИ</a:t>
            </a:r>
            <a:r>
              <a:rPr spc="-155" dirty="0"/>
              <a:t> </a:t>
            </a:r>
            <a:r>
              <a:rPr spc="-305" dirty="0"/>
              <a:t>УЧАСТНИКОВ</a:t>
            </a:r>
            <a:r>
              <a:rPr spc="-95" dirty="0"/>
              <a:t> </a:t>
            </a:r>
            <a:r>
              <a:rPr spc="-305" dirty="0"/>
              <a:t>ОБРАЗОВАТЕЛЬНОГО</a:t>
            </a:r>
            <a:r>
              <a:rPr spc="-120" dirty="0"/>
              <a:t> </a:t>
            </a:r>
            <a:r>
              <a:rPr spc="-315" dirty="0"/>
              <a:t>ПРОЦЕССА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11698" y="1458175"/>
            <a:ext cx="3771265" cy="2270125"/>
            <a:chOff x="211698" y="1458175"/>
            <a:chExt cx="3771265" cy="2270125"/>
          </a:xfrm>
        </p:grpSpPr>
        <p:sp>
          <p:nvSpPr>
            <p:cNvPr id="5" name="object 5"/>
            <p:cNvSpPr/>
            <p:nvPr/>
          </p:nvSpPr>
          <p:spPr>
            <a:xfrm>
              <a:off x="278285" y="1470875"/>
              <a:ext cx="3691890" cy="2244725"/>
            </a:xfrm>
            <a:custGeom>
              <a:avLst/>
              <a:gdLst/>
              <a:ahLst/>
              <a:cxnLst/>
              <a:rect l="l" t="t" r="r" b="b"/>
              <a:pathLst>
                <a:path w="3691890" h="2244725">
                  <a:moveTo>
                    <a:pt x="3691696" y="2244428"/>
                  </a:moveTo>
                  <a:lnTo>
                    <a:pt x="0" y="2244428"/>
                  </a:lnTo>
                  <a:lnTo>
                    <a:pt x="0" y="0"/>
                  </a:lnTo>
                  <a:lnTo>
                    <a:pt x="3691696" y="0"/>
                  </a:lnTo>
                  <a:lnTo>
                    <a:pt x="3691696" y="224442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78285" y="1470875"/>
              <a:ext cx="3691890" cy="2244725"/>
            </a:xfrm>
            <a:custGeom>
              <a:avLst/>
              <a:gdLst/>
              <a:ahLst/>
              <a:cxnLst/>
              <a:rect l="l" t="t" r="r" b="b"/>
              <a:pathLst>
                <a:path w="3691890" h="2244725">
                  <a:moveTo>
                    <a:pt x="0" y="0"/>
                  </a:moveTo>
                  <a:lnTo>
                    <a:pt x="3691696" y="0"/>
                  </a:lnTo>
                  <a:lnTo>
                    <a:pt x="3691696" y="2244428"/>
                  </a:lnTo>
                  <a:lnTo>
                    <a:pt x="0" y="2244428"/>
                  </a:lnTo>
                  <a:lnTo>
                    <a:pt x="0" y="0"/>
                  </a:lnTo>
                  <a:close/>
                </a:path>
              </a:pathLst>
            </a:custGeom>
            <a:ln w="25373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698" y="1522870"/>
              <a:ext cx="215675" cy="21567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98998" y="1497484"/>
            <a:ext cx="362648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ор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ин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ируе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ьно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ш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6915" y="1706815"/>
            <a:ext cx="24409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ве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вии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но</a:t>
            </a:r>
            <a:r>
              <a:rPr sz="1400" b="1" spc="-190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1698" y="1941534"/>
            <a:ext cx="215675" cy="425006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98998" y="1916147"/>
            <a:ext cx="2921000" cy="4483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-200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85" dirty="0">
                <a:solidFill>
                  <a:srgbClr val="001F5F"/>
                </a:solidFill>
                <a:latin typeface="Arial"/>
                <a:cs typeface="Arial"/>
              </a:rPr>
              <a:t>фу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нкции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64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нико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в,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чива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ю</a:t>
            </a:r>
            <a:r>
              <a:rPr sz="1400" b="1" spc="-215" dirty="0">
                <a:solidFill>
                  <a:srgbClr val="001F5F"/>
                </a:solidFill>
                <a:latin typeface="Arial"/>
                <a:cs typeface="Arial"/>
              </a:rPr>
              <a:t>щ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их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6915" y="2334810"/>
            <a:ext cx="253619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85" dirty="0">
                <a:solidFill>
                  <a:srgbClr val="001F5F"/>
                </a:solidFill>
                <a:latin typeface="Arial"/>
                <a:cs typeface="Arial"/>
              </a:rPr>
              <a:t>фу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нкцион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ир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ва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ие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ш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698" y="2569529"/>
            <a:ext cx="215675" cy="21567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98998" y="2544142"/>
            <a:ext cx="364109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проводит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инструктаж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административным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6915" y="2753474"/>
            <a:ext cx="28181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ги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ес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ким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аво</a:t>
            </a:r>
            <a:r>
              <a:rPr sz="1400" b="1" spc="-190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ги</a:t>
            </a:r>
            <a:r>
              <a:rPr sz="1400" b="1" spc="-19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6915" y="2962806"/>
            <a:ext cx="3531870" cy="448309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>
              <a:lnSpc>
                <a:spcPts val="1650"/>
              </a:lnSpc>
              <a:spcBef>
                <a:spcPts val="175"/>
              </a:spcBef>
              <a:tabLst>
                <a:tab pos="1283970" algn="l"/>
                <a:tab pos="1695450" algn="l"/>
                <a:tab pos="2854960" algn="l"/>
              </a:tabLst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ника</a:t>
            </a:r>
            <a:r>
              <a:rPr sz="1400" b="1" spc="-19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ор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га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иза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ции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но</a:t>
            </a:r>
            <a:r>
              <a:rPr sz="1400" b="1" spc="-100" dirty="0">
                <a:solidFill>
                  <a:srgbClr val="001F5F"/>
                </a:solidFill>
                <a:latin typeface="Arial"/>
                <a:cs typeface="Arial"/>
              </a:rPr>
              <a:t>го 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процесса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698" y="3406856"/>
            <a:ext cx="215675" cy="215675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198998" y="3381469"/>
            <a:ext cx="309372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ируе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ш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44746" y="918024"/>
            <a:ext cx="3559175" cy="497840"/>
            <a:chOff x="344746" y="918024"/>
            <a:chExt cx="3559175" cy="497840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4746" y="918024"/>
              <a:ext cx="3558776" cy="49762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389461" y="939764"/>
              <a:ext cx="3469640" cy="408305"/>
            </a:xfrm>
            <a:custGeom>
              <a:avLst/>
              <a:gdLst/>
              <a:ahLst/>
              <a:cxnLst/>
              <a:rect l="l" t="t" r="r" b="b"/>
              <a:pathLst>
                <a:path w="3469640" h="408305">
                  <a:moveTo>
                    <a:pt x="3401309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3401309" y="0"/>
                  </a:lnTo>
                  <a:lnTo>
                    <a:pt x="3439055" y="11430"/>
                  </a:lnTo>
                  <a:lnTo>
                    <a:pt x="3464165" y="41998"/>
                  </a:lnTo>
                  <a:lnTo>
                    <a:pt x="3469344" y="68034"/>
                  </a:lnTo>
                  <a:lnTo>
                    <a:pt x="3469344" y="340163"/>
                  </a:lnTo>
                  <a:lnTo>
                    <a:pt x="3463997" y="366645"/>
                  </a:lnTo>
                  <a:lnTo>
                    <a:pt x="3449417" y="388270"/>
                  </a:lnTo>
                  <a:lnTo>
                    <a:pt x="3427791" y="402850"/>
                  </a:lnTo>
                  <a:lnTo>
                    <a:pt x="3401309" y="408197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89461" y="939764"/>
              <a:ext cx="3469640" cy="408305"/>
            </a:xfrm>
            <a:custGeom>
              <a:avLst/>
              <a:gdLst/>
              <a:ahLst/>
              <a:cxnLst/>
              <a:rect l="l" t="t" r="r" b="b"/>
              <a:pathLst>
                <a:path w="3469640" h="408305">
                  <a:moveTo>
                    <a:pt x="0" y="68034"/>
                  </a:move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3401309" y="0"/>
                  </a:lnTo>
                  <a:lnTo>
                    <a:pt x="3439055" y="11430"/>
                  </a:lnTo>
                  <a:lnTo>
                    <a:pt x="3464165" y="41998"/>
                  </a:lnTo>
                  <a:lnTo>
                    <a:pt x="3469344" y="68034"/>
                  </a:lnTo>
                  <a:lnTo>
                    <a:pt x="3469344" y="340163"/>
                  </a:lnTo>
                  <a:lnTo>
                    <a:pt x="3463997" y="366645"/>
                  </a:lnTo>
                  <a:lnTo>
                    <a:pt x="3449417" y="388270"/>
                  </a:lnTo>
                  <a:lnTo>
                    <a:pt x="3427791" y="402850"/>
                  </a:lnTo>
                  <a:lnTo>
                    <a:pt x="3401309" y="408197"/>
                  </a:ln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close/>
                </a:path>
              </a:pathLst>
            </a:custGeom>
            <a:ln w="9515">
              <a:solidFill>
                <a:srgbClr val="49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214335" y="983127"/>
            <a:ext cx="185801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1800" b="1" spc="-220" dirty="0">
                <a:solidFill>
                  <a:srgbClr val="FFFFFF"/>
                </a:solidFill>
                <a:latin typeface="Arial"/>
                <a:cs typeface="Arial"/>
              </a:rPr>
              <a:t>ИРЕК</a:t>
            </a:r>
            <a:r>
              <a:rPr sz="1800" b="1" spc="-200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1800" b="1" spc="-254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800" b="1" spc="-22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8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60" dirty="0">
                <a:solidFill>
                  <a:srgbClr val="FFFFFF"/>
                </a:solidFill>
                <a:latin typeface="Arial"/>
                <a:cs typeface="Arial"/>
              </a:rPr>
              <a:t>ШКОЛЫ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5690680" y="940964"/>
            <a:ext cx="5018405" cy="497840"/>
            <a:chOff x="5690680" y="940964"/>
            <a:chExt cx="5018405" cy="497840"/>
          </a:xfrm>
        </p:grpSpPr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90680" y="940964"/>
              <a:ext cx="5017886" cy="49762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735396" y="962704"/>
              <a:ext cx="4928870" cy="408305"/>
            </a:xfrm>
            <a:custGeom>
              <a:avLst/>
              <a:gdLst/>
              <a:ahLst/>
              <a:cxnLst/>
              <a:rect l="l" t="t" r="r" b="b"/>
              <a:pathLst>
                <a:path w="4928870" h="408305">
                  <a:moveTo>
                    <a:pt x="4860420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4860420" y="0"/>
                  </a:lnTo>
                  <a:lnTo>
                    <a:pt x="4898166" y="11430"/>
                  </a:lnTo>
                  <a:lnTo>
                    <a:pt x="4923275" y="41998"/>
                  </a:lnTo>
                  <a:lnTo>
                    <a:pt x="4928454" y="68034"/>
                  </a:lnTo>
                  <a:lnTo>
                    <a:pt x="4928454" y="340163"/>
                  </a:lnTo>
                  <a:lnTo>
                    <a:pt x="4923108" y="366645"/>
                  </a:lnTo>
                  <a:lnTo>
                    <a:pt x="4908527" y="388270"/>
                  </a:lnTo>
                  <a:lnTo>
                    <a:pt x="4886902" y="402850"/>
                  </a:lnTo>
                  <a:lnTo>
                    <a:pt x="4860420" y="408197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735396" y="962704"/>
              <a:ext cx="4928870" cy="408305"/>
            </a:xfrm>
            <a:custGeom>
              <a:avLst/>
              <a:gdLst/>
              <a:ahLst/>
              <a:cxnLst/>
              <a:rect l="l" t="t" r="r" b="b"/>
              <a:pathLst>
                <a:path w="4928870" h="408305">
                  <a:moveTo>
                    <a:pt x="0" y="68034"/>
                  </a:move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4860420" y="0"/>
                  </a:lnTo>
                  <a:lnTo>
                    <a:pt x="4898166" y="11430"/>
                  </a:lnTo>
                  <a:lnTo>
                    <a:pt x="4923275" y="41998"/>
                  </a:lnTo>
                  <a:lnTo>
                    <a:pt x="4928454" y="68034"/>
                  </a:lnTo>
                  <a:lnTo>
                    <a:pt x="4928454" y="340163"/>
                  </a:lnTo>
                  <a:lnTo>
                    <a:pt x="4923108" y="366645"/>
                  </a:lnTo>
                  <a:lnTo>
                    <a:pt x="4908527" y="388270"/>
                  </a:lnTo>
                  <a:lnTo>
                    <a:pt x="4886902" y="402850"/>
                  </a:lnTo>
                  <a:lnTo>
                    <a:pt x="4860420" y="408197"/>
                  </a:ln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close/>
                </a:path>
              </a:pathLst>
            </a:custGeom>
            <a:ln w="9515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6864753" y="1006067"/>
            <a:ext cx="270065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25" dirty="0">
                <a:solidFill>
                  <a:srgbClr val="FFFFFF"/>
                </a:solidFill>
                <a:latin typeface="Arial"/>
                <a:cs typeface="Arial"/>
              </a:rPr>
              <a:t>ЗАМЕСТИТЕЛЬ</a:t>
            </a:r>
            <a:r>
              <a:rPr sz="1800" b="1" spc="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225" dirty="0">
                <a:solidFill>
                  <a:srgbClr val="FFFFFF"/>
                </a:solidFill>
                <a:latin typeface="Arial"/>
                <a:cs typeface="Arial"/>
              </a:rPr>
              <a:t>ДИРЕКТОРА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3086842" y="1462399"/>
            <a:ext cx="8855710" cy="2897505"/>
            <a:chOff x="3086842" y="1462399"/>
            <a:chExt cx="8855710" cy="2897505"/>
          </a:xfrm>
        </p:grpSpPr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86842" y="3871239"/>
              <a:ext cx="5850446" cy="488114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3126800" y="3888222"/>
              <a:ext cx="5770880" cy="408305"/>
            </a:xfrm>
            <a:custGeom>
              <a:avLst/>
              <a:gdLst/>
              <a:ahLst/>
              <a:cxnLst/>
              <a:rect l="l" t="t" r="r" b="b"/>
              <a:pathLst>
                <a:path w="5770880" h="408304">
                  <a:moveTo>
                    <a:pt x="5702495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702495" y="0"/>
                  </a:lnTo>
                  <a:lnTo>
                    <a:pt x="5740240" y="11430"/>
                  </a:lnTo>
                  <a:lnTo>
                    <a:pt x="5765350" y="41998"/>
                  </a:lnTo>
                  <a:lnTo>
                    <a:pt x="5770529" y="68034"/>
                  </a:lnTo>
                  <a:lnTo>
                    <a:pt x="5770529" y="340163"/>
                  </a:lnTo>
                  <a:lnTo>
                    <a:pt x="5765183" y="366645"/>
                  </a:lnTo>
                  <a:lnTo>
                    <a:pt x="5750602" y="388270"/>
                  </a:lnTo>
                  <a:lnTo>
                    <a:pt x="5728977" y="402850"/>
                  </a:lnTo>
                  <a:lnTo>
                    <a:pt x="5702495" y="408197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136863" y="1475099"/>
              <a:ext cx="7793355" cy="2275205"/>
            </a:xfrm>
            <a:custGeom>
              <a:avLst/>
              <a:gdLst/>
              <a:ahLst/>
              <a:cxnLst/>
              <a:rect l="l" t="t" r="r" b="b"/>
              <a:pathLst>
                <a:path w="7793355" h="2275204">
                  <a:moveTo>
                    <a:pt x="7792867" y="2275174"/>
                  </a:moveTo>
                  <a:lnTo>
                    <a:pt x="0" y="2275174"/>
                  </a:lnTo>
                  <a:lnTo>
                    <a:pt x="0" y="0"/>
                  </a:lnTo>
                  <a:lnTo>
                    <a:pt x="7792867" y="0"/>
                  </a:lnTo>
                  <a:lnTo>
                    <a:pt x="7792867" y="227517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136863" y="1475099"/>
              <a:ext cx="7793355" cy="2275205"/>
            </a:xfrm>
            <a:custGeom>
              <a:avLst/>
              <a:gdLst/>
              <a:ahLst/>
              <a:cxnLst/>
              <a:rect l="l" t="t" r="r" b="b"/>
              <a:pathLst>
                <a:path w="7793355" h="2275204">
                  <a:moveTo>
                    <a:pt x="0" y="0"/>
                  </a:moveTo>
                  <a:lnTo>
                    <a:pt x="7792867" y="0"/>
                  </a:lnTo>
                  <a:lnTo>
                    <a:pt x="7792867" y="2275174"/>
                  </a:lnTo>
                  <a:lnTo>
                    <a:pt x="0" y="2275174"/>
                  </a:lnTo>
                  <a:lnTo>
                    <a:pt x="0" y="0"/>
                  </a:lnTo>
                  <a:close/>
                </a:path>
              </a:pathLst>
            </a:custGeom>
            <a:ln w="25373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70275" y="1527095"/>
              <a:ext cx="215675" cy="425006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4057575" y="1501708"/>
            <a:ext cx="7181850" cy="4483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ор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га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изуе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ьно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ш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64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формирует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дифференцированные</a:t>
            </a:r>
            <a:r>
              <a:rPr sz="1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группы/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классы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итогам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анализа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оценивания</a:t>
            </a:r>
            <a:r>
              <a:rPr sz="1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учебных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215492" y="1920372"/>
            <a:ext cx="512000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иж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ий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иа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гнос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ики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ровн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9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80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r>
              <a:rPr sz="1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зн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ий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ю</a:t>
            </a:r>
            <a:r>
              <a:rPr sz="1400" b="1" spc="-215" dirty="0">
                <a:solidFill>
                  <a:srgbClr val="001F5F"/>
                </a:solidFill>
                <a:latin typeface="Arial"/>
                <a:cs typeface="Arial"/>
              </a:rPr>
              <a:t>щ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их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7" name="object 3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70275" y="2155090"/>
            <a:ext cx="215675" cy="425006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4057575" y="2129703"/>
            <a:ext cx="6804025" cy="4483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составляет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расписание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занятий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учетом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сформированных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групп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или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классов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64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организует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обсуждение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выбора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количества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наиболее</a:t>
            </a:r>
            <a:r>
              <a:rPr sz="1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сложных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тем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предметам</a:t>
            </a:r>
            <a:r>
              <a:rPr sz="1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215492" y="2548367"/>
            <a:ext cx="69519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9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еских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бъ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ин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гого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в,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-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ор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га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изуе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су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ции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гого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в,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их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0" name="object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0275" y="2783085"/>
            <a:ext cx="215675" cy="215675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4057575" y="2757699"/>
            <a:ext cx="733742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проводит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мониторинг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учебных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достижений,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обучающихся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3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ведет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текущий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контроль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работы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215492" y="2967030"/>
            <a:ext cx="75692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педагогов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0275" y="3201749"/>
            <a:ext cx="215675" cy="215675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4057575" y="3176362"/>
            <a:ext cx="757745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готовит</a:t>
            </a:r>
            <a:r>
              <a:rPr sz="14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анализ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результатов</a:t>
            </a:r>
            <a:r>
              <a:rPr sz="1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работы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летней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школы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педагогический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совет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рекомендации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для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215492" y="3385694"/>
            <a:ext cx="159194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но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211698" y="4429401"/>
            <a:ext cx="11730990" cy="2054860"/>
            <a:chOff x="211698" y="4429401"/>
            <a:chExt cx="11730990" cy="2054860"/>
          </a:xfrm>
        </p:grpSpPr>
        <p:sp>
          <p:nvSpPr>
            <p:cNvPr id="47" name="object 47"/>
            <p:cNvSpPr/>
            <p:nvPr/>
          </p:nvSpPr>
          <p:spPr>
            <a:xfrm>
              <a:off x="278285" y="4442088"/>
              <a:ext cx="11651615" cy="2029460"/>
            </a:xfrm>
            <a:custGeom>
              <a:avLst/>
              <a:gdLst/>
              <a:ahLst/>
              <a:cxnLst/>
              <a:rect l="l" t="t" r="r" b="b"/>
              <a:pathLst>
                <a:path w="11651615" h="2029460">
                  <a:moveTo>
                    <a:pt x="11651445" y="2029209"/>
                  </a:moveTo>
                  <a:lnTo>
                    <a:pt x="0" y="2029209"/>
                  </a:lnTo>
                  <a:lnTo>
                    <a:pt x="0" y="0"/>
                  </a:lnTo>
                  <a:lnTo>
                    <a:pt x="11651445" y="0"/>
                  </a:lnTo>
                  <a:lnTo>
                    <a:pt x="11651445" y="20292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78285" y="4442088"/>
              <a:ext cx="11651615" cy="2029460"/>
            </a:xfrm>
            <a:custGeom>
              <a:avLst/>
              <a:gdLst/>
              <a:ahLst/>
              <a:cxnLst/>
              <a:rect l="l" t="t" r="r" b="b"/>
              <a:pathLst>
                <a:path w="11651615" h="2029460">
                  <a:moveTo>
                    <a:pt x="0" y="0"/>
                  </a:moveTo>
                  <a:lnTo>
                    <a:pt x="11651445" y="0"/>
                  </a:lnTo>
                  <a:lnTo>
                    <a:pt x="11651445" y="2029209"/>
                  </a:lnTo>
                  <a:lnTo>
                    <a:pt x="0" y="2029209"/>
                  </a:lnTo>
                  <a:lnTo>
                    <a:pt x="0" y="0"/>
                  </a:lnTo>
                  <a:close/>
                </a:path>
              </a:pathLst>
            </a:custGeom>
            <a:ln w="25373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698" y="4494084"/>
              <a:ext cx="215675" cy="215675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698" y="4912747"/>
              <a:ext cx="215675" cy="215675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1698" y="5331410"/>
              <a:ext cx="215675" cy="215675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698" y="5750074"/>
              <a:ext cx="215675" cy="425006"/>
            </a:xfrm>
            <a:prstGeom prst="rect">
              <a:avLst/>
            </a:prstGeom>
          </p:spPr>
        </p:pic>
      </p:grpSp>
      <p:sp>
        <p:nvSpPr>
          <p:cNvPr id="53" name="object 53"/>
          <p:cNvSpPr txBox="1"/>
          <p:nvPr/>
        </p:nvSpPr>
        <p:spPr>
          <a:xfrm>
            <a:off x="198998" y="3931585"/>
            <a:ext cx="11306810" cy="2450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5595" algn="ctr">
              <a:lnSpc>
                <a:spcPct val="100000"/>
              </a:lnSpc>
              <a:spcBef>
                <a:spcPts val="95"/>
              </a:spcBef>
            </a:pPr>
            <a:r>
              <a:rPr sz="1800" b="1" spc="-210" dirty="0">
                <a:solidFill>
                  <a:srgbClr val="FFFFFF"/>
                </a:solidFill>
                <a:latin typeface="Arial"/>
                <a:cs typeface="Arial"/>
              </a:rPr>
              <a:t>ПЕДАГОГИ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Arial"/>
              <a:cs typeface="Arial"/>
            </a:endParaRPr>
          </a:p>
          <a:p>
            <a:pPr marL="170180" marR="1131570" indent="-158115">
              <a:lnSpc>
                <a:spcPts val="1650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проводят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 анализ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результатов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учебных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достижений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течение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года,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диагностику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уровня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предметных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знаний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итогам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формируют </a:t>
            </a:r>
            <a:r>
              <a:rPr sz="1400" b="1" spc="-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дифференцированные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группы/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классы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обучающихся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580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доводят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до</a:t>
            </a:r>
            <a:r>
              <a:rPr sz="14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сведения</a:t>
            </a:r>
            <a:r>
              <a:rPr sz="1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обучающихся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их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родителей/законных</a:t>
            </a:r>
            <a:r>
              <a:rPr sz="1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представителей</a:t>
            </a:r>
            <a:r>
              <a:rPr sz="1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информацию</a:t>
            </a:r>
            <a:r>
              <a:rPr sz="1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об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уровне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учебных</a:t>
            </a:r>
            <a:r>
              <a:rPr sz="14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достижений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план</a:t>
            </a:r>
            <a:r>
              <a:rPr sz="1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работы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endParaRPr sz="1400">
              <a:latin typeface="Arial"/>
              <a:cs typeface="Arial"/>
            </a:endParaRPr>
          </a:p>
          <a:p>
            <a:pPr marL="208279">
              <a:lnSpc>
                <a:spcPts val="1650"/>
              </a:lnSpc>
            </a:pP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80" dirty="0">
                <a:solidFill>
                  <a:srgbClr val="001F5F"/>
                </a:solidFill>
                <a:latin typeface="Arial"/>
                <a:cs typeface="Arial"/>
              </a:rPr>
              <a:t>нию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0" dirty="0">
                <a:solidFill>
                  <a:srgbClr val="001F5F"/>
                </a:solidFill>
                <a:latin typeface="Arial"/>
                <a:cs typeface="Arial"/>
              </a:rPr>
              <a:t>зн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endParaRPr sz="1400">
              <a:latin typeface="Arial"/>
              <a:cs typeface="Arial"/>
            </a:endParaRPr>
          </a:p>
          <a:p>
            <a:pPr marL="170180" marR="19685" indent="-158115">
              <a:lnSpc>
                <a:spcPts val="1650"/>
              </a:lnSpc>
              <a:spcBef>
                <a:spcPts val="65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осуществляют</a:t>
            </a:r>
            <a:r>
              <a:rPr sz="1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учебный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процесс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согласно</a:t>
            </a:r>
            <a:r>
              <a:rPr sz="14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утвержденному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плану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расписанию</a:t>
            </a:r>
            <a:r>
              <a:rPr sz="14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использованием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эффективных</a:t>
            </a:r>
            <a:r>
              <a:rPr sz="1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методов</a:t>
            </a:r>
            <a:r>
              <a:rPr sz="1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приемов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обучения</a:t>
            </a:r>
            <a:r>
              <a:rPr sz="1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(для </a:t>
            </a:r>
            <a:r>
              <a:rPr sz="1400" b="1" spc="-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закрепления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 учебного</a:t>
            </a:r>
            <a:r>
              <a:rPr sz="14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материала)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учебных</a:t>
            </a:r>
            <a:r>
              <a:rPr sz="1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заданий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PISA,</a:t>
            </a:r>
            <a:r>
              <a:rPr sz="1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5" dirty="0">
                <a:solidFill>
                  <a:srgbClr val="001F5F"/>
                </a:solidFill>
                <a:latin typeface="Arial"/>
                <a:cs typeface="Arial"/>
              </a:rPr>
              <a:t>вышедших</a:t>
            </a:r>
            <a:r>
              <a:rPr sz="1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из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режима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конфиденциальности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580"/>
              </a:lnSpc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ве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ч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сещае</a:t>
            </a:r>
            <a:r>
              <a:rPr sz="1400" b="1" spc="-19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4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за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ня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ий</a:t>
            </a:r>
            <a:r>
              <a:rPr sz="14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3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220" dirty="0">
                <a:solidFill>
                  <a:srgbClr val="001F5F"/>
                </a:solidFill>
                <a:latin typeface="Arial"/>
                <a:cs typeface="Arial"/>
              </a:rPr>
              <a:t>ш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ко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endParaRPr sz="1400">
              <a:latin typeface="Arial"/>
              <a:cs typeface="Arial"/>
            </a:endParaRPr>
          </a:p>
          <a:p>
            <a:pPr marL="170180" marR="5080" indent="-158115">
              <a:lnSpc>
                <a:spcPts val="1650"/>
              </a:lnSpc>
              <a:spcBef>
                <a:spcPts val="60"/>
              </a:spcBef>
              <a:tabLst>
                <a:tab pos="455930" algn="l"/>
              </a:tabLst>
            </a:pPr>
            <a:r>
              <a:rPr sz="1400" b="1" spc="800" dirty="0">
                <a:solidFill>
                  <a:srgbClr val="001F5F"/>
                </a:solidFill>
                <a:latin typeface="Courier New"/>
                <a:cs typeface="Courier New"/>
              </a:rPr>
              <a:t>ľ	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осуществляют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сравнительный</a:t>
            </a:r>
            <a:r>
              <a:rPr sz="14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анализ</a:t>
            </a:r>
            <a:r>
              <a:rPr sz="1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итогам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завершения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летней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70" dirty="0">
                <a:solidFill>
                  <a:srgbClr val="001F5F"/>
                </a:solidFill>
                <a:latin typeface="Arial"/>
                <a:cs typeface="Arial"/>
              </a:rPr>
              <a:t>школы</a:t>
            </a:r>
            <a:r>
              <a:rPr sz="14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курируемому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предмету</a:t>
            </a:r>
            <a:r>
              <a:rPr sz="1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по</a:t>
            </a:r>
            <a:r>
              <a:rPr sz="14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учебным</a:t>
            </a:r>
            <a:r>
              <a:rPr sz="14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достижениям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обучающихся</a:t>
            </a:r>
            <a:r>
              <a:rPr sz="1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для </a:t>
            </a:r>
            <a:r>
              <a:rPr sz="1400" b="1" spc="-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построения</a:t>
            </a:r>
            <a:r>
              <a:rPr sz="1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учебного</a:t>
            </a:r>
            <a:r>
              <a:rPr sz="1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0" dirty="0">
                <a:solidFill>
                  <a:srgbClr val="001F5F"/>
                </a:solidFill>
                <a:latin typeface="Arial"/>
                <a:cs typeface="Arial"/>
              </a:rPr>
              <a:t>процесса</a:t>
            </a:r>
            <a:r>
              <a:rPr sz="1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4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65" dirty="0">
                <a:solidFill>
                  <a:srgbClr val="001F5F"/>
                </a:solidFill>
                <a:latin typeface="Arial"/>
                <a:cs typeface="Arial"/>
              </a:rPr>
              <a:t>новом</a:t>
            </a:r>
            <a:r>
              <a:rPr sz="1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55" dirty="0">
                <a:solidFill>
                  <a:srgbClr val="001F5F"/>
                </a:solidFill>
                <a:latin typeface="Arial"/>
                <a:cs typeface="Arial"/>
              </a:rPr>
              <a:t>учебном</a:t>
            </a:r>
            <a:r>
              <a:rPr sz="14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400" b="1" spc="-145" dirty="0">
                <a:solidFill>
                  <a:srgbClr val="001F5F"/>
                </a:solidFill>
                <a:latin typeface="Arial"/>
                <a:cs typeface="Arial"/>
              </a:rPr>
              <a:t>году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79300" cy="784225"/>
          </a:xfrm>
          <a:custGeom>
            <a:avLst/>
            <a:gdLst/>
            <a:ahLst/>
            <a:cxnLst/>
            <a:rect l="l" t="t" r="r" b="b"/>
            <a:pathLst>
              <a:path w="12179300" h="784225">
                <a:moveTo>
                  <a:pt x="12179299" y="784012"/>
                </a:moveTo>
                <a:lnTo>
                  <a:pt x="0" y="784012"/>
                </a:lnTo>
                <a:lnTo>
                  <a:pt x="0" y="0"/>
                </a:lnTo>
                <a:lnTo>
                  <a:pt x="12179299" y="0"/>
                </a:lnTo>
                <a:lnTo>
                  <a:pt x="12179299" y="784012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93810" y="155921"/>
            <a:ext cx="3573779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35" dirty="0"/>
              <a:t>ОЖИДАЕМЫЕ</a:t>
            </a:r>
            <a:r>
              <a:rPr spc="-145" dirty="0"/>
              <a:t> </a:t>
            </a:r>
            <a:r>
              <a:rPr spc="-285" dirty="0"/>
              <a:t>РЕЗ</a:t>
            </a:r>
            <a:r>
              <a:rPr spc="-305" dirty="0"/>
              <a:t>УЛЬТАТЫ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6687" y="1635131"/>
            <a:ext cx="5690235" cy="2552065"/>
          </a:xfrm>
          <a:prstGeom prst="rect">
            <a:avLst/>
          </a:prstGeom>
          <a:solidFill>
            <a:srgbClr val="FFFFFF"/>
          </a:solidFill>
          <a:ln w="25373">
            <a:solidFill>
              <a:srgbClr val="4F81BC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33705" indent="-386080">
              <a:lnSpc>
                <a:spcPct val="100000"/>
              </a:lnSpc>
              <a:spcBef>
                <a:spcPts val="254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95" dirty="0">
                <a:latin typeface="Microsoft Sans Serif"/>
                <a:cs typeface="Microsoft Sans Serif"/>
              </a:rPr>
              <a:t>В</a:t>
            </a:r>
            <a:r>
              <a:rPr sz="1600" spc="-165" dirty="0">
                <a:latin typeface="Microsoft Sans Serif"/>
                <a:cs typeface="Microsoft Sans Serif"/>
              </a:rPr>
              <a:t>осполнение</a:t>
            </a:r>
            <a:r>
              <a:rPr sz="1600" spc="-13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потерь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12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знаниях;</a:t>
            </a:r>
            <a:endParaRPr sz="1600">
              <a:latin typeface="Microsoft Sans Serif"/>
              <a:cs typeface="Microsoft Sans Serif"/>
            </a:endParaRPr>
          </a:p>
          <a:p>
            <a:pPr marL="433705" marR="83820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70" dirty="0">
                <a:latin typeface="Microsoft Sans Serif"/>
                <a:cs typeface="Microsoft Sans Serif"/>
              </a:rPr>
              <a:t>Определение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области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затруднений</a:t>
            </a:r>
            <a:r>
              <a:rPr sz="1600" spc="7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по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предметам</a:t>
            </a:r>
            <a:r>
              <a:rPr sz="1600" spc="-17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получение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160" dirty="0">
                <a:latin typeface="Microsoft Sans Serif"/>
                <a:cs typeface="Microsoft Sans Serif"/>
              </a:rPr>
              <a:t>ндивидуального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образовательного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245" dirty="0">
                <a:latin typeface="Microsoft Sans Serif"/>
                <a:cs typeface="Microsoft Sans Serif"/>
              </a:rPr>
              <a:t>м</a:t>
            </a:r>
            <a:r>
              <a:rPr sz="1600" spc="-155" dirty="0">
                <a:latin typeface="Microsoft Sans Serif"/>
                <a:cs typeface="Microsoft Sans Serif"/>
              </a:rPr>
              <a:t>аршрута;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65" dirty="0">
                <a:latin typeface="Microsoft Sans Serif"/>
                <a:cs typeface="Microsoft Sans Serif"/>
              </a:rPr>
              <a:t>Приобретение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навыков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командного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об</a:t>
            </a:r>
            <a:r>
              <a:rPr sz="1600" spc="-150" dirty="0">
                <a:latin typeface="Microsoft Sans Serif"/>
                <a:cs typeface="Microsoft Sans Serif"/>
              </a:rPr>
              <a:t>учения;</a:t>
            </a:r>
            <a:endParaRPr sz="1600">
              <a:latin typeface="Microsoft Sans Serif"/>
              <a:cs typeface="Microsoft Sans Serif"/>
            </a:endParaRPr>
          </a:p>
          <a:p>
            <a:pPr marL="433705" marR="83820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80" dirty="0">
                <a:latin typeface="Microsoft Sans Serif"/>
                <a:cs typeface="Microsoft Sans Serif"/>
              </a:rPr>
              <a:t>Повышение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мотивации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229" dirty="0">
                <a:latin typeface="Microsoft Sans Serif"/>
                <a:cs typeface="Microsoft Sans Serif"/>
              </a:rPr>
              <a:t>к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обучению</a:t>
            </a:r>
            <a:r>
              <a:rPr sz="1600" spc="5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(коммуникация,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креативность,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229" dirty="0">
                <a:latin typeface="Microsoft Sans Serif"/>
                <a:cs typeface="Microsoft Sans Serif"/>
              </a:rPr>
              <a:t>к</a:t>
            </a:r>
            <a:r>
              <a:rPr sz="1600" spc="-165" dirty="0">
                <a:latin typeface="Microsoft Sans Serif"/>
                <a:cs typeface="Microsoft Sans Serif"/>
              </a:rPr>
              <a:t>ритическое</a:t>
            </a:r>
            <a:r>
              <a:rPr sz="1600" spc="-10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мышление);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365" dirty="0">
                <a:latin typeface="Microsoft Sans Serif"/>
                <a:cs typeface="Microsoft Sans Serif"/>
              </a:rPr>
              <a:t>Ф</a:t>
            </a:r>
            <a:r>
              <a:rPr sz="1600" spc="-170" dirty="0">
                <a:latin typeface="Microsoft Sans Serif"/>
                <a:cs typeface="Microsoft Sans Serif"/>
              </a:rPr>
              <a:t>ормирование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навыков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исследовател</a:t>
            </a:r>
            <a:r>
              <a:rPr sz="1600" spc="-175" dirty="0">
                <a:latin typeface="Microsoft Sans Serif"/>
                <a:cs typeface="Microsoft Sans Serif"/>
              </a:rPr>
              <a:t>ьской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деятельности;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210" dirty="0">
                <a:latin typeface="Microsoft Sans Serif"/>
                <a:cs typeface="Microsoft Sans Serif"/>
              </a:rPr>
              <a:t>П</a:t>
            </a:r>
            <a:r>
              <a:rPr sz="1600" spc="-165" dirty="0">
                <a:latin typeface="Microsoft Sans Serif"/>
                <a:cs typeface="Microsoft Sans Serif"/>
              </a:rPr>
              <a:t>ерсональный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познавательный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опыт</a:t>
            </a:r>
            <a:r>
              <a:rPr sz="1600" spc="-85" dirty="0">
                <a:latin typeface="Microsoft Sans Serif"/>
                <a:cs typeface="Microsoft Sans Serif"/>
              </a:rPr>
              <a:t>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365" dirty="0">
                <a:latin typeface="Microsoft Sans Serif"/>
                <a:cs typeface="Microsoft Sans Serif"/>
              </a:rPr>
              <a:t>Ф</a:t>
            </a:r>
            <a:r>
              <a:rPr sz="1600" spc="-170" dirty="0">
                <a:latin typeface="Microsoft Sans Serif"/>
                <a:cs typeface="Microsoft Sans Serif"/>
              </a:rPr>
              <a:t>ормирование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навыка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8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решения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85" dirty="0">
                <a:latin typeface="Microsoft Sans Serif"/>
                <a:cs typeface="Microsoft Sans Serif"/>
              </a:rPr>
              <a:t>прак</a:t>
            </a:r>
            <a:r>
              <a:rPr sz="1600" spc="-165" dirty="0">
                <a:latin typeface="Microsoft Sans Serif"/>
                <a:cs typeface="Microsoft Sans Serif"/>
              </a:rPr>
              <a:t>тических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задач;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75" dirty="0">
                <a:latin typeface="Microsoft Sans Serif"/>
                <a:cs typeface="Microsoft Sans Serif"/>
              </a:rPr>
              <a:t>Качественное</a:t>
            </a:r>
            <a:r>
              <a:rPr sz="1600" spc="-12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усвоение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пройденного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учебного</a:t>
            </a:r>
            <a:r>
              <a:rPr sz="1600" spc="-10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материала.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29272" y="983370"/>
            <a:ext cx="5552440" cy="497840"/>
            <a:chOff x="529272" y="983370"/>
            <a:chExt cx="5552440" cy="49784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9272" y="983370"/>
              <a:ext cx="5552023" cy="49762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73988" y="1005109"/>
              <a:ext cx="5462905" cy="408305"/>
            </a:xfrm>
            <a:custGeom>
              <a:avLst/>
              <a:gdLst/>
              <a:ahLst/>
              <a:cxnLst/>
              <a:rect l="l" t="t" r="r" b="b"/>
              <a:pathLst>
                <a:path w="5462905" h="408305">
                  <a:moveTo>
                    <a:pt x="5394557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394557" y="0"/>
                  </a:lnTo>
                  <a:lnTo>
                    <a:pt x="5432302" y="11430"/>
                  </a:lnTo>
                  <a:lnTo>
                    <a:pt x="5457412" y="41998"/>
                  </a:lnTo>
                  <a:lnTo>
                    <a:pt x="5462591" y="68034"/>
                  </a:lnTo>
                  <a:lnTo>
                    <a:pt x="5462591" y="340163"/>
                  </a:lnTo>
                  <a:lnTo>
                    <a:pt x="5457245" y="366645"/>
                  </a:lnTo>
                  <a:lnTo>
                    <a:pt x="5442665" y="388270"/>
                  </a:lnTo>
                  <a:lnTo>
                    <a:pt x="5421039" y="402850"/>
                  </a:lnTo>
                  <a:lnTo>
                    <a:pt x="5394557" y="408197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3988" y="1005109"/>
              <a:ext cx="5462905" cy="408305"/>
            </a:xfrm>
            <a:custGeom>
              <a:avLst/>
              <a:gdLst/>
              <a:ahLst/>
              <a:cxnLst/>
              <a:rect l="l" t="t" r="r" b="b"/>
              <a:pathLst>
                <a:path w="5462905" h="408305">
                  <a:moveTo>
                    <a:pt x="0" y="68034"/>
                  </a:move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394557" y="0"/>
                  </a:lnTo>
                  <a:lnTo>
                    <a:pt x="5432302" y="11430"/>
                  </a:lnTo>
                  <a:lnTo>
                    <a:pt x="5457412" y="41998"/>
                  </a:lnTo>
                  <a:lnTo>
                    <a:pt x="5462591" y="68034"/>
                  </a:lnTo>
                  <a:lnTo>
                    <a:pt x="5462591" y="340163"/>
                  </a:lnTo>
                  <a:lnTo>
                    <a:pt x="5457245" y="366645"/>
                  </a:lnTo>
                  <a:lnTo>
                    <a:pt x="5442665" y="388270"/>
                  </a:lnTo>
                  <a:lnTo>
                    <a:pt x="5421039" y="402850"/>
                  </a:lnTo>
                  <a:lnTo>
                    <a:pt x="5394557" y="408197"/>
                  </a:ln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close/>
                </a:path>
              </a:pathLst>
            </a:custGeom>
            <a:ln w="9515">
              <a:solidFill>
                <a:srgbClr val="49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499439" y="1048473"/>
            <a:ext cx="16033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54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800" b="1" spc="-250" dirty="0">
                <a:solidFill>
                  <a:srgbClr val="FFFFFF"/>
                </a:solidFill>
                <a:latin typeface="Arial"/>
                <a:cs typeface="Arial"/>
              </a:rPr>
              <a:t>БУЧАЮЩИЕСЯ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542870" y="938285"/>
            <a:ext cx="5542915" cy="488315"/>
            <a:chOff x="6542870" y="938285"/>
            <a:chExt cx="5542915" cy="48831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42870" y="938285"/>
              <a:ext cx="5542505" cy="48811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582828" y="955267"/>
              <a:ext cx="5462905" cy="408305"/>
            </a:xfrm>
            <a:custGeom>
              <a:avLst/>
              <a:gdLst/>
              <a:ahLst/>
              <a:cxnLst/>
              <a:rect l="l" t="t" r="r" b="b"/>
              <a:pathLst>
                <a:path w="5462905" h="408305">
                  <a:moveTo>
                    <a:pt x="5394554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394554" y="0"/>
                  </a:lnTo>
                  <a:lnTo>
                    <a:pt x="5432300" y="11430"/>
                  </a:lnTo>
                  <a:lnTo>
                    <a:pt x="5457409" y="41998"/>
                  </a:lnTo>
                  <a:lnTo>
                    <a:pt x="5462589" y="68034"/>
                  </a:lnTo>
                  <a:lnTo>
                    <a:pt x="5462589" y="340163"/>
                  </a:lnTo>
                  <a:lnTo>
                    <a:pt x="5457242" y="366645"/>
                  </a:lnTo>
                  <a:lnTo>
                    <a:pt x="5442662" y="388270"/>
                  </a:lnTo>
                  <a:lnTo>
                    <a:pt x="5421036" y="402850"/>
                  </a:lnTo>
                  <a:lnTo>
                    <a:pt x="5394554" y="408197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784217" y="998631"/>
            <a:ext cx="105981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10" dirty="0">
                <a:solidFill>
                  <a:srgbClr val="FFFFFF"/>
                </a:solidFill>
                <a:latin typeface="Arial"/>
                <a:cs typeface="Arial"/>
              </a:rPr>
              <a:t>ПЕДАГ</a:t>
            </a:r>
            <a:r>
              <a:rPr sz="1800" b="1" spc="-254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800" b="1" spc="-13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800" b="1" spc="-23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511402" y="4361589"/>
            <a:ext cx="3187700" cy="488315"/>
            <a:chOff x="1511402" y="4361589"/>
            <a:chExt cx="3187700" cy="488315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11402" y="4361589"/>
              <a:ext cx="3187428" cy="488114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551360" y="4378572"/>
              <a:ext cx="3107690" cy="408305"/>
            </a:xfrm>
            <a:custGeom>
              <a:avLst/>
              <a:gdLst/>
              <a:ahLst/>
              <a:cxnLst/>
              <a:rect l="l" t="t" r="r" b="b"/>
              <a:pathLst>
                <a:path w="3107690" h="408304">
                  <a:moveTo>
                    <a:pt x="3039478" y="408197"/>
                  </a:moveTo>
                  <a:lnTo>
                    <a:pt x="68034" y="408197"/>
                  </a:lnTo>
                  <a:lnTo>
                    <a:pt x="41552" y="402850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3039478" y="0"/>
                  </a:lnTo>
                  <a:lnTo>
                    <a:pt x="3077223" y="11430"/>
                  </a:lnTo>
                  <a:lnTo>
                    <a:pt x="3102333" y="41998"/>
                  </a:lnTo>
                  <a:lnTo>
                    <a:pt x="3107512" y="68034"/>
                  </a:lnTo>
                  <a:lnTo>
                    <a:pt x="3107512" y="340163"/>
                  </a:lnTo>
                  <a:lnTo>
                    <a:pt x="3102165" y="366645"/>
                  </a:lnTo>
                  <a:lnTo>
                    <a:pt x="3087585" y="388270"/>
                  </a:lnTo>
                  <a:lnTo>
                    <a:pt x="3065960" y="402850"/>
                  </a:lnTo>
                  <a:lnTo>
                    <a:pt x="3039478" y="408197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563364" y="4421935"/>
            <a:ext cx="10699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29" dirty="0">
                <a:solidFill>
                  <a:srgbClr val="FFFFFF"/>
                </a:solidFill>
                <a:latin typeface="Arial"/>
                <a:cs typeface="Arial"/>
              </a:rPr>
              <a:t>РОДИТЕЛИ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582825" y="1591260"/>
            <a:ext cx="5462905" cy="2798445"/>
          </a:xfrm>
          <a:prstGeom prst="rect">
            <a:avLst/>
          </a:prstGeom>
          <a:solidFill>
            <a:srgbClr val="FFFFFF"/>
          </a:solidFill>
          <a:ln w="25373">
            <a:solidFill>
              <a:srgbClr val="4F81BC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 marL="433705" marR="94615" indent="-385445">
              <a:lnSpc>
                <a:spcPct val="101499"/>
              </a:lnSpc>
              <a:spcBef>
                <a:spcPts val="229"/>
              </a:spcBef>
              <a:buFont typeface="Calibri"/>
              <a:buAutoNum type="arabicPeriod"/>
              <a:tabLst>
                <a:tab pos="433705" algn="l"/>
                <a:tab pos="434340" algn="l"/>
                <a:tab pos="1143635" algn="l"/>
                <a:tab pos="1945639" algn="l"/>
                <a:tab pos="3014980" algn="l"/>
                <a:tab pos="4223385" algn="l"/>
                <a:tab pos="4462145" algn="l"/>
              </a:tabLst>
            </a:pPr>
            <a:r>
              <a:rPr sz="1600" spc="-195" dirty="0">
                <a:latin typeface="Microsoft Sans Serif"/>
                <a:cs typeface="Microsoft Sans Serif"/>
              </a:rPr>
              <a:t>А</a:t>
            </a:r>
            <a:r>
              <a:rPr sz="1600" spc="-170" dirty="0">
                <a:latin typeface="Microsoft Sans Serif"/>
                <a:cs typeface="Microsoft Sans Serif"/>
              </a:rPr>
              <a:t>нализ	</a:t>
            </a:r>
            <a:r>
              <a:rPr sz="1600" spc="-165" dirty="0">
                <a:latin typeface="Microsoft Sans Serif"/>
                <a:cs typeface="Microsoft Sans Serif"/>
              </a:rPr>
              <a:t>учебных	</a:t>
            </a:r>
            <a:r>
              <a:rPr sz="1600" spc="-170" dirty="0">
                <a:latin typeface="Microsoft Sans Serif"/>
                <a:cs typeface="Microsoft Sans Serif"/>
              </a:rPr>
              <a:t>достижений	обучающихся	</a:t>
            </a:r>
            <a:r>
              <a:rPr sz="1600" spc="-165" dirty="0">
                <a:latin typeface="Microsoft Sans Serif"/>
                <a:cs typeface="Microsoft Sans Serif"/>
              </a:rPr>
              <a:t>и	</a:t>
            </a:r>
            <a:r>
              <a:rPr sz="1600" spc="-150" dirty="0">
                <a:latin typeface="Microsoft Sans Serif"/>
                <a:cs typeface="Microsoft Sans Serif"/>
              </a:rPr>
              <a:t>построение  </a:t>
            </a:r>
            <a:r>
              <a:rPr sz="1600" spc="-160" dirty="0">
                <a:latin typeface="Microsoft Sans Serif"/>
                <a:cs typeface="Microsoft Sans Serif"/>
              </a:rPr>
              <a:t>образовательных,</a:t>
            </a:r>
            <a:r>
              <a:rPr sz="1600" spc="-12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развивающих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воспитательных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задач;</a:t>
            </a:r>
            <a:endParaRPr sz="1600">
              <a:latin typeface="Microsoft Sans Serif"/>
              <a:cs typeface="Microsoft Sans Serif"/>
            </a:endParaRPr>
          </a:p>
          <a:p>
            <a:pPr marL="433705" marR="88265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  <a:tab pos="1373505" algn="l"/>
                <a:tab pos="2193290" algn="l"/>
                <a:tab pos="2653030" algn="l"/>
                <a:tab pos="3961765" algn="l"/>
                <a:tab pos="4827905" algn="l"/>
              </a:tabLst>
            </a:pPr>
            <a:r>
              <a:rPr sz="1600" spc="-210" dirty="0">
                <a:latin typeface="Microsoft Sans Serif"/>
                <a:cs typeface="Microsoft Sans Serif"/>
              </a:rPr>
              <a:t>С</a:t>
            </a:r>
            <a:r>
              <a:rPr sz="1600" spc="-170" dirty="0">
                <a:latin typeface="Microsoft Sans Serif"/>
                <a:cs typeface="Microsoft Sans Serif"/>
              </a:rPr>
              <a:t>оздание	</a:t>
            </a:r>
            <a:r>
              <a:rPr sz="1600" spc="-150" dirty="0">
                <a:latin typeface="Microsoft Sans Serif"/>
                <a:cs typeface="Microsoft Sans Serif"/>
              </a:rPr>
              <a:t>усло</a:t>
            </a:r>
            <a:r>
              <a:rPr sz="1600" spc="-165" dirty="0">
                <a:latin typeface="Microsoft Sans Serif"/>
                <a:cs typeface="Microsoft Sans Serif"/>
              </a:rPr>
              <a:t>вий	</a:t>
            </a:r>
            <a:r>
              <a:rPr sz="1600" spc="-160" dirty="0">
                <a:latin typeface="Microsoft Sans Serif"/>
                <a:cs typeface="Microsoft Sans Serif"/>
              </a:rPr>
              <a:t>для	</a:t>
            </a:r>
            <a:r>
              <a:rPr sz="1600" spc="-165" dirty="0">
                <a:latin typeface="Microsoft Sans Serif"/>
                <a:cs typeface="Microsoft Sans Serif"/>
              </a:rPr>
              <a:t>выравнивания	качества	</a:t>
            </a:r>
            <a:r>
              <a:rPr sz="1600" spc="-150" dirty="0">
                <a:latin typeface="Microsoft Sans Serif"/>
                <a:cs typeface="Microsoft Sans Serif"/>
              </a:rPr>
              <a:t>знаний  </a:t>
            </a:r>
            <a:r>
              <a:rPr sz="1600" spc="-165" dirty="0">
                <a:latin typeface="Microsoft Sans Serif"/>
                <a:cs typeface="Microsoft Sans Serif"/>
              </a:rPr>
              <a:t>обучающихся;</a:t>
            </a:r>
            <a:endParaRPr sz="1600">
              <a:latin typeface="Microsoft Sans Serif"/>
              <a:cs typeface="Microsoft Sans Serif"/>
            </a:endParaRPr>
          </a:p>
          <a:p>
            <a:pPr marL="433705" marR="86360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  <a:tab pos="2813685" algn="l"/>
                <a:tab pos="3532504" algn="l"/>
                <a:tab pos="3809365" algn="l"/>
                <a:tab pos="5183505" algn="l"/>
              </a:tabLst>
            </a:pPr>
            <a:r>
              <a:rPr sz="1600" spc="-215" dirty="0">
                <a:latin typeface="Microsoft Sans Serif"/>
                <a:cs typeface="Microsoft Sans Serif"/>
              </a:rPr>
              <a:t>И</a:t>
            </a:r>
            <a:r>
              <a:rPr sz="1600" spc="-165" dirty="0">
                <a:latin typeface="Microsoft Sans Serif"/>
                <a:cs typeface="Microsoft Sans Serif"/>
              </a:rPr>
              <a:t>ндивидуальная/командная	</a:t>
            </a:r>
            <a:r>
              <a:rPr sz="1600" spc="-160" dirty="0">
                <a:latin typeface="Microsoft Sans Serif"/>
                <a:cs typeface="Microsoft Sans Serif"/>
              </a:rPr>
              <a:t>работа	</a:t>
            </a:r>
            <a:r>
              <a:rPr sz="1600" spc="-145" dirty="0">
                <a:latin typeface="Microsoft Sans Serif"/>
                <a:cs typeface="Microsoft Sans Serif"/>
              </a:rPr>
              <a:t>с	</a:t>
            </a:r>
            <a:r>
              <a:rPr sz="1600" spc="-180" dirty="0">
                <a:latin typeface="Microsoft Sans Serif"/>
                <a:cs typeface="Microsoft Sans Serif"/>
              </a:rPr>
              <a:t>обучающимися	</a:t>
            </a:r>
            <a:r>
              <a:rPr sz="1600" spc="-125" dirty="0">
                <a:latin typeface="Microsoft Sans Serif"/>
                <a:cs typeface="Microsoft Sans Serif"/>
              </a:rPr>
              <a:t>на  </a:t>
            </a:r>
            <a:r>
              <a:rPr sz="1600" spc="-160" dirty="0">
                <a:latin typeface="Microsoft Sans Serif"/>
                <a:cs typeface="Microsoft Sans Serif"/>
              </a:rPr>
              <a:t>основе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определения</a:t>
            </a:r>
            <a:r>
              <a:rPr sz="1600" spc="-8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области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затруднений;</a:t>
            </a:r>
            <a:endParaRPr sz="1600">
              <a:latin typeface="Microsoft Sans Serif"/>
              <a:cs typeface="Microsoft Sans Serif"/>
            </a:endParaRPr>
          </a:p>
          <a:p>
            <a:pPr marL="433705" marR="91440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  <a:tab pos="1520190" algn="l"/>
                <a:tab pos="2653665" algn="l"/>
                <a:tab pos="4321810" algn="l"/>
                <a:tab pos="5269865" algn="l"/>
              </a:tabLst>
            </a:pPr>
            <a:r>
              <a:rPr sz="1600" spc="-210" dirty="0">
                <a:latin typeface="Microsoft Sans Serif"/>
                <a:cs typeface="Microsoft Sans Serif"/>
              </a:rPr>
              <a:t>П</a:t>
            </a:r>
            <a:r>
              <a:rPr sz="1600" spc="-160" dirty="0">
                <a:latin typeface="Microsoft Sans Serif"/>
                <a:cs typeface="Microsoft Sans Serif"/>
              </a:rPr>
              <a:t>роявление	собственных	</a:t>
            </a:r>
            <a:r>
              <a:rPr sz="1600" spc="-170" dirty="0">
                <a:latin typeface="Microsoft Sans Serif"/>
                <a:cs typeface="Microsoft Sans Serif"/>
              </a:rPr>
              <a:t>професси</a:t>
            </a:r>
            <a:r>
              <a:rPr sz="1600" spc="-160" dirty="0">
                <a:latin typeface="Microsoft Sans Serif"/>
                <a:cs typeface="Microsoft Sans Serif"/>
              </a:rPr>
              <a:t>ональных	инициатив	</a:t>
            </a:r>
            <a:r>
              <a:rPr sz="1600" spc="-110" dirty="0">
                <a:latin typeface="Microsoft Sans Serif"/>
                <a:cs typeface="Microsoft Sans Serif"/>
              </a:rPr>
              <a:t>и  </a:t>
            </a:r>
            <a:r>
              <a:rPr sz="1600" spc="-180" dirty="0">
                <a:latin typeface="Microsoft Sans Serif"/>
                <a:cs typeface="Microsoft Sans Serif"/>
              </a:rPr>
              <a:t>п</a:t>
            </a:r>
            <a:r>
              <a:rPr sz="1600" spc="-185" dirty="0">
                <a:latin typeface="Microsoft Sans Serif"/>
                <a:cs typeface="Microsoft Sans Serif"/>
              </a:rPr>
              <a:t>оддержка</a:t>
            </a:r>
            <a:r>
              <a:rPr sz="1600" spc="-14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детских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инициатив;</a:t>
            </a:r>
            <a:endParaRPr sz="1600">
              <a:latin typeface="Microsoft Sans Serif"/>
              <a:cs typeface="Microsoft Sans Serif"/>
            </a:endParaRPr>
          </a:p>
          <a:p>
            <a:pPr marL="433705" indent="-386080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70" dirty="0">
                <a:latin typeface="Microsoft Sans Serif"/>
                <a:cs typeface="Microsoft Sans Serif"/>
              </a:rPr>
              <a:t>Использование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инновационных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программ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проектов;</a:t>
            </a:r>
            <a:endParaRPr sz="1600">
              <a:latin typeface="Microsoft Sans Serif"/>
              <a:cs typeface="Microsoft Sans Serif"/>
            </a:endParaRPr>
          </a:p>
          <a:p>
            <a:pPr marL="433705" marR="89535" indent="-385445">
              <a:lnSpc>
                <a:spcPct val="101499"/>
              </a:lnSpc>
              <a:buFont typeface="Calibri"/>
              <a:buAutoNum type="arabicPeriod"/>
              <a:tabLst>
                <a:tab pos="433705" algn="l"/>
                <a:tab pos="434340" algn="l"/>
              </a:tabLst>
            </a:pPr>
            <a:r>
              <a:rPr sz="1600" spc="-170" dirty="0">
                <a:latin typeface="Microsoft Sans Serif"/>
                <a:cs typeface="Microsoft Sans Serif"/>
              </a:rPr>
              <a:t>Качественная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обратная</a:t>
            </a:r>
            <a:r>
              <a:rPr sz="1600" spc="7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связь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10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сопровождение</a:t>
            </a:r>
            <a:r>
              <a:rPr sz="1600" spc="9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обучающихся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125" dirty="0">
                <a:latin typeface="Microsoft Sans Serif"/>
                <a:cs typeface="Microsoft Sans Serif"/>
              </a:rPr>
              <a:t> </a:t>
            </a:r>
            <a:r>
              <a:rPr sz="1600" spc="-150" dirty="0">
                <a:latin typeface="Microsoft Sans Serif"/>
                <a:cs typeface="Microsoft Sans Serif"/>
              </a:rPr>
              <a:t>соответствии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с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их</a:t>
            </a:r>
            <a:r>
              <a:rPr sz="1600" spc="-12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потребностями.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72251" y="4855303"/>
            <a:ext cx="5677535" cy="1839595"/>
            <a:chOff x="372251" y="4855303"/>
            <a:chExt cx="5677535" cy="1839595"/>
          </a:xfrm>
        </p:grpSpPr>
        <p:sp>
          <p:nvSpPr>
            <p:cNvPr id="20" name="object 20"/>
            <p:cNvSpPr/>
            <p:nvPr/>
          </p:nvSpPr>
          <p:spPr>
            <a:xfrm>
              <a:off x="384951" y="4868003"/>
              <a:ext cx="5652135" cy="1814195"/>
            </a:xfrm>
            <a:custGeom>
              <a:avLst/>
              <a:gdLst/>
              <a:ahLst/>
              <a:cxnLst/>
              <a:rect l="l" t="t" r="r" b="b"/>
              <a:pathLst>
                <a:path w="5652135" h="1814195">
                  <a:moveTo>
                    <a:pt x="5651627" y="1813990"/>
                  </a:moveTo>
                  <a:lnTo>
                    <a:pt x="0" y="1813990"/>
                  </a:lnTo>
                  <a:lnTo>
                    <a:pt x="0" y="0"/>
                  </a:lnTo>
                  <a:lnTo>
                    <a:pt x="5651627" y="0"/>
                  </a:lnTo>
                  <a:lnTo>
                    <a:pt x="5651627" y="181399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4951" y="4868003"/>
              <a:ext cx="5652135" cy="1814195"/>
            </a:xfrm>
            <a:custGeom>
              <a:avLst/>
              <a:gdLst/>
              <a:ahLst/>
              <a:cxnLst/>
              <a:rect l="l" t="t" r="r" b="b"/>
              <a:pathLst>
                <a:path w="5652135" h="1814195">
                  <a:moveTo>
                    <a:pt x="0" y="0"/>
                  </a:moveTo>
                  <a:lnTo>
                    <a:pt x="5651627" y="0"/>
                  </a:lnTo>
                  <a:lnTo>
                    <a:pt x="5651627" y="1813990"/>
                  </a:lnTo>
                  <a:lnTo>
                    <a:pt x="0" y="1813990"/>
                  </a:lnTo>
                  <a:lnTo>
                    <a:pt x="0" y="0"/>
                  </a:lnTo>
                  <a:close/>
                </a:path>
              </a:pathLst>
            </a:custGeom>
            <a:ln w="25373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33607" y="4888269"/>
            <a:ext cx="5527040" cy="125857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4810" marR="5080" indent="-385445" algn="just">
              <a:lnSpc>
                <a:spcPct val="101499"/>
              </a:lnSpc>
              <a:spcBef>
                <a:spcPts val="70"/>
              </a:spcBef>
              <a:buFont typeface="Calibri"/>
              <a:buAutoNum type="arabicPeriod"/>
              <a:tabLst>
                <a:tab pos="385445" algn="l"/>
              </a:tabLst>
            </a:pPr>
            <a:r>
              <a:rPr sz="1600" spc="-165" dirty="0">
                <a:latin typeface="Microsoft Sans Serif"/>
                <a:cs typeface="Microsoft Sans Serif"/>
              </a:rPr>
              <a:t>Получение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образовательных </a:t>
            </a:r>
            <a:r>
              <a:rPr sz="1600" spc="-145" dirty="0">
                <a:latin typeface="Microsoft Sans Serif"/>
                <a:cs typeface="Microsoft Sans Serif"/>
              </a:rPr>
              <a:t>услуг </a:t>
            </a:r>
            <a:r>
              <a:rPr sz="1600" spc="-180" dirty="0">
                <a:latin typeface="Microsoft Sans Serif"/>
                <a:cs typeface="Microsoft Sans Serif"/>
              </a:rPr>
              <a:t>обучающимися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обучение </a:t>
            </a:r>
            <a:r>
              <a:rPr sz="1600" spc="-155" dirty="0">
                <a:latin typeface="Microsoft Sans Serif"/>
                <a:cs typeface="Microsoft Sans Serif"/>
              </a:rPr>
              <a:t>в </a:t>
            </a:r>
            <a:r>
              <a:rPr sz="1600" spc="-150" dirty="0">
                <a:latin typeface="Microsoft Sans Serif"/>
                <a:cs typeface="Microsoft Sans Serif"/>
              </a:rPr>
              <a:t> соответствии</a:t>
            </a:r>
            <a:r>
              <a:rPr sz="1600" spc="-145" dirty="0">
                <a:latin typeface="Microsoft Sans Serif"/>
                <a:cs typeface="Microsoft Sans Serif"/>
              </a:rPr>
              <a:t> с</a:t>
            </a:r>
            <a:r>
              <a:rPr sz="1600" spc="-14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потребностями</a:t>
            </a:r>
            <a:r>
              <a:rPr sz="1600" spc="-160" dirty="0">
                <a:latin typeface="Microsoft Sans Serif"/>
                <a:cs typeface="Microsoft Sans Serif"/>
              </a:rPr>
              <a:t> детей</a:t>
            </a:r>
            <a:r>
              <a:rPr sz="1600" spc="-15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по</a:t>
            </a:r>
            <a:r>
              <a:rPr sz="1600" spc="-170" dirty="0">
                <a:latin typeface="Microsoft Sans Serif"/>
                <a:cs typeface="Microsoft Sans Serif"/>
              </a:rPr>
              <a:t> итогам</a:t>
            </a:r>
            <a:r>
              <a:rPr sz="1600" spc="-16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предыдущего </a:t>
            </a:r>
            <a:r>
              <a:rPr sz="1600" spc="-16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учебного</a:t>
            </a:r>
            <a:r>
              <a:rPr sz="1600" spc="-114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года;</a:t>
            </a:r>
            <a:endParaRPr sz="1600">
              <a:latin typeface="Microsoft Sans Serif"/>
              <a:cs typeface="Microsoft Sans Serif"/>
            </a:endParaRPr>
          </a:p>
          <a:p>
            <a:pPr marL="384810" marR="16510" indent="-385445" algn="just">
              <a:lnSpc>
                <a:spcPct val="101499"/>
              </a:lnSpc>
              <a:buFont typeface="Calibri"/>
              <a:buAutoNum type="arabicPeriod"/>
              <a:tabLst>
                <a:tab pos="385445" algn="l"/>
              </a:tabLst>
            </a:pPr>
            <a:r>
              <a:rPr sz="1600" spc="-160" dirty="0">
                <a:latin typeface="Microsoft Sans Serif"/>
                <a:cs typeface="Microsoft Sans Serif"/>
              </a:rPr>
              <a:t>Вовлеченность</a:t>
            </a:r>
            <a:r>
              <a:rPr sz="1600" spc="-15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родителей</a:t>
            </a:r>
            <a:r>
              <a:rPr sz="1600" spc="-155" dirty="0">
                <a:latin typeface="Microsoft Sans Serif"/>
                <a:cs typeface="Microsoft Sans Serif"/>
              </a:rPr>
              <a:t> в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процесс</a:t>
            </a:r>
            <a:r>
              <a:rPr sz="1600" spc="-15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обеспечения</a:t>
            </a:r>
            <a:r>
              <a:rPr sz="1600" spc="10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 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45" dirty="0">
                <a:latin typeface="Microsoft Sans Serif"/>
                <a:cs typeface="Microsoft Sans Serif"/>
              </a:rPr>
              <a:t>с</a:t>
            </a:r>
            <a:r>
              <a:rPr sz="1600" spc="-175" dirty="0">
                <a:latin typeface="Microsoft Sans Serif"/>
                <a:cs typeface="Microsoft Sans Serif"/>
              </a:rPr>
              <a:t>опровождения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развития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ребенка;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3607" y="6125229"/>
            <a:ext cx="5526405" cy="5168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4810" marR="5080" indent="-385445">
              <a:lnSpc>
                <a:spcPct val="101499"/>
              </a:lnSpc>
              <a:spcBef>
                <a:spcPts val="70"/>
              </a:spcBef>
              <a:tabLst>
                <a:tab pos="384810" algn="l"/>
                <a:tab pos="2447925" algn="l"/>
              </a:tabLst>
            </a:pPr>
            <a:r>
              <a:rPr sz="1600" spc="-5" dirty="0">
                <a:latin typeface="Calibri"/>
                <a:cs typeface="Calibri"/>
              </a:rPr>
              <a:t>3.	</a:t>
            </a:r>
            <a:r>
              <a:rPr sz="1600" spc="-170" dirty="0">
                <a:latin typeface="Microsoft Sans Serif"/>
                <a:cs typeface="Microsoft Sans Serif"/>
              </a:rPr>
              <a:t>Обеспечение</a:t>
            </a:r>
            <a:r>
              <a:rPr sz="1600" spc="24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занятости	детей</a:t>
            </a:r>
            <a:r>
              <a:rPr sz="1600" spc="-155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организация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досуга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летний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период.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340379" y="4436910"/>
            <a:ext cx="5552440" cy="497840"/>
            <a:chOff x="6340379" y="4436910"/>
            <a:chExt cx="5552440" cy="497840"/>
          </a:xfrm>
        </p:grpSpPr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40379" y="4436910"/>
              <a:ext cx="5552023" cy="49762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6385095" y="4458649"/>
              <a:ext cx="5462905" cy="408305"/>
            </a:xfrm>
            <a:custGeom>
              <a:avLst/>
              <a:gdLst/>
              <a:ahLst/>
              <a:cxnLst/>
              <a:rect l="l" t="t" r="r" b="b"/>
              <a:pathLst>
                <a:path w="5462905" h="408304">
                  <a:moveTo>
                    <a:pt x="5394557" y="408197"/>
                  </a:moveTo>
                  <a:lnTo>
                    <a:pt x="68034" y="408197"/>
                  </a:lnTo>
                  <a:lnTo>
                    <a:pt x="41552" y="402851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394557" y="0"/>
                  </a:lnTo>
                  <a:lnTo>
                    <a:pt x="5432302" y="11430"/>
                  </a:lnTo>
                  <a:lnTo>
                    <a:pt x="5457412" y="41998"/>
                  </a:lnTo>
                  <a:lnTo>
                    <a:pt x="5462591" y="68034"/>
                  </a:lnTo>
                  <a:lnTo>
                    <a:pt x="5462591" y="340163"/>
                  </a:lnTo>
                  <a:lnTo>
                    <a:pt x="5457244" y="366645"/>
                  </a:lnTo>
                  <a:lnTo>
                    <a:pt x="5442664" y="388270"/>
                  </a:lnTo>
                  <a:lnTo>
                    <a:pt x="5421039" y="402851"/>
                  </a:lnTo>
                  <a:lnTo>
                    <a:pt x="5394557" y="408197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385095" y="4458649"/>
              <a:ext cx="5462905" cy="408305"/>
            </a:xfrm>
            <a:custGeom>
              <a:avLst/>
              <a:gdLst/>
              <a:ahLst/>
              <a:cxnLst/>
              <a:rect l="l" t="t" r="r" b="b"/>
              <a:pathLst>
                <a:path w="5462905" h="408304">
                  <a:moveTo>
                    <a:pt x="0" y="68034"/>
                  </a:moveTo>
                  <a:lnTo>
                    <a:pt x="5346" y="41552"/>
                  </a:lnTo>
                  <a:lnTo>
                    <a:pt x="19926" y="19926"/>
                  </a:lnTo>
                  <a:lnTo>
                    <a:pt x="41552" y="5346"/>
                  </a:lnTo>
                  <a:lnTo>
                    <a:pt x="68034" y="0"/>
                  </a:lnTo>
                  <a:lnTo>
                    <a:pt x="5394557" y="0"/>
                  </a:lnTo>
                  <a:lnTo>
                    <a:pt x="5432302" y="11430"/>
                  </a:lnTo>
                  <a:lnTo>
                    <a:pt x="5457412" y="41998"/>
                  </a:lnTo>
                  <a:lnTo>
                    <a:pt x="5462591" y="68034"/>
                  </a:lnTo>
                  <a:lnTo>
                    <a:pt x="5462591" y="340163"/>
                  </a:lnTo>
                  <a:lnTo>
                    <a:pt x="5457244" y="366645"/>
                  </a:lnTo>
                  <a:lnTo>
                    <a:pt x="5442664" y="388270"/>
                  </a:lnTo>
                  <a:lnTo>
                    <a:pt x="5421039" y="402851"/>
                  </a:lnTo>
                  <a:lnTo>
                    <a:pt x="5394557" y="408197"/>
                  </a:lnTo>
                  <a:lnTo>
                    <a:pt x="68034" y="408197"/>
                  </a:lnTo>
                  <a:lnTo>
                    <a:pt x="41552" y="402851"/>
                  </a:lnTo>
                  <a:lnTo>
                    <a:pt x="19926" y="388270"/>
                  </a:lnTo>
                  <a:lnTo>
                    <a:pt x="5346" y="366645"/>
                  </a:lnTo>
                  <a:lnTo>
                    <a:pt x="0" y="340163"/>
                  </a:lnTo>
                  <a:lnTo>
                    <a:pt x="0" y="68034"/>
                  </a:lnTo>
                  <a:close/>
                </a:path>
              </a:pathLst>
            </a:custGeom>
            <a:ln w="9515">
              <a:solidFill>
                <a:srgbClr val="497C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8719694" y="4502013"/>
            <a:ext cx="792480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b="1" spc="-260" dirty="0">
                <a:solidFill>
                  <a:srgbClr val="FFFFFF"/>
                </a:solidFill>
                <a:latin typeface="Arial"/>
                <a:cs typeface="Arial"/>
              </a:rPr>
              <a:t>ШКОЛЫ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481160" y="5185688"/>
            <a:ext cx="5493385" cy="1199515"/>
          </a:xfrm>
          <a:prstGeom prst="rect">
            <a:avLst/>
          </a:prstGeom>
          <a:ln w="9515">
            <a:solidFill>
              <a:srgbClr val="365F92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433705" marR="172085" indent="-390525">
              <a:lnSpc>
                <a:spcPct val="100600"/>
              </a:lnSpc>
              <a:spcBef>
                <a:spcPts val="270"/>
              </a:spcBef>
              <a:buAutoNum type="arabicPeriod"/>
              <a:tabLst>
                <a:tab pos="433705" algn="l"/>
                <a:tab pos="434340" algn="l"/>
              </a:tabLst>
            </a:pPr>
            <a:r>
              <a:rPr sz="1800" spc="-350" dirty="0">
                <a:latin typeface="Microsoft Sans Serif"/>
                <a:cs typeface="Microsoft Sans Serif"/>
              </a:rPr>
              <a:t>К</a:t>
            </a:r>
            <a:r>
              <a:rPr sz="1800" spc="-185" dirty="0">
                <a:latin typeface="Microsoft Sans Serif"/>
                <a:cs typeface="Microsoft Sans Serif"/>
              </a:rPr>
              <a:t>орре</a:t>
            </a:r>
            <a:r>
              <a:rPr sz="1800" spc="-260" dirty="0">
                <a:latin typeface="Microsoft Sans Serif"/>
                <a:cs typeface="Microsoft Sans Serif"/>
              </a:rPr>
              <a:t>к</a:t>
            </a:r>
            <a:r>
              <a:rPr sz="1800" spc="-155" dirty="0">
                <a:latin typeface="Microsoft Sans Serif"/>
                <a:cs typeface="Microsoft Sans Serif"/>
              </a:rPr>
              <a:t>т</a:t>
            </a:r>
            <a:r>
              <a:rPr sz="1800" spc="-185" dirty="0">
                <a:latin typeface="Microsoft Sans Serif"/>
                <a:cs typeface="Microsoft Sans Serif"/>
              </a:rPr>
              <a:t>ир</a:t>
            </a:r>
            <a:r>
              <a:rPr sz="1800" spc="-200" dirty="0">
                <a:latin typeface="Microsoft Sans Serif"/>
                <a:cs typeface="Microsoft Sans Serif"/>
              </a:rPr>
              <a:t>ую</a:t>
            </a:r>
            <a:r>
              <a:rPr sz="1800" spc="-150" dirty="0">
                <a:latin typeface="Microsoft Sans Serif"/>
                <a:cs typeface="Microsoft Sans Serif"/>
              </a:rPr>
              <a:t>т</a:t>
            </a:r>
            <a:r>
              <a:rPr sz="1800" spc="-110" dirty="0">
                <a:latin typeface="Microsoft Sans Serif"/>
                <a:cs typeface="Microsoft Sans Serif"/>
              </a:rPr>
              <a:t> </a:t>
            </a:r>
            <a:r>
              <a:rPr sz="1800" spc="-185" dirty="0">
                <a:latin typeface="Microsoft Sans Serif"/>
                <a:cs typeface="Microsoft Sans Serif"/>
              </a:rPr>
              <a:t>ра</a:t>
            </a:r>
            <a:r>
              <a:rPr sz="1800" spc="-190" dirty="0">
                <a:latin typeface="Microsoft Sans Serif"/>
                <a:cs typeface="Microsoft Sans Serif"/>
              </a:rPr>
              <a:t>б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195" dirty="0">
                <a:latin typeface="Microsoft Sans Serif"/>
                <a:cs typeface="Microsoft Sans Serif"/>
              </a:rPr>
              <a:t>ч</a:t>
            </a:r>
            <a:r>
              <a:rPr sz="1800" spc="-185" dirty="0">
                <a:latin typeface="Microsoft Sans Serif"/>
                <a:cs typeface="Microsoft Sans Serif"/>
              </a:rPr>
              <a:t>ие</a:t>
            </a:r>
            <a:r>
              <a:rPr sz="1800" spc="-105" dirty="0">
                <a:latin typeface="Microsoft Sans Serif"/>
                <a:cs typeface="Microsoft Sans Serif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уч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190" dirty="0">
                <a:latin typeface="Microsoft Sans Serif"/>
                <a:cs typeface="Microsoft Sans Serif"/>
              </a:rPr>
              <a:t>бн</a:t>
            </a:r>
            <a:r>
              <a:rPr sz="1800" spc="-200" dirty="0">
                <a:latin typeface="Microsoft Sans Serif"/>
                <a:cs typeface="Microsoft Sans Serif"/>
              </a:rPr>
              <a:t>ы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90" dirty="0">
                <a:latin typeface="Microsoft Sans Serif"/>
                <a:cs typeface="Microsoft Sans Serif"/>
              </a:rPr>
              <a:t> </a:t>
            </a:r>
            <a:r>
              <a:rPr sz="1800" spc="-204" dirty="0">
                <a:latin typeface="Microsoft Sans Serif"/>
                <a:cs typeface="Microsoft Sans Serif"/>
              </a:rPr>
              <a:t>п</a:t>
            </a:r>
            <a:r>
              <a:rPr sz="1800" spc="-170" dirty="0">
                <a:latin typeface="Microsoft Sans Serif"/>
                <a:cs typeface="Microsoft Sans Serif"/>
              </a:rPr>
              <a:t>л</a:t>
            </a:r>
            <a:r>
              <a:rPr sz="1800" spc="-185" dirty="0">
                <a:latin typeface="Microsoft Sans Serif"/>
                <a:cs typeface="Microsoft Sans Serif"/>
              </a:rPr>
              <a:t>а</a:t>
            </a:r>
            <a:r>
              <a:rPr sz="1800" spc="-190" dirty="0">
                <a:latin typeface="Microsoft Sans Serif"/>
                <a:cs typeface="Microsoft Sans Serif"/>
              </a:rPr>
              <a:t>н</a:t>
            </a:r>
            <a:r>
              <a:rPr sz="1800" spc="-200" dirty="0">
                <a:latin typeface="Microsoft Sans Serif"/>
                <a:cs typeface="Microsoft Sans Serif"/>
              </a:rPr>
              <a:t>ы</a:t>
            </a:r>
            <a:r>
              <a:rPr sz="1800" spc="-95" dirty="0">
                <a:latin typeface="Microsoft Sans Serif"/>
                <a:cs typeface="Microsoft Sans Serif"/>
              </a:rPr>
              <a:t>,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75" dirty="0">
                <a:latin typeface="Microsoft Sans Serif"/>
                <a:cs typeface="Microsoft Sans Serif"/>
              </a:rPr>
              <a:t>ср</a:t>
            </a:r>
            <a:r>
              <a:rPr sz="1800" spc="-190" dirty="0">
                <a:latin typeface="Microsoft Sans Serif"/>
                <a:cs typeface="Microsoft Sans Serif"/>
              </a:rPr>
              <a:t>едн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175" dirty="0">
                <a:latin typeface="Microsoft Sans Serif"/>
                <a:cs typeface="Microsoft Sans Serif"/>
              </a:rPr>
              <a:t>ср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195" dirty="0">
                <a:latin typeface="Microsoft Sans Serif"/>
                <a:cs typeface="Microsoft Sans Serif"/>
              </a:rPr>
              <a:t>ч</a:t>
            </a:r>
            <a:r>
              <a:rPr sz="1800" spc="-190" dirty="0">
                <a:latin typeface="Microsoft Sans Serif"/>
                <a:cs typeface="Microsoft Sans Serif"/>
              </a:rPr>
              <a:t>н</a:t>
            </a:r>
            <a:r>
              <a:rPr sz="1800" spc="-200" dirty="0">
                <a:latin typeface="Microsoft Sans Serif"/>
                <a:cs typeface="Microsoft Sans Serif"/>
              </a:rPr>
              <a:t>ы</a:t>
            </a:r>
            <a:r>
              <a:rPr sz="1800" spc="-120" dirty="0">
                <a:latin typeface="Microsoft Sans Serif"/>
                <a:cs typeface="Microsoft Sans Serif"/>
              </a:rPr>
              <a:t>е  </a:t>
            </a:r>
            <a:r>
              <a:rPr sz="1800" spc="-165" dirty="0">
                <a:latin typeface="Microsoft Sans Serif"/>
                <a:cs typeface="Microsoft Sans Serif"/>
              </a:rPr>
              <a:t>у</a:t>
            </a:r>
            <a:r>
              <a:rPr sz="1800" spc="-195" dirty="0">
                <a:latin typeface="Microsoft Sans Serif"/>
                <a:cs typeface="Microsoft Sans Serif"/>
              </a:rPr>
              <a:t>ч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190" dirty="0">
                <a:latin typeface="Microsoft Sans Serif"/>
                <a:cs typeface="Microsoft Sans Serif"/>
              </a:rPr>
              <a:t>бн</a:t>
            </a:r>
            <a:r>
              <a:rPr sz="1800" spc="-200" dirty="0">
                <a:latin typeface="Microsoft Sans Serif"/>
                <a:cs typeface="Microsoft Sans Serif"/>
              </a:rPr>
              <a:t>ы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90" dirty="0">
                <a:latin typeface="Microsoft Sans Serif"/>
                <a:cs typeface="Microsoft Sans Serif"/>
              </a:rPr>
              <a:t> </a:t>
            </a:r>
            <a:r>
              <a:rPr sz="1800" spc="-204" dirty="0">
                <a:latin typeface="Microsoft Sans Serif"/>
                <a:cs typeface="Microsoft Sans Serif"/>
              </a:rPr>
              <a:t>п</a:t>
            </a:r>
            <a:r>
              <a:rPr sz="1800" spc="-170" dirty="0">
                <a:latin typeface="Microsoft Sans Serif"/>
                <a:cs typeface="Microsoft Sans Serif"/>
              </a:rPr>
              <a:t>л</a:t>
            </a:r>
            <a:r>
              <a:rPr sz="1800" spc="-185" dirty="0">
                <a:latin typeface="Microsoft Sans Serif"/>
                <a:cs typeface="Microsoft Sans Serif"/>
              </a:rPr>
              <a:t>а</a:t>
            </a:r>
            <a:r>
              <a:rPr sz="1800" spc="-190" dirty="0">
                <a:latin typeface="Microsoft Sans Serif"/>
                <a:cs typeface="Microsoft Sans Serif"/>
              </a:rPr>
              <a:t>н</a:t>
            </a:r>
            <a:r>
              <a:rPr sz="1800" spc="-195" dirty="0">
                <a:latin typeface="Microsoft Sans Serif"/>
                <a:cs typeface="Microsoft Sans Serif"/>
              </a:rPr>
              <a:t>ы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204" dirty="0">
                <a:latin typeface="Microsoft Sans Serif"/>
                <a:cs typeface="Microsoft Sans Serif"/>
              </a:rPr>
              <a:t>п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100" dirty="0">
                <a:latin typeface="Microsoft Sans Serif"/>
                <a:cs typeface="Microsoft Sans Serif"/>
              </a:rPr>
              <a:t> </a:t>
            </a:r>
            <a:r>
              <a:rPr sz="1800" spc="-204" dirty="0">
                <a:latin typeface="Microsoft Sans Serif"/>
                <a:cs typeface="Microsoft Sans Serif"/>
              </a:rPr>
              <a:t>п</a:t>
            </a:r>
            <a:r>
              <a:rPr sz="1800" spc="-185" dirty="0">
                <a:latin typeface="Microsoft Sans Serif"/>
                <a:cs typeface="Microsoft Sans Serif"/>
              </a:rPr>
              <a:t>ред</a:t>
            </a:r>
            <a:r>
              <a:rPr sz="1800" spc="-275" dirty="0">
                <a:latin typeface="Microsoft Sans Serif"/>
                <a:cs typeface="Microsoft Sans Serif"/>
              </a:rPr>
              <a:t>м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155" dirty="0">
                <a:latin typeface="Microsoft Sans Serif"/>
                <a:cs typeface="Microsoft Sans Serif"/>
              </a:rPr>
              <a:t>т</a:t>
            </a:r>
            <a:r>
              <a:rPr sz="1800" spc="-185" dirty="0">
                <a:latin typeface="Microsoft Sans Serif"/>
                <a:cs typeface="Microsoft Sans Serif"/>
              </a:rPr>
              <a:t>а</a:t>
            </a:r>
            <a:r>
              <a:rPr sz="1800" spc="-275" dirty="0">
                <a:latin typeface="Microsoft Sans Serif"/>
                <a:cs typeface="Microsoft Sans Serif"/>
              </a:rPr>
              <a:t>м</a:t>
            </a:r>
            <a:endParaRPr sz="1800">
              <a:latin typeface="Microsoft Sans Serif"/>
              <a:cs typeface="Microsoft Sans Serif"/>
            </a:endParaRPr>
          </a:p>
          <a:p>
            <a:pPr marL="433705" indent="-391160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433705" algn="l"/>
                <a:tab pos="434340" algn="l"/>
              </a:tabLst>
            </a:pPr>
            <a:r>
              <a:rPr sz="1800" spc="-240" dirty="0">
                <a:latin typeface="Microsoft Sans Serif"/>
                <a:cs typeface="Microsoft Sans Serif"/>
              </a:rPr>
              <a:t>П</a:t>
            </a:r>
            <a:r>
              <a:rPr sz="1800" spc="-180" dirty="0">
                <a:latin typeface="Microsoft Sans Serif"/>
                <a:cs typeface="Microsoft Sans Serif"/>
              </a:rPr>
              <a:t>редос</a:t>
            </a:r>
            <a:r>
              <a:rPr sz="1800" spc="-155" dirty="0">
                <a:latin typeface="Microsoft Sans Serif"/>
                <a:cs typeface="Microsoft Sans Serif"/>
              </a:rPr>
              <a:t>т</a:t>
            </a:r>
            <a:r>
              <a:rPr sz="1800" spc="-185" dirty="0">
                <a:latin typeface="Microsoft Sans Serif"/>
                <a:cs typeface="Microsoft Sans Serif"/>
              </a:rPr>
              <a:t>а</a:t>
            </a:r>
            <a:r>
              <a:rPr sz="1800" spc="-170" dirty="0">
                <a:latin typeface="Microsoft Sans Serif"/>
                <a:cs typeface="Microsoft Sans Serif"/>
              </a:rPr>
              <a:t>вл</a:t>
            </a:r>
            <a:r>
              <a:rPr sz="1800" spc="-180" dirty="0">
                <a:latin typeface="Microsoft Sans Serif"/>
                <a:cs typeface="Microsoft Sans Serif"/>
              </a:rPr>
              <a:t>я</a:t>
            </a:r>
            <a:r>
              <a:rPr sz="1800" spc="-235" dirty="0">
                <a:latin typeface="Microsoft Sans Serif"/>
                <a:cs typeface="Microsoft Sans Serif"/>
              </a:rPr>
              <a:t>ю</a:t>
            </a:r>
            <a:r>
              <a:rPr sz="1800" spc="-150" dirty="0">
                <a:latin typeface="Microsoft Sans Serif"/>
                <a:cs typeface="Microsoft Sans Serif"/>
              </a:rPr>
              <a:t>т</a:t>
            </a:r>
            <a:r>
              <a:rPr sz="1800" spc="-130" dirty="0">
                <a:latin typeface="Microsoft Sans Serif"/>
                <a:cs typeface="Microsoft Sans Serif"/>
              </a:rPr>
              <a:t> </a:t>
            </a:r>
            <a:r>
              <a:rPr sz="1800" spc="-204" dirty="0">
                <a:latin typeface="Microsoft Sans Serif"/>
                <a:cs typeface="Microsoft Sans Serif"/>
              </a:rPr>
              <a:t>п</a:t>
            </a:r>
            <a:r>
              <a:rPr sz="1800" spc="-185" dirty="0">
                <a:latin typeface="Microsoft Sans Serif"/>
                <a:cs typeface="Microsoft Sans Serif"/>
              </a:rPr>
              <a:t>еда</a:t>
            </a:r>
            <a:r>
              <a:rPr sz="1800" spc="-160" dirty="0">
                <a:latin typeface="Microsoft Sans Serif"/>
                <a:cs typeface="Microsoft Sans Serif"/>
              </a:rPr>
              <a:t>г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160" dirty="0">
                <a:latin typeface="Microsoft Sans Serif"/>
                <a:cs typeface="Microsoft Sans Serif"/>
              </a:rPr>
              <a:t>г</a:t>
            </a:r>
            <a:r>
              <a:rPr sz="1800" spc="-185" dirty="0">
                <a:latin typeface="Microsoft Sans Serif"/>
                <a:cs typeface="Microsoft Sans Serif"/>
              </a:rPr>
              <a:t>а</a:t>
            </a:r>
            <a:r>
              <a:rPr sz="1800" spc="-275" dirty="0">
                <a:latin typeface="Microsoft Sans Serif"/>
                <a:cs typeface="Microsoft Sans Serif"/>
              </a:rPr>
              <a:t>м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во</a:t>
            </a:r>
            <a:r>
              <a:rPr sz="1800" spc="-229" dirty="0">
                <a:latin typeface="Microsoft Sans Serif"/>
                <a:cs typeface="Microsoft Sans Serif"/>
              </a:rPr>
              <a:t>з</a:t>
            </a:r>
            <a:r>
              <a:rPr sz="1800" spc="-275" dirty="0">
                <a:latin typeface="Microsoft Sans Serif"/>
                <a:cs typeface="Microsoft Sans Serif"/>
              </a:rPr>
              <a:t>м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290" dirty="0">
                <a:latin typeface="Microsoft Sans Serif"/>
                <a:cs typeface="Microsoft Sans Serif"/>
              </a:rPr>
              <a:t>ж</a:t>
            </a:r>
            <a:r>
              <a:rPr sz="1800" spc="-190" dirty="0">
                <a:latin typeface="Microsoft Sans Serif"/>
                <a:cs typeface="Microsoft Sans Serif"/>
              </a:rPr>
              <a:t>н</a:t>
            </a:r>
            <a:r>
              <a:rPr sz="1800" spc="-175" dirty="0">
                <a:latin typeface="Microsoft Sans Serif"/>
                <a:cs typeface="Microsoft Sans Serif"/>
              </a:rPr>
              <a:t>ос</a:t>
            </a:r>
            <a:r>
              <a:rPr sz="1800" spc="-155" dirty="0">
                <a:latin typeface="Microsoft Sans Serif"/>
                <a:cs typeface="Microsoft Sans Serif"/>
              </a:rPr>
              <a:t>т</a:t>
            </a:r>
            <a:r>
              <a:rPr sz="1800" spc="-175" dirty="0">
                <a:latin typeface="Microsoft Sans Serif"/>
                <a:cs typeface="Microsoft Sans Serif"/>
              </a:rPr>
              <a:t>ь</a:t>
            </a:r>
            <a:endParaRPr sz="1800">
              <a:latin typeface="Microsoft Sans Serif"/>
              <a:cs typeface="Microsoft Sans Serif"/>
            </a:endParaRPr>
          </a:p>
          <a:p>
            <a:pPr marL="433705">
              <a:lnSpc>
                <a:spcPct val="100000"/>
              </a:lnSpc>
              <a:spcBef>
                <a:spcPts val="15"/>
              </a:spcBef>
            </a:pPr>
            <a:r>
              <a:rPr sz="1800" spc="-190" dirty="0">
                <a:latin typeface="Microsoft Sans Serif"/>
                <a:cs typeface="Microsoft Sans Serif"/>
              </a:rPr>
              <a:t>корректировать</a:t>
            </a:r>
            <a:r>
              <a:rPr sz="1800" spc="-135" dirty="0">
                <a:latin typeface="Microsoft Sans Serif"/>
                <a:cs typeface="Microsoft Sans Serif"/>
              </a:rPr>
              <a:t> </a:t>
            </a:r>
            <a:r>
              <a:rPr sz="1800" spc="-195" dirty="0">
                <a:latin typeface="Microsoft Sans Serif"/>
                <a:cs typeface="Microsoft Sans Serif"/>
              </a:rPr>
              <a:t>краткосрочные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90" dirty="0">
                <a:latin typeface="Microsoft Sans Serif"/>
                <a:cs typeface="Microsoft Sans Serif"/>
              </a:rPr>
              <a:t>планы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(персонализация)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79300" cy="6851015"/>
            <a:chOff x="0" y="0"/>
            <a:chExt cx="12179300" cy="6851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79300" cy="685085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578740" cy="85711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2179300" cy="799465"/>
            </a:xfrm>
            <a:custGeom>
              <a:avLst/>
              <a:gdLst/>
              <a:ahLst/>
              <a:cxnLst/>
              <a:rect l="l" t="t" r="r" b="b"/>
              <a:pathLst>
                <a:path w="12179300" h="799465">
                  <a:moveTo>
                    <a:pt x="12179299" y="799385"/>
                  </a:moveTo>
                  <a:lnTo>
                    <a:pt x="0" y="799385"/>
                  </a:lnTo>
                  <a:lnTo>
                    <a:pt x="0" y="0"/>
                  </a:lnTo>
                  <a:lnTo>
                    <a:pt x="12179299" y="0"/>
                  </a:lnTo>
                  <a:lnTo>
                    <a:pt x="12179299" y="799385"/>
                  </a:lnTo>
                  <a:close/>
                </a:path>
              </a:pathLst>
            </a:custGeom>
            <a:solidFill>
              <a:srgbClr val="365F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77530" y="194708"/>
            <a:ext cx="959612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ОБУЧЕНИЕ</a:t>
            </a:r>
            <a:r>
              <a:rPr spc="-40" dirty="0"/>
              <a:t> </a:t>
            </a:r>
            <a:r>
              <a:rPr spc="-35" dirty="0"/>
              <a:t>ГРАМОТЕ</a:t>
            </a:r>
            <a:r>
              <a:rPr spc="15" dirty="0"/>
              <a:t> </a:t>
            </a:r>
            <a:r>
              <a:rPr spc="-5" dirty="0"/>
              <a:t>(1</a:t>
            </a:r>
            <a:r>
              <a:rPr dirty="0"/>
              <a:t> </a:t>
            </a:r>
            <a:r>
              <a:rPr spc="-10" dirty="0"/>
              <a:t>КЛАСС),</a:t>
            </a:r>
            <a:r>
              <a:rPr spc="-25" dirty="0"/>
              <a:t> </a:t>
            </a:r>
            <a:r>
              <a:rPr spc="-10" dirty="0"/>
              <a:t>РУССКИЙ </a:t>
            </a:r>
            <a:r>
              <a:rPr spc="-5" dirty="0"/>
              <a:t>ЯЗЫК</a:t>
            </a:r>
            <a:r>
              <a:rPr spc="-15" dirty="0"/>
              <a:t> </a:t>
            </a:r>
            <a:r>
              <a:rPr spc="-5" dirty="0"/>
              <a:t>(2-4</a:t>
            </a:r>
            <a:r>
              <a:rPr spc="-35" dirty="0"/>
              <a:t> </a:t>
            </a:r>
            <a:r>
              <a:rPr spc="-15" dirty="0"/>
              <a:t>КЛАССЫ)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95792" y="1205434"/>
          <a:ext cx="5158105" cy="2182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975"/>
                <a:gridCol w="1333500"/>
                <a:gridCol w="1087120"/>
                <a:gridCol w="1032510"/>
              </a:tblGrid>
              <a:tr h="742176">
                <a:tc>
                  <a:txBody>
                    <a:bodyPr/>
                    <a:lstStyle/>
                    <a:p>
                      <a:pPr marL="520700">
                        <a:lnSpc>
                          <a:spcPts val="1630"/>
                        </a:lnSpc>
                      </a:pPr>
                      <a:r>
                        <a:rPr sz="1400" b="1" spc="-160" dirty="0">
                          <a:latin typeface="Arial"/>
                          <a:cs typeface="Arial"/>
                        </a:rPr>
                        <a:t>Учебный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539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b="1" spc="-155" dirty="0">
                          <a:latin typeface="Arial"/>
                          <a:cs typeface="Arial"/>
                        </a:rPr>
                        <a:t>предмет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50" dirty="0">
                          <a:latin typeface="Arial"/>
                          <a:cs typeface="Arial"/>
                        </a:rPr>
                        <a:t>Класс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Всего</a:t>
                      </a:r>
                      <a:r>
                        <a:rPr sz="14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ем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149860" marR="129539" indent="-19050">
                        <a:lnSpc>
                          <a:spcPct val="115999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по</a:t>
                      </a:r>
                      <a:r>
                        <a:rPr sz="14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ебной  програ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мм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Из</a:t>
                      </a:r>
                      <a:r>
                        <a:rPr sz="1400" b="1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них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321310" marR="180975" indent="-142875">
                        <a:lnSpc>
                          <a:spcPct val="115999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ожн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  </a:t>
                      </a:r>
                      <a:r>
                        <a:rPr sz="1400" b="1" spc="-160" dirty="0">
                          <a:latin typeface="Arial"/>
                          <a:cs typeface="Arial"/>
                        </a:rPr>
                        <a:t>темы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бу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ение</a:t>
                      </a:r>
                      <a:r>
                        <a:rPr sz="14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гра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е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39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22909" algn="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71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22909" algn="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74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22909" algn="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247392">
                <a:tc>
                  <a:txBody>
                    <a:bodyPr/>
                    <a:lstStyle/>
                    <a:p>
                      <a:pPr marL="67945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Русский</a:t>
                      </a:r>
                      <a:r>
                        <a:rPr sz="1400" b="1" spc="-1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я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к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80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22909" algn="r">
                        <a:lnSpc>
                          <a:spcPts val="1630"/>
                        </a:lnSpc>
                      </a:pPr>
                      <a:r>
                        <a:rPr sz="1400" spc="-14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560934" y="3118496"/>
            <a:ext cx="4845050" cy="17043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</a:pPr>
            <a:r>
              <a:rPr sz="1400" b="1" spc="-204" dirty="0">
                <a:latin typeface="Arial"/>
                <a:cs typeface="Arial"/>
              </a:rPr>
              <a:t>О</a:t>
            </a:r>
            <a:r>
              <a:rPr sz="1400" b="1" spc="-160" dirty="0">
                <a:latin typeface="Arial"/>
                <a:cs typeface="Arial"/>
              </a:rPr>
              <a:t>б</a:t>
            </a:r>
            <a:r>
              <a:rPr sz="1400" b="1" spc="-145" dirty="0">
                <a:latin typeface="Arial"/>
                <a:cs typeface="Arial"/>
              </a:rPr>
              <a:t>у</a:t>
            </a:r>
            <a:r>
              <a:rPr sz="1400" b="1" spc="-155" dirty="0">
                <a:latin typeface="Arial"/>
                <a:cs typeface="Arial"/>
              </a:rPr>
              <a:t>ч</a:t>
            </a:r>
            <a:r>
              <a:rPr sz="1400" b="1" spc="-145" dirty="0">
                <a:latin typeface="Arial"/>
                <a:cs typeface="Arial"/>
              </a:rPr>
              <a:t>е</a:t>
            </a:r>
            <a:r>
              <a:rPr sz="1400" b="1" spc="-155" dirty="0">
                <a:latin typeface="Arial"/>
                <a:cs typeface="Arial"/>
              </a:rPr>
              <a:t>н</a:t>
            </a:r>
            <a:r>
              <a:rPr sz="1400" b="1" spc="-150" dirty="0">
                <a:latin typeface="Arial"/>
                <a:cs typeface="Arial"/>
              </a:rPr>
              <a:t>ие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spc="-130" dirty="0">
                <a:latin typeface="Arial"/>
                <a:cs typeface="Arial"/>
              </a:rPr>
              <a:t>гр</a:t>
            </a:r>
            <a:r>
              <a:rPr sz="1400" b="1" spc="-145" dirty="0">
                <a:latin typeface="Arial"/>
                <a:cs typeface="Arial"/>
              </a:rPr>
              <a:t>а</a:t>
            </a:r>
            <a:r>
              <a:rPr sz="1400" b="1" spc="-195" dirty="0">
                <a:latin typeface="Arial"/>
                <a:cs typeface="Arial"/>
              </a:rPr>
              <a:t>м</a:t>
            </a:r>
            <a:r>
              <a:rPr sz="1400" b="1" spc="-155" dirty="0">
                <a:latin typeface="Arial"/>
                <a:cs typeface="Arial"/>
              </a:rPr>
              <a:t>о</a:t>
            </a:r>
            <a:r>
              <a:rPr sz="1400" b="1" spc="-130" dirty="0">
                <a:latin typeface="Arial"/>
                <a:cs typeface="Arial"/>
              </a:rPr>
              <a:t>т</a:t>
            </a:r>
            <a:r>
              <a:rPr sz="1400" b="1" spc="-145" dirty="0">
                <a:latin typeface="Arial"/>
                <a:cs typeface="Arial"/>
              </a:rPr>
              <a:t>е</a:t>
            </a:r>
            <a:r>
              <a:rPr sz="1400" b="1" spc="-165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–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1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170" dirty="0">
                <a:latin typeface="Arial"/>
                <a:cs typeface="Arial"/>
              </a:rPr>
              <a:t>л</a:t>
            </a:r>
            <a:r>
              <a:rPr sz="1400" b="1" spc="-145" dirty="0">
                <a:latin typeface="Arial"/>
                <a:cs typeface="Arial"/>
              </a:rPr>
              <a:t>асс</a:t>
            </a:r>
            <a:endParaRPr sz="1400">
              <a:latin typeface="Arial"/>
              <a:cs typeface="Arial"/>
            </a:endParaRPr>
          </a:p>
          <a:p>
            <a:pPr marL="193040" algn="just">
              <a:lnSpc>
                <a:spcPts val="1650"/>
              </a:lnSpc>
            </a:pPr>
            <a:r>
              <a:rPr sz="1400" spc="-145" dirty="0">
                <a:latin typeface="Microsoft Sans Serif"/>
                <a:cs typeface="Microsoft Sans Serif"/>
              </a:rPr>
              <a:t>ре</a:t>
            </a:r>
            <a:r>
              <a:rPr sz="1400" spc="-155" dirty="0">
                <a:latin typeface="Microsoft Sans Serif"/>
                <a:cs typeface="Microsoft Sans Serif"/>
              </a:rPr>
              <a:t>ч</a:t>
            </a:r>
            <a:r>
              <a:rPr sz="1400" spc="-140" dirty="0">
                <a:latin typeface="Microsoft Sans Serif"/>
                <a:cs typeface="Microsoft Sans Serif"/>
              </a:rPr>
              <a:t>ь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30" dirty="0">
                <a:latin typeface="Microsoft Sans Serif"/>
                <a:cs typeface="Microsoft Sans Serif"/>
              </a:rPr>
              <a:t>с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45" dirty="0">
                <a:latin typeface="Microsoft Sans Serif"/>
                <a:cs typeface="Microsoft Sans Serif"/>
              </a:rPr>
              <a:t>ре</a:t>
            </a:r>
            <a:r>
              <a:rPr sz="1400" spc="-155" dirty="0">
                <a:latin typeface="Microsoft Sans Serif"/>
                <a:cs typeface="Microsoft Sans Serif"/>
              </a:rPr>
              <a:t>д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229" dirty="0">
                <a:latin typeface="Microsoft Sans Serif"/>
                <a:cs typeface="Microsoft Sans Serif"/>
              </a:rPr>
              <a:t>ж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90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ло</a:t>
            </a:r>
            <a:r>
              <a:rPr sz="1400" spc="-140" dirty="0">
                <a:latin typeface="Microsoft Sans Serif"/>
                <a:cs typeface="Microsoft Sans Serif"/>
              </a:rPr>
              <a:t>во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93040" marR="5080" algn="just">
              <a:lnSpc>
                <a:spcPts val="1650"/>
              </a:lnSpc>
              <a:spcBef>
                <a:spcPts val="65"/>
              </a:spcBef>
            </a:pPr>
            <a:r>
              <a:rPr sz="1400" spc="-145" dirty="0">
                <a:latin typeface="Microsoft Sans Serif"/>
                <a:cs typeface="Microsoft Sans Serif"/>
              </a:rPr>
              <a:t>использовать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речи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слова-описания/сравнения,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невербальные 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средства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общения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(мимика,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жесты),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соблюдать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интонацию</a:t>
            </a:r>
            <a:r>
              <a:rPr sz="1400" spc="-145" dirty="0">
                <a:latin typeface="Microsoft Sans Serif"/>
                <a:cs typeface="Microsoft Sans Serif"/>
              </a:rPr>
              <a:t> для 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45" dirty="0">
                <a:latin typeface="Microsoft Sans Serif"/>
                <a:cs typeface="Microsoft Sans Serif"/>
              </a:rPr>
              <a:t>ере</a:t>
            </a:r>
            <a:r>
              <a:rPr sz="1400" spc="-155" dirty="0">
                <a:latin typeface="Microsoft Sans Serif"/>
                <a:cs typeface="Microsoft Sans Serif"/>
              </a:rPr>
              <a:t>д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ч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с</a:t>
            </a:r>
            <a:r>
              <a:rPr sz="1400" spc="-204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12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ла</a:t>
            </a:r>
            <a:r>
              <a:rPr sz="1400" spc="-7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вы</a:t>
            </a:r>
            <a:r>
              <a:rPr sz="1400" spc="-165" dirty="0">
                <a:latin typeface="Microsoft Sans Serif"/>
                <a:cs typeface="Microsoft Sans Serif"/>
              </a:rPr>
              <a:t>ск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140" dirty="0">
                <a:latin typeface="Microsoft Sans Serif"/>
                <a:cs typeface="Microsoft Sans Serif"/>
              </a:rPr>
              <a:t>ва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40" dirty="0">
                <a:latin typeface="Microsoft Sans Serif"/>
                <a:cs typeface="Microsoft Sans Serif"/>
              </a:rPr>
              <a:t>я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93040" algn="just">
              <a:lnSpc>
                <a:spcPts val="1580"/>
              </a:lnSpc>
            </a:pPr>
            <a:r>
              <a:rPr sz="1400" spc="-140" dirty="0">
                <a:latin typeface="Microsoft Sans Serif"/>
                <a:cs typeface="Microsoft Sans Serif"/>
              </a:rPr>
              <a:t>выделять</a:t>
            </a:r>
            <a:r>
              <a:rPr sz="1400" spc="55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звуки</a:t>
            </a:r>
            <a:r>
              <a:rPr sz="1400" spc="75" dirty="0">
                <a:latin typeface="Microsoft Sans Serif"/>
                <a:cs typeface="Microsoft Sans Serif"/>
              </a:rPr>
              <a:t> 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49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словах</a:t>
            </a:r>
            <a:r>
              <a:rPr sz="1400" spc="55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52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различать</a:t>
            </a:r>
            <a:r>
              <a:rPr sz="1400" spc="90" dirty="0">
                <a:latin typeface="Microsoft Sans Serif"/>
                <a:cs typeface="Microsoft Sans Serif"/>
              </a:rPr>
              <a:t> </a:t>
            </a:r>
            <a:r>
              <a:rPr sz="1400" spc="9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их</a:t>
            </a:r>
            <a:r>
              <a:rPr sz="1400" spc="54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признаки</a:t>
            </a:r>
            <a:r>
              <a:rPr sz="1400" spc="45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(гласные</a:t>
            </a:r>
            <a:endParaRPr sz="1400">
              <a:latin typeface="Microsoft Sans Serif"/>
              <a:cs typeface="Microsoft Sans Serif"/>
            </a:endParaRPr>
          </a:p>
          <a:p>
            <a:pPr marL="193040" marR="97790" algn="just">
              <a:lnSpc>
                <a:spcPts val="1650"/>
              </a:lnSpc>
              <a:spcBef>
                <a:spcPts val="65"/>
              </a:spcBef>
            </a:pPr>
            <a:r>
              <a:rPr sz="1400" spc="-140" dirty="0">
                <a:latin typeface="Microsoft Sans Serif"/>
                <a:cs typeface="Microsoft Sans Serif"/>
              </a:rPr>
              <a:t>ударные/безударные, согласные твердые/мягкие, </a:t>
            </a:r>
            <a:r>
              <a:rPr sz="1400" spc="-135" dirty="0">
                <a:latin typeface="Microsoft Sans Serif"/>
                <a:cs typeface="Microsoft Sans Serif"/>
              </a:rPr>
              <a:t>глухие/звонкие); 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понимать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смыслоразличительную</a:t>
            </a:r>
            <a:r>
              <a:rPr sz="1400" spc="-12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роль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звука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1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ударения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25" dirty="0">
                <a:latin typeface="Microsoft Sans Serif"/>
                <a:cs typeface="Microsoft Sans Serif"/>
              </a:rPr>
              <a:t>слове;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1721" y="4793150"/>
            <a:ext cx="465772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90340" algn="l"/>
              </a:tabLst>
            </a:pPr>
            <a:r>
              <a:rPr sz="1400" spc="-155" dirty="0">
                <a:latin typeface="Microsoft Sans Serif"/>
                <a:cs typeface="Microsoft Sans Serif"/>
              </a:rPr>
              <a:t>понимать</a:t>
            </a:r>
            <a:r>
              <a:rPr sz="1400" spc="100" dirty="0">
                <a:latin typeface="Microsoft Sans Serif"/>
                <a:cs typeface="Microsoft Sans Serif"/>
              </a:rPr>
              <a:t>  </a:t>
            </a:r>
            <a:r>
              <a:rPr sz="1400" spc="-150" dirty="0">
                <a:latin typeface="Microsoft Sans Serif"/>
                <a:cs typeface="Microsoft Sans Serif"/>
              </a:rPr>
              <a:t>лексическое</a:t>
            </a:r>
            <a:r>
              <a:rPr sz="1400" spc="44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значение</a:t>
            </a:r>
            <a:r>
              <a:rPr sz="1400" spc="95" dirty="0">
                <a:latin typeface="Microsoft Sans Serif"/>
                <a:cs typeface="Microsoft Sans Serif"/>
              </a:rPr>
              <a:t> 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52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смысл</a:t>
            </a:r>
            <a:r>
              <a:rPr sz="1400" spc="105" dirty="0">
                <a:latin typeface="Microsoft Sans Serif"/>
                <a:cs typeface="Microsoft Sans Serif"/>
              </a:rPr>
              <a:t>  </a:t>
            </a:r>
            <a:r>
              <a:rPr sz="1400" spc="-135" dirty="0">
                <a:latin typeface="Microsoft Sans Serif"/>
                <a:cs typeface="Microsoft Sans Serif"/>
              </a:rPr>
              <a:t>слов	</a:t>
            </a:r>
            <a:r>
              <a:rPr sz="1400" spc="-130" dirty="0">
                <a:latin typeface="Microsoft Sans Serif"/>
                <a:cs typeface="Microsoft Sans Serif"/>
              </a:rPr>
              <a:t>с</a:t>
            </a:r>
            <a:r>
              <a:rPr sz="1400" spc="36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учетом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1719" y="5002482"/>
            <a:ext cx="466915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92530" algn="l"/>
                <a:tab pos="1522095" algn="l"/>
                <a:tab pos="2338070" algn="l"/>
              </a:tabLst>
            </a:pPr>
            <a:r>
              <a:rPr sz="1400" spc="-150" dirty="0">
                <a:latin typeface="Microsoft Sans Serif"/>
                <a:cs typeface="Microsoft Sans Serif"/>
              </a:rPr>
              <a:t>обобщенности	</a:t>
            </a:r>
            <a:r>
              <a:rPr sz="1400" spc="-140" dirty="0">
                <a:latin typeface="Microsoft Sans Serif"/>
                <a:cs typeface="Microsoft Sans Serif"/>
              </a:rPr>
              <a:t>их	</a:t>
            </a:r>
            <a:r>
              <a:rPr sz="1400" spc="-155" dirty="0">
                <a:latin typeface="Microsoft Sans Serif"/>
                <a:cs typeface="Microsoft Sans Serif"/>
              </a:rPr>
              <a:t>значений	</a:t>
            </a:r>
            <a:r>
              <a:rPr sz="1400" spc="-140" dirty="0">
                <a:latin typeface="Microsoft Sans Serif"/>
                <a:cs typeface="Microsoft Sans Serif"/>
              </a:rPr>
              <a:t>(слова-предметы/слова-признаки/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1718" y="5211814"/>
            <a:ext cx="46596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68425" algn="l"/>
                <a:tab pos="2153920" algn="l"/>
                <a:tab pos="3594100" algn="l"/>
                <a:tab pos="3949700" algn="l"/>
              </a:tabLst>
            </a:pPr>
            <a:r>
              <a:rPr sz="1400" spc="-130" dirty="0">
                <a:latin typeface="Microsoft Sans Serif"/>
                <a:cs typeface="Microsoft Sans Serif"/>
              </a:rPr>
              <a:t>слова-действия),	</a:t>
            </a:r>
            <a:r>
              <a:rPr sz="1400" spc="-145" dirty="0">
                <a:latin typeface="Microsoft Sans Serif"/>
                <a:cs typeface="Microsoft Sans Serif"/>
              </a:rPr>
              <a:t>близкие/	</a:t>
            </a:r>
            <a:r>
              <a:rPr sz="1400" spc="-150" dirty="0">
                <a:latin typeface="Microsoft Sans Serif"/>
                <a:cs typeface="Microsoft Sans Serif"/>
              </a:rPr>
              <a:t>противоположные	по	значению/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1717" y="5421145"/>
            <a:ext cx="14655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чны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114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ло</a:t>
            </a:r>
            <a:r>
              <a:rPr sz="1400" spc="-140" dirty="0">
                <a:latin typeface="Microsoft Sans Serif"/>
                <a:cs typeface="Microsoft Sans Serif"/>
              </a:rPr>
              <a:t>ва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1721" y="5630477"/>
            <a:ext cx="466217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52195" algn="l"/>
                <a:tab pos="1783080" algn="l"/>
                <a:tab pos="2533015" algn="l"/>
                <a:tab pos="3302000" algn="l"/>
                <a:tab pos="4089400" algn="l"/>
              </a:tabLst>
            </a:pPr>
            <a:r>
              <a:rPr sz="1400" spc="-13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ра</a:t>
            </a:r>
            <a:r>
              <a:rPr sz="1400" spc="-140" dirty="0">
                <a:latin typeface="Microsoft Sans Serif"/>
                <a:cs typeface="Microsoft Sans Serif"/>
              </a:rPr>
              <a:t>в</a:t>
            </a:r>
            <a:r>
              <a:rPr sz="1400" spc="-150" dirty="0">
                <a:latin typeface="Microsoft Sans Serif"/>
                <a:cs typeface="Microsoft Sans Serif"/>
              </a:rPr>
              <a:t>ни</a:t>
            </a:r>
            <a:r>
              <a:rPr sz="1400" spc="-140" dirty="0">
                <a:latin typeface="Microsoft Sans Serif"/>
                <a:cs typeface="Microsoft Sans Serif"/>
              </a:rPr>
              <a:t>ва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35" dirty="0">
                <a:latin typeface="Microsoft Sans Serif"/>
                <a:cs typeface="Microsoft Sans Serif"/>
              </a:rPr>
              <a:t>ь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25" dirty="0">
                <a:latin typeface="Microsoft Sans Serif"/>
                <a:cs typeface="Microsoft Sans Serif"/>
              </a:rPr>
              <a:t>ст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45" dirty="0">
                <a:latin typeface="Microsoft Sans Serif"/>
                <a:cs typeface="Microsoft Sans Serif"/>
              </a:rPr>
              <a:t>ра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55" dirty="0">
                <a:latin typeface="Microsoft Sans Serif"/>
                <a:cs typeface="Microsoft Sans Serif"/>
              </a:rPr>
              <a:t>ны</a:t>
            </a:r>
            <a:r>
              <a:rPr sz="1400" spc="-130" dirty="0">
                <a:latin typeface="Microsoft Sans Serif"/>
                <a:cs typeface="Microsoft Sans Serif"/>
              </a:rPr>
              <a:t>х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229" dirty="0">
                <a:latin typeface="Microsoft Sans Serif"/>
                <a:cs typeface="Microsoft Sans Serif"/>
              </a:rPr>
              <a:t>ж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ро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90" dirty="0">
                <a:latin typeface="Microsoft Sans Serif"/>
                <a:cs typeface="Microsoft Sans Serif"/>
              </a:rPr>
              <a:t>(</a:t>
            </a:r>
            <a:r>
              <a:rPr sz="1400" spc="-165" dirty="0">
                <a:latin typeface="Microsoft Sans Serif"/>
                <a:cs typeface="Microsoft Sans Serif"/>
              </a:rPr>
              <a:t>ск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45" dirty="0">
                <a:latin typeface="Microsoft Sans Serif"/>
                <a:cs typeface="Microsoft Sans Serif"/>
              </a:rPr>
              <a:t>ра</a:t>
            </a:r>
            <a:r>
              <a:rPr sz="1400" spc="-155" dirty="0">
                <a:latin typeface="Microsoft Sans Serif"/>
                <a:cs typeface="Microsoft Sans Serif"/>
              </a:rPr>
              <a:t>сск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41719" y="5839809"/>
            <a:ext cx="44437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35" dirty="0">
                <a:latin typeface="Microsoft Sans Serif"/>
                <a:cs typeface="Microsoft Sans Serif"/>
              </a:rPr>
              <a:t>стихотворение)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0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стилей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(художественные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нехудожественные)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45227" y="835215"/>
            <a:ext cx="5176520" cy="149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</a:pPr>
            <a:r>
              <a:rPr sz="1400" b="1" spc="-150" dirty="0">
                <a:latin typeface="Arial"/>
                <a:cs typeface="Arial"/>
              </a:rPr>
              <a:t>Русский</a:t>
            </a:r>
            <a:r>
              <a:rPr sz="1400" b="1" spc="-155" dirty="0">
                <a:latin typeface="Arial"/>
                <a:cs typeface="Arial"/>
              </a:rPr>
              <a:t> я</a:t>
            </a:r>
            <a:r>
              <a:rPr sz="1400" b="1" spc="-110" dirty="0">
                <a:latin typeface="Arial"/>
                <a:cs typeface="Arial"/>
              </a:rPr>
              <a:t>з</a:t>
            </a:r>
            <a:r>
              <a:rPr sz="1400" b="1" spc="-195" dirty="0">
                <a:latin typeface="Arial"/>
                <a:cs typeface="Arial"/>
              </a:rPr>
              <a:t>ы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–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2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170" dirty="0">
                <a:latin typeface="Arial"/>
                <a:cs typeface="Arial"/>
              </a:rPr>
              <a:t>л</a:t>
            </a:r>
            <a:r>
              <a:rPr sz="1400" b="1" spc="-145" dirty="0">
                <a:latin typeface="Arial"/>
                <a:cs typeface="Arial"/>
              </a:rPr>
              <a:t>асс</a:t>
            </a:r>
            <a:endParaRPr sz="1400">
              <a:latin typeface="Arial"/>
              <a:cs typeface="Arial"/>
            </a:endParaRPr>
          </a:p>
          <a:p>
            <a:pPr marL="193040" marR="5080">
              <a:lnSpc>
                <a:spcPts val="1650"/>
              </a:lnSpc>
              <a:spcBef>
                <a:spcPts val="65"/>
              </a:spcBef>
            </a:pPr>
            <a:r>
              <a:rPr sz="1400" spc="-150" dirty="0">
                <a:latin typeface="Microsoft Sans Serif"/>
                <a:cs typeface="Microsoft Sans Serif"/>
              </a:rPr>
              <a:t>передача</a:t>
            </a:r>
            <a:r>
              <a:rPr sz="1400" spc="-14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эмоциональных переживаний,</a:t>
            </a:r>
            <a:r>
              <a:rPr sz="1400" spc="-145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оценки содержания</a:t>
            </a:r>
            <a:r>
              <a:rPr sz="1400" spc="-150" dirty="0">
                <a:latin typeface="Microsoft Sans Serif"/>
                <a:cs typeface="Microsoft Sans Serif"/>
              </a:rPr>
              <a:t> читаемого </a:t>
            </a:r>
            <a:r>
              <a:rPr sz="1400" spc="-130" dirty="0">
                <a:latin typeface="Microsoft Sans Serif"/>
                <a:cs typeface="Microsoft Sans Serif"/>
              </a:rPr>
              <a:t>с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70" dirty="0">
                <a:latin typeface="Microsoft Sans Serif"/>
                <a:cs typeface="Microsoft Sans Serif"/>
              </a:rPr>
              <a:t>помощью</a:t>
            </a:r>
            <a:r>
              <a:rPr sz="1400" spc="-16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средств </a:t>
            </a:r>
            <a:r>
              <a:rPr sz="1400" spc="-145" dirty="0">
                <a:latin typeface="Microsoft Sans Serif"/>
                <a:cs typeface="Microsoft Sans Serif"/>
              </a:rPr>
              <a:t>выразительного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чтения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(интонация, </a:t>
            </a:r>
            <a:r>
              <a:rPr sz="1400" spc="-140" dirty="0">
                <a:latin typeface="Microsoft Sans Serif"/>
                <a:cs typeface="Microsoft Sans Serif"/>
              </a:rPr>
              <a:t>темп, громкость); </a:t>
            </a:r>
            <a:r>
              <a:rPr sz="1400" spc="-13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представление о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65" dirty="0">
                <a:latin typeface="Microsoft Sans Serif"/>
                <a:cs typeface="Microsoft Sans Serif"/>
              </a:rPr>
              <a:t>языке </a:t>
            </a:r>
            <a:r>
              <a:rPr sz="1400" spc="-180" dirty="0">
                <a:latin typeface="Microsoft Sans Serif"/>
                <a:cs typeface="Microsoft Sans Serif"/>
              </a:rPr>
              <a:t>как</a:t>
            </a:r>
            <a:r>
              <a:rPr sz="1400" spc="-17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средстве </a:t>
            </a:r>
            <a:r>
              <a:rPr sz="1400" spc="-145" dirty="0">
                <a:latin typeface="Microsoft Sans Serif"/>
                <a:cs typeface="Microsoft Sans Serif"/>
              </a:rPr>
              <a:t>человеческого </a:t>
            </a:r>
            <a:r>
              <a:rPr sz="1400" spc="-155" dirty="0">
                <a:latin typeface="Microsoft Sans Serif"/>
                <a:cs typeface="Microsoft Sans Serif"/>
              </a:rPr>
              <a:t>общения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речи </a:t>
            </a:r>
            <a:r>
              <a:rPr sz="1400" spc="-180" dirty="0">
                <a:latin typeface="Microsoft Sans Serif"/>
                <a:cs typeface="Microsoft Sans Serif"/>
              </a:rPr>
              <a:t>как </a:t>
            </a:r>
            <a:r>
              <a:rPr sz="1400" spc="-175" dirty="0">
                <a:latin typeface="Microsoft Sans Serif"/>
                <a:cs typeface="Microsoft Sans Serif"/>
              </a:rPr>
              <a:t> </a:t>
            </a:r>
            <a:r>
              <a:rPr sz="1400" spc="-170" dirty="0">
                <a:latin typeface="Microsoft Sans Serif"/>
                <a:cs typeface="Microsoft Sans Serif"/>
              </a:rPr>
              <a:t>самом</a:t>
            </a:r>
            <a:r>
              <a:rPr sz="1400" spc="-10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общении,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речевой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деятельности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продукте</a:t>
            </a:r>
            <a:r>
              <a:rPr sz="1400" spc="-75" dirty="0">
                <a:latin typeface="Microsoft Sans Serif"/>
                <a:cs typeface="Microsoft Sans Serif"/>
              </a:rPr>
              <a:t> </a:t>
            </a:r>
            <a:r>
              <a:rPr sz="1400" spc="-130" dirty="0">
                <a:latin typeface="Microsoft Sans Serif"/>
                <a:cs typeface="Microsoft Sans Serif"/>
              </a:rPr>
              <a:t>этой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деятельности; 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понятие о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30" dirty="0">
                <a:latin typeface="Microsoft Sans Serif"/>
                <a:cs typeface="Microsoft Sans Serif"/>
              </a:rPr>
              <a:t>тексте, </a:t>
            </a:r>
            <a:r>
              <a:rPr sz="1400" spc="-150" dirty="0">
                <a:latin typeface="Microsoft Sans Serif"/>
                <a:cs typeface="Microsoft Sans Serif"/>
              </a:rPr>
              <a:t>предложении, </a:t>
            </a:r>
            <a:r>
              <a:rPr sz="1400" spc="-135" dirty="0">
                <a:latin typeface="Microsoft Sans Serif"/>
                <a:cs typeface="Microsoft Sans Serif"/>
              </a:rPr>
              <a:t>текст-описание,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понимание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содержания </a:t>
            </a:r>
            <a:r>
              <a:rPr sz="1400" spc="-150" dirty="0">
                <a:latin typeface="Microsoft Sans Serif"/>
                <a:cs typeface="Microsoft Sans Serif"/>
              </a:rPr>
              <a:t> предложения;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45227" y="2509869"/>
            <a:ext cx="5387340" cy="149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</a:pPr>
            <a:r>
              <a:rPr sz="1400" b="1" spc="-150" dirty="0">
                <a:latin typeface="Arial"/>
                <a:cs typeface="Arial"/>
              </a:rPr>
              <a:t>Русский</a:t>
            </a:r>
            <a:r>
              <a:rPr sz="1400" b="1" spc="-155" dirty="0">
                <a:latin typeface="Arial"/>
                <a:cs typeface="Arial"/>
              </a:rPr>
              <a:t> я</a:t>
            </a:r>
            <a:r>
              <a:rPr sz="1400" b="1" spc="-110" dirty="0">
                <a:latin typeface="Arial"/>
                <a:cs typeface="Arial"/>
              </a:rPr>
              <a:t>з</a:t>
            </a:r>
            <a:r>
              <a:rPr sz="1400" b="1" spc="-195" dirty="0">
                <a:latin typeface="Arial"/>
                <a:cs typeface="Arial"/>
              </a:rPr>
              <a:t>ы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–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3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170" dirty="0">
                <a:latin typeface="Arial"/>
                <a:cs typeface="Arial"/>
              </a:rPr>
              <a:t>л</a:t>
            </a:r>
            <a:r>
              <a:rPr sz="1400" b="1" spc="-145" dirty="0">
                <a:latin typeface="Arial"/>
                <a:cs typeface="Arial"/>
              </a:rPr>
              <a:t>асс</a:t>
            </a:r>
            <a:endParaRPr sz="1400">
              <a:latin typeface="Arial"/>
              <a:cs typeface="Arial"/>
            </a:endParaRPr>
          </a:p>
          <a:p>
            <a:pPr marL="193040" marR="5080">
              <a:lnSpc>
                <a:spcPts val="1650"/>
              </a:lnSpc>
              <a:spcBef>
                <a:spcPts val="65"/>
              </a:spcBef>
            </a:pPr>
            <a:r>
              <a:rPr sz="1400" spc="-145" dirty="0">
                <a:latin typeface="Microsoft Sans Serif"/>
                <a:cs typeface="Microsoft Sans Serif"/>
              </a:rPr>
              <a:t>создавать нехудожественные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тексты</a:t>
            </a:r>
            <a:r>
              <a:rPr sz="1400" spc="31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на</a:t>
            </a:r>
            <a:r>
              <a:rPr sz="1400" spc="7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основе</a:t>
            </a:r>
            <a:r>
              <a:rPr sz="1400" spc="9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их </a:t>
            </a:r>
            <a:r>
              <a:rPr sz="1400" spc="-135" dirty="0">
                <a:latin typeface="Microsoft Sans Serif"/>
                <a:cs typeface="Microsoft Sans Serif"/>
              </a:rPr>
              <a:t>особенностей; </a:t>
            </a:r>
            <a:r>
              <a:rPr sz="1400" spc="-1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различать синонимы,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антонимы, </a:t>
            </a:r>
            <a:r>
              <a:rPr sz="1400" spc="-170" dirty="0">
                <a:latin typeface="Microsoft Sans Serif"/>
                <a:cs typeface="Microsoft Sans Serif"/>
              </a:rPr>
              <a:t>омонимы</a:t>
            </a:r>
            <a:r>
              <a:rPr sz="1400" spc="-16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(без </a:t>
            </a:r>
            <a:r>
              <a:rPr sz="1400" spc="-135" dirty="0">
                <a:latin typeface="Microsoft Sans Serif"/>
                <a:cs typeface="Microsoft Sans Serif"/>
              </a:rPr>
              <a:t>термина), </a:t>
            </a:r>
            <a:r>
              <a:rPr sz="1400" spc="-150" dirty="0">
                <a:latin typeface="Microsoft Sans Serif"/>
                <a:cs typeface="Microsoft Sans Serif"/>
              </a:rPr>
              <a:t>однозначные</a:t>
            </a:r>
            <a:r>
              <a:rPr sz="1400" spc="-145" dirty="0">
                <a:latin typeface="Microsoft Sans Serif"/>
                <a:cs typeface="Microsoft Sans Serif"/>
              </a:rPr>
              <a:t> и 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многозначные</a:t>
            </a:r>
            <a:r>
              <a:rPr sz="1400" spc="-114" dirty="0">
                <a:latin typeface="Microsoft Sans Serif"/>
                <a:cs typeface="Microsoft Sans Serif"/>
              </a:rPr>
              <a:t> </a:t>
            </a:r>
            <a:r>
              <a:rPr sz="1400" spc="-125" dirty="0">
                <a:latin typeface="Microsoft Sans Serif"/>
                <a:cs typeface="Microsoft Sans Serif"/>
              </a:rPr>
              <a:t>слова,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устойчивые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сочетания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слов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использовать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их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2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речи, </a:t>
            </a:r>
            <a:r>
              <a:rPr sz="1400" spc="-355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понимать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прямое</a:t>
            </a:r>
            <a:r>
              <a:rPr sz="1400" spc="-12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переносное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значение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слов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65" dirty="0">
                <a:latin typeface="Microsoft Sans Serif"/>
                <a:cs typeface="Microsoft Sans Serif"/>
              </a:rPr>
              <a:t>из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контекста;</a:t>
            </a:r>
            <a:endParaRPr sz="1400">
              <a:latin typeface="Microsoft Sans Serif"/>
              <a:cs typeface="Microsoft Sans Serif"/>
            </a:endParaRPr>
          </a:p>
          <a:p>
            <a:pPr marL="193040">
              <a:lnSpc>
                <a:spcPts val="1575"/>
              </a:lnSpc>
            </a:pPr>
            <a:r>
              <a:rPr sz="1400" spc="-140" dirty="0">
                <a:latin typeface="Microsoft Sans Serif"/>
                <a:cs typeface="Microsoft Sans Serif"/>
              </a:rPr>
              <a:t>определять</a:t>
            </a:r>
            <a:r>
              <a:rPr sz="1400" spc="-13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основу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окончание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25" dirty="0">
                <a:latin typeface="Microsoft Sans Serif"/>
                <a:cs typeface="Microsoft Sans Serif"/>
              </a:rPr>
              <a:t>слова,</a:t>
            </a:r>
            <a:r>
              <a:rPr sz="1400" spc="-12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определять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части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основы;</a:t>
            </a:r>
            <a:endParaRPr sz="1400">
              <a:latin typeface="Microsoft Sans Serif"/>
              <a:cs typeface="Microsoft Sans Serif"/>
            </a:endParaRPr>
          </a:p>
          <a:p>
            <a:pPr marL="193040">
              <a:lnSpc>
                <a:spcPts val="1664"/>
              </a:lnSpc>
            </a:pPr>
            <a:r>
              <a:rPr sz="1400" spc="-140" dirty="0">
                <a:latin typeface="Microsoft Sans Serif"/>
                <a:cs typeface="Microsoft Sans Serif"/>
              </a:rPr>
              <a:t>сравнивать</a:t>
            </a:r>
            <a:r>
              <a:rPr sz="1400" spc="-7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тексты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описательного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повествовательного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характера;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45227" y="4184523"/>
            <a:ext cx="5349875" cy="2122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664"/>
              </a:lnSpc>
              <a:spcBef>
                <a:spcPts val="95"/>
              </a:spcBef>
            </a:pPr>
            <a:r>
              <a:rPr sz="1400" b="1" spc="-150" dirty="0">
                <a:latin typeface="Arial"/>
                <a:cs typeface="Arial"/>
              </a:rPr>
              <a:t>Русский</a:t>
            </a:r>
            <a:r>
              <a:rPr sz="1400" b="1" spc="-155" dirty="0">
                <a:latin typeface="Arial"/>
                <a:cs typeface="Arial"/>
              </a:rPr>
              <a:t> я</a:t>
            </a:r>
            <a:r>
              <a:rPr sz="1400" b="1" spc="-110" dirty="0">
                <a:latin typeface="Arial"/>
                <a:cs typeface="Arial"/>
              </a:rPr>
              <a:t>з</a:t>
            </a:r>
            <a:r>
              <a:rPr sz="1400" b="1" spc="-195" dirty="0">
                <a:latin typeface="Arial"/>
                <a:cs typeface="Arial"/>
              </a:rPr>
              <a:t>ы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–</a:t>
            </a:r>
            <a:r>
              <a:rPr sz="1400" b="1" spc="-130" dirty="0">
                <a:latin typeface="Arial"/>
                <a:cs typeface="Arial"/>
              </a:rPr>
              <a:t> </a:t>
            </a:r>
            <a:r>
              <a:rPr sz="1400" b="1" spc="-145" dirty="0">
                <a:latin typeface="Arial"/>
                <a:cs typeface="Arial"/>
              </a:rPr>
              <a:t>4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30" dirty="0">
                <a:latin typeface="Arial"/>
                <a:cs typeface="Arial"/>
              </a:rPr>
              <a:t>к</a:t>
            </a:r>
            <a:r>
              <a:rPr sz="1400" b="1" spc="-170" dirty="0">
                <a:latin typeface="Arial"/>
                <a:cs typeface="Arial"/>
              </a:rPr>
              <a:t>л</a:t>
            </a:r>
            <a:r>
              <a:rPr sz="1400" b="1" spc="-145" dirty="0">
                <a:latin typeface="Arial"/>
                <a:cs typeface="Arial"/>
              </a:rPr>
              <a:t>асс</a:t>
            </a:r>
            <a:endParaRPr sz="1400">
              <a:latin typeface="Arial"/>
              <a:cs typeface="Arial"/>
            </a:endParaRPr>
          </a:p>
          <a:p>
            <a:pPr marL="193040" marR="905510">
              <a:lnSpc>
                <a:spcPts val="1650"/>
              </a:lnSpc>
              <a:spcBef>
                <a:spcPts val="65"/>
              </a:spcBef>
            </a:pPr>
            <a:r>
              <a:rPr sz="1400" spc="-140" dirty="0">
                <a:latin typeface="Microsoft Sans Serif"/>
                <a:cs typeface="Microsoft Sans Serif"/>
              </a:rPr>
              <a:t>исправлять </a:t>
            </a:r>
            <a:r>
              <a:rPr sz="1400" spc="-145" dirty="0">
                <a:latin typeface="Microsoft Sans Serif"/>
                <a:cs typeface="Microsoft Sans Serif"/>
              </a:rPr>
              <a:t>лексические,</a:t>
            </a:r>
            <a:r>
              <a:rPr sz="1400" spc="-140" dirty="0">
                <a:latin typeface="Microsoft Sans Serif"/>
                <a:cs typeface="Microsoft Sans Serif"/>
              </a:rPr>
              <a:t> стилистические, </a:t>
            </a:r>
            <a:r>
              <a:rPr sz="1400" spc="-155" dirty="0">
                <a:latin typeface="Microsoft Sans Serif"/>
                <a:cs typeface="Microsoft Sans Serif"/>
              </a:rPr>
              <a:t>орфографические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30" dirty="0">
                <a:latin typeface="Microsoft Sans Serif"/>
                <a:cs typeface="Microsoft Sans Serif"/>
              </a:rPr>
              <a:t>у</a:t>
            </a:r>
            <a:r>
              <a:rPr sz="1400" spc="-150" dirty="0">
                <a:latin typeface="Microsoft Sans Serif"/>
                <a:cs typeface="Microsoft Sans Serif"/>
              </a:rPr>
              <a:t>н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35" dirty="0">
                <a:latin typeface="Microsoft Sans Serif"/>
                <a:cs typeface="Microsoft Sans Serif"/>
              </a:rPr>
              <a:t>уа</a:t>
            </a:r>
            <a:r>
              <a:rPr sz="1400" spc="-150" dirty="0">
                <a:latin typeface="Microsoft Sans Serif"/>
                <a:cs typeface="Microsoft Sans Serif"/>
              </a:rPr>
              <a:t>ци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нны</a:t>
            </a:r>
            <a:r>
              <a:rPr sz="1400" spc="-145" dirty="0">
                <a:latin typeface="Microsoft Sans Serif"/>
                <a:cs typeface="Microsoft Sans Serif"/>
              </a:rPr>
              <a:t>е о</a:t>
            </a:r>
            <a:r>
              <a:rPr sz="1400" spc="-210" dirty="0">
                <a:latin typeface="Microsoft Sans Serif"/>
                <a:cs typeface="Microsoft Sans Serif"/>
              </a:rPr>
              <a:t>ш</a:t>
            </a:r>
            <a:r>
              <a:rPr sz="1400" spc="-150" dirty="0">
                <a:latin typeface="Microsoft Sans Serif"/>
                <a:cs typeface="Microsoft Sans Serif"/>
              </a:rPr>
              <a:t>иб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93040">
              <a:lnSpc>
                <a:spcPts val="1580"/>
              </a:lnSpc>
            </a:pP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45" dirty="0">
                <a:latin typeface="Microsoft Sans Serif"/>
                <a:cs typeface="Microsoft Sans Serif"/>
              </a:rPr>
              <a:t>ре</a:t>
            </a:r>
            <a:r>
              <a:rPr sz="1400" spc="-155" dirty="0">
                <a:latin typeface="Microsoft Sans Serif"/>
                <a:cs typeface="Microsoft Sans Serif"/>
              </a:rPr>
              <a:t>д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30" dirty="0">
                <a:latin typeface="Microsoft Sans Serif"/>
                <a:cs typeface="Microsoft Sans Serif"/>
              </a:rPr>
              <a:t>ят</a:t>
            </a:r>
            <a:r>
              <a:rPr sz="1400" spc="-135" dirty="0">
                <a:latin typeface="Microsoft Sans Serif"/>
                <a:cs typeface="Microsoft Sans Serif"/>
              </a:rPr>
              <a:t>ь в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30" dirty="0">
                <a:latin typeface="Microsoft Sans Serif"/>
                <a:cs typeface="Microsoft Sans Serif"/>
              </a:rPr>
              <a:t>сте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30" dirty="0">
                <a:latin typeface="Microsoft Sans Serif"/>
                <a:cs typeface="Microsoft Sans Serif"/>
              </a:rPr>
              <a:t>с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10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дн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чны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2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endParaRPr sz="1400">
              <a:latin typeface="Microsoft Sans Serif"/>
              <a:cs typeface="Microsoft Sans Serif"/>
            </a:endParaRPr>
          </a:p>
          <a:p>
            <a:pPr marL="193040" marR="452755">
              <a:lnSpc>
                <a:spcPts val="1650"/>
              </a:lnSpc>
              <a:spcBef>
                <a:spcPts val="65"/>
              </a:spcBef>
            </a:pP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55" dirty="0">
                <a:latin typeface="Microsoft Sans Serif"/>
                <a:cs typeface="Microsoft Sans Serif"/>
              </a:rPr>
              <a:t>чны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114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ло</a:t>
            </a:r>
            <a:r>
              <a:rPr sz="1400" spc="-140" dirty="0">
                <a:latin typeface="Microsoft Sans Serif"/>
                <a:cs typeface="Microsoft Sans Serif"/>
              </a:rPr>
              <a:t>ва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15" dirty="0">
                <a:latin typeface="Microsoft Sans Serif"/>
                <a:cs typeface="Microsoft Sans Serif"/>
              </a:rPr>
              <a:t>ф</a:t>
            </a:r>
            <a:r>
              <a:rPr sz="1400" spc="-145" dirty="0">
                <a:latin typeface="Microsoft Sans Serif"/>
                <a:cs typeface="Microsoft Sans Serif"/>
              </a:rPr>
              <a:t>ра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145" dirty="0">
                <a:latin typeface="Microsoft Sans Serif"/>
                <a:cs typeface="Microsoft Sans Serif"/>
              </a:rPr>
              <a:t>ео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75" dirty="0">
                <a:latin typeface="Microsoft Sans Serif"/>
                <a:cs typeface="Microsoft Sans Serif"/>
              </a:rPr>
              <a:t>з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55" dirty="0">
                <a:latin typeface="Microsoft Sans Serif"/>
                <a:cs typeface="Microsoft Sans Serif"/>
              </a:rPr>
              <a:t>ы</a:t>
            </a:r>
            <a:r>
              <a:rPr sz="1400" spc="-75" dirty="0">
                <a:latin typeface="Microsoft Sans Serif"/>
                <a:cs typeface="Microsoft Sans Serif"/>
              </a:rPr>
              <a:t>,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220" dirty="0">
                <a:latin typeface="Microsoft Sans Serif"/>
                <a:cs typeface="Microsoft Sans Serif"/>
              </a:rPr>
              <a:t>м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35" dirty="0">
                <a:latin typeface="Microsoft Sans Serif"/>
                <a:cs typeface="Microsoft Sans Serif"/>
              </a:rPr>
              <a:t>ь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30" dirty="0">
                <a:latin typeface="Microsoft Sans Serif"/>
                <a:cs typeface="Microsoft Sans Serif"/>
              </a:rPr>
              <a:t>х</a:t>
            </a:r>
            <a:r>
              <a:rPr sz="1400" spc="-9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ро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35" dirty="0">
                <a:latin typeface="Microsoft Sans Serif"/>
                <a:cs typeface="Microsoft Sans Serif"/>
              </a:rPr>
              <a:t>ь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30" dirty="0">
                <a:latin typeface="Microsoft Sans Serif"/>
                <a:cs typeface="Microsoft Sans Serif"/>
              </a:rPr>
              <a:t>сте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95" dirty="0">
                <a:latin typeface="Microsoft Sans Serif"/>
                <a:cs typeface="Microsoft Sans Serif"/>
              </a:rPr>
              <a:t>и  </a:t>
            </a:r>
            <a:r>
              <a:rPr sz="1400" spc="-145" dirty="0">
                <a:latin typeface="Microsoft Sans Serif"/>
                <a:cs typeface="Microsoft Sans Serif"/>
              </a:rPr>
              <a:t>использовать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речи,</a:t>
            </a:r>
            <a:r>
              <a:rPr sz="1400" spc="-10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понимать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прямое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переносное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значение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125" dirty="0">
                <a:latin typeface="Microsoft Sans Serif"/>
                <a:cs typeface="Microsoft Sans Serif"/>
              </a:rPr>
              <a:t>слов,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45" dirty="0">
                <a:latin typeface="Microsoft Sans Serif"/>
                <a:cs typeface="Microsoft Sans Serif"/>
              </a:rPr>
              <a:t>ра</a:t>
            </a:r>
            <a:r>
              <a:rPr sz="1400" spc="-140" dirty="0">
                <a:latin typeface="Microsoft Sans Serif"/>
                <a:cs typeface="Microsoft Sans Serif"/>
              </a:rPr>
              <a:t>я</a:t>
            </a:r>
            <a:r>
              <a:rPr sz="1400" spc="-135" dirty="0">
                <a:latin typeface="Microsoft Sans Serif"/>
                <a:cs typeface="Microsoft Sans Serif"/>
              </a:rPr>
              <a:t>сь</a:t>
            </a:r>
            <a:r>
              <a:rPr sz="1400" spc="-15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45" dirty="0">
                <a:latin typeface="Microsoft Sans Serif"/>
                <a:cs typeface="Microsoft Sans Serif"/>
              </a:rPr>
              <a:t> 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20" dirty="0">
                <a:latin typeface="Microsoft Sans Serif"/>
                <a:cs typeface="Microsoft Sans Serif"/>
              </a:rPr>
              <a:t>т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200" dirty="0">
                <a:latin typeface="Microsoft Sans Serif"/>
                <a:cs typeface="Microsoft Sans Serif"/>
              </a:rPr>
              <a:t>к</a:t>
            </a:r>
            <a:r>
              <a:rPr sz="1400" spc="-125" dirty="0">
                <a:latin typeface="Microsoft Sans Serif"/>
                <a:cs typeface="Microsoft Sans Serif"/>
              </a:rPr>
              <a:t>ст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  <a:p>
            <a:pPr marL="193040">
              <a:lnSpc>
                <a:spcPts val="1580"/>
              </a:lnSpc>
            </a:pPr>
            <a:r>
              <a:rPr sz="1400" spc="-140" dirty="0">
                <a:latin typeface="Microsoft Sans Serif"/>
                <a:cs typeface="Microsoft Sans Serif"/>
              </a:rPr>
              <a:t>писать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глаголы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на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114" dirty="0">
                <a:latin typeface="Microsoft Sans Serif"/>
                <a:cs typeface="Microsoft Sans Serif"/>
              </a:rPr>
              <a:t>-тся,-ться,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безударные</a:t>
            </a:r>
            <a:r>
              <a:rPr sz="1400" spc="-140" dirty="0">
                <a:latin typeface="Microsoft Sans Serif"/>
                <a:cs typeface="Microsoft Sans Serif"/>
              </a:rPr>
              <a:t> </a:t>
            </a:r>
            <a:r>
              <a:rPr sz="1400" spc="-150" dirty="0">
                <a:latin typeface="Microsoft Sans Serif"/>
                <a:cs typeface="Microsoft Sans Serif"/>
              </a:rPr>
              <a:t>личные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окончания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глаголов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endParaRPr sz="1400">
              <a:latin typeface="Microsoft Sans Serif"/>
              <a:cs typeface="Microsoft Sans Serif"/>
            </a:endParaRPr>
          </a:p>
          <a:p>
            <a:pPr marL="193040" marR="5080">
              <a:lnSpc>
                <a:spcPts val="1650"/>
              </a:lnSpc>
              <a:spcBef>
                <a:spcPts val="65"/>
              </a:spcBef>
            </a:pPr>
            <a:r>
              <a:rPr sz="1400" spc="-155" dirty="0">
                <a:latin typeface="Microsoft Sans Serif"/>
                <a:cs typeface="Microsoft Sans Serif"/>
              </a:rPr>
              <a:t>настоящем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и</a:t>
            </a:r>
            <a:r>
              <a:rPr sz="1400" spc="-110" dirty="0">
                <a:latin typeface="Microsoft Sans Serif"/>
                <a:cs typeface="Microsoft Sans Serif"/>
              </a:rPr>
              <a:t> </a:t>
            </a:r>
            <a:r>
              <a:rPr sz="1400" spc="-160" dirty="0">
                <a:latin typeface="Microsoft Sans Serif"/>
                <a:cs typeface="Microsoft Sans Serif"/>
              </a:rPr>
              <a:t>будущем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времени,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определяя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тип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спряжения,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писать</a:t>
            </a:r>
            <a:r>
              <a:rPr sz="1400" spc="-12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ь</a:t>
            </a:r>
            <a:r>
              <a:rPr sz="1400" spc="-7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после </a:t>
            </a:r>
            <a:r>
              <a:rPr sz="1400" spc="-360" dirty="0">
                <a:latin typeface="Microsoft Sans Serif"/>
                <a:cs typeface="Microsoft Sans Serif"/>
              </a:rPr>
              <a:t> </a:t>
            </a:r>
            <a:r>
              <a:rPr sz="1400" spc="-210" dirty="0">
                <a:latin typeface="Microsoft Sans Serif"/>
                <a:cs typeface="Microsoft Sans Serif"/>
              </a:rPr>
              <a:t>ш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60" dirty="0">
                <a:latin typeface="Microsoft Sans Serif"/>
                <a:cs typeface="Microsoft Sans Serif"/>
              </a:rPr>
              <a:t>п</a:t>
            </a:r>
            <a:r>
              <a:rPr sz="1400" spc="-140" dirty="0">
                <a:latin typeface="Microsoft Sans Serif"/>
                <a:cs typeface="Microsoft Sans Serif"/>
              </a:rPr>
              <a:t>я</a:t>
            </a:r>
            <a:r>
              <a:rPr sz="1400" spc="-204" dirty="0">
                <a:latin typeface="Microsoft Sans Serif"/>
                <a:cs typeface="Microsoft Sans Serif"/>
              </a:rPr>
              <a:t>щ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30" dirty="0">
                <a:latin typeface="Microsoft Sans Serif"/>
                <a:cs typeface="Microsoft Sans Serif"/>
              </a:rPr>
              <a:t>х</a:t>
            </a:r>
            <a:r>
              <a:rPr sz="1400" spc="-145" dirty="0">
                <a:latin typeface="Microsoft Sans Serif"/>
                <a:cs typeface="Microsoft Sans Serif"/>
              </a:rPr>
              <a:t> </a:t>
            </a:r>
            <a:r>
              <a:rPr sz="1400" spc="-135" dirty="0">
                <a:latin typeface="Microsoft Sans Serif"/>
                <a:cs typeface="Microsoft Sans Serif"/>
              </a:rPr>
              <a:t>в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130" dirty="0">
                <a:latin typeface="Microsoft Sans Serif"/>
                <a:cs typeface="Microsoft Sans Serif"/>
              </a:rPr>
              <a:t>х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2</a:t>
            </a:r>
            <a:r>
              <a:rPr sz="1400" spc="-114" dirty="0">
                <a:latin typeface="Microsoft Sans Serif"/>
                <a:cs typeface="Microsoft Sans Serif"/>
              </a:rPr>
              <a:t> </a:t>
            </a:r>
            <a:r>
              <a:rPr sz="1400" spc="-140" dirty="0">
                <a:latin typeface="Microsoft Sans Serif"/>
                <a:cs typeface="Microsoft Sans Serif"/>
              </a:rPr>
              <a:t>л</a:t>
            </a:r>
            <a:r>
              <a:rPr sz="1400" spc="-150" dirty="0">
                <a:latin typeface="Microsoft Sans Serif"/>
                <a:cs typeface="Microsoft Sans Serif"/>
              </a:rPr>
              <a:t>иц</a:t>
            </a:r>
            <a:r>
              <a:rPr sz="1400" spc="-145" dirty="0">
                <a:latin typeface="Microsoft Sans Serif"/>
                <a:cs typeface="Microsoft Sans Serif"/>
              </a:rPr>
              <a:t>а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45" dirty="0">
                <a:latin typeface="Microsoft Sans Serif"/>
                <a:cs typeface="Microsoft Sans Serif"/>
              </a:rPr>
              <a:t>е</a:t>
            </a:r>
            <a:r>
              <a:rPr sz="1400" spc="-150" dirty="0">
                <a:latin typeface="Microsoft Sans Serif"/>
                <a:cs typeface="Microsoft Sans Serif"/>
              </a:rPr>
              <a:t>ди</a:t>
            </a:r>
            <a:r>
              <a:rPr sz="1400" spc="-155" dirty="0">
                <a:latin typeface="Microsoft Sans Serif"/>
                <a:cs typeface="Microsoft Sans Serif"/>
              </a:rPr>
              <a:t>н</a:t>
            </a:r>
            <a:r>
              <a:rPr sz="1400" spc="-125" dirty="0">
                <a:latin typeface="Microsoft Sans Serif"/>
                <a:cs typeface="Microsoft Sans Serif"/>
              </a:rPr>
              <a:t>ст</a:t>
            </a:r>
            <a:r>
              <a:rPr sz="1400" spc="-140" dirty="0">
                <a:latin typeface="Microsoft Sans Serif"/>
                <a:cs typeface="Microsoft Sans Serif"/>
              </a:rPr>
              <a:t>ве</a:t>
            </a:r>
            <a:r>
              <a:rPr sz="1400" spc="-155" dirty="0">
                <a:latin typeface="Microsoft Sans Serif"/>
                <a:cs typeface="Microsoft Sans Serif"/>
              </a:rPr>
              <a:t>нн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-120" dirty="0">
                <a:latin typeface="Microsoft Sans Serif"/>
                <a:cs typeface="Microsoft Sans Serif"/>
              </a:rPr>
              <a:t>г</a:t>
            </a:r>
            <a:r>
              <a:rPr sz="1400" spc="-145" dirty="0">
                <a:latin typeface="Microsoft Sans Serif"/>
                <a:cs typeface="Microsoft Sans Serif"/>
              </a:rPr>
              <a:t>о</a:t>
            </a:r>
            <a:r>
              <a:rPr sz="1400" spc="30" dirty="0">
                <a:latin typeface="Microsoft Sans Serif"/>
                <a:cs typeface="Microsoft Sans Serif"/>
              </a:rPr>
              <a:t> </a:t>
            </a:r>
            <a:r>
              <a:rPr sz="1400" spc="-155" dirty="0">
                <a:latin typeface="Microsoft Sans Serif"/>
                <a:cs typeface="Microsoft Sans Serif"/>
              </a:rPr>
              <a:t>ч</a:t>
            </a:r>
            <a:r>
              <a:rPr sz="1400" spc="-150" dirty="0">
                <a:latin typeface="Microsoft Sans Serif"/>
                <a:cs typeface="Microsoft Sans Serif"/>
              </a:rPr>
              <a:t>и</a:t>
            </a:r>
            <a:r>
              <a:rPr sz="1400" spc="-120" dirty="0">
                <a:latin typeface="Microsoft Sans Serif"/>
                <a:cs typeface="Microsoft Sans Serif"/>
              </a:rPr>
              <a:t>с</a:t>
            </a:r>
            <a:r>
              <a:rPr sz="1400" spc="-145" dirty="0">
                <a:latin typeface="Microsoft Sans Serif"/>
                <a:cs typeface="Microsoft Sans Serif"/>
              </a:rPr>
              <a:t>ла</a:t>
            </a:r>
            <a:r>
              <a:rPr sz="1400" spc="-75" dirty="0">
                <a:latin typeface="Microsoft Sans Serif"/>
                <a:cs typeface="Microsoft Sans Serif"/>
              </a:rPr>
              <a:t>;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79300" cy="738505"/>
          </a:xfrm>
          <a:custGeom>
            <a:avLst/>
            <a:gdLst/>
            <a:ahLst/>
            <a:cxnLst/>
            <a:rect l="l" t="t" r="r" b="b"/>
            <a:pathLst>
              <a:path w="12179300" h="738505">
                <a:moveTo>
                  <a:pt x="12179298" y="737894"/>
                </a:moveTo>
                <a:lnTo>
                  <a:pt x="0" y="737894"/>
                </a:lnTo>
                <a:lnTo>
                  <a:pt x="0" y="0"/>
                </a:lnTo>
                <a:lnTo>
                  <a:pt x="12179298" y="0"/>
                </a:lnTo>
                <a:lnTo>
                  <a:pt x="12179298" y="737894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79300" cy="539891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marR="20320" algn="ctr">
              <a:lnSpc>
                <a:spcPct val="100000"/>
              </a:lnSpc>
              <a:spcBef>
                <a:spcPts val="1330"/>
              </a:spcBef>
            </a:pPr>
            <a:r>
              <a:rPr spc="-5" dirty="0"/>
              <a:t>ҚАЗАҚ</a:t>
            </a:r>
            <a:r>
              <a:rPr spc="-75" dirty="0"/>
              <a:t> </a:t>
            </a:r>
            <a:r>
              <a:rPr spc="-5" dirty="0"/>
              <a:t>ТІЛІ</a:t>
            </a:r>
            <a:r>
              <a:rPr spc="45" dirty="0"/>
              <a:t> </a:t>
            </a:r>
            <a:r>
              <a:rPr spc="-5" dirty="0"/>
              <a:t>МЕН ƏДЕБИЕТІ </a:t>
            </a:r>
            <a:r>
              <a:rPr spc="-5"/>
              <a:t>(</a:t>
            </a:r>
            <a:r>
              <a:rPr spc="-5" smtClean="0"/>
              <a:t>5-</a:t>
            </a:r>
            <a:r>
              <a:rPr lang="ru-RU" spc="-5" dirty="0" smtClean="0"/>
              <a:t>9</a:t>
            </a:r>
            <a:r>
              <a:rPr spc="-75" smtClean="0"/>
              <a:t> </a:t>
            </a:r>
            <a:r>
              <a:rPr spc="-20" dirty="0"/>
              <a:t>СЫНЫПТАР)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6156273" y="1704378"/>
            <a:ext cx="215900" cy="3983990"/>
            <a:chOff x="6156273" y="1704378"/>
            <a:chExt cx="215900" cy="39839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1704378"/>
              <a:ext cx="215675" cy="2156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2123041"/>
              <a:ext cx="215675" cy="2156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2960368"/>
              <a:ext cx="215675" cy="21567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3797695"/>
              <a:ext cx="215675" cy="21567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4844354"/>
              <a:ext cx="215675" cy="21567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56273" y="5472349"/>
              <a:ext cx="215675" cy="215675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143573" y="1260328"/>
            <a:ext cx="5476240" cy="5053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70534" algn="ctr">
              <a:lnSpc>
                <a:spcPct val="100000"/>
              </a:lnSpc>
              <a:spcBef>
                <a:spcPts val="95"/>
              </a:spcBef>
            </a:pPr>
            <a:r>
              <a:rPr sz="1400" spc="-30" dirty="0">
                <a:latin typeface="Microsoft Sans Serif"/>
                <a:cs typeface="Microsoft Sans Serif"/>
              </a:rPr>
              <a:t>Қайталау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мен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пысықтауға</a:t>
            </a:r>
            <a:r>
              <a:rPr sz="1400" spc="6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арналған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тақырыптар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R="533400" algn="ctr">
              <a:lnSpc>
                <a:spcPct val="100000"/>
              </a:lnSpc>
              <a:tabLst>
                <a:tab pos="443230" algn="l"/>
              </a:tabLst>
            </a:pPr>
            <a:r>
              <a:rPr sz="1400" spc="800" dirty="0">
                <a:latin typeface="Courier New"/>
                <a:cs typeface="Courier New"/>
              </a:rPr>
              <a:t>ľ	</a:t>
            </a:r>
            <a:r>
              <a:rPr sz="1400" spc="-5" dirty="0">
                <a:latin typeface="Microsoft Sans Serif"/>
                <a:cs typeface="Microsoft Sans Serif"/>
              </a:rPr>
              <a:t>5-сынып:</a:t>
            </a:r>
            <a:r>
              <a:rPr sz="1400" spc="-55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грамматикалық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тақырыптар:</a:t>
            </a:r>
            <a:r>
              <a:rPr sz="1400" spc="8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етістік </a:t>
            </a:r>
            <a:r>
              <a:rPr sz="1400" spc="-30" dirty="0">
                <a:latin typeface="Microsoft Sans Serif"/>
                <a:cs typeface="Microsoft Sans Serif"/>
              </a:rPr>
              <a:t>шақтары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Microsoft Sans Serif"/>
              <a:cs typeface="Microsoft Sans Serif"/>
            </a:endParaRPr>
          </a:p>
          <a:p>
            <a:pPr marL="455930" marR="7620" indent="-443865" algn="just">
              <a:lnSpc>
                <a:spcPts val="1650"/>
              </a:lnSpc>
            </a:pPr>
            <a:r>
              <a:rPr sz="1400" spc="800" dirty="0">
                <a:latin typeface="Courier New"/>
                <a:cs typeface="Courier New"/>
              </a:rPr>
              <a:t>ľ </a:t>
            </a:r>
            <a:r>
              <a:rPr sz="1400" spc="-5" dirty="0">
                <a:latin typeface="Microsoft Sans Serif"/>
                <a:cs typeface="Microsoft Sans Serif"/>
              </a:rPr>
              <a:t>6-сынып: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Оралхан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Бөкей</a:t>
            </a:r>
            <a:r>
              <a:rPr sz="1400" spc="-15" dirty="0">
                <a:latin typeface="Microsoft Sans Serif"/>
                <a:cs typeface="Microsoft Sans Serif"/>
              </a:rPr>
              <a:t> «Апамның</a:t>
            </a:r>
            <a:r>
              <a:rPr sz="1400" spc="-10" dirty="0">
                <a:latin typeface="Microsoft Sans Serif"/>
                <a:cs typeface="Microsoft Sans Serif"/>
              </a:rPr>
              <a:t> астауы»,</a:t>
            </a:r>
            <a:r>
              <a:rPr sz="1400" spc="355" dirty="0">
                <a:latin typeface="Microsoft Sans Serif"/>
                <a:cs typeface="Microsoft Sans Serif"/>
              </a:rPr>
              <a:t> </a:t>
            </a:r>
            <a:r>
              <a:rPr sz="1400" spc="-85" dirty="0">
                <a:latin typeface="Microsoft Sans Serif"/>
                <a:cs typeface="Microsoft Sans Serif"/>
              </a:rPr>
              <a:t>Қазақ 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халқының </a:t>
            </a:r>
            <a:r>
              <a:rPr sz="1400" spc="-35" dirty="0">
                <a:latin typeface="Microsoft Sans Serif"/>
                <a:cs typeface="Microsoft Sans Serif"/>
              </a:rPr>
              <a:t>зергерлік </a:t>
            </a:r>
            <a:r>
              <a:rPr sz="1400" spc="-10" dirty="0">
                <a:latin typeface="Microsoft Sans Serif"/>
                <a:cs typeface="Microsoft Sans Serif"/>
              </a:rPr>
              <a:t>өнері, </a:t>
            </a:r>
            <a:r>
              <a:rPr sz="1400" spc="-15" dirty="0">
                <a:latin typeface="Microsoft Sans Serif"/>
                <a:cs typeface="Microsoft Sans Serif"/>
              </a:rPr>
              <a:t>Абай </a:t>
            </a:r>
            <a:r>
              <a:rPr sz="1400" spc="-10" dirty="0">
                <a:latin typeface="Microsoft Sans Serif"/>
                <a:cs typeface="Microsoft Sans Serif"/>
              </a:rPr>
              <a:t>шығармашылығы </a:t>
            </a:r>
            <a:r>
              <a:rPr sz="1400" spc="-5" dirty="0">
                <a:latin typeface="Microsoft Sans Serif"/>
                <a:cs typeface="Microsoft Sans Serif"/>
              </a:rPr>
              <a:t>бойынша, 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үстеу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450">
              <a:latin typeface="Microsoft Sans Serif"/>
              <a:cs typeface="Microsoft Sans Serif"/>
            </a:endParaRPr>
          </a:p>
          <a:p>
            <a:pPr marL="455930" marR="7620" indent="-443865">
              <a:lnSpc>
                <a:spcPts val="1650"/>
              </a:lnSpc>
              <a:tabLst>
                <a:tab pos="455930" algn="l"/>
                <a:tab pos="1336040" algn="l"/>
                <a:tab pos="1454785" algn="l"/>
                <a:tab pos="2519680" algn="l"/>
                <a:tab pos="2618105" algn="l"/>
                <a:tab pos="3357879" algn="l"/>
                <a:tab pos="3724275" algn="l"/>
                <a:tab pos="3995420" algn="l"/>
                <a:tab pos="4744720" algn="l"/>
                <a:tab pos="5041265" algn="l"/>
              </a:tabLst>
            </a:pPr>
            <a:r>
              <a:rPr sz="1400" spc="800" dirty="0">
                <a:latin typeface="Courier New"/>
                <a:cs typeface="Courier New"/>
              </a:rPr>
              <a:t>ľ	</a:t>
            </a:r>
            <a:r>
              <a:rPr sz="1400" spc="-10" dirty="0">
                <a:latin typeface="Microsoft Sans Serif"/>
                <a:cs typeface="Microsoft Sans Serif"/>
              </a:rPr>
              <a:t>7</a:t>
            </a:r>
            <a:r>
              <a:rPr sz="1400" spc="-5" dirty="0">
                <a:latin typeface="Microsoft Sans Serif"/>
                <a:cs typeface="Microsoft Sans Serif"/>
              </a:rPr>
              <a:t>-сы</a:t>
            </a:r>
            <a:r>
              <a:rPr sz="1400" spc="-10" dirty="0">
                <a:latin typeface="Microsoft Sans Serif"/>
                <a:cs typeface="Microsoft Sans Serif"/>
              </a:rPr>
              <a:t>нып</a:t>
            </a:r>
            <a:r>
              <a:rPr sz="1400" spc="-5" dirty="0">
                <a:latin typeface="Microsoft Sans Serif"/>
                <a:cs typeface="Microsoft Sans Serif"/>
              </a:rPr>
              <a:t>:</a:t>
            </a:r>
            <a:r>
              <a:rPr sz="1400" dirty="0">
                <a:latin typeface="Microsoft Sans Serif"/>
                <a:cs typeface="Microsoft Sans Serif"/>
              </a:rPr>
              <a:t>		</a:t>
            </a:r>
            <a:r>
              <a:rPr sz="1400" spc="-180" dirty="0">
                <a:latin typeface="Microsoft Sans Serif"/>
                <a:cs typeface="Microsoft Sans Serif"/>
              </a:rPr>
              <a:t>Қ</a:t>
            </a:r>
            <a:r>
              <a:rPr sz="1400" spc="-5" dirty="0">
                <a:latin typeface="Microsoft Sans Serif"/>
                <a:cs typeface="Microsoft Sans Serif"/>
              </a:rPr>
              <a:t>ұ</a:t>
            </a:r>
            <a:r>
              <a:rPr sz="1400" spc="-10" dirty="0">
                <a:latin typeface="Microsoft Sans Serif"/>
                <a:cs typeface="Microsoft Sans Serif"/>
              </a:rPr>
              <a:t>р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spc="-10" dirty="0">
                <a:latin typeface="Microsoft Sans Serif"/>
                <a:cs typeface="Microsoft Sans Serif"/>
              </a:rPr>
              <a:t>а</a:t>
            </a:r>
            <a:r>
              <a:rPr sz="1400" spc="1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а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spc="-10" dirty="0">
                <a:latin typeface="Microsoft Sans Serif"/>
                <a:cs typeface="Microsoft Sans Serif"/>
              </a:rPr>
              <a:t>ө</a:t>
            </a:r>
            <a:r>
              <a:rPr sz="1400" spc="5" dirty="0">
                <a:latin typeface="Microsoft Sans Serif"/>
                <a:cs typeface="Microsoft Sans Serif"/>
              </a:rPr>
              <a:t>й</a:t>
            </a:r>
            <a:r>
              <a:rPr sz="140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25" dirty="0">
                <a:latin typeface="Microsoft Sans Serif"/>
                <a:cs typeface="Microsoft Sans Serif"/>
              </a:rPr>
              <a:t>мд</a:t>
            </a:r>
            <a:r>
              <a:rPr sz="1400" spc="-10" dirty="0">
                <a:latin typeface="Microsoft Sans Serif"/>
                <a:cs typeface="Microsoft Sans Serif"/>
              </a:rPr>
              <a:t>ер</a:t>
            </a:r>
            <a:r>
              <a:rPr sz="1400" spc="-5" dirty="0">
                <a:latin typeface="Microsoft Sans Serif"/>
                <a:cs typeface="Microsoft Sans Serif"/>
              </a:rPr>
              <a:t>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М.</a:t>
            </a:r>
            <a:r>
              <a:rPr sz="1400" spc="25" dirty="0">
                <a:latin typeface="Microsoft Sans Serif"/>
                <a:cs typeface="Microsoft Sans Serif"/>
              </a:rPr>
              <a:t>Ж</a:t>
            </a:r>
            <a:r>
              <a:rPr sz="1400" spc="-15" dirty="0">
                <a:latin typeface="Microsoft Sans Serif"/>
                <a:cs typeface="Microsoft Sans Serif"/>
              </a:rPr>
              <a:t>ұм</a:t>
            </a:r>
            <a:r>
              <a:rPr sz="1400" spc="-20" dirty="0">
                <a:latin typeface="Microsoft Sans Serif"/>
                <a:cs typeface="Microsoft Sans Serif"/>
              </a:rPr>
              <a:t>а</a:t>
            </a:r>
            <a:r>
              <a:rPr sz="1400" spc="-40" dirty="0">
                <a:latin typeface="Microsoft Sans Serif"/>
                <a:cs typeface="Microsoft Sans Serif"/>
              </a:rPr>
              <a:t>б</a:t>
            </a:r>
            <a:r>
              <a:rPr sz="1400" spc="-10" dirty="0">
                <a:latin typeface="Microsoft Sans Serif"/>
                <a:cs typeface="Microsoft Sans Serif"/>
              </a:rPr>
              <a:t>ае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"</a:t>
            </a:r>
            <a:r>
              <a:rPr sz="1400" spc="10" dirty="0">
                <a:latin typeface="Microsoft Sans Serif"/>
                <a:cs typeface="Microsoft Sans Serif"/>
              </a:rPr>
              <a:t>М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5" dirty="0">
                <a:latin typeface="Microsoft Sans Serif"/>
                <a:cs typeface="Microsoft Sans Serif"/>
              </a:rPr>
              <a:t>н  </a:t>
            </a:r>
            <a:r>
              <a:rPr sz="1400" spc="-60" dirty="0">
                <a:latin typeface="Microsoft Sans Serif"/>
                <a:cs typeface="Microsoft Sans Serif"/>
              </a:rPr>
              <a:t>ж</a:t>
            </a:r>
            <a:r>
              <a:rPr sz="1400" spc="-10" dirty="0">
                <a:latin typeface="Microsoft Sans Serif"/>
                <a:cs typeface="Microsoft Sans Serif"/>
              </a:rPr>
              <a:t>а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spc="-25" dirty="0">
                <a:latin typeface="Microsoft Sans Serif"/>
                <a:cs typeface="Microsoft Sans Serif"/>
              </a:rPr>
              <a:t>т</a:t>
            </a:r>
            <a:r>
              <a:rPr sz="1400" spc="-10" dirty="0">
                <a:latin typeface="Microsoft Sans Serif"/>
                <a:cs typeface="Microsoft Sans Serif"/>
              </a:rPr>
              <a:t>ар</a:t>
            </a:r>
            <a:r>
              <a:rPr sz="1400" spc="-35" dirty="0">
                <a:latin typeface="Microsoft Sans Serif"/>
                <a:cs typeface="Microsoft Sans Serif"/>
              </a:rPr>
              <a:t>ғ</a:t>
            </a:r>
            <a:r>
              <a:rPr sz="1400" spc="-5" dirty="0">
                <a:latin typeface="Microsoft Sans Serif"/>
                <a:cs typeface="Microsoft Sans Serif"/>
              </a:rPr>
              <a:t>а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40" dirty="0">
                <a:latin typeface="Microsoft Sans Serif"/>
                <a:cs typeface="Microsoft Sans Serif"/>
              </a:rPr>
              <a:t>м</a:t>
            </a:r>
            <a:r>
              <a:rPr sz="1400" spc="-20" dirty="0">
                <a:latin typeface="Microsoft Sans Serif"/>
                <a:cs typeface="Microsoft Sans Serif"/>
              </a:rPr>
              <a:t>і</a:t>
            </a:r>
            <a:r>
              <a:rPr sz="1400" spc="-15" dirty="0">
                <a:latin typeface="Microsoft Sans Serif"/>
                <a:cs typeface="Microsoft Sans Serif"/>
              </a:rPr>
              <a:t>н</a:t>
            </a:r>
            <a:r>
              <a:rPr sz="1400" spc="-10" dirty="0">
                <a:latin typeface="Microsoft Sans Serif"/>
                <a:cs typeface="Microsoft Sans Serif"/>
              </a:rPr>
              <a:t>"ө</a:t>
            </a:r>
            <a:r>
              <a:rPr sz="1400" spc="1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е</a:t>
            </a:r>
            <a:r>
              <a:rPr sz="1400" spc="-40" dirty="0">
                <a:latin typeface="Microsoft Sans Serif"/>
                <a:cs typeface="Microsoft Sans Serif"/>
              </a:rPr>
              <a:t>ң</a:t>
            </a:r>
            <a:r>
              <a:rPr sz="1400" spc="-10" dirty="0">
                <a:latin typeface="Microsoft Sans Serif"/>
                <a:cs typeface="Microsoft Sans Serif"/>
              </a:rPr>
              <a:t>і</a:t>
            </a:r>
            <a:r>
              <a:rPr sz="1400" dirty="0">
                <a:latin typeface="Microsoft Sans Serif"/>
                <a:cs typeface="Microsoft Sans Serif"/>
              </a:rPr>
              <a:t>		</a:t>
            </a:r>
            <a:r>
              <a:rPr sz="1400" spc="-25" dirty="0">
                <a:latin typeface="Microsoft Sans Serif"/>
                <a:cs typeface="Microsoft Sans Serif"/>
              </a:rPr>
              <a:t>м</a:t>
            </a:r>
            <a:r>
              <a:rPr sz="1400" spc="-55" dirty="0">
                <a:latin typeface="Microsoft Sans Serif"/>
                <a:cs typeface="Microsoft Sans Serif"/>
              </a:rPr>
              <a:t>о</a:t>
            </a:r>
            <a:r>
              <a:rPr sz="1400" spc="-10" dirty="0">
                <a:latin typeface="Microsoft Sans Serif"/>
                <a:cs typeface="Microsoft Sans Serif"/>
              </a:rPr>
              <a:t>д</a:t>
            </a:r>
            <a:r>
              <a:rPr sz="1400" spc="-40" dirty="0">
                <a:latin typeface="Microsoft Sans Serif"/>
                <a:cs typeface="Microsoft Sans Serif"/>
              </a:rPr>
              <a:t>у</a:t>
            </a:r>
            <a:r>
              <a:rPr sz="1400" spc="10" dirty="0">
                <a:latin typeface="Microsoft Sans Serif"/>
                <a:cs typeface="Microsoft Sans Serif"/>
              </a:rPr>
              <a:t>л</a:t>
            </a:r>
            <a:r>
              <a:rPr sz="1400" spc="-15" dirty="0">
                <a:latin typeface="Microsoft Sans Serif"/>
                <a:cs typeface="Microsoft Sans Serif"/>
              </a:rPr>
              <a:t>і</a:t>
            </a:r>
            <a:r>
              <a:rPr sz="1400" spc="-5" dirty="0">
                <a:latin typeface="Microsoft Sans Serif"/>
                <a:cs typeface="Microsoft Sans Serif"/>
              </a:rPr>
              <a:t>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10" dirty="0">
                <a:latin typeface="Microsoft Sans Serif"/>
                <a:cs typeface="Microsoft Sans Serif"/>
              </a:rPr>
              <a:t>о</a:t>
            </a:r>
            <a:r>
              <a:rPr sz="1400" spc="-55" dirty="0">
                <a:latin typeface="Microsoft Sans Serif"/>
                <a:cs typeface="Microsoft Sans Serif"/>
              </a:rPr>
              <a:t>қ</a:t>
            </a:r>
            <a:r>
              <a:rPr sz="1400" spc="-90" dirty="0">
                <a:latin typeface="Microsoft Sans Serif"/>
                <a:cs typeface="Microsoft Sans Serif"/>
              </a:rPr>
              <a:t>ш</a:t>
            </a:r>
            <a:r>
              <a:rPr sz="1400" spc="-25" dirty="0">
                <a:latin typeface="Microsoft Sans Serif"/>
                <a:cs typeface="Microsoft Sans Serif"/>
              </a:rPr>
              <a:t>а</a:t>
            </a:r>
            <a:r>
              <a:rPr sz="1400" spc="-5" dirty="0">
                <a:latin typeface="Microsoft Sans Serif"/>
                <a:cs typeface="Microsoft Sans Serif"/>
              </a:rPr>
              <a:t>у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с</a:t>
            </a:r>
            <a:r>
              <a:rPr sz="1400" spc="-10" dirty="0">
                <a:latin typeface="Microsoft Sans Serif"/>
                <a:cs typeface="Microsoft Sans Serif"/>
              </a:rPr>
              <a:t>ө</a:t>
            </a:r>
            <a:r>
              <a:rPr sz="1400" spc="-95" dirty="0">
                <a:latin typeface="Microsoft Sans Serif"/>
                <a:cs typeface="Microsoft Sans Serif"/>
              </a:rPr>
              <a:t>з</a:t>
            </a:r>
            <a:r>
              <a:rPr sz="1400" spc="-10" dirty="0">
                <a:latin typeface="Microsoft Sans Serif"/>
                <a:cs typeface="Microsoft Sans Serif"/>
              </a:rPr>
              <a:t>дер</a:t>
            </a:r>
            <a:r>
              <a:rPr sz="1400" spc="-5" dirty="0">
                <a:latin typeface="Microsoft Sans Serif"/>
                <a:cs typeface="Microsoft Sans Serif"/>
              </a:rPr>
              <a:t>,</a:t>
            </a:r>
            <a:r>
              <a:rPr sz="1400" dirty="0">
                <a:latin typeface="Microsoft Sans Serif"/>
                <a:cs typeface="Microsoft Sans Serif"/>
              </a:rPr>
              <a:t>	Б.</a:t>
            </a:r>
            <a:r>
              <a:rPr sz="1400" spc="-165" dirty="0">
                <a:latin typeface="Microsoft Sans Serif"/>
                <a:cs typeface="Microsoft Sans Serif"/>
              </a:rPr>
              <a:t>Ұ</a:t>
            </a:r>
            <a:r>
              <a:rPr sz="1400" spc="-65" dirty="0">
                <a:latin typeface="Microsoft Sans Serif"/>
                <a:cs typeface="Microsoft Sans Serif"/>
              </a:rPr>
              <a:t>з</a:t>
            </a:r>
            <a:r>
              <a:rPr sz="1400" spc="-10" dirty="0">
                <a:latin typeface="Microsoft Sans Serif"/>
                <a:cs typeface="Microsoft Sans Serif"/>
              </a:rPr>
              <a:t>а</a:t>
            </a:r>
            <a:r>
              <a:rPr sz="1400" spc="-70" dirty="0">
                <a:latin typeface="Microsoft Sans Serif"/>
                <a:cs typeface="Microsoft Sans Serif"/>
              </a:rPr>
              <a:t>қ</a:t>
            </a:r>
            <a:r>
              <a:rPr sz="1400" spc="-80" dirty="0">
                <a:latin typeface="Microsoft Sans Serif"/>
                <a:cs typeface="Microsoft Sans Serif"/>
              </a:rPr>
              <a:t>о</a:t>
            </a:r>
            <a:r>
              <a:rPr sz="1400" spc="-5" dirty="0">
                <a:latin typeface="Microsoft Sans Serif"/>
                <a:cs typeface="Microsoft Sans Serif"/>
              </a:rPr>
              <a:t>в</a:t>
            </a:r>
            <a:endParaRPr sz="1400">
              <a:latin typeface="Microsoft Sans Serif"/>
              <a:cs typeface="Microsoft Sans Serif"/>
            </a:endParaRPr>
          </a:p>
          <a:p>
            <a:pPr marL="455930">
              <a:lnSpc>
                <a:spcPts val="1595"/>
              </a:lnSpc>
            </a:pPr>
            <a:r>
              <a:rPr sz="1400" spc="-10" dirty="0">
                <a:latin typeface="Microsoft Sans Serif"/>
                <a:cs typeface="Microsoft Sans Serif"/>
              </a:rPr>
              <a:t>«Жантаза»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500">
              <a:latin typeface="Microsoft Sans Serif"/>
              <a:cs typeface="Microsoft Sans Serif"/>
            </a:endParaRPr>
          </a:p>
          <a:p>
            <a:pPr marL="455930" marR="7620" indent="-443865" algn="just">
              <a:lnSpc>
                <a:spcPts val="1650"/>
              </a:lnSpc>
            </a:pPr>
            <a:r>
              <a:rPr sz="1400" spc="800" dirty="0">
                <a:latin typeface="Courier New"/>
                <a:cs typeface="Courier New"/>
              </a:rPr>
              <a:t>ľ </a:t>
            </a:r>
            <a:r>
              <a:rPr sz="1400" spc="-5" dirty="0">
                <a:latin typeface="Microsoft Sans Serif"/>
                <a:cs typeface="Microsoft Sans Serif"/>
              </a:rPr>
              <a:t>8-сынып:</a:t>
            </a:r>
            <a:r>
              <a:rPr sz="1400" spc="36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Ш.Айтматов</a:t>
            </a:r>
            <a:r>
              <a:rPr sz="1400" spc="36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«Кассандра</a:t>
            </a:r>
            <a:r>
              <a:rPr sz="1400" spc="33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таңбасы», 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грамматикалық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тақырыптар: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Сан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есімдер, </a:t>
            </a:r>
            <a:r>
              <a:rPr sz="1400" spc="-25" dirty="0">
                <a:latin typeface="Microsoft Sans Serif"/>
                <a:cs typeface="Microsoft Sans Serif"/>
              </a:rPr>
              <a:t>еліктеу</a:t>
            </a:r>
            <a:r>
              <a:rPr sz="1400" spc="-20" dirty="0">
                <a:latin typeface="Microsoft Sans Serif"/>
                <a:cs typeface="Microsoft Sans Serif"/>
              </a:rPr>
              <a:t> сөздер, 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етістік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райлары, </a:t>
            </a:r>
            <a:r>
              <a:rPr sz="1400" dirty="0">
                <a:latin typeface="Microsoft Sans Serif"/>
                <a:cs typeface="Microsoft Sans Serif"/>
              </a:rPr>
              <a:t>стиль </a:t>
            </a:r>
            <a:r>
              <a:rPr sz="1400" spc="-10" dirty="0">
                <a:latin typeface="Microsoft Sans Serif"/>
                <a:cs typeface="Microsoft Sans Serif"/>
              </a:rPr>
              <a:t>түрлері,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35" dirty="0">
                <a:latin typeface="Microsoft Sans Serif"/>
                <a:cs typeface="Microsoft Sans Serif"/>
              </a:rPr>
              <a:t>үстеу,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шылаулар.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салалас 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құрмалас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сөйлем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түрлері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12700">
              <a:lnSpc>
                <a:spcPts val="1664"/>
              </a:lnSpc>
              <a:tabLst>
                <a:tab pos="455930" algn="l"/>
                <a:tab pos="1395095" algn="l"/>
                <a:tab pos="3082925" algn="l"/>
                <a:tab pos="3900804" algn="l"/>
                <a:tab pos="5364480" algn="l"/>
              </a:tabLst>
            </a:pPr>
            <a:r>
              <a:rPr sz="1400" spc="800" dirty="0">
                <a:latin typeface="Courier New"/>
                <a:cs typeface="Courier New"/>
              </a:rPr>
              <a:t>ľ	</a:t>
            </a:r>
            <a:r>
              <a:rPr sz="1400" spc="-10" dirty="0">
                <a:latin typeface="Microsoft Sans Serif"/>
                <a:cs typeface="Microsoft Sans Serif"/>
              </a:rPr>
              <a:t>9</a:t>
            </a:r>
            <a:r>
              <a:rPr sz="1400" spc="-5" dirty="0">
                <a:latin typeface="Microsoft Sans Serif"/>
                <a:cs typeface="Microsoft Sans Serif"/>
              </a:rPr>
              <a:t>-сы</a:t>
            </a:r>
            <a:r>
              <a:rPr sz="1400" spc="-10" dirty="0">
                <a:latin typeface="Microsoft Sans Serif"/>
                <a:cs typeface="Microsoft Sans Serif"/>
              </a:rPr>
              <a:t>нып</a:t>
            </a:r>
            <a:r>
              <a:rPr sz="1400" spc="-5" dirty="0">
                <a:latin typeface="Microsoft Sans Serif"/>
                <a:cs typeface="Microsoft Sans Serif"/>
              </a:rPr>
              <a:t>: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А</a:t>
            </a:r>
            <a:r>
              <a:rPr sz="1400" spc="1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ашо</a:t>
            </a:r>
            <a:r>
              <a:rPr sz="1400" spc="-40" dirty="0">
                <a:latin typeface="Microsoft Sans Serif"/>
                <a:cs typeface="Microsoft Sans Serif"/>
              </a:rPr>
              <a:t>р</a:t>
            </a:r>
            <a:r>
              <a:rPr sz="1400" spc="-10" dirty="0">
                <a:latin typeface="Microsoft Sans Serif"/>
                <a:cs typeface="Microsoft Sans Serif"/>
              </a:rPr>
              <a:t>да</a:t>
            </a:r>
            <a:r>
              <a:rPr sz="1400" spc="10" dirty="0">
                <a:latin typeface="Microsoft Sans Serif"/>
                <a:cs typeface="Microsoft Sans Serif"/>
              </a:rPr>
              <a:t>л</a:t>
            </a:r>
            <a:r>
              <a:rPr sz="1400" spc="-50" dirty="0">
                <a:latin typeface="Microsoft Sans Serif"/>
                <a:cs typeface="Microsoft Sans Serif"/>
              </a:rPr>
              <a:t>ық</a:t>
            </a:r>
            <a:r>
              <a:rPr sz="1400" spc="-60" dirty="0">
                <a:latin typeface="Microsoft Sans Serif"/>
                <a:cs typeface="Microsoft Sans Serif"/>
              </a:rPr>
              <a:t>т</a:t>
            </a:r>
            <a:r>
              <a:rPr sz="1400" spc="-10" dirty="0">
                <a:latin typeface="Microsoft Sans Serif"/>
                <a:cs typeface="Microsoft Sans Serif"/>
              </a:rPr>
              <a:t>ар</a:t>
            </a:r>
            <a:r>
              <a:rPr sz="1400" spc="-5" dirty="0">
                <a:latin typeface="Microsoft Sans Serif"/>
                <a:cs typeface="Microsoft Sans Serif"/>
              </a:rPr>
              <a:t>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10" dirty="0">
                <a:latin typeface="Microsoft Sans Serif"/>
                <a:cs typeface="Microsoft Sans Serif"/>
              </a:rPr>
              <a:t>т</a:t>
            </a:r>
            <a:r>
              <a:rPr sz="1400" spc="-25" dirty="0">
                <a:latin typeface="Microsoft Sans Serif"/>
                <a:cs typeface="Microsoft Sans Serif"/>
              </a:rPr>
              <a:t>у</a:t>
            </a:r>
            <a:r>
              <a:rPr sz="1400" spc="-10" dirty="0">
                <a:latin typeface="Microsoft Sans Serif"/>
                <a:cs typeface="Microsoft Sans Serif"/>
              </a:rPr>
              <a:t>р</a:t>
            </a:r>
            <a:r>
              <a:rPr sz="1400" spc="-35" dirty="0">
                <a:latin typeface="Microsoft Sans Serif"/>
                <a:cs typeface="Microsoft Sans Serif"/>
              </a:rPr>
              <a:t>из</a:t>
            </a:r>
            <a:r>
              <a:rPr sz="1400" spc="-20" dirty="0">
                <a:latin typeface="Microsoft Sans Serif"/>
                <a:cs typeface="Microsoft Sans Serif"/>
              </a:rPr>
              <a:t>м,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би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-25" dirty="0">
                <a:latin typeface="Microsoft Sans Serif"/>
                <a:cs typeface="Microsoft Sans Serif"/>
              </a:rPr>
              <a:t>т</a:t>
            </a:r>
            <a:r>
              <a:rPr sz="1400" spc="-40" dirty="0">
                <a:latin typeface="Microsoft Sans Serif"/>
                <a:cs typeface="Microsoft Sans Serif"/>
              </a:rPr>
              <a:t>е</a:t>
            </a:r>
            <a:r>
              <a:rPr sz="1400" spc="-5" dirty="0">
                <a:latin typeface="Microsoft Sans Serif"/>
                <a:cs typeface="Microsoft Sans Serif"/>
              </a:rPr>
              <a:t>х</a:t>
            </a:r>
            <a:r>
              <a:rPr sz="1400" spc="-10" dirty="0">
                <a:latin typeface="Microsoft Sans Serif"/>
                <a:cs typeface="Microsoft Sans Serif"/>
              </a:rPr>
              <a:t>н</a:t>
            </a:r>
            <a:r>
              <a:rPr sz="1400" spc="-40" dirty="0">
                <a:latin typeface="Microsoft Sans Serif"/>
                <a:cs typeface="Microsoft Sans Serif"/>
              </a:rPr>
              <a:t>о</a:t>
            </a:r>
            <a:r>
              <a:rPr sz="1400" spc="30" dirty="0">
                <a:latin typeface="Microsoft Sans Serif"/>
                <a:cs typeface="Microsoft Sans Serif"/>
              </a:rPr>
              <a:t>л</a:t>
            </a:r>
            <a:r>
              <a:rPr sz="1400" spc="-10" dirty="0">
                <a:latin typeface="Microsoft Sans Serif"/>
                <a:cs typeface="Microsoft Sans Serif"/>
              </a:rPr>
              <a:t>о</a:t>
            </a:r>
            <a:r>
              <a:rPr sz="1400" spc="-35" dirty="0">
                <a:latin typeface="Microsoft Sans Serif"/>
                <a:cs typeface="Microsoft Sans Serif"/>
              </a:rPr>
              <a:t>г</a:t>
            </a:r>
            <a:r>
              <a:rPr sz="1400" spc="-5" dirty="0">
                <a:latin typeface="Microsoft Sans Serif"/>
                <a:cs typeface="Microsoft Sans Serif"/>
              </a:rPr>
              <a:t>ия,</a:t>
            </a:r>
            <a:r>
              <a:rPr sz="1400" dirty="0">
                <a:latin typeface="Microsoft Sans Serif"/>
                <a:cs typeface="Microsoft Sans Serif"/>
              </a:rPr>
              <a:t>	</a:t>
            </a:r>
            <a:r>
              <a:rPr sz="1400" spc="-5" dirty="0">
                <a:latin typeface="Microsoft Sans Serif"/>
                <a:cs typeface="Microsoft Sans Serif"/>
              </a:rPr>
              <a:t>І.</a:t>
            </a:r>
            <a:endParaRPr sz="1400">
              <a:latin typeface="Microsoft Sans Serif"/>
              <a:cs typeface="Microsoft Sans Serif"/>
            </a:endParaRPr>
          </a:p>
          <a:p>
            <a:pPr marL="455930">
              <a:lnSpc>
                <a:spcPts val="1664"/>
              </a:lnSpc>
            </a:pPr>
            <a:r>
              <a:rPr sz="1400" spc="-5" dirty="0">
                <a:latin typeface="Microsoft Sans Serif"/>
                <a:cs typeface="Microsoft Sans Serif"/>
              </a:rPr>
              <a:t>Жансүгіров</a:t>
            </a:r>
            <a:r>
              <a:rPr sz="1400" spc="-8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шығармашылығы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Microsoft Sans Serif"/>
              <a:cs typeface="Microsoft Sans Serif"/>
            </a:endParaRPr>
          </a:p>
          <a:p>
            <a:pPr marL="455930" marR="6985" indent="-443865" algn="just">
              <a:lnSpc>
                <a:spcPts val="1650"/>
              </a:lnSpc>
            </a:pPr>
            <a:r>
              <a:rPr sz="1400" spc="800" dirty="0">
                <a:latin typeface="Courier New"/>
                <a:cs typeface="Courier New"/>
              </a:rPr>
              <a:t>ľ </a:t>
            </a:r>
            <a:r>
              <a:rPr sz="1400" spc="-5" dirty="0">
                <a:latin typeface="Microsoft Sans Serif"/>
                <a:cs typeface="Microsoft Sans Serif"/>
              </a:rPr>
              <a:t>10-сынып: </a:t>
            </a:r>
            <a:r>
              <a:rPr sz="1400" dirty="0">
                <a:latin typeface="Microsoft Sans Serif"/>
                <a:cs typeface="Microsoft Sans Serif"/>
              </a:rPr>
              <a:t>М.Шаханов </a:t>
            </a:r>
            <a:r>
              <a:rPr sz="1400" spc="-20" dirty="0">
                <a:latin typeface="Microsoft Sans Serif"/>
                <a:cs typeface="Microsoft Sans Serif"/>
              </a:rPr>
              <a:t>«Компьютербасты жарты </a:t>
            </a:r>
            <a:r>
              <a:rPr sz="1400" spc="-10" dirty="0">
                <a:latin typeface="Microsoft Sans Serif"/>
                <a:cs typeface="Microsoft Sans Serif"/>
              </a:rPr>
              <a:t>адамдар», 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Шешендік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сөздер;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грамматикалық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тақырыптар:</a:t>
            </a:r>
            <a:r>
              <a:rPr sz="1400" spc="-1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құрмалас </a:t>
            </a:r>
            <a:r>
              <a:rPr sz="1400" spc="-20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сөйлемдердің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(сабақтас</a:t>
            </a:r>
            <a:r>
              <a:rPr sz="1400" spc="32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құрмалас</a:t>
            </a:r>
            <a:r>
              <a:rPr sz="1400" spc="32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сөйлем,</a:t>
            </a:r>
            <a:r>
              <a:rPr sz="1400" spc="355" dirty="0">
                <a:latin typeface="Microsoft Sans Serif"/>
                <a:cs typeface="Microsoft Sans Serif"/>
              </a:rPr>
              <a:t> </a:t>
            </a:r>
            <a:r>
              <a:rPr sz="1400" spc="-5" dirty="0">
                <a:latin typeface="Microsoft Sans Serif"/>
                <a:cs typeface="Microsoft Sans Serif"/>
              </a:rPr>
              <a:t>аралас 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құрмалас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сөйлем)</a:t>
            </a:r>
            <a:r>
              <a:rPr sz="1400" spc="-6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жасалу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400" spc="-15" dirty="0">
                <a:latin typeface="Microsoft Sans Serif"/>
                <a:cs typeface="Microsoft Sans Serif"/>
              </a:rPr>
              <a:t>жолдары.</a:t>
            </a:r>
            <a:endParaRPr sz="1400">
              <a:latin typeface="Microsoft Sans Serif"/>
              <a:cs typeface="Microsoft Sans Serif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390386" y="1474201"/>
          <a:ext cx="5609588" cy="41479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2289"/>
                <a:gridCol w="1417955"/>
                <a:gridCol w="1252855"/>
                <a:gridCol w="1126489"/>
              </a:tblGrid>
              <a:tr h="2143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59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Оқу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B19FC6"/>
                    </a:solidFill>
                  </a:tcPr>
                </a:tc>
              </a:tr>
              <a:tr h="209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бағдарлама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Оның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B19FC6"/>
                    </a:solidFill>
                  </a:tcPr>
                </a:tc>
              </a:tr>
              <a:tr h="209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сы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ішінде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B19FC6"/>
                    </a:solidFill>
                  </a:tcPr>
                </a:tc>
              </a:tr>
              <a:tr h="209331">
                <a:tc>
                  <a:txBody>
                    <a:bodyPr/>
                    <a:lstStyle/>
                    <a:p>
                      <a:pPr marL="9525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Пəн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Сынып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8255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бойынша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1430" algn="ctr">
                        <a:lnSpc>
                          <a:spcPts val="1550"/>
                        </a:lnSpc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күрделі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B19FC6"/>
                    </a:solidFill>
                  </a:tcPr>
                </a:tc>
              </a:tr>
              <a:tr h="209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тақырыптар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1550"/>
                        </a:lnSpc>
                      </a:pPr>
                      <a:r>
                        <a:rPr sz="1400" b="1" spc="-5" dirty="0">
                          <a:latin typeface="Arial"/>
                          <a:cs typeface="Arial"/>
                        </a:rPr>
                        <a:t>тақырыпта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B19FC6"/>
                    </a:solidFill>
                  </a:tcPr>
                </a:tc>
              </a:tr>
              <a:tr h="2043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саны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р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70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76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85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481997"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з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қ</a:t>
                      </a:r>
                      <a:r>
                        <a:rPr sz="14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ілі</a:t>
                      </a:r>
                      <a:r>
                        <a:rPr sz="14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ме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н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əдебиеті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630"/>
                        </a:lnSpc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79300" cy="422909"/>
          </a:xfrm>
          <a:custGeom>
            <a:avLst/>
            <a:gdLst/>
            <a:ahLst/>
            <a:cxnLst/>
            <a:rect l="l" t="t" r="r" b="b"/>
            <a:pathLst>
              <a:path w="12179300" h="422909">
                <a:moveTo>
                  <a:pt x="0" y="0"/>
                </a:moveTo>
                <a:lnTo>
                  <a:pt x="12179299" y="0"/>
                </a:lnTo>
                <a:lnTo>
                  <a:pt x="12179299" y="422670"/>
                </a:lnTo>
                <a:lnTo>
                  <a:pt x="0" y="422670"/>
                </a:lnTo>
                <a:lnTo>
                  <a:pt x="0" y="0"/>
                </a:lnTo>
                <a:close/>
              </a:path>
            </a:pathLst>
          </a:custGeom>
          <a:solidFill>
            <a:srgbClr val="365F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2301" y="0"/>
            <a:ext cx="548576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ҚАЗАҚ</a:t>
            </a:r>
            <a:r>
              <a:rPr spc="-80" dirty="0"/>
              <a:t> </a:t>
            </a:r>
            <a:r>
              <a:rPr spc="-5" dirty="0"/>
              <a:t>ƏДЕБИЕТІ</a:t>
            </a:r>
            <a:r>
              <a:rPr spc="-15" dirty="0"/>
              <a:t> </a:t>
            </a:r>
            <a:r>
              <a:rPr spc="-5"/>
              <a:t>(</a:t>
            </a:r>
            <a:r>
              <a:rPr spc="-5" smtClean="0"/>
              <a:t>5-</a:t>
            </a:r>
            <a:r>
              <a:rPr lang="ru-RU" spc="-5" dirty="0" smtClean="0"/>
              <a:t>9</a:t>
            </a:r>
            <a:r>
              <a:rPr spc="15" smtClean="0"/>
              <a:t> </a:t>
            </a:r>
            <a:r>
              <a:rPr spc="-20" dirty="0"/>
              <a:t>СЫНЫПТАР)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11143" y="472321"/>
          <a:ext cx="5685788" cy="2443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2940"/>
                <a:gridCol w="795654"/>
                <a:gridCol w="1513839"/>
                <a:gridCol w="1443355"/>
              </a:tblGrid>
              <a:tr h="456723"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marR="30480" algn="ctr">
                        <a:lnSpc>
                          <a:spcPct val="100000"/>
                        </a:lnSpc>
                      </a:pPr>
                      <a:r>
                        <a:rPr sz="1000" b="1" spc="8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Пән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700" algn="ctr">
                        <a:lnSpc>
                          <a:spcPct val="100000"/>
                        </a:lnSpc>
                      </a:pPr>
                      <a:r>
                        <a:rPr sz="10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Сынып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91795" marR="123825" indent="-266700">
                        <a:lnSpc>
                          <a:spcPts val="12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Оқу</a:t>
                      </a:r>
                      <a:r>
                        <a:rPr sz="1000" b="1" spc="-8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ба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ғ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да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р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ламасы  </a:t>
                      </a:r>
                      <a:r>
                        <a:rPr sz="1000" b="1" spc="9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бойынша </a:t>
                      </a:r>
                      <a:r>
                        <a:rPr sz="1000" b="1" spc="9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5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сағат</a:t>
                      </a:r>
                      <a:r>
                        <a:rPr sz="1000" b="1" spc="-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6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саны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87020" marR="289560" indent="161290">
                        <a:lnSpc>
                          <a:spcPts val="1200"/>
                        </a:lnSpc>
                        <a:spcBef>
                          <a:spcPts val="10"/>
                        </a:spcBef>
                      </a:pPr>
                      <a:r>
                        <a:rPr sz="1000" b="1" spc="5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Күрделі </a:t>
                      </a:r>
                      <a:r>
                        <a:rPr sz="10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т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ақ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ыры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п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т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ар</a:t>
                      </a:r>
                      <a:endParaRPr sz="1000">
                        <a:latin typeface="Roboto"/>
                        <a:cs typeface="Robo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40005" algn="ctr">
                        <a:lnSpc>
                          <a:spcPts val="1475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5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68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667385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9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40005" algn="ctr">
                        <a:lnSpc>
                          <a:spcPts val="1475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6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68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19760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11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40005" algn="ctr">
                        <a:lnSpc>
                          <a:spcPts val="1475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7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68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619760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14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40005" algn="ctr">
                        <a:lnSpc>
                          <a:spcPts val="1475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102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19760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21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199816">
                <a:tc>
                  <a:txBody>
                    <a:bodyPr/>
                    <a:lstStyle/>
                    <a:p>
                      <a:pPr marR="40005" algn="ctr">
                        <a:lnSpc>
                          <a:spcPts val="1475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475"/>
                        </a:lnSpc>
                      </a:pPr>
                      <a:r>
                        <a:rPr sz="1300" b="1" dirty="0">
                          <a:latin typeface="Roboto Bk"/>
                          <a:cs typeface="Roboto Bk"/>
                        </a:rPr>
                        <a:t>9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102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619760">
                        <a:lnSpc>
                          <a:spcPts val="147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23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399633">
                <a:tc>
                  <a:txBody>
                    <a:bodyPr/>
                    <a:lstStyle/>
                    <a:p>
                      <a:pPr marL="667385" marR="327025" indent="-381000">
                        <a:lnSpc>
                          <a:spcPts val="1570"/>
                        </a:lnSpc>
                      </a:pPr>
                      <a:r>
                        <a:rPr sz="1300" b="1" spc="7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Қазақ</a:t>
                      </a:r>
                      <a:r>
                        <a:rPr sz="1300" b="1" spc="-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6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әдебиеті </a:t>
                      </a:r>
                      <a:r>
                        <a:rPr sz="1300" b="1" spc="-310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 </a:t>
                      </a:r>
                      <a:r>
                        <a:rPr sz="1300" b="1" spc="85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(ЖМБ)</a:t>
                      </a:r>
                      <a:endParaRPr sz="1300">
                        <a:latin typeface="Roboto"/>
                        <a:cs typeface="Roboto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R="28575" algn="ctr">
                        <a:lnSpc>
                          <a:spcPts val="153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10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ts val="153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68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marL="629285">
                        <a:lnSpc>
                          <a:spcPts val="1535"/>
                        </a:lnSpc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  <a:tr h="399633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  <a:spcBef>
                          <a:spcPts val="670"/>
                        </a:spcBef>
                      </a:pPr>
                      <a:r>
                        <a:rPr sz="1300" b="1" spc="-270" dirty="0">
                          <a:latin typeface="Arial"/>
                          <a:cs typeface="Arial"/>
                        </a:rPr>
                        <a:t>Қайт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а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з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а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ә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д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б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и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е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950" b="1" spc="-405" baseline="29914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ті</a:t>
                      </a:r>
                      <a:r>
                        <a:rPr sz="1300" b="1" spc="-270" dirty="0">
                          <a:latin typeface="Arial"/>
                          <a:cs typeface="Arial"/>
                        </a:rPr>
                        <a:t>қтау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130175" marR="30480">
                        <a:lnSpc>
                          <a:spcPts val="850"/>
                        </a:lnSpc>
                      </a:pPr>
                      <a:r>
                        <a:rPr sz="1250" b="1" spc="-45" dirty="0">
                          <a:latin typeface="Arial"/>
                          <a:cs typeface="Arial"/>
                        </a:rPr>
                        <a:t>5-сыны</a:t>
                      </a:r>
                      <a:r>
                        <a:rPr sz="1950" b="1" spc="-67" baseline="2564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(</a:t>
                      </a:r>
                      <a:r>
                        <a:rPr sz="1250" b="1" spc="-45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1950" b="1" spc="-67" baseline="25641" dirty="0">
                          <a:solidFill>
                            <a:srgbClr val="FFFFFF"/>
                          </a:solidFill>
                          <a:latin typeface="Roboto"/>
                          <a:cs typeface="Roboto"/>
                        </a:rPr>
                        <a:t>ҚГБ)</a:t>
                      </a:r>
                      <a:endParaRPr sz="1950" baseline="25641">
                        <a:latin typeface="Roboto"/>
                        <a:cs typeface="Roboto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ға</a:t>
                      </a:r>
                      <a:r>
                        <a:rPr sz="13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9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1950" b="1" spc="-284" baseline="29914" dirty="0">
                          <a:latin typeface="Roboto Bk"/>
                          <a:cs typeface="Roboto Bk"/>
                        </a:rPr>
                        <a:t>1</a:t>
                      </a:r>
                      <a:r>
                        <a:rPr sz="1300" b="1" spc="-19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1950" b="1" spc="-284" baseline="29914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1300" b="1" spc="-190" dirty="0">
                          <a:latin typeface="Arial"/>
                          <a:cs typeface="Arial"/>
                        </a:rPr>
                        <a:t>налғ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300" b="1" spc="-5" dirty="0">
                          <a:latin typeface="Arial"/>
                          <a:cs typeface="Arial"/>
                        </a:rPr>
                        <a:t>ан</a:t>
                      </a:r>
                      <a:r>
                        <a:rPr sz="1300" b="1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80" dirty="0">
                          <a:latin typeface="Arial"/>
                          <a:cs typeface="Arial"/>
                        </a:rPr>
                        <a:t>тақы</a:t>
                      </a:r>
                      <a:r>
                        <a:rPr sz="1950" b="1" spc="-270" baseline="29914" dirty="0">
                          <a:latin typeface="Roboto Bk"/>
                          <a:cs typeface="Roboto Bk"/>
                        </a:rPr>
                        <a:t>1</a:t>
                      </a:r>
                      <a:r>
                        <a:rPr sz="1300" b="1" spc="-18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1950" b="1" spc="-270" baseline="29914" dirty="0">
                          <a:latin typeface="Roboto Bk"/>
                          <a:cs typeface="Roboto Bk"/>
                        </a:rPr>
                        <a:t>0</a:t>
                      </a:r>
                      <a:r>
                        <a:rPr sz="1300" b="1" spc="-180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1950" b="1" spc="-270" baseline="29914" dirty="0">
                          <a:latin typeface="Roboto Bk"/>
                          <a:cs typeface="Roboto Bk"/>
                        </a:rPr>
                        <a:t>2</a:t>
                      </a:r>
                      <a:r>
                        <a:rPr sz="1300" b="1" spc="-180" dirty="0">
                          <a:latin typeface="Arial"/>
                          <a:cs typeface="Arial"/>
                        </a:rPr>
                        <a:t>птар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6E7"/>
                    </a:solidFill>
                  </a:tcPr>
                </a:tc>
                <a:tc>
                  <a:txBody>
                    <a:bodyPr/>
                    <a:lstStyle/>
                    <a:p>
                      <a:pPr marL="619760">
                        <a:lnSpc>
                          <a:spcPts val="1535"/>
                        </a:lnSpc>
                      </a:pPr>
                      <a:r>
                        <a:rPr sz="1300" b="1" spc="-30" dirty="0">
                          <a:latin typeface="Roboto Bk"/>
                          <a:cs typeface="Roboto Bk"/>
                        </a:rPr>
                        <a:t>18</a:t>
                      </a:r>
                      <a:endParaRPr sz="1300">
                        <a:latin typeface="Roboto Bk"/>
                        <a:cs typeface="Roboto Bk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5318" y="2793504"/>
            <a:ext cx="5320030" cy="4022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indent="-171450">
              <a:lnSpc>
                <a:spcPts val="1500"/>
              </a:lnSpc>
              <a:spcBef>
                <a:spcPts val="95"/>
              </a:spcBef>
              <a:buAutoNum type="arabicPeriod"/>
              <a:tabLst>
                <a:tab pos="354965" algn="l"/>
              </a:tabLst>
            </a:pPr>
            <a:r>
              <a:rPr sz="1250" spc="-15" dirty="0">
                <a:latin typeface="Microsoft Sans Serif"/>
                <a:cs typeface="Microsoft Sans Serif"/>
              </a:rPr>
              <a:t>«Қобыланды</a:t>
            </a:r>
            <a:r>
              <a:rPr sz="1250" spc="-4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батыр»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жыры</a:t>
            </a:r>
            <a:endParaRPr sz="1250">
              <a:latin typeface="Microsoft Sans Serif"/>
              <a:cs typeface="Microsoft Sans Serif"/>
            </a:endParaRPr>
          </a:p>
          <a:p>
            <a:pPr marL="354330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Тынымбай </a:t>
            </a:r>
            <a:r>
              <a:rPr sz="1250" spc="-15" dirty="0">
                <a:latin typeface="Microsoft Sans Serif"/>
                <a:cs typeface="Microsoft Sans Serif"/>
              </a:rPr>
              <a:t>Нұрмағамбетов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«Анасын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сағынған</a:t>
            </a:r>
            <a:r>
              <a:rPr sz="1250" spc="3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бала»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əңгімесі;</a:t>
            </a:r>
            <a:endParaRPr sz="1250">
              <a:latin typeface="Microsoft Sans Serif"/>
              <a:cs typeface="Microsoft Sans Serif"/>
            </a:endParaRPr>
          </a:p>
          <a:p>
            <a:pPr marL="354330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dirty="0">
                <a:latin typeface="Microsoft Sans Serif"/>
                <a:cs typeface="Microsoft Sans Serif"/>
              </a:rPr>
              <a:t>А.Байтұрсынұлы </a:t>
            </a:r>
            <a:r>
              <a:rPr sz="1250" spc="-15" dirty="0">
                <a:latin typeface="Microsoft Sans Serif"/>
                <a:cs typeface="Microsoft Sans Serif"/>
              </a:rPr>
              <a:t>«Егіннің</a:t>
            </a:r>
            <a:r>
              <a:rPr sz="1250" spc="5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бастары»</a:t>
            </a:r>
            <a:r>
              <a:rPr sz="1250" spc="-2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мысалы;</a:t>
            </a:r>
            <a:endParaRPr sz="1250">
              <a:latin typeface="Microsoft Sans Serif"/>
              <a:cs typeface="Microsoft Sans Serif"/>
            </a:endParaRPr>
          </a:p>
          <a:p>
            <a:pPr marL="354330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30" dirty="0">
                <a:latin typeface="Microsoft Sans Serif"/>
                <a:cs typeface="Microsoft Sans Serif"/>
              </a:rPr>
              <a:t>Б.Соқпақбаев</a:t>
            </a:r>
            <a:r>
              <a:rPr sz="1250" spc="-4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«Менің</a:t>
            </a:r>
            <a:r>
              <a:rPr sz="1250" spc="9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атым</a:t>
            </a:r>
            <a:r>
              <a:rPr sz="1250" spc="35" dirty="0">
                <a:latin typeface="Microsoft Sans Serif"/>
                <a:cs typeface="Microsoft Sans Serif"/>
              </a:rPr>
              <a:t> </a:t>
            </a:r>
            <a:r>
              <a:rPr sz="1250" spc="-50" dirty="0">
                <a:latin typeface="Microsoft Sans Serif"/>
                <a:cs typeface="Microsoft Sans Serif"/>
              </a:rPr>
              <a:t>Қожа»</a:t>
            </a:r>
            <a:r>
              <a:rPr sz="1250" spc="-2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хикаяты;</a:t>
            </a:r>
            <a:endParaRPr sz="1250">
              <a:latin typeface="Microsoft Sans Serif"/>
              <a:cs typeface="Microsoft Sans Serif"/>
            </a:endParaRPr>
          </a:p>
          <a:p>
            <a:pPr marL="354330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25" dirty="0">
                <a:latin typeface="Microsoft Sans Serif"/>
                <a:cs typeface="Microsoft Sans Serif"/>
              </a:rPr>
              <a:t>М.Қабанбай</a:t>
            </a:r>
            <a:r>
              <a:rPr sz="1250" spc="-1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«Бауыр»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əңгімесі.</a:t>
            </a:r>
            <a:endParaRPr sz="1250">
              <a:latin typeface="Microsoft Sans Serif"/>
              <a:cs typeface="Microsoft Sans Serif"/>
            </a:endParaRPr>
          </a:p>
          <a:p>
            <a:pPr marL="154305" indent="-142240">
              <a:lnSpc>
                <a:spcPts val="1500"/>
              </a:lnSpc>
              <a:buSzPct val="92000"/>
              <a:buAutoNum type="arabicPlain" startAt="6"/>
              <a:tabLst>
                <a:tab pos="154940" algn="l"/>
              </a:tabLst>
            </a:pPr>
            <a:r>
              <a:rPr sz="1250" b="1" spc="-5" dirty="0">
                <a:latin typeface="Arial"/>
                <a:cs typeface="Arial"/>
              </a:rPr>
              <a:t>сынып</a:t>
            </a:r>
            <a:endParaRPr sz="1250">
              <a:latin typeface="Arial"/>
              <a:cs typeface="Arial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«Алып</a:t>
            </a:r>
            <a:r>
              <a:rPr sz="1250" spc="-4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Ер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Тұңға»</a:t>
            </a:r>
            <a:r>
              <a:rPr sz="1250" spc="-4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жыры;</a:t>
            </a:r>
            <a:endParaRPr sz="1250">
              <a:latin typeface="Microsoft Sans Serif"/>
              <a:cs typeface="Microsoft Sans Serif"/>
            </a:endParaRPr>
          </a:p>
          <a:p>
            <a:pPr marL="183515" marR="5080" lvl="1">
              <a:lnSpc>
                <a:spcPct val="100000"/>
              </a:lnSpc>
              <a:buAutoNum type="arabicPeriod"/>
              <a:tabLst>
                <a:tab pos="398145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Абай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Құнанбайұлы</a:t>
            </a:r>
            <a:r>
              <a:rPr sz="1250" spc="-1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«Бірінші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сөз»,</a:t>
            </a:r>
            <a:r>
              <a:rPr sz="1250" spc="-10" dirty="0">
                <a:latin typeface="Microsoft Sans Serif"/>
                <a:cs typeface="Microsoft Sans Serif"/>
              </a:rPr>
              <a:t> «Жетінші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сөз»,</a:t>
            </a:r>
            <a:r>
              <a:rPr sz="1250" spc="-1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«Отыз</a:t>
            </a:r>
            <a:r>
              <a:rPr sz="1250" spc="-10" dirty="0">
                <a:latin typeface="Microsoft Sans Serif"/>
                <a:cs typeface="Microsoft Sans Serif"/>
              </a:rPr>
              <a:t> бірінші </a:t>
            </a:r>
            <a:r>
              <a:rPr sz="1250" spc="-3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сөз»;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495"/>
              </a:lnSpc>
              <a:buAutoNum type="arabicPeriod"/>
              <a:tabLst>
                <a:tab pos="354965" algn="l"/>
              </a:tabLst>
            </a:pPr>
            <a:r>
              <a:rPr sz="1250" spc="-15" dirty="0">
                <a:latin typeface="Microsoft Sans Serif"/>
                <a:cs typeface="Microsoft Sans Serif"/>
              </a:rPr>
              <a:t>С.Мұратбеков</a:t>
            </a:r>
            <a:r>
              <a:rPr sz="1250" spc="5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«Жусан</a:t>
            </a:r>
            <a:r>
              <a:rPr sz="1250" spc="-8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иісі»</a:t>
            </a:r>
            <a:r>
              <a:rPr sz="1250" spc="7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15" dirty="0">
                <a:latin typeface="Microsoft Sans Serif"/>
                <a:cs typeface="Microsoft Sans Serif"/>
              </a:rPr>
              <a:t>О.Бөкей</a:t>
            </a:r>
            <a:r>
              <a:rPr sz="1250" spc="-3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«Тортай</a:t>
            </a:r>
            <a:r>
              <a:rPr sz="1250" spc="8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мінер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40" dirty="0">
                <a:latin typeface="Microsoft Sans Serif"/>
                <a:cs typeface="Microsoft Sans Serif"/>
              </a:rPr>
              <a:t>ақбоз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ат».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40" dirty="0">
                <a:latin typeface="Microsoft Sans Serif"/>
                <a:cs typeface="Microsoft Sans Serif"/>
              </a:rPr>
              <a:t>Қалқаман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Əбдіқадыров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35" dirty="0">
                <a:latin typeface="Microsoft Sans Serif"/>
                <a:cs typeface="Microsoft Sans Serif"/>
              </a:rPr>
              <a:t>«Қажымұқан»</a:t>
            </a:r>
            <a:r>
              <a:rPr sz="1250" spc="6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əңгімесі.</a:t>
            </a:r>
            <a:endParaRPr sz="1250">
              <a:latin typeface="Microsoft Sans Serif"/>
              <a:cs typeface="Microsoft Sans Serif"/>
            </a:endParaRPr>
          </a:p>
          <a:p>
            <a:pPr marL="183515">
              <a:lnSpc>
                <a:spcPts val="1500"/>
              </a:lnSpc>
            </a:pPr>
            <a:r>
              <a:rPr sz="1250" spc="-5" dirty="0">
                <a:latin typeface="Microsoft Sans Serif"/>
                <a:cs typeface="Microsoft Sans Serif"/>
              </a:rPr>
              <a:t>4.</a:t>
            </a:r>
            <a:r>
              <a:rPr sz="1250" spc="-4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А.Алтай</a:t>
            </a:r>
            <a:r>
              <a:rPr sz="1250" spc="-3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«Прописка»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əңгімесі.</a:t>
            </a:r>
            <a:endParaRPr sz="1250">
              <a:latin typeface="Microsoft Sans Serif"/>
              <a:cs typeface="Microsoft Sans Serif"/>
            </a:endParaRPr>
          </a:p>
          <a:p>
            <a:pPr marL="154305" indent="-142240">
              <a:lnSpc>
                <a:spcPts val="1500"/>
              </a:lnSpc>
              <a:buSzPct val="92000"/>
              <a:buAutoNum type="arabicPlain" startAt="7"/>
              <a:tabLst>
                <a:tab pos="154940" algn="l"/>
              </a:tabLst>
            </a:pPr>
            <a:r>
              <a:rPr sz="1250" b="1" spc="-5" dirty="0">
                <a:latin typeface="Arial"/>
                <a:cs typeface="Arial"/>
              </a:rPr>
              <a:t>сынып</a:t>
            </a:r>
            <a:endParaRPr sz="1250">
              <a:latin typeface="Arial"/>
              <a:cs typeface="Arial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Орхон-Енисей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ескерткіштері</a:t>
            </a:r>
            <a:r>
              <a:rPr sz="1250" spc="-2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«Күлтегін»</a:t>
            </a:r>
            <a:r>
              <a:rPr sz="1250" spc="5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жыры;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55" dirty="0">
                <a:latin typeface="Microsoft Sans Serif"/>
                <a:cs typeface="Microsoft Sans Serif"/>
              </a:rPr>
              <a:t>«Қыз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Жібек»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жыры;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dirty="0">
                <a:latin typeface="Microsoft Sans Serif"/>
                <a:cs typeface="Microsoft Sans Serif"/>
              </a:rPr>
              <a:t>С.Аронұлы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«Сүйінбай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мен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30" dirty="0">
                <a:latin typeface="Microsoft Sans Serif"/>
                <a:cs typeface="Microsoft Sans Serif"/>
              </a:rPr>
              <a:t>Қатағанның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айтысы»;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М.Жұмабаев</a:t>
            </a:r>
            <a:r>
              <a:rPr sz="1250" spc="-2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«Батыр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Баян»;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М.Əуезов</a:t>
            </a:r>
            <a:r>
              <a:rPr sz="1250" spc="-30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«Көксерек»;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ts val="1500"/>
              </a:lnSpc>
              <a:buAutoNum type="arabicPeriod"/>
              <a:tabLst>
                <a:tab pos="354965" algn="l"/>
              </a:tabLst>
            </a:pPr>
            <a:r>
              <a:rPr sz="1250" dirty="0">
                <a:latin typeface="Microsoft Sans Serif"/>
                <a:cs typeface="Microsoft Sans Serif"/>
              </a:rPr>
              <a:t>М.Шаханов</a:t>
            </a:r>
            <a:r>
              <a:rPr sz="1250" spc="-1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«Нарынқұм</a:t>
            </a:r>
            <a:r>
              <a:rPr sz="1250" spc="-3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зауалы»;</a:t>
            </a:r>
            <a:endParaRPr sz="1250">
              <a:latin typeface="Microsoft Sans Serif"/>
              <a:cs typeface="Microsoft Sans Serif"/>
            </a:endParaRPr>
          </a:p>
          <a:p>
            <a:pPr marL="354330" lvl="1" indent="-171450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250" spc="-40" dirty="0">
                <a:latin typeface="Microsoft Sans Serif"/>
                <a:cs typeface="Microsoft Sans Serif"/>
              </a:rPr>
              <a:t>Т.Əбдіков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30" dirty="0">
                <a:latin typeface="Microsoft Sans Serif"/>
                <a:cs typeface="Microsoft Sans Serif"/>
              </a:rPr>
              <a:t>«Қонақтар».</a:t>
            </a:r>
            <a:endParaRPr sz="125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58366" y="589926"/>
            <a:ext cx="71755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Arial"/>
                <a:cs typeface="Arial"/>
              </a:rPr>
              <a:t>8</a:t>
            </a:r>
            <a:r>
              <a:rPr sz="1250" b="1" spc="-10" dirty="0">
                <a:latin typeface="Arial"/>
                <a:cs typeface="Arial"/>
              </a:rPr>
              <a:t>-</a:t>
            </a:r>
            <a:r>
              <a:rPr sz="1250" b="1" spc="-5" dirty="0">
                <a:latin typeface="Arial"/>
                <a:cs typeface="Arial"/>
              </a:rPr>
              <a:t>сынып</a:t>
            </a:r>
            <a:endParaRPr sz="12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8366" y="780228"/>
            <a:ext cx="4752340" cy="563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3855" indent="-171450">
              <a:lnSpc>
                <a:spcPts val="1500"/>
              </a:lnSpc>
              <a:spcBef>
                <a:spcPts val="95"/>
              </a:spcBef>
              <a:buAutoNum type="arabicPeriod"/>
              <a:tabLst>
                <a:tab pos="364490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Ахмет</a:t>
            </a:r>
            <a:r>
              <a:rPr sz="1250" spc="-5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Йассауи </a:t>
            </a:r>
            <a:r>
              <a:rPr sz="1250" spc="-30" dirty="0">
                <a:latin typeface="Microsoft Sans Serif"/>
                <a:cs typeface="Microsoft Sans Serif"/>
              </a:rPr>
              <a:t>«Даналық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кітабы»;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Ш.Құдайбердіұлы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30" dirty="0">
                <a:latin typeface="Microsoft Sans Serif"/>
                <a:cs typeface="Microsoft Sans Serif"/>
              </a:rPr>
              <a:t>«Еңлік-Кебек»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дастаны;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М.Дулатов</a:t>
            </a:r>
            <a:r>
              <a:rPr sz="1250" spc="2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«Бақытсыз</a:t>
            </a:r>
            <a:r>
              <a:rPr sz="1250" spc="-10" dirty="0">
                <a:latin typeface="Microsoft Sans Serif"/>
                <a:cs typeface="Microsoft Sans Serif"/>
              </a:rPr>
              <a:t> </a:t>
            </a:r>
            <a:r>
              <a:rPr sz="1250" dirty="0">
                <a:latin typeface="Microsoft Sans Serif"/>
                <a:cs typeface="Microsoft Sans Serif"/>
              </a:rPr>
              <a:t>Жамал»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романы;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Б.Момышұлы </a:t>
            </a:r>
            <a:r>
              <a:rPr sz="1250" spc="-45" dirty="0">
                <a:latin typeface="Microsoft Sans Serif"/>
                <a:cs typeface="Microsoft Sans Serif"/>
              </a:rPr>
              <a:t>«Ұшқан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ұя»</a:t>
            </a:r>
            <a:r>
              <a:rPr sz="1250" spc="-3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25" dirty="0">
                <a:latin typeface="Microsoft Sans Serif"/>
                <a:cs typeface="Microsoft Sans Serif"/>
              </a:rPr>
              <a:t>Д.Исабеков</a:t>
            </a:r>
            <a:r>
              <a:rPr sz="1250" spc="3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«Əпке»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драмасы;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М.Мақатаев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35" dirty="0">
                <a:latin typeface="Microsoft Sans Serif"/>
                <a:cs typeface="Microsoft Sans Serif"/>
              </a:rPr>
              <a:t>«Аққулар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ұйықтағанда»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поэмасы;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Т.Ахтанов</a:t>
            </a:r>
            <a:r>
              <a:rPr sz="1250" spc="-15" dirty="0">
                <a:latin typeface="Microsoft Sans Serif"/>
                <a:cs typeface="Microsoft Sans Serif"/>
              </a:rPr>
              <a:t> </a:t>
            </a:r>
            <a:r>
              <a:rPr sz="1250" spc="-30" dirty="0">
                <a:latin typeface="Microsoft Sans Serif"/>
                <a:cs typeface="Microsoft Sans Serif"/>
              </a:rPr>
              <a:t>«Күй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аңызы»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əңгімесі;</a:t>
            </a:r>
            <a:endParaRPr sz="1250">
              <a:latin typeface="Microsoft Sans Serif"/>
              <a:cs typeface="Microsoft Sans Serif"/>
            </a:endParaRPr>
          </a:p>
          <a:p>
            <a:pPr marL="363855" indent="-171450">
              <a:lnSpc>
                <a:spcPct val="100000"/>
              </a:lnSpc>
              <a:buAutoNum type="arabicPeriod"/>
              <a:tabLst>
                <a:tab pos="364490" algn="l"/>
              </a:tabLst>
            </a:pPr>
            <a:r>
              <a:rPr sz="1250" spc="-40" dirty="0">
                <a:latin typeface="Microsoft Sans Serif"/>
                <a:cs typeface="Microsoft Sans Serif"/>
              </a:rPr>
              <a:t>Р.Мұқанова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«Мəңгілік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бала</a:t>
            </a:r>
            <a:r>
              <a:rPr sz="1250" spc="2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бейне»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əңгімесі.</a:t>
            </a:r>
            <a:endParaRPr sz="1250">
              <a:latin typeface="Microsoft Sans Serif"/>
              <a:cs typeface="Microsoft Sans Serif"/>
            </a:endParaRPr>
          </a:p>
          <a:p>
            <a:pPr marL="154305" indent="-142240">
              <a:lnSpc>
                <a:spcPts val="1500"/>
              </a:lnSpc>
              <a:spcBef>
                <a:spcPts val="735"/>
              </a:spcBef>
              <a:buSzPct val="92000"/>
              <a:buAutoNum type="arabicPlain" startAt="9"/>
              <a:tabLst>
                <a:tab pos="154940" algn="l"/>
              </a:tabLst>
            </a:pPr>
            <a:r>
              <a:rPr sz="1250" b="1" spc="-5" dirty="0">
                <a:latin typeface="Arial"/>
                <a:cs typeface="Arial"/>
              </a:rPr>
              <a:t>сынып</a:t>
            </a:r>
            <a:endParaRPr sz="1250">
              <a:latin typeface="Arial"/>
              <a:cs typeface="Arial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Сырым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Датұлы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dirty="0">
                <a:latin typeface="Microsoft Sans Serif"/>
                <a:cs typeface="Microsoft Sans Serif"/>
              </a:rPr>
              <a:t>«Балаби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мен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Сырым»;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Нысанбай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жырау</a:t>
            </a:r>
            <a:r>
              <a:rPr sz="1250" spc="-3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«Кенесары</a:t>
            </a:r>
            <a:r>
              <a:rPr sz="1250" spc="70" dirty="0">
                <a:latin typeface="Microsoft Sans Serif"/>
                <a:cs typeface="Microsoft Sans Serif"/>
              </a:rPr>
              <a:t> </a:t>
            </a:r>
            <a:r>
              <a:rPr sz="1250" spc="325" dirty="0">
                <a:latin typeface="Microsoft Sans Serif"/>
                <a:cs typeface="Microsoft Sans Serif"/>
              </a:rPr>
              <a:t>–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Наурызбай»;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І.Жансүгіров</a:t>
            </a:r>
            <a:r>
              <a:rPr sz="1250" spc="-25" dirty="0">
                <a:latin typeface="Microsoft Sans Serif"/>
                <a:cs typeface="Microsoft Sans Serif"/>
              </a:rPr>
              <a:t> «Құлагер»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поэмасы;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dirty="0">
                <a:latin typeface="Microsoft Sans Serif"/>
                <a:cs typeface="Microsoft Sans Serif"/>
              </a:rPr>
              <a:t>Б.Майлин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dirty="0">
                <a:latin typeface="Microsoft Sans Serif"/>
                <a:cs typeface="Microsoft Sans Serif"/>
              </a:rPr>
              <a:t>«Шұғаның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белгісі»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хикаяты;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Ғ.Мүсірепов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«Ұлпан» </a:t>
            </a:r>
            <a:r>
              <a:rPr sz="1250" spc="-10" dirty="0">
                <a:latin typeface="Microsoft Sans Serif"/>
                <a:cs typeface="Microsoft Sans Serif"/>
              </a:rPr>
              <a:t>романы;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30" dirty="0">
                <a:latin typeface="Microsoft Sans Serif"/>
                <a:cs typeface="Microsoft Sans Serif"/>
              </a:rPr>
              <a:t>Қажығали</a:t>
            </a:r>
            <a:r>
              <a:rPr sz="1250" spc="-1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Мұхамбетқалиев</a:t>
            </a:r>
            <a:r>
              <a:rPr sz="1250" spc="8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«Тар</a:t>
            </a:r>
            <a:r>
              <a:rPr sz="1250" spc="-50" dirty="0">
                <a:latin typeface="Microsoft Sans Serif"/>
                <a:cs typeface="Microsoft Sans Serif"/>
              </a:rPr>
              <a:t> </a:t>
            </a:r>
            <a:r>
              <a:rPr sz="1250" spc="-35" dirty="0">
                <a:latin typeface="Microsoft Sans Serif"/>
                <a:cs typeface="Microsoft Sans Serif"/>
              </a:rPr>
              <a:t>кезең»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романы.</a:t>
            </a:r>
            <a:endParaRPr sz="1250">
              <a:latin typeface="Microsoft Sans Serif"/>
              <a:cs typeface="Microsoft Sans Serif"/>
            </a:endParaRPr>
          </a:p>
          <a:p>
            <a:pPr marL="241935" indent="-229870">
              <a:lnSpc>
                <a:spcPts val="1500"/>
              </a:lnSpc>
              <a:buSzPct val="92000"/>
              <a:buAutoNum type="arabicPlain" startAt="9"/>
              <a:tabLst>
                <a:tab pos="242570" algn="l"/>
              </a:tabLst>
            </a:pPr>
            <a:r>
              <a:rPr sz="1250" b="1" spc="-5" dirty="0">
                <a:latin typeface="Arial"/>
                <a:cs typeface="Arial"/>
              </a:rPr>
              <a:t>сынып</a:t>
            </a:r>
            <a:r>
              <a:rPr sz="1250" b="1" spc="-55" dirty="0">
                <a:latin typeface="Arial"/>
                <a:cs typeface="Arial"/>
              </a:rPr>
              <a:t> </a:t>
            </a:r>
            <a:r>
              <a:rPr sz="1250" b="1" spc="-10" dirty="0">
                <a:latin typeface="Arial"/>
                <a:cs typeface="Arial"/>
              </a:rPr>
              <a:t>(</a:t>
            </a:r>
            <a:r>
              <a:rPr sz="1250" b="1" spc="-5" dirty="0">
                <a:latin typeface="Arial"/>
                <a:cs typeface="Arial"/>
              </a:rPr>
              <a:t>Ж</a:t>
            </a:r>
            <a:r>
              <a:rPr sz="1250" b="1" spc="-10" dirty="0">
                <a:latin typeface="Arial"/>
                <a:cs typeface="Arial"/>
              </a:rPr>
              <a:t>М</a:t>
            </a:r>
            <a:r>
              <a:rPr sz="1250" b="1" spc="-5" dirty="0">
                <a:latin typeface="Arial"/>
                <a:cs typeface="Arial"/>
              </a:rPr>
              <a:t>Б)</a:t>
            </a:r>
            <a:endParaRPr sz="1250">
              <a:latin typeface="Arial"/>
              <a:cs typeface="Arial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Абайдың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Он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жетінші</a:t>
            </a:r>
            <a:r>
              <a:rPr sz="1250" spc="-3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қарасөз,</a:t>
            </a:r>
            <a:r>
              <a:rPr sz="1250" spc="8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Отыз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екінші</a:t>
            </a:r>
            <a:r>
              <a:rPr sz="1250" spc="1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қарасөздері;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М.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Сəрсеке</a:t>
            </a:r>
            <a:r>
              <a:rPr sz="1250" spc="-10" dirty="0">
                <a:latin typeface="Microsoft Sans Serif"/>
                <a:cs typeface="Microsoft Sans Serif"/>
              </a:rPr>
              <a:t> </a:t>
            </a:r>
            <a:r>
              <a:rPr sz="1250" spc="-30" dirty="0">
                <a:latin typeface="Microsoft Sans Serif"/>
                <a:cs typeface="Microsoft Sans Serif"/>
              </a:rPr>
              <a:t>«Қаныш</a:t>
            </a:r>
            <a:r>
              <a:rPr sz="1250" spc="5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Сəтбаев»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роман-эссе;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30" dirty="0">
                <a:latin typeface="Microsoft Sans Serif"/>
                <a:cs typeface="Microsoft Sans Serif"/>
              </a:rPr>
              <a:t>Ш.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Мұртаза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«Бесеудің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хаты»</a:t>
            </a:r>
            <a:r>
              <a:rPr sz="1250" spc="-3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драмасы;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10" dirty="0">
                <a:latin typeface="Microsoft Sans Serif"/>
                <a:cs typeface="Microsoft Sans Serif"/>
              </a:rPr>
              <a:t>Ж.</a:t>
            </a:r>
            <a:r>
              <a:rPr sz="1250" spc="-1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Бөдеш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«Жалғыз»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поэмасы.</a:t>
            </a:r>
            <a:endParaRPr sz="1250">
              <a:latin typeface="Microsoft Sans Serif"/>
              <a:cs typeface="Microsoft Sans Serif"/>
            </a:endParaRPr>
          </a:p>
          <a:p>
            <a:pPr marL="241935" indent="-229870">
              <a:lnSpc>
                <a:spcPts val="1500"/>
              </a:lnSpc>
              <a:buSzPct val="92000"/>
              <a:buAutoNum type="arabicPlain" startAt="9"/>
              <a:tabLst>
                <a:tab pos="242570" algn="l"/>
              </a:tabLst>
            </a:pPr>
            <a:r>
              <a:rPr sz="1250" b="1" spc="-5" dirty="0">
                <a:latin typeface="Arial"/>
                <a:cs typeface="Arial"/>
              </a:rPr>
              <a:t>сынып</a:t>
            </a:r>
            <a:r>
              <a:rPr sz="1250" b="1" spc="-55" dirty="0">
                <a:latin typeface="Arial"/>
                <a:cs typeface="Arial"/>
              </a:rPr>
              <a:t> </a:t>
            </a:r>
            <a:r>
              <a:rPr sz="1250" b="1" spc="-10" dirty="0">
                <a:latin typeface="Arial"/>
                <a:cs typeface="Arial"/>
              </a:rPr>
              <a:t>(Қ</a:t>
            </a:r>
            <a:r>
              <a:rPr sz="1250" b="1" spc="-5" dirty="0">
                <a:latin typeface="Arial"/>
                <a:cs typeface="Arial"/>
              </a:rPr>
              <a:t>ГБ)</a:t>
            </a:r>
            <a:endParaRPr sz="1250">
              <a:latin typeface="Arial"/>
              <a:cs typeface="Arial"/>
            </a:endParaRPr>
          </a:p>
          <a:p>
            <a:pPr marL="193040" marR="5080" lvl="1">
              <a:lnSpc>
                <a:spcPct val="100000"/>
              </a:lnSpc>
              <a:buAutoNum type="arabicPeriod"/>
              <a:tabLst>
                <a:tab pos="387985" algn="l"/>
              </a:tabLst>
            </a:pPr>
            <a:r>
              <a:rPr sz="1250" spc="-10" dirty="0">
                <a:latin typeface="Microsoft Sans Serif"/>
                <a:cs typeface="Microsoft Sans Serif"/>
              </a:rPr>
              <a:t>Абайдың</a:t>
            </a:r>
            <a:r>
              <a:rPr sz="1250" spc="15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Он</a:t>
            </a:r>
            <a:r>
              <a:rPr sz="1250" spc="12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жетінші</a:t>
            </a:r>
            <a:r>
              <a:rPr sz="1250" spc="120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қарасөзі,</a:t>
            </a:r>
            <a:r>
              <a:rPr sz="1250" spc="16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Отыз</a:t>
            </a:r>
            <a:r>
              <a:rPr sz="1250" spc="16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екінші</a:t>
            </a:r>
            <a:r>
              <a:rPr sz="1250" spc="13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қарасөзі,</a:t>
            </a:r>
            <a:r>
              <a:rPr sz="1250" spc="8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Отыз </a:t>
            </a:r>
            <a:r>
              <a:rPr sz="1250" spc="-32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үшінші</a:t>
            </a:r>
            <a:r>
              <a:rPr sz="1250" spc="-7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қарасөзі,</a:t>
            </a:r>
            <a:r>
              <a:rPr sz="1250" spc="9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«Ескендір»</a:t>
            </a:r>
            <a:r>
              <a:rPr sz="1250" spc="1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поэмасы;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495"/>
              </a:lnSpc>
              <a:buAutoNum type="arabicPeriod"/>
              <a:tabLst>
                <a:tab pos="364490" algn="l"/>
              </a:tabLst>
            </a:pPr>
            <a:r>
              <a:rPr sz="1250" spc="-15" dirty="0">
                <a:latin typeface="Microsoft Sans Serif"/>
                <a:cs typeface="Microsoft Sans Serif"/>
              </a:rPr>
              <a:t>Жүсіпбек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Аймауытов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«Ақбілек»</a:t>
            </a:r>
            <a:r>
              <a:rPr sz="1250" spc="-2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романы;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20" dirty="0">
                <a:latin typeface="Microsoft Sans Serif"/>
                <a:cs typeface="Microsoft Sans Serif"/>
              </a:rPr>
              <a:t>Ə.</a:t>
            </a:r>
            <a:r>
              <a:rPr sz="1250" spc="5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Кекілбаев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«Аңыздың</a:t>
            </a:r>
            <a:r>
              <a:rPr sz="1250" spc="30" dirty="0">
                <a:latin typeface="Microsoft Sans Serif"/>
                <a:cs typeface="Microsoft Sans Serif"/>
              </a:rPr>
              <a:t> </a:t>
            </a:r>
            <a:r>
              <a:rPr sz="1250" spc="-25" dirty="0">
                <a:latin typeface="Microsoft Sans Serif"/>
                <a:cs typeface="Microsoft Sans Serif"/>
              </a:rPr>
              <a:t>ақыры»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повесі;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М.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Мағауин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«Шақан</a:t>
            </a:r>
            <a:r>
              <a:rPr sz="125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-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шері»</a:t>
            </a:r>
            <a:r>
              <a:rPr sz="1250" spc="-5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романы;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30" dirty="0">
                <a:latin typeface="Microsoft Sans Serif"/>
                <a:cs typeface="Microsoft Sans Serif"/>
              </a:rPr>
              <a:t>Ш.</a:t>
            </a:r>
            <a:r>
              <a:rPr sz="1250" spc="-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Айтматов</a:t>
            </a:r>
            <a:r>
              <a:rPr sz="1250" spc="-20" dirty="0">
                <a:latin typeface="Microsoft Sans Serif"/>
                <a:cs typeface="Microsoft Sans Serif"/>
              </a:rPr>
              <a:t> «Алғашқы</a:t>
            </a:r>
            <a:r>
              <a:rPr sz="1250" spc="55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ұстаз»</a:t>
            </a:r>
            <a:r>
              <a:rPr sz="1250" spc="40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повесі;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ts val="1500"/>
              </a:lnSpc>
              <a:buAutoNum type="arabicPeriod"/>
              <a:tabLst>
                <a:tab pos="364490" algn="l"/>
              </a:tabLst>
            </a:pPr>
            <a:r>
              <a:rPr sz="1250" spc="-80" dirty="0">
                <a:latin typeface="Microsoft Sans Serif"/>
                <a:cs typeface="Microsoft Sans Serif"/>
              </a:rPr>
              <a:t>Қ.</a:t>
            </a:r>
            <a:r>
              <a:rPr sz="1250" spc="20" dirty="0">
                <a:latin typeface="Microsoft Sans Serif"/>
                <a:cs typeface="Microsoft Sans Serif"/>
              </a:rPr>
              <a:t> </a:t>
            </a:r>
            <a:r>
              <a:rPr sz="1250" dirty="0">
                <a:latin typeface="Microsoft Sans Serif"/>
                <a:cs typeface="Microsoft Sans Serif"/>
              </a:rPr>
              <a:t>Жұмаділов</a:t>
            </a:r>
            <a:r>
              <a:rPr sz="1250" spc="-50" dirty="0">
                <a:latin typeface="Microsoft Sans Serif"/>
                <a:cs typeface="Microsoft Sans Serif"/>
              </a:rPr>
              <a:t> </a:t>
            </a:r>
            <a:r>
              <a:rPr sz="1250" spc="-15" dirty="0">
                <a:latin typeface="Microsoft Sans Serif"/>
                <a:cs typeface="Microsoft Sans Serif"/>
              </a:rPr>
              <a:t>«Тағдыр»</a:t>
            </a:r>
            <a:r>
              <a:rPr sz="1250" spc="45" dirty="0">
                <a:latin typeface="Microsoft Sans Serif"/>
                <a:cs typeface="Microsoft Sans Serif"/>
              </a:rPr>
              <a:t> </a:t>
            </a:r>
            <a:r>
              <a:rPr sz="1250" spc="-10" dirty="0">
                <a:latin typeface="Microsoft Sans Serif"/>
                <a:cs typeface="Microsoft Sans Serif"/>
              </a:rPr>
              <a:t>романы;</a:t>
            </a:r>
            <a:endParaRPr sz="1250">
              <a:latin typeface="Microsoft Sans Serif"/>
              <a:cs typeface="Microsoft Sans Serif"/>
            </a:endParaRPr>
          </a:p>
          <a:p>
            <a:pPr marL="363855" lvl="1" indent="-171450">
              <a:lnSpc>
                <a:spcPct val="100000"/>
              </a:lnSpc>
              <a:buAutoNum type="arabicPeriod"/>
              <a:tabLst>
                <a:tab pos="364490" algn="l"/>
              </a:tabLst>
            </a:pPr>
            <a:r>
              <a:rPr sz="1250" spc="-5" dirty="0">
                <a:latin typeface="Microsoft Sans Serif"/>
                <a:cs typeface="Microsoft Sans Serif"/>
              </a:rPr>
              <a:t>Шахимардан</a:t>
            </a:r>
            <a:r>
              <a:rPr sz="1250" spc="50" dirty="0">
                <a:latin typeface="Microsoft Sans Serif"/>
                <a:cs typeface="Microsoft Sans Serif"/>
              </a:rPr>
              <a:t> </a:t>
            </a:r>
            <a:r>
              <a:rPr sz="1250" spc="-20" dirty="0">
                <a:latin typeface="Microsoft Sans Serif"/>
                <a:cs typeface="Microsoft Sans Serif"/>
              </a:rPr>
              <a:t>Құсайынов «Томирис»</a:t>
            </a:r>
            <a:r>
              <a:rPr sz="1250" spc="-30" dirty="0">
                <a:latin typeface="Microsoft Sans Serif"/>
                <a:cs typeface="Microsoft Sans Serif"/>
              </a:rPr>
              <a:t> </a:t>
            </a:r>
            <a:r>
              <a:rPr sz="1250" spc="-5" dirty="0">
                <a:latin typeface="Microsoft Sans Serif"/>
                <a:cs typeface="Microsoft Sans Serif"/>
              </a:rPr>
              <a:t>драмасы.</a:t>
            </a:r>
            <a:endParaRPr sz="12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2076</Words>
  <Application>Microsoft Office PowerPoint</Application>
  <PresentationFormat>Произвольный</PresentationFormat>
  <Paragraphs>506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Courier New</vt:lpstr>
      <vt:lpstr>Lucida Sans Unicode</vt:lpstr>
      <vt:lpstr>Microsoft Sans Serif</vt:lpstr>
      <vt:lpstr>Roboto</vt:lpstr>
      <vt:lpstr>Roboto Bk</vt:lpstr>
      <vt:lpstr>Times New Roman</vt:lpstr>
      <vt:lpstr>Office Theme</vt:lpstr>
      <vt:lpstr>ҚАУЫМДАСТЫҒЫ</vt:lpstr>
      <vt:lpstr>НОРМАТИВНО-ПРАВОВАЯ БАЗА</vt:lpstr>
      <vt:lpstr>ОРГАНИЗАЦИЯ ЛЕТНЕЙ ШКОЛЫ</vt:lpstr>
      <vt:lpstr>ОРГАНИЗАЦИЯ ЛЕТНЕЙ ШКОЛЫ</vt:lpstr>
      <vt:lpstr>ФУНКЦИИ УЧАСТНИКОВ ОБРАЗОВАТЕЛЬНОГО ПРОЦЕССА</vt:lpstr>
      <vt:lpstr>ОЖИДАЕМЫЕ РЕЗУЛЬТАТЫ</vt:lpstr>
      <vt:lpstr>ОБУЧЕНИЕ ГРАМОТЕ (1 КЛАСС), РУССКИЙ ЯЗЫК (2-4 КЛАССЫ)</vt:lpstr>
      <vt:lpstr>ҚАЗАҚ ТІЛІ МЕН ƏДЕБИЕТІ (5-9 СЫНЫПТАР)</vt:lpstr>
      <vt:lpstr>ҚАЗАҚ ƏДЕБИЕТІ (5-9 СЫНЫПТАР)</vt:lpstr>
      <vt:lpstr>РУССКИЙ ЯЗЫК (5-9 КЛАССЫ)</vt:lpstr>
      <vt:lpstr>РУССКИЙ ЯЗЫК (5-9 КЛАССЫ)</vt:lpstr>
      <vt:lpstr>МАТЕМАТИКА, АЛГЕБРА, ГЕОМЕТРИЯ, АЛГЕБРА И НАЧАЛА АНАЛИЗА (5-9 КЛАССЫ)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ҚАУЫМДАСТЫҒЫ</dc:title>
  <dc:creator>1</dc:creator>
  <cp:lastModifiedBy>1</cp:lastModifiedBy>
  <cp:revision>2</cp:revision>
  <dcterms:created xsi:type="dcterms:W3CDTF">2022-05-23T08:17:46Z</dcterms:created>
  <dcterms:modified xsi:type="dcterms:W3CDTF">2022-05-23T09:26:45Z</dcterms:modified>
</cp:coreProperties>
</file>