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</p:sldIdLst>
  <p:sldSz cx="12179300" cy="6858000"/>
  <p:notesSz cx="121793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60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447" y="2125980"/>
            <a:ext cx="10352405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6895" y="3840480"/>
            <a:ext cx="852551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79300" cy="685085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2179300" cy="791845"/>
          </a:xfrm>
          <a:custGeom>
            <a:avLst/>
            <a:gdLst/>
            <a:ahLst/>
            <a:cxnLst/>
            <a:rect l="l" t="t" r="r" b="b"/>
            <a:pathLst>
              <a:path w="12179300" h="791845">
                <a:moveTo>
                  <a:pt x="12179299" y="791653"/>
                </a:moveTo>
                <a:lnTo>
                  <a:pt x="0" y="791653"/>
                </a:lnTo>
                <a:lnTo>
                  <a:pt x="0" y="0"/>
                </a:lnTo>
                <a:lnTo>
                  <a:pt x="12179299" y="0"/>
                </a:lnTo>
                <a:lnTo>
                  <a:pt x="12179299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578740" cy="85711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0"/>
            <a:ext cx="1513840" cy="791845"/>
          </a:xfrm>
          <a:custGeom>
            <a:avLst/>
            <a:gdLst/>
            <a:ahLst/>
            <a:cxnLst/>
            <a:rect l="l" t="t" r="r" b="b"/>
            <a:pathLst>
              <a:path w="1513840" h="791845">
                <a:moveTo>
                  <a:pt x="1540" y="791653"/>
                </a:moveTo>
                <a:lnTo>
                  <a:pt x="1297" y="742729"/>
                </a:lnTo>
                <a:lnTo>
                  <a:pt x="0" y="2410"/>
                </a:lnTo>
                <a:lnTo>
                  <a:pt x="1513277" y="0"/>
                </a:lnTo>
                <a:lnTo>
                  <a:pt x="1148963" y="787466"/>
                </a:lnTo>
                <a:lnTo>
                  <a:pt x="1540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0"/>
            <a:ext cx="12179300" cy="422909"/>
          </a:xfrm>
          <a:custGeom>
            <a:avLst/>
            <a:gdLst/>
            <a:ahLst/>
            <a:cxnLst/>
            <a:rect l="l" t="t" r="r" b="b"/>
            <a:pathLst>
              <a:path w="12179300" h="422909">
                <a:moveTo>
                  <a:pt x="0" y="0"/>
                </a:moveTo>
                <a:lnTo>
                  <a:pt x="12179299" y="0"/>
                </a:lnTo>
                <a:lnTo>
                  <a:pt x="12179299" y="422670"/>
                </a:lnTo>
                <a:lnTo>
                  <a:pt x="0" y="422670"/>
                </a:lnTo>
                <a:lnTo>
                  <a:pt x="0" y="0"/>
                </a:lnTo>
                <a:close/>
              </a:path>
            </a:pathLst>
          </a:custGeom>
          <a:solidFill>
            <a:srgbClr val="365F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965" y="1577340"/>
            <a:ext cx="529799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2339" y="1577340"/>
            <a:ext cx="529799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79300" cy="685085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2179300" cy="791845"/>
          </a:xfrm>
          <a:custGeom>
            <a:avLst/>
            <a:gdLst/>
            <a:ahLst/>
            <a:cxnLst/>
            <a:rect l="l" t="t" r="r" b="b"/>
            <a:pathLst>
              <a:path w="12179300" h="791845">
                <a:moveTo>
                  <a:pt x="12179299" y="791653"/>
                </a:moveTo>
                <a:lnTo>
                  <a:pt x="0" y="791653"/>
                </a:lnTo>
                <a:lnTo>
                  <a:pt x="0" y="0"/>
                </a:lnTo>
                <a:lnTo>
                  <a:pt x="12179299" y="0"/>
                </a:lnTo>
                <a:lnTo>
                  <a:pt x="12179299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578740" cy="85711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0"/>
            <a:ext cx="1513840" cy="791845"/>
          </a:xfrm>
          <a:custGeom>
            <a:avLst/>
            <a:gdLst/>
            <a:ahLst/>
            <a:cxnLst/>
            <a:rect l="l" t="t" r="r" b="b"/>
            <a:pathLst>
              <a:path w="1513840" h="791845">
                <a:moveTo>
                  <a:pt x="1540" y="791653"/>
                </a:moveTo>
                <a:lnTo>
                  <a:pt x="1297" y="742729"/>
                </a:lnTo>
                <a:lnTo>
                  <a:pt x="0" y="2410"/>
                </a:lnTo>
                <a:lnTo>
                  <a:pt x="1513277" y="0"/>
                </a:lnTo>
                <a:lnTo>
                  <a:pt x="1148963" y="787466"/>
                </a:lnTo>
                <a:lnTo>
                  <a:pt x="1540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15078" y="913447"/>
            <a:ext cx="2207497" cy="327318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18011" y="837327"/>
            <a:ext cx="2207498" cy="327318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273187" y="989568"/>
            <a:ext cx="2055256" cy="29298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79300" cy="685085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2179300" cy="791845"/>
          </a:xfrm>
          <a:custGeom>
            <a:avLst/>
            <a:gdLst/>
            <a:ahLst/>
            <a:cxnLst/>
            <a:rect l="l" t="t" r="r" b="b"/>
            <a:pathLst>
              <a:path w="12179300" h="791845">
                <a:moveTo>
                  <a:pt x="12179299" y="791653"/>
                </a:moveTo>
                <a:lnTo>
                  <a:pt x="0" y="791653"/>
                </a:lnTo>
                <a:lnTo>
                  <a:pt x="0" y="0"/>
                </a:lnTo>
                <a:lnTo>
                  <a:pt x="12179299" y="0"/>
                </a:lnTo>
                <a:lnTo>
                  <a:pt x="12179299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578740" cy="85711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0"/>
            <a:ext cx="1513840" cy="791845"/>
          </a:xfrm>
          <a:custGeom>
            <a:avLst/>
            <a:gdLst/>
            <a:ahLst/>
            <a:cxnLst/>
            <a:rect l="l" t="t" r="r" b="b"/>
            <a:pathLst>
              <a:path w="1513840" h="791845">
                <a:moveTo>
                  <a:pt x="1540" y="791653"/>
                </a:moveTo>
                <a:lnTo>
                  <a:pt x="1297" y="742729"/>
                </a:lnTo>
                <a:lnTo>
                  <a:pt x="0" y="2410"/>
                </a:lnTo>
                <a:lnTo>
                  <a:pt x="1513277" y="0"/>
                </a:lnTo>
                <a:lnTo>
                  <a:pt x="1148963" y="787466"/>
                </a:lnTo>
                <a:lnTo>
                  <a:pt x="1540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0" y="0"/>
            <a:ext cx="12179300" cy="738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393" y="1147391"/>
            <a:ext cx="5177155" cy="23348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0962" y="6377940"/>
            <a:ext cx="3897376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965" y="6377940"/>
            <a:ext cx="28012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9096" y="6377940"/>
            <a:ext cx="28012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v.kz/memleket/entities/kdso/documents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79300" cy="6880225"/>
            <a:chOff x="0" y="0"/>
            <a:chExt cx="12179300" cy="68802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79300" cy="685085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13529" y="5252323"/>
              <a:ext cx="2837776" cy="1271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273187" y="760"/>
              <a:ext cx="0" cy="6851015"/>
            </a:xfrm>
            <a:custGeom>
              <a:avLst/>
              <a:gdLst/>
              <a:ahLst/>
              <a:cxnLst/>
              <a:rect l="l" t="t" r="r" b="b"/>
              <a:pathLst>
                <a:path h="6851015">
                  <a:moveTo>
                    <a:pt x="0" y="0"/>
                  </a:moveTo>
                  <a:lnTo>
                    <a:pt x="0" y="6850855"/>
                  </a:lnTo>
                </a:path>
              </a:pathLst>
            </a:custGeom>
            <a:ln w="28919">
              <a:solidFill>
                <a:srgbClr val="0155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320520" y="635574"/>
            <a:ext cx="230187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20" dirty="0"/>
              <a:t>ҚАУЫМДАСТЫҒЫ</a:t>
            </a:r>
            <a:endParaRPr sz="2000"/>
          </a:p>
        </p:txBody>
      </p:sp>
      <p:sp>
        <p:nvSpPr>
          <p:cNvPr id="9" name="object 9"/>
          <p:cNvSpPr txBox="1"/>
          <p:nvPr/>
        </p:nvSpPr>
        <p:spPr>
          <a:xfrm>
            <a:off x="3694359" y="1235024"/>
            <a:ext cx="7555230" cy="196850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065" marR="5080" indent="229870" algn="ctr">
              <a:lnSpc>
                <a:spcPts val="3820"/>
              </a:lnSpc>
              <a:spcBef>
                <a:spcPts val="219"/>
              </a:spcBef>
            </a:pPr>
            <a:r>
              <a:rPr sz="3200" b="1" spc="-90" dirty="0">
                <a:solidFill>
                  <a:srgbClr val="001F5F"/>
                </a:solidFill>
                <a:latin typeface="Roboto"/>
                <a:cs typeface="Roboto"/>
              </a:rPr>
              <a:t>2021-2022 </a:t>
            </a:r>
            <a:r>
              <a:rPr sz="3200" b="1" spc="220" dirty="0">
                <a:solidFill>
                  <a:srgbClr val="001F5F"/>
                </a:solidFill>
                <a:latin typeface="Roboto"/>
                <a:cs typeface="Roboto"/>
              </a:rPr>
              <a:t>оқу </a:t>
            </a:r>
            <a:r>
              <a:rPr sz="3200" b="1" spc="225" dirty="0">
                <a:solidFill>
                  <a:srgbClr val="001F5F"/>
                </a:solidFill>
                <a:latin typeface="Roboto"/>
                <a:cs typeface="Roboto"/>
              </a:rPr>
              <a:t>жылында </a:t>
            </a:r>
            <a:r>
              <a:rPr sz="3200" b="1" spc="270" dirty="0">
                <a:solidFill>
                  <a:srgbClr val="001F5F"/>
                </a:solidFill>
                <a:latin typeface="Roboto"/>
                <a:cs typeface="Roboto"/>
              </a:rPr>
              <a:t>білім </a:t>
            </a:r>
            <a:r>
              <a:rPr sz="3200" b="1" spc="27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235" dirty="0">
                <a:solidFill>
                  <a:srgbClr val="001F5F"/>
                </a:solidFill>
                <a:latin typeface="Roboto"/>
                <a:cs typeface="Roboto"/>
              </a:rPr>
              <a:t>алушыларды </a:t>
            </a:r>
            <a:r>
              <a:rPr sz="3200" b="1" spc="190" dirty="0">
                <a:solidFill>
                  <a:srgbClr val="001F5F"/>
                </a:solidFill>
                <a:latin typeface="Roboto"/>
                <a:cs typeface="Roboto"/>
              </a:rPr>
              <a:t>қорытынды </a:t>
            </a:r>
            <a:r>
              <a:rPr sz="3200" b="1" spc="19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130" dirty="0">
                <a:solidFill>
                  <a:srgbClr val="001F5F"/>
                </a:solidFill>
                <a:latin typeface="Roboto"/>
                <a:cs typeface="Roboto"/>
              </a:rPr>
              <a:t>аттестаттауды</a:t>
            </a:r>
            <a:r>
              <a:rPr sz="3200" b="1" spc="-2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190" dirty="0">
                <a:solidFill>
                  <a:srgbClr val="001F5F"/>
                </a:solidFill>
                <a:latin typeface="Roboto"/>
                <a:cs typeface="Roboto"/>
              </a:rPr>
              <a:t>ұйымдастыру</a:t>
            </a:r>
            <a:r>
              <a:rPr sz="3200" b="1" spc="3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240" dirty="0">
                <a:solidFill>
                  <a:srgbClr val="001F5F"/>
                </a:solidFill>
                <a:latin typeface="Roboto"/>
                <a:cs typeface="Roboto"/>
              </a:rPr>
              <a:t>және </a:t>
            </a:r>
            <a:r>
              <a:rPr sz="3200" b="1" spc="-78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140" dirty="0">
                <a:solidFill>
                  <a:srgbClr val="001F5F"/>
                </a:solidFill>
                <a:latin typeface="Roboto"/>
                <a:cs typeface="Roboto"/>
              </a:rPr>
              <a:t>өткізу</a:t>
            </a:r>
            <a:r>
              <a:rPr sz="3200" b="1" spc="-4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225" dirty="0">
                <a:solidFill>
                  <a:srgbClr val="001F5F"/>
                </a:solidFill>
                <a:latin typeface="Roboto"/>
                <a:cs typeface="Roboto"/>
              </a:rPr>
              <a:t>туралы</a:t>
            </a:r>
            <a:endParaRPr sz="3200">
              <a:latin typeface="Roboto"/>
              <a:cs typeface="Robo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18238" y="3661368"/>
            <a:ext cx="7728584" cy="148336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065" marR="5080" indent="-3175" algn="ctr">
              <a:lnSpc>
                <a:spcPts val="3820"/>
              </a:lnSpc>
              <a:spcBef>
                <a:spcPts val="215"/>
              </a:spcBef>
            </a:pPr>
            <a:r>
              <a:rPr sz="3200" b="1" spc="235" dirty="0" err="1" smtClean="0">
                <a:solidFill>
                  <a:srgbClr val="001F5F"/>
                </a:solidFill>
                <a:latin typeface="Roboto"/>
                <a:cs typeface="Roboto"/>
              </a:rPr>
              <a:t>Об</a:t>
            </a:r>
            <a:r>
              <a:rPr sz="3200" b="1" spc="235" dirty="0" smtClean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254" dirty="0">
                <a:solidFill>
                  <a:srgbClr val="001F5F"/>
                </a:solidFill>
                <a:latin typeface="Roboto"/>
                <a:cs typeface="Roboto"/>
              </a:rPr>
              <a:t>организации </a:t>
            </a:r>
            <a:r>
              <a:rPr sz="3200" b="1" spc="400" dirty="0">
                <a:solidFill>
                  <a:srgbClr val="001F5F"/>
                </a:solidFill>
                <a:latin typeface="Roboto"/>
                <a:cs typeface="Roboto"/>
              </a:rPr>
              <a:t>и </a:t>
            </a:r>
            <a:r>
              <a:rPr sz="3200" b="1" spc="229" dirty="0">
                <a:solidFill>
                  <a:srgbClr val="001F5F"/>
                </a:solidFill>
                <a:latin typeface="Roboto"/>
                <a:cs typeface="Roboto"/>
              </a:rPr>
              <a:t>проведении </a:t>
            </a:r>
            <a:r>
              <a:rPr sz="3200" b="1" spc="23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229" dirty="0">
                <a:solidFill>
                  <a:srgbClr val="001F5F"/>
                </a:solidFill>
                <a:latin typeface="Roboto"/>
                <a:cs typeface="Roboto"/>
              </a:rPr>
              <a:t>итоговой</a:t>
            </a:r>
            <a:r>
              <a:rPr sz="3200" b="1" spc="-4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200" dirty="0">
                <a:solidFill>
                  <a:srgbClr val="001F5F"/>
                </a:solidFill>
                <a:latin typeface="Roboto"/>
                <a:cs typeface="Roboto"/>
              </a:rPr>
              <a:t>аттестации</a:t>
            </a:r>
            <a:r>
              <a:rPr sz="3200" b="1" spc="8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250" dirty="0">
                <a:solidFill>
                  <a:srgbClr val="001F5F"/>
                </a:solidFill>
                <a:latin typeface="Roboto"/>
                <a:cs typeface="Roboto"/>
              </a:rPr>
              <a:t>обучающихся </a:t>
            </a:r>
            <a:r>
              <a:rPr sz="3200" b="1" spc="-78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175" dirty="0">
                <a:solidFill>
                  <a:srgbClr val="001F5F"/>
                </a:solidFill>
                <a:latin typeface="Roboto"/>
                <a:cs typeface="Roboto"/>
              </a:rPr>
              <a:t>в</a:t>
            </a:r>
            <a:r>
              <a:rPr sz="3200" b="1" spc="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-90" dirty="0">
                <a:solidFill>
                  <a:srgbClr val="001F5F"/>
                </a:solidFill>
                <a:latin typeface="Roboto"/>
                <a:cs typeface="Roboto"/>
              </a:rPr>
              <a:t>2021-2022</a:t>
            </a:r>
            <a:r>
              <a:rPr sz="3200" b="1" spc="-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254" dirty="0" err="1">
                <a:solidFill>
                  <a:srgbClr val="001F5F"/>
                </a:solidFill>
                <a:latin typeface="Roboto"/>
                <a:cs typeface="Roboto"/>
              </a:rPr>
              <a:t>учебном</a:t>
            </a:r>
            <a:r>
              <a:rPr sz="3200" b="1" spc="4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3200" b="1" spc="130" dirty="0" err="1" smtClean="0">
                <a:solidFill>
                  <a:srgbClr val="001F5F"/>
                </a:solidFill>
                <a:latin typeface="Roboto"/>
                <a:cs typeface="Roboto"/>
              </a:rPr>
              <a:t>году</a:t>
            </a:r>
            <a:endParaRPr sz="3200" dirty="0">
              <a:latin typeface="Roboto"/>
              <a:cs typeface="Roboto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8450" y="838200"/>
            <a:ext cx="25908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1400" b="1" cap="all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​КОММУНАЛЬНОЕ ГОСУДАРСТВЕННОЕ УЧРЕЖДЕНИЕ </a:t>
            </a:r>
            <a:endParaRPr lang="ru-RU" sz="1400" b="1" cap="all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/>
            <a:r>
              <a:rPr lang="ru-RU" sz="1400" b="1" cap="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b="1" cap="all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ШКОЛА - ИНТЕРНАТ ДЛЯ ДЕТЕЙ ИЗ МНОГОДЕТНЫХ И МАЛООБЕСПЕЧЕННЫХ СЕМЕЙ» ОТДЕЛА ОБРАЗОВАНИЯ ГОРОДА БАЛХАШ УПРАВЛЕНИЯ ОБРАЗОВАНИЯ КАРАГАНДИНСКОЙ ОБЛАСТИ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810" y="3294076"/>
            <a:ext cx="348297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350" dirty="0">
                <a:solidFill>
                  <a:srgbClr val="001F5F"/>
                </a:solidFill>
                <a:latin typeface="Arial"/>
                <a:cs typeface="Arial"/>
              </a:rPr>
              <a:t>Ит</a:t>
            </a:r>
            <a:r>
              <a:rPr sz="3200" b="1" spc="-330" dirty="0">
                <a:solidFill>
                  <a:srgbClr val="001F5F"/>
                </a:solidFill>
                <a:latin typeface="Arial"/>
                <a:cs typeface="Arial"/>
              </a:rPr>
              <a:t>оговая</a:t>
            </a:r>
            <a:r>
              <a:rPr sz="3200" b="1" spc="-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spc="-320" dirty="0">
                <a:solidFill>
                  <a:srgbClr val="001F5F"/>
                </a:solidFill>
                <a:latin typeface="Arial"/>
                <a:cs typeface="Arial"/>
              </a:rPr>
              <a:t>аттестация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021706" y="3336620"/>
            <a:ext cx="791210" cy="565150"/>
            <a:chOff x="4021706" y="3336620"/>
            <a:chExt cx="791210" cy="565150"/>
          </a:xfrm>
        </p:grpSpPr>
        <p:sp>
          <p:nvSpPr>
            <p:cNvPr id="4" name="object 4"/>
            <p:cNvSpPr/>
            <p:nvPr/>
          </p:nvSpPr>
          <p:spPr>
            <a:xfrm>
              <a:off x="4034393" y="3349307"/>
              <a:ext cx="765810" cy="539750"/>
            </a:xfrm>
            <a:custGeom>
              <a:avLst/>
              <a:gdLst/>
              <a:ahLst/>
              <a:cxnLst/>
              <a:rect l="l" t="t" r="r" b="b"/>
              <a:pathLst>
                <a:path w="765810" h="539750">
                  <a:moveTo>
                    <a:pt x="495963" y="539437"/>
                  </a:moveTo>
                  <a:lnTo>
                    <a:pt x="495963" y="404578"/>
                  </a:lnTo>
                  <a:lnTo>
                    <a:pt x="0" y="404578"/>
                  </a:lnTo>
                  <a:lnTo>
                    <a:pt x="0" y="134859"/>
                  </a:lnTo>
                  <a:lnTo>
                    <a:pt x="495963" y="134859"/>
                  </a:lnTo>
                  <a:lnTo>
                    <a:pt x="495963" y="0"/>
                  </a:lnTo>
                  <a:lnTo>
                    <a:pt x="765682" y="269718"/>
                  </a:lnTo>
                  <a:lnTo>
                    <a:pt x="495963" y="539437"/>
                  </a:lnTo>
                  <a:close/>
                </a:path>
              </a:pathLst>
            </a:custGeom>
            <a:solidFill>
              <a:srgbClr val="B7CC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034393" y="3349307"/>
              <a:ext cx="765810" cy="539750"/>
            </a:xfrm>
            <a:custGeom>
              <a:avLst/>
              <a:gdLst/>
              <a:ahLst/>
              <a:cxnLst/>
              <a:rect l="l" t="t" r="r" b="b"/>
              <a:pathLst>
                <a:path w="765810" h="539750">
                  <a:moveTo>
                    <a:pt x="0" y="404578"/>
                  </a:moveTo>
                  <a:lnTo>
                    <a:pt x="495963" y="404578"/>
                  </a:lnTo>
                  <a:lnTo>
                    <a:pt x="495963" y="539437"/>
                  </a:lnTo>
                  <a:lnTo>
                    <a:pt x="765682" y="269718"/>
                  </a:lnTo>
                  <a:lnTo>
                    <a:pt x="495963" y="0"/>
                  </a:lnTo>
                  <a:lnTo>
                    <a:pt x="495963" y="134859"/>
                  </a:lnTo>
                  <a:lnTo>
                    <a:pt x="0" y="134859"/>
                  </a:lnTo>
                  <a:lnTo>
                    <a:pt x="0" y="404578"/>
                  </a:lnTo>
                  <a:close/>
                </a:path>
              </a:pathLst>
            </a:custGeom>
            <a:ln w="2537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102587" y="1046779"/>
            <a:ext cx="6780530" cy="200088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just">
              <a:lnSpc>
                <a:spcPct val="101499"/>
              </a:lnSpc>
              <a:spcBef>
                <a:spcPts val="70"/>
              </a:spcBef>
            </a:pP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1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170" dirty="0">
                <a:solidFill>
                  <a:srgbClr val="001F5F"/>
                </a:solidFill>
                <a:latin typeface="Arial"/>
                <a:cs typeface="Arial"/>
              </a:rPr>
              <a:t>Приказ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25" dirty="0">
                <a:solidFill>
                  <a:srgbClr val="001F5F"/>
                </a:solidFill>
                <a:latin typeface="Arial"/>
                <a:cs typeface="Arial"/>
              </a:rPr>
              <a:t>МОН</a:t>
            </a:r>
            <a:r>
              <a:rPr sz="1600" b="1" spc="-2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85" dirty="0">
                <a:solidFill>
                  <a:srgbClr val="001F5F"/>
                </a:solidFill>
                <a:latin typeface="Arial"/>
                <a:cs typeface="Arial"/>
              </a:rPr>
              <a:t>РК</a:t>
            </a:r>
            <a:r>
              <a:rPr sz="1600" b="1" spc="-1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60" dirty="0">
                <a:solidFill>
                  <a:srgbClr val="001F5F"/>
                </a:solidFill>
                <a:latin typeface="Arial"/>
                <a:cs typeface="Arial"/>
              </a:rPr>
              <a:t>от</a:t>
            </a:r>
            <a:r>
              <a:rPr sz="1600" b="1" spc="-1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45" dirty="0">
                <a:solidFill>
                  <a:srgbClr val="001F5F"/>
                </a:solidFill>
                <a:latin typeface="Arial"/>
                <a:cs typeface="Arial"/>
              </a:rPr>
              <a:t>20.04.2022г</a:t>
            </a:r>
            <a:r>
              <a:rPr sz="1600" b="1" spc="-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325" dirty="0">
                <a:solidFill>
                  <a:srgbClr val="001F5F"/>
                </a:solidFill>
                <a:latin typeface="Arial"/>
                <a:cs typeface="Arial"/>
              </a:rPr>
              <a:t>№</a:t>
            </a:r>
            <a:r>
              <a:rPr sz="1600" b="1" spc="-3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159</a:t>
            </a:r>
            <a:r>
              <a:rPr sz="1600" b="1" spc="-1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«Об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утверждении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сроков</a:t>
            </a:r>
            <a:r>
              <a:rPr sz="16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завершения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2021-2022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учебного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года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проведения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итоговой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аттестации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в 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организациях</a:t>
            </a:r>
            <a:r>
              <a:rPr sz="16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среднего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образования».</a:t>
            </a:r>
            <a:endParaRPr sz="1600">
              <a:latin typeface="Microsoft Sans Serif"/>
              <a:cs typeface="Microsoft Sans Serif"/>
            </a:endParaRPr>
          </a:p>
          <a:p>
            <a:pPr marL="12700" marR="8890" algn="just">
              <a:lnSpc>
                <a:spcPct val="101499"/>
              </a:lnSpc>
            </a:pP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2.</a:t>
            </a:r>
            <a:r>
              <a:rPr sz="1600" b="1" spc="-150" dirty="0">
                <a:solidFill>
                  <a:srgbClr val="001F5F"/>
                </a:solidFill>
                <a:latin typeface="Arial"/>
                <a:cs typeface="Arial"/>
              </a:rPr>
              <a:t>Приказ</a:t>
            </a:r>
            <a:r>
              <a:rPr sz="1600" b="1" spc="-1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25" dirty="0">
                <a:solidFill>
                  <a:srgbClr val="001F5F"/>
                </a:solidFill>
                <a:latin typeface="Arial"/>
                <a:cs typeface="Arial"/>
              </a:rPr>
              <a:t>МОН</a:t>
            </a:r>
            <a:r>
              <a:rPr sz="1600" b="1" spc="-2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85" dirty="0">
                <a:solidFill>
                  <a:srgbClr val="001F5F"/>
                </a:solidFill>
                <a:latin typeface="Arial"/>
                <a:cs typeface="Arial"/>
              </a:rPr>
              <a:t>РК</a:t>
            </a:r>
            <a:r>
              <a:rPr sz="1600" b="1" spc="-1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60" dirty="0">
                <a:solidFill>
                  <a:srgbClr val="001F5F"/>
                </a:solidFill>
                <a:latin typeface="Arial"/>
                <a:cs typeface="Arial"/>
              </a:rPr>
              <a:t>от</a:t>
            </a:r>
            <a:r>
              <a:rPr sz="1600" b="1" spc="-1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40" dirty="0">
                <a:solidFill>
                  <a:srgbClr val="001F5F"/>
                </a:solidFill>
                <a:latin typeface="Arial"/>
                <a:cs typeface="Arial"/>
              </a:rPr>
              <a:t>18.03.2008г.</a:t>
            </a:r>
            <a:r>
              <a:rPr sz="1600" b="1" spc="-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325" dirty="0">
                <a:solidFill>
                  <a:srgbClr val="001F5F"/>
                </a:solidFill>
                <a:latin typeface="Arial"/>
                <a:cs typeface="Arial"/>
              </a:rPr>
              <a:t>№</a:t>
            </a:r>
            <a:r>
              <a:rPr sz="1600" b="1" spc="-3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125</a:t>
            </a:r>
            <a:r>
              <a:rPr sz="1600" b="1" spc="-1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«Об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утверждении</a:t>
            </a:r>
            <a:r>
              <a:rPr sz="16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Типовых</a:t>
            </a:r>
            <a:r>
              <a:rPr sz="1600" spc="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правил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проведения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текущего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 контроля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успеваемости,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промежуточной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итоговой аттестации 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организаций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среднего,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технического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профессионального,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послесреднего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образования»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(зарегистрирован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Реестре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государственной 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регистрации</a:t>
            </a:r>
            <a:r>
              <a:rPr sz="16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нормативных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правовых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актов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Республики</a:t>
            </a:r>
            <a:r>
              <a:rPr sz="16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Казахстан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под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№</a:t>
            </a:r>
            <a:r>
              <a:rPr sz="16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5191).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38659" y="3336741"/>
            <a:ext cx="254190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i="1" spc="-229" dirty="0">
                <a:solidFill>
                  <a:srgbClr val="001F5F"/>
                </a:solidFill>
                <a:latin typeface="Arial"/>
                <a:cs typeface="Arial"/>
              </a:rPr>
              <a:t>общеобразовательных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81888" y="3336741"/>
            <a:ext cx="382651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896235">
              <a:lnSpc>
                <a:spcPct val="100000"/>
              </a:lnSpc>
              <a:spcBef>
                <a:spcPts val="95"/>
              </a:spcBef>
              <a:tabLst>
                <a:tab pos="1416685" algn="l"/>
                <a:tab pos="2595245" algn="l"/>
              </a:tabLst>
            </a:pPr>
            <a:r>
              <a:rPr sz="2000" b="1" i="1" spc="-210" dirty="0">
                <a:solidFill>
                  <a:srgbClr val="001F5F"/>
                </a:solidFill>
                <a:latin typeface="Arial"/>
                <a:cs typeface="Arial"/>
              </a:rPr>
              <a:t>уч</a:t>
            </a:r>
            <a:r>
              <a:rPr sz="2000" b="1" i="1" spc="-190" dirty="0">
                <a:solidFill>
                  <a:srgbClr val="001F5F"/>
                </a:solidFill>
                <a:latin typeface="Arial"/>
                <a:cs typeface="Arial"/>
              </a:rPr>
              <a:t>ебных  </a:t>
            </a:r>
            <a:r>
              <a:rPr sz="2000" b="1" i="1" spc="-200" dirty="0">
                <a:solidFill>
                  <a:srgbClr val="001F5F"/>
                </a:solidFill>
                <a:latin typeface="Arial"/>
                <a:cs typeface="Arial"/>
              </a:rPr>
              <a:t>среднего,	</a:t>
            </a:r>
            <a:r>
              <a:rPr sz="2000" b="1" i="1" spc="-235" dirty="0">
                <a:solidFill>
                  <a:srgbClr val="001F5F"/>
                </a:solidFill>
                <a:latin typeface="Arial"/>
                <a:cs typeface="Arial"/>
              </a:rPr>
              <a:t>общего	</a:t>
            </a:r>
            <a:r>
              <a:rPr sz="2000" b="1" i="1" spc="-210" dirty="0">
                <a:solidFill>
                  <a:srgbClr val="001F5F"/>
                </a:solidFill>
                <a:latin typeface="Arial"/>
                <a:cs typeface="Arial"/>
              </a:rPr>
              <a:t>среднего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493523" y="3336741"/>
            <a:ext cx="1377315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07975">
              <a:lnSpc>
                <a:spcPct val="100000"/>
              </a:lnSpc>
              <a:spcBef>
                <a:spcPts val="95"/>
              </a:spcBef>
            </a:pPr>
            <a:r>
              <a:rPr sz="2000" b="1" i="1" spc="-225" dirty="0">
                <a:solidFill>
                  <a:srgbClr val="001F5F"/>
                </a:solidFill>
                <a:latin typeface="Arial"/>
                <a:cs typeface="Arial"/>
              </a:rPr>
              <a:t>програм</a:t>
            </a:r>
            <a:r>
              <a:rPr sz="2000" b="1" i="1" spc="-160" dirty="0">
                <a:solidFill>
                  <a:srgbClr val="001F5F"/>
                </a:solidFill>
                <a:latin typeface="Arial"/>
                <a:cs typeface="Arial"/>
              </a:rPr>
              <a:t>м  </a:t>
            </a:r>
            <a:r>
              <a:rPr sz="2000" b="1" i="1" spc="-215" dirty="0">
                <a:solidFill>
                  <a:srgbClr val="001F5F"/>
                </a:solidFill>
                <a:latin typeface="Arial"/>
                <a:cs typeface="Arial"/>
              </a:rPr>
              <a:t>образования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2585" y="3336741"/>
            <a:ext cx="1454785" cy="939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000" b="1" i="1" spc="-225" dirty="0">
                <a:solidFill>
                  <a:srgbClr val="001F5F"/>
                </a:solidFill>
                <a:latin typeface="Arial"/>
                <a:cs typeface="Arial"/>
              </a:rPr>
              <a:t>Освоение </a:t>
            </a:r>
            <a:r>
              <a:rPr sz="2000" b="1" i="1" spc="-2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i="1" spc="-215" dirty="0">
                <a:solidFill>
                  <a:srgbClr val="001F5F"/>
                </a:solidFill>
                <a:latin typeface="Arial"/>
                <a:cs typeface="Arial"/>
              </a:rPr>
              <a:t>основного </a:t>
            </a:r>
            <a:r>
              <a:rPr sz="2000" b="1" i="1" spc="-2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i="1" spc="-229" dirty="0">
                <a:solidFill>
                  <a:srgbClr val="001F5F"/>
                </a:solidFill>
                <a:latin typeface="Arial"/>
                <a:cs typeface="Arial"/>
              </a:rPr>
              <a:t>завершается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29950" y="3945706"/>
            <a:ext cx="494919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52625" algn="l"/>
                <a:tab pos="3413125" algn="l"/>
              </a:tabLst>
            </a:pPr>
            <a:r>
              <a:rPr sz="2000" b="1" i="1" spc="-225" dirty="0">
                <a:solidFill>
                  <a:srgbClr val="001F5F"/>
                </a:solidFill>
                <a:latin typeface="Arial"/>
                <a:cs typeface="Arial"/>
              </a:rPr>
              <a:t>обязательной	</a:t>
            </a:r>
            <a:r>
              <a:rPr sz="2000" b="1" i="1" spc="-229" dirty="0">
                <a:solidFill>
                  <a:srgbClr val="001F5F"/>
                </a:solidFill>
                <a:latin typeface="Arial"/>
                <a:cs typeface="Arial"/>
              </a:rPr>
              <a:t>итоговой	</a:t>
            </a:r>
            <a:r>
              <a:rPr sz="2000" b="1" i="1" spc="-245" dirty="0">
                <a:solidFill>
                  <a:srgbClr val="001F5F"/>
                </a:solidFill>
                <a:latin typeface="Arial"/>
                <a:cs typeface="Arial"/>
              </a:rPr>
              <a:t>аттестацией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86273" y="4250188"/>
            <a:ext cx="6136005" cy="15741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8625">
              <a:lnSpc>
                <a:spcPct val="100000"/>
              </a:lnSpc>
              <a:spcBef>
                <a:spcPts val="95"/>
              </a:spcBef>
            </a:pPr>
            <a:r>
              <a:rPr sz="2000" b="1" i="1" spc="-235" dirty="0">
                <a:solidFill>
                  <a:srgbClr val="001F5F"/>
                </a:solidFill>
                <a:latin typeface="Arial"/>
                <a:cs typeface="Arial"/>
              </a:rPr>
              <a:t>обучающихся</a:t>
            </a:r>
            <a:r>
              <a:rPr sz="2000" b="1" i="1" spc="-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i="1" spc="-225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000" b="1" i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i="1" spc="-229" dirty="0">
                <a:solidFill>
                  <a:srgbClr val="001F5F"/>
                </a:solidFill>
                <a:latin typeface="Arial"/>
                <a:cs typeface="Arial"/>
              </a:rPr>
              <a:t>проводится</a:t>
            </a:r>
            <a:r>
              <a:rPr sz="2000" b="1" i="1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i="1" spc="-22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2000" b="1" i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i="1" spc="-320" dirty="0">
                <a:solidFill>
                  <a:srgbClr val="001F5F"/>
                </a:solidFill>
                <a:latin typeface="Arial"/>
                <a:cs typeface="Arial"/>
              </a:rPr>
              <a:t>ф</a:t>
            </a:r>
            <a:r>
              <a:rPr sz="2000" b="1" i="1" spc="-240" dirty="0">
                <a:solidFill>
                  <a:srgbClr val="001F5F"/>
                </a:solidFill>
                <a:latin typeface="Arial"/>
                <a:cs typeface="Arial"/>
              </a:rPr>
              <a:t>орм</a:t>
            </a:r>
            <a:r>
              <a:rPr sz="2000" b="1" i="1" spc="-165" dirty="0">
                <a:solidFill>
                  <a:srgbClr val="001F5F"/>
                </a:solidFill>
                <a:latin typeface="Arial"/>
                <a:cs typeface="Arial"/>
              </a:rPr>
              <a:t>е: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Arial"/>
              <a:cs typeface="Arial"/>
            </a:endParaRPr>
          </a:p>
          <a:p>
            <a:pPr marL="428625" indent="-416559">
              <a:lnSpc>
                <a:spcPts val="2400"/>
              </a:lnSpc>
              <a:buAutoNum type="arabicParenR"/>
              <a:tabLst>
                <a:tab pos="428625" algn="l"/>
                <a:tab pos="429259" algn="l"/>
              </a:tabLst>
            </a:pP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ит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оговы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000" b="1" spc="-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35" dirty="0">
                <a:solidFill>
                  <a:srgbClr val="001F5F"/>
                </a:solidFill>
                <a:latin typeface="Arial"/>
                <a:cs typeface="Arial"/>
              </a:rPr>
              <a:t>вы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пускны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000" b="1" spc="-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экзам</a:t>
            </a:r>
            <a:r>
              <a:rPr sz="2000" b="1" spc="-225" dirty="0">
                <a:solidFill>
                  <a:srgbClr val="001F5F"/>
                </a:solidFill>
                <a:latin typeface="Arial"/>
                <a:cs typeface="Arial"/>
              </a:rPr>
              <a:t>ены</a:t>
            </a:r>
            <a:endParaRPr sz="2000">
              <a:latin typeface="Arial"/>
              <a:cs typeface="Arial"/>
            </a:endParaRPr>
          </a:p>
          <a:p>
            <a:pPr marL="428625">
              <a:lnSpc>
                <a:spcPts val="2400"/>
              </a:lnSpc>
            </a:pP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</a:t>
            </a:r>
            <a:r>
              <a:rPr sz="20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20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>
                <a:solidFill>
                  <a:srgbClr val="001F5F"/>
                </a:solidFill>
                <a:latin typeface="Microsoft Sans Serif"/>
                <a:cs typeface="Microsoft Sans Serif"/>
              </a:rPr>
              <a:t>9</a:t>
            </a:r>
            <a:r>
              <a:rPr sz="2000" spc="-4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smtClean="0">
                <a:solidFill>
                  <a:srgbClr val="001F5F"/>
                </a:solidFill>
                <a:latin typeface="Microsoft Sans Serif"/>
                <a:cs typeface="Microsoft Sans Serif"/>
              </a:rPr>
              <a:t>класса</a:t>
            </a:r>
            <a:r>
              <a:rPr sz="2000" spc="-60" smtClean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325" dirty="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20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2000" b="1" spc="-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185" dirty="0">
                <a:solidFill>
                  <a:srgbClr val="001F5F"/>
                </a:solidFill>
                <a:latin typeface="Arial"/>
                <a:cs typeface="Arial"/>
              </a:rPr>
              <a:t>28.05</a:t>
            </a:r>
            <a:r>
              <a:rPr sz="20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по</a:t>
            </a:r>
            <a:r>
              <a:rPr sz="2000" b="1" spc="-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160" dirty="0">
                <a:solidFill>
                  <a:srgbClr val="001F5F"/>
                </a:solidFill>
                <a:latin typeface="Arial"/>
                <a:cs typeface="Arial"/>
              </a:rPr>
              <a:t>06.06.2022г</a:t>
            </a:r>
            <a:r>
              <a:rPr sz="20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.;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733336" y="251799"/>
            <a:ext cx="5640705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Завершение</a:t>
            </a:r>
            <a:r>
              <a:rPr spc="-60" dirty="0"/>
              <a:t> </a:t>
            </a:r>
            <a:r>
              <a:rPr spc="-5" dirty="0"/>
              <a:t>2021-2022</a:t>
            </a:r>
            <a:r>
              <a:rPr spc="-50" dirty="0"/>
              <a:t> </a:t>
            </a:r>
            <a:r>
              <a:rPr spc="-15" dirty="0"/>
              <a:t>учебного</a:t>
            </a:r>
            <a:r>
              <a:rPr spc="55" dirty="0"/>
              <a:t> </a:t>
            </a:r>
            <a:r>
              <a:rPr spc="-20" dirty="0"/>
              <a:t>года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33751" y="180737"/>
            <a:ext cx="4824095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57500" algn="l"/>
              </a:tabLst>
            </a:pPr>
            <a:r>
              <a:rPr spc="-310" dirty="0"/>
              <a:t>ДЛЯ</a:t>
            </a:r>
            <a:r>
              <a:rPr spc="-175" dirty="0"/>
              <a:t> </a:t>
            </a:r>
            <a:r>
              <a:rPr spc="-335" dirty="0"/>
              <a:t>ОБУЧАЮЩИХСЯ</a:t>
            </a:r>
            <a:r>
              <a:rPr dirty="0"/>
              <a:t>	</a:t>
            </a:r>
            <a:r>
              <a:rPr spc="-245">
                <a:solidFill>
                  <a:srgbClr val="E26C08"/>
                </a:solidFill>
              </a:rPr>
              <a:t>9</a:t>
            </a:r>
            <a:r>
              <a:rPr spc="-165">
                <a:solidFill>
                  <a:srgbClr val="E26C08"/>
                </a:solidFill>
              </a:rPr>
              <a:t> </a:t>
            </a:r>
            <a:r>
              <a:rPr lang="ru-RU" spc="-195" dirty="0" smtClean="0">
                <a:solidFill>
                  <a:srgbClr val="E26C08"/>
                </a:solidFill>
              </a:rPr>
              <a:t> </a:t>
            </a:r>
            <a:r>
              <a:rPr spc="-310" smtClean="0">
                <a:solidFill>
                  <a:srgbClr val="E26C08"/>
                </a:solidFill>
              </a:rPr>
              <a:t>КЛАССОВ</a:t>
            </a:r>
            <a:endParaRPr spc="-310" dirty="0">
              <a:solidFill>
                <a:srgbClr val="E26C08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36401" y="634289"/>
            <a:ext cx="236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370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5777" y="592512"/>
            <a:ext cx="12065000" cy="5932170"/>
            <a:chOff x="55777" y="592512"/>
            <a:chExt cx="12065000" cy="593217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313" y="592512"/>
              <a:ext cx="12012920" cy="203624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829073" y="2794126"/>
              <a:ext cx="9525" cy="1370330"/>
            </a:xfrm>
            <a:custGeom>
              <a:avLst/>
              <a:gdLst/>
              <a:ahLst/>
              <a:cxnLst/>
              <a:rect l="l" t="t" r="r" b="b"/>
              <a:pathLst>
                <a:path w="9525" h="1370329">
                  <a:moveTo>
                    <a:pt x="9512" y="1332103"/>
                  </a:moveTo>
                  <a:lnTo>
                    <a:pt x="0" y="1332103"/>
                  </a:lnTo>
                  <a:lnTo>
                    <a:pt x="0" y="1370164"/>
                  </a:lnTo>
                  <a:lnTo>
                    <a:pt x="9512" y="1370164"/>
                  </a:lnTo>
                  <a:lnTo>
                    <a:pt x="9512" y="1332103"/>
                  </a:lnTo>
                  <a:close/>
                </a:path>
                <a:path w="9525" h="1370329">
                  <a:moveTo>
                    <a:pt x="9512" y="1265504"/>
                  </a:moveTo>
                  <a:lnTo>
                    <a:pt x="0" y="1265504"/>
                  </a:lnTo>
                  <a:lnTo>
                    <a:pt x="0" y="1303566"/>
                  </a:lnTo>
                  <a:lnTo>
                    <a:pt x="9512" y="1303566"/>
                  </a:lnTo>
                  <a:lnTo>
                    <a:pt x="9512" y="1265504"/>
                  </a:lnTo>
                  <a:close/>
                </a:path>
                <a:path w="9525" h="1370329">
                  <a:moveTo>
                    <a:pt x="9512" y="1198892"/>
                  </a:moveTo>
                  <a:lnTo>
                    <a:pt x="0" y="1198892"/>
                  </a:lnTo>
                  <a:lnTo>
                    <a:pt x="0" y="1236954"/>
                  </a:lnTo>
                  <a:lnTo>
                    <a:pt x="9512" y="1236954"/>
                  </a:lnTo>
                  <a:lnTo>
                    <a:pt x="9512" y="1198892"/>
                  </a:lnTo>
                  <a:close/>
                </a:path>
                <a:path w="9525" h="1370329">
                  <a:moveTo>
                    <a:pt x="9512" y="1132293"/>
                  </a:moveTo>
                  <a:lnTo>
                    <a:pt x="0" y="1132293"/>
                  </a:lnTo>
                  <a:lnTo>
                    <a:pt x="0" y="1170355"/>
                  </a:lnTo>
                  <a:lnTo>
                    <a:pt x="9512" y="1170355"/>
                  </a:lnTo>
                  <a:lnTo>
                    <a:pt x="9512" y="1132293"/>
                  </a:lnTo>
                  <a:close/>
                </a:path>
                <a:path w="9525" h="1370329">
                  <a:moveTo>
                    <a:pt x="9512" y="1065682"/>
                  </a:moveTo>
                  <a:lnTo>
                    <a:pt x="0" y="1065682"/>
                  </a:lnTo>
                  <a:lnTo>
                    <a:pt x="0" y="1103744"/>
                  </a:lnTo>
                  <a:lnTo>
                    <a:pt x="9512" y="1103744"/>
                  </a:lnTo>
                  <a:lnTo>
                    <a:pt x="9512" y="1065682"/>
                  </a:lnTo>
                  <a:close/>
                </a:path>
                <a:path w="9525" h="1370329">
                  <a:moveTo>
                    <a:pt x="9512" y="999083"/>
                  </a:moveTo>
                  <a:lnTo>
                    <a:pt x="0" y="999083"/>
                  </a:lnTo>
                  <a:lnTo>
                    <a:pt x="0" y="1037145"/>
                  </a:lnTo>
                  <a:lnTo>
                    <a:pt x="9512" y="1037145"/>
                  </a:lnTo>
                  <a:lnTo>
                    <a:pt x="9512" y="999083"/>
                  </a:lnTo>
                  <a:close/>
                </a:path>
                <a:path w="9525" h="1370329">
                  <a:moveTo>
                    <a:pt x="9512" y="932472"/>
                  </a:moveTo>
                  <a:lnTo>
                    <a:pt x="0" y="932472"/>
                  </a:lnTo>
                  <a:lnTo>
                    <a:pt x="0" y="970534"/>
                  </a:lnTo>
                  <a:lnTo>
                    <a:pt x="9512" y="970534"/>
                  </a:lnTo>
                  <a:lnTo>
                    <a:pt x="9512" y="932472"/>
                  </a:lnTo>
                  <a:close/>
                </a:path>
                <a:path w="9525" h="1370329">
                  <a:moveTo>
                    <a:pt x="9512" y="865873"/>
                  </a:moveTo>
                  <a:lnTo>
                    <a:pt x="0" y="865873"/>
                  </a:lnTo>
                  <a:lnTo>
                    <a:pt x="0" y="903922"/>
                  </a:lnTo>
                  <a:lnTo>
                    <a:pt x="9512" y="903922"/>
                  </a:lnTo>
                  <a:lnTo>
                    <a:pt x="9512" y="865873"/>
                  </a:lnTo>
                  <a:close/>
                </a:path>
                <a:path w="9525" h="1370329">
                  <a:moveTo>
                    <a:pt x="9512" y="799261"/>
                  </a:moveTo>
                  <a:lnTo>
                    <a:pt x="0" y="799261"/>
                  </a:lnTo>
                  <a:lnTo>
                    <a:pt x="0" y="837323"/>
                  </a:lnTo>
                  <a:lnTo>
                    <a:pt x="9512" y="837323"/>
                  </a:lnTo>
                  <a:lnTo>
                    <a:pt x="9512" y="799261"/>
                  </a:lnTo>
                  <a:close/>
                </a:path>
                <a:path w="9525" h="1370329">
                  <a:moveTo>
                    <a:pt x="9512" y="599440"/>
                  </a:moveTo>
                  <a:lnTo>
                    <a:pt x="0" y="599440"/>
                  </a:lnTo>
                  <a:lnTo>
                    <a:pt x="0" y="637501"/>
                  </a:lnTo>
                  <a:lnTo>
                    <a:pt x="9512" y="637501"/>
                  </a:lnTo>
                  <a:lnTo>
                    <a:pt x="9512" y="599440"/>
                  </a:lnTo>
                  <a:close/>
                </a:path>
                <a:path w="9525" h="1370329">
                  <a:moveTo>
                    <a:pt x="9512" y="532841"/>
                  </a:moveTo>
                  <a:lnTo>
                    <a:pt x="0" y="532841"/>
                  </a:lnTo>
                  <a:lnTo>
                    <a:pt x="0" y="570903"/>
                  </a:lnTo>
                  <a:lnTo>
                    <a:pt x="9512" y="570903"/>
                  </a:lnTo>
                  <a:lnTo>
                    <a:pt x="9512" y="532841"/>
                  </a:lnTo>
                  <a:close/>
                </a:path>
                <a:path w="9525" h="1370329">
                  <a:moveTo>
                    <a:pt x="9512" y="466229"/>
                  </a:moveTo>
                  <a:lnTo>
                    <a:pt x="0" y="466229"/>
                  </a:lnTo>
                  <a:lnTo>
                    <a:pt x="0" y="504291"/>
                  </a:lnTo>
                  <a:lnTo>
                    <a:pt x="9512" y="504291"/>
                  </a:lnTo>
                  <a:lnTo>
                    <a:pt x="9512" y="466229"/>
                  </a:lnTo>
                  <a:close/>
                </a:path>
                <a:path w="9525" h="1370329">
                  <a:moveTo>
                    <a:pt x="9512" y="399630"/>
                  </a:moveTo>
                  <a:lnTo>
                    <a:pt x="0" y="399630"/>
                  </a:lnTo>
                  <a:lnTo>
                    <a:pt x="0" y="437692"/>
                  </a:lnTo>
                  <a:lnTo>
                    <a:pt x="9512" y="437692"/>
                  </a:lnTo>
                  <a:lnTo>
                    <a:pt x="9512" y="399630"/>
                  </a:lnTo>
                  <a:close/>
                </a:path>
                <a:path w="9525" h="1370329">
                  <a:moveTo>
                    <a:pt x="9512" y="333019"/>
                  </a:moveTo>
                  <a:lnTo>
                    <a:pt x="0" y="333019"/>
                  </a:lnTo>
                  <a:lnTo>
                    <a:pt x="0" y="371081"/>
                  </a:lnTo>
                  <a:lnTo>
                    <a:pt x="9512" y="371081"/>
                  </a:lnTo>
                  <a:lnTo>
                    <a:pt x="9512" y="333019"/>
                  </a:lnTo>
                  <a:close/>
                </a:path>
                <a:path w="9525" h="1370329">
                  <a:moveTo>
                    <a:pt x="9512" y="266420"/>
                  </a:moveTo>
                  <a:lnTo>
                    <a:pt x="0" y="266420"/>
                  </a:lnTo>
                  <a:lnTo>
                    <a:pt x="0" y="304482"/>
                  </a:lnTo>
                  <a:lnTo>
                    <a:pt x="9512" y="304482"/>
                  </a:lnTo>
                  <a:lnTo>
                    <a:pt x="9512" y="266420"/>
                  </a:lnTo>
                  <a:close/>
                </a:path>
                <a:path w="9525" h="1370329">
                  <a:moveTo>
                    <a:pt x="9512" y="199809"/>
                  </a:moveTo>
                  <a:lnTo>
                    <a:pt x="0" y="199809"/>
                  </a:lnTo>
                  <a:lnTo>
                    <a:pt x="0" y="237871"/>
                  </a:lnTo>
                  <a:lnTo>
                    <a:pt x="9512" y="237871"/>
                  </a:lnTo>
                  <a:lnTo>
                    <a:pt x="9512" y="199809"/>
                  </a:lnTo>
                  <a:close/>
                </a:path>
                <a:path w="9525" h="1370329">
                  <a:moveTo>
                    <a:pt x="9512" y="133210"/>
                  </a:moveTo>
                  <a:lnTo>
                    <a:pt x="0" y="133210"/>
                  </a:lnTo>
                  <a:lnTo>
                    <a:pt x="0" y="171272"/>
                  </a:lnTo>
                  <a:lnTo>
                    <a:pt x="9512" y="171272"/>
                  </a:lnTo>
                  <a:lnTo>
                    <a:pt x="9512" y="133210"/>
                  </a:lnTo>
                  <a:close/>
                </a:path>
                <a:path w="9525" h="1370329">
                  <a:moveTo>
                    <a:pt x="9512" y="66598"/>
                  </a:moveTo>
                  <a:lnTo>
                    <a:pt x="0" y="66598"/>
                  </a:lnTo>
                  <a:lnTo>
                    <a:pt x="0" y="104660"/>
                  </a:lnTo>
                  <a:lnTo>
                    <a:pt x="9512" y="104660"/>
                  </a:lnTo>
                  <a:lnTo>
                    <a:pt x="9512" y="66598"/>
                  </a:lnTo>
                  <a:close/>
                </a:path>
                <a:path w="9525" h="1370329">
                  <a:moveTo>
                    <a:pt x="9512" y="0"/>
                  </a:moveTo>
                  <a:lnTo>
                    <a:pt x="0" y="0"/>
                  </a:lnTo>
                  <a:lnTo>
                    <a:pt x="0" y="38061"/>
                  </a:lnTo>
                  <a:lnTo>
                    <a:pt x="9512" y="38061"/>
                  </a:lnTo>
                  <a:lnTo>
                    <a:pt x="9512" y="0"/>
                  </a:lnTo>
                  <a:close/>
                </a:path>
              </a:pathLst>
            </a:custGeom>
            <a:solidFill>
              <a:srgbClr val="2443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777" y="3460171"/>
              <a:ext cx="12012920" cy="10466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47" y="4192833"/>
              <a:ext cx="11880422" cy="114823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818697" y="5420486"/>
              <a:ext cx="24130" cy="1104265"/>
            </a:xfrm>
            <a:custGeom>
              <a:avLst/>
              <a:gdLst/>
              <a:ahLst/>
              <a:cxnLst/>
              <a:rect l="l" t="t" r="r" b="b"/>
              <a:pathLst>
                <a:path w="24129" h="1104265">
                  <a:moveTo>
                    <a:pt x="10007" y="38061"/>
                  </a:moveTo>
                  <a:lnTo>
                    <a:pt x="9512" y="0"/>
                  </a:lnTo>
                  <a:lnTo>
                    <a:pt x="0" y="127"/>
                  </a:lnTo>
                  <a:lnTo>
                    <a:pt x="495" y="38176"/>
                  </a:lnTo>
                  <a:lnTo>
                    <a:pt x="10007" y="38061"/>
                  </a:lnTo>
                  <a:close/>
                </a:path>
                <a:path w="24129" h="1104265">
                  <a:moveTo>
                    <a:pt x="10871" y="104660"/>
                  </a:moveTo>
                  <a:lnTo>
                    <a:pt x="10375" y="66598"/>
                  </a:lnTo>
                  <a:lnTo>
                    <a:pt x="863" y="66725"/>
                  </a:lnTo>
                  <a:lnTo>
                    <a:pt x="1358" y="104775"/>
                  </a:lnTo>
                  <a:lnTo>
                    <a:pt x="10871" y="104660"/>
                  </a:lnTo>
                  <a:close/>
                </a:path>
                <a:path w="24129" h="1104265">
                  <a:moveTo>
                    <a:pt x="11734" y="171259"/>
                  </a:moveTo>
                  <a:lnTo>
                    <a:pt x="11239" y="133197"/>
                  </a:lnTo>
                  <a:lnTo>
                    <a:pt x="1727" y="133324"/>
                  </a:lnTo>
                  <a:lnTo>
                    <a:pt x="2222" y="171386"/>
                  </a:lnTo>
                  <a:lnTo>
                    <a:pt x="11734" y="171259"/>
                  </a:lnTo>
                  <a:close/>
                </a:path>
                <a:path w="24129" h="1104265">
                  <a:moveTo>
                    <a:pt x="12598" y="237858"/>
                  </a:moveTo>
                  <a:lnTo>
                    <a:pt x="12103" y="199796"/>
                  </a:lnTo>
                  <a:lnTo>
                    <a:pt x="2590" y="199923"/>
                  </a:lnTo>
                  <a:lnTo>
                    <a:pt x="3086" y="237985"/>
                  </a:lnTo>
                  <a:lnTo>
                    <a:pt x="12598" y="237858"/>
                  </a:lnTo>
                  <a:close/>
                </a:path>
                <a:path w="24129" h="1104265">
                  <a:moveTo>
                    <a:pt x="13462" y="304457"/>
                  </a:moveTo>
                  <a:lnTo>
                    <a:pt x="12966" y="266395"/>
                  </a:lnTo>
                  <a:lnTo>
                    <a:pt x="3454" y="266522"/>
                  </a:lnTo>
                  <a:lnTo>
                    <a:pt x="3949" y="304584"/>
                  </a:lnTo>
                  <a:lnTo>
                    <a:pt x="13462" y="304457"/>
                  </a:lnTo>
                  <a:close/>
                </a:path>
                <a:path w="24129" h="1104265">
                  <a:moveTo>
                    <a:pt x="14325" y="371055"/>
                  </a:moveTo>
                  <a:lnTo>
                    <a:pt x="13830" y="332994"/>
                  </a:lnTo>
                  <a:lnTo>
                    <a:pt x="4318" y="333121"/>
                  </a:lnTo>
                  <a:lnTo>
                    <a:pt x="4813" y="371182"/>
                  </a:lnTo>
                  <a:lnTo>
                    <a:pt x="14325" y="371055"/>
                  </a:lnTo>
                  <a:close/>
                </a:path>
                <a:path w="24129" h="1104265">
                  <a:moveTo>
                    <a:pt x="15189" y="437654"/>
                  </a:moveTo>
                  <a:lnTo>
                    <a:pt x="14693" y="399605"/>
                  </a:lnTo>
                  <a:lnTo>
                    <a:pt x="5181" y="399719"/>
                  </a:lnTo>
                  <a:lnTo>
                    <a:pt x="5676" y="437781"/>
                  </a:lnTo>
                  <a:lnTo>
                    <a:pt x="15189" y="437654"/>
                  </a:lnTo>
                  <a:close/>
                </a:path>
                <a:path w="24129" h="1104265">
                  <a:moveTo>
                    <a:pt x="16052" y="504253"/>
                  </a:moveTo>
                  <a:lnTo>
                    <a:pt x="15557" y="466204"/>
                  </a:lnTo>
                  <a:lnTo>
                    <a:pt x="6045" y="466318"/>
                  </a:lnTo>
                  <a:lnTo>
                    <a:pt x="6540" y="504380"/>
                  </a:lnTo>
                  <a:lnTo>
                    <a:pt x="16052" y="504253"/>
                  </a:lnTo>
                  <a:close/>
                </a:path>
                <a:path w="24129" h="1104265">
                  <a:moveTo>
                    <a:pt x="16916" y="570852"/>
                  </a:moveTo>
                  <a:lnTo>
                    <a:pt x="16421" y="532803"/>
                  </a:lnTo>
                  <a:lnTo>
                    <a:pt x="6908" y="532917"/>
                  </a:lnTo>
                  <a:lnTo>
                    <a:pt x="7404" y="570979"/>
                  </a:lnTo>
                  <a:lnTo>
                    <a:pt x="16916" y="570852"/>
                  </a:lnTo>
                  <a:close/>
                </a:path>
                <a:path w="24129" h="1104265">
                  <a:moveTo>
                    <a:pt x="17780" y="637451"/>
                  </a:moveTo>
                  <a:lnTo>
                    <a:pt x="17284" y="599401"/>
                  </a:lnTo>
                  <a:lnTo>
                    <a:pt x="7772" y="599528"/>
                  </a:lnTo>
                  <a:lnTo>
                    <a:pt x="8267" y="637578"/>
                  </a:lnTo>
                  <a:lnTo>
                    <a:pt x="17780" y="637451"/>
                  </a:lnTo>
                  <a:close/>
                </a:path>
                <a:path w="24129" h="1104265">
                  <a:moveTo>
                    <a:pt x="18643" y="704062"/>
                  </a:moveTo>
                  <a:lnTo>
                    <a:pt x="18148" y="666000"/>
                  </a:lnTo>
                  <a:lnTo>
                    <a:pt x="8636" y="666127"/>
                  </a:lnTo>
                  <a:lnTo>
                    <a:pt x="9131" y="704176"/>
                  </a:lnTo>
                  <a:lnTo>
                    <a:pt x="18643" y="704062"/>
                  </a:lnTo>
                  <a:close/>
                </a:path>
                <a:path w="24129" h="1104265">
                  <a:moveTo>
                    <a:pt x="19507" y="770661"/>
                  </a:moveTo>
                  <a:lnTo>
                    <a:pt x="19011" y="732599"/>
                  </a:lnTo>
                  <a:lnTo>
                    <a:pt x="9499" y="732726"/>
                  </a:lnTo>
                  <a:lnTo>
                    <a:pt x="9994" y="770775"/>
                  </a:lnTo>
                  <a:lnTo>
                    <a:pt x="19507" y="770661"/>
                  </a:lnTo>
                  <a:close/>
                </a:path>
                <a:path w="24129" h="1104265">
                  <a:moveTo>
                    <a:pt x="20370" y="837260"/>
                  </a:moveTo>
                  <a:lnTo>
                    <a:pt x="19875" y="799198"/>
                  </a:lnTo>
                  <a:lnTo>
                    <a:pt x="10363" y="799325"/>
                  </a:lnTo>
                  <a:lnTo>
                    <a:pt x="10858" y="837374"/>
                  </a:lnTo>
                  <a:lnTo>
                    <a:pt x="20370" y="837260"/>
                  </a:lnTo>
                  <a:close/>
                </a:path>
                <a:path w="24129" h="1104265">
                  <a:moveTo>
                    <a:pt x="21234" y="903859"/>
                  </a:moveTo>
                  <a:lnTo>
                    <a:pt x="20739" y="865797"/>
                  </a:lnTo>
                  <a:lnTo>
                    <a:pt x="11226" y="865924"/>
                  </a:lnTo>
                  <a:lnTo>
                    <a:pt x="11722" y="903986"/>
                  </a:lnTo>
                  <a:lnTo>
                    <a:pt x="21234" y="903859"/>
                  </a:lnTo>
                  <a:close/>
                </a:path>
                <a:path w="24129" h="1104265">
                  <a:moveTo>
                    <a:pt x="22098" y="970457"/>
                  </a:moveTo>
                  <a:lnTo>
                    <a:pt x="21602" y="932395"/>
                  </a:lnTo>
                  <a:lnTo>
                    <a:pt x="12090" y="932522"/>
                  </a:lnTo>
                  <a:lnTo>
                    <a:pt x="12585" y="970584"/>
                  </a:lnTo>
                  <a:lnTo>
                    <a:pt x="22098" y="970457"/>
                  </a:lnTo>
                  <a:close/>
                </a:path>
                <a:path w="24129" h="1104265">
                  <a:moveTo>
                    <a:pt x="22961" y="1037056"/>
                  </a:moveTo>
                  <a:lnTo>
                    <a:pt x="22466" y="998994"/>
                  </a:lnTo>
                  <a:lnTo>
                    <a:pt x="12954" y="999121"/>
                  </a:lnTo>
                  <a:lnTo>
                    <a:pt x="13449" y="1037183"/>
                  </a:lnTo>
                  <a:lnTo>
                    <a:pt x="22961" y="1037056"/>
                  </a:lnTo>
                  <a:close/>
                </a:path>
                <a:path w="24129" h="1104265">
                  <a:moveTo>
                    <a:pt x="23825" y="1103655"/>
                  </a:moveTo>
                  <a:lnTo>
                    <a:pt x="23342" y="1065593"/>
                  </a:lnTo>
                  <a:lnTo>
                    <a:pt x="13817" y="1065720"/>
                  </a:lnTo>
                  <a:lnTo>
                    <a:pt x="14312" y="1103782"/>
                  </a:lnTo>
                  <a:lnTo>
                    <a:pt x="23825" y="1103655"/>
                  </a:lnTo>
                  <a:close/>
                </a:path>
              </a:pathLst>
            </a:custGeom>
            <a:solidFill>
              <a:srgbClr val="2443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1565" y="5008392"/>
              <a:ext cx="11784965" cy="0"/>
            </a:xfrm>
            <a:custGeom>
              <a:avLst/>
              <a:gdLst/>
              <a:ahLst/>
              <a:cxnLst/>
              <a:rect l="l" t="t" r="r" b="b"/>
              <a:pathLst>
                <a:path w="11784965">
                  <a:moveTo>
                    <a:pt x="0" y="0"/>
                  </a:moveTo>
                  <a:lnTo>
                    <a:pt x="11784415" y="0"/>
                  </a:lnTo>
                </a:path>
              </a:pathLst>
            </a:custGeom>
            <a:ln w="9515">
              <a:solidFill>
                <a:srgbClr val="497C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85954" y="5008190"/>
            <a:ext cx="4353560" cy="132905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R="103505" algn="ctr">
              <a:lnSpc>
                <a:spcPct val="100000"/>
              </a:lnSpc>
              <a:spcBef>
                <a:spcPts val="280"/>
              </a:spcBef>
            </a:pPr>
            <a:r>
              <a:rPr sz="1800" b="1" spc="-5" dirty="0">
                <a:solidFill>
                  <a:srgbClr val="943734"/>
                </a:solidFill>
                <a:latin typeface="Arial"/>
                <a:cs typeface="Arial"/>
              </a:rPr>
              <a:t>6</a:t>
            </a:r>
            <a:r>
              <a:rPr sz="1800" b="1" spc="-50" dirty="0">
                <a:solidFill>
                  <a:srgbClr val="943734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943734"/>
                </a:solidFill>
                <a:latin typeface="Arial"/>
                <a:cs typeface="Arial"/>
              </a:rPr>
              <a:t>июня</a:t>
            </a: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ct val="101499"/>
              </a:lnSpc>
              <a:spcBef>
                <a:spcPts val="130"/>
              </a:spcBef>
            </a:pP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экзамен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 предмету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выбору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(Физика,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Химия,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Биология,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География, Геометрия, История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Казахстана,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Всемирная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история,</a:t>
            </a:r>
            <a:r>
              <a:rPr sz="16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Литература,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Иностранный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язык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(английский/</a:t>
            </a:r>
            <a:r>
              <a:rPr sz="16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французский/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немецкий),</a:t>
            </a:r>
            <a:r>
              <a:rPr sz="16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Информатика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976597" y="5163141"/>
            <a:ext cx="6772275" cy="76390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70"/>
              </a:spcBef>
            </a:pP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письменнная</a:t>
            </a:r>
            <a:r>
              <a:rPr sz="16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экзаменационная</a:t>
            </a:r>
            <a:r>
              <a:rPr sz="16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работа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состоит</a:t>
            </a:r>
            <a:r>
              <a:rPr sz="1600" spc="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из</a:t>
            </a:r>
            <a:r>
              <a:rPr sz="16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2-3</a:t>
            </a:r>
            <a:r>
              <a:rPr sz="1600" spc="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частей:</a:t>
            </a:r>
            <a:r>
              <a:rPr sz="16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задания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6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выбором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одного</a:t>
            </a:r>
            <a:r>
              <a:rPr sz="16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правильного</a:t>
            </a:r>
            <a:r>
              <a:rPr sz="16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ответа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из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предложенных;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6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4-5</a:t>
            </a:r>
            <a:r>
              <a:rPr sz="16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заданий,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требующих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краткого</a:t>
            </a:r>
            <a:r>
              <a:rPr sz="16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или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развернутого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ответов;</a:t>
            </a:r>
            <a:r>
              <a:rPr sz="16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мини</a:t>
            </a:r>
            <a:r>
              <a:rPr sz="16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исследование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16507" y="869263"/>
            <a:ext cx="3091180" cy="85725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765810">
              <a:lnSpc>
                <a:spcPct val="100000"/>
              </a:lnSpc>
              <a:spcBef>
                <a:spcPts val="375"/>
              </a:spcBef>
            </a:pPr>
            <a:r>
              <a:rPr sz="1800" b="1" spc="-5" dirty="0">
                <a:solidFill>
                  <a:srgbClr val="943734"/>
                </a:solidFill>
                <a:latin typeface="Arial"/>
                <a:cs typeface="Arial"/>
              </a:rPr>
              <a:t>28</a:t>
            </a:r>
            <a:r>
              <a:rPr sz="1800" b="1" spc="-50" dirty="0">
                <a:solidFill>
                  <a:srgbClr val="943734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943734"/>
                </a:solidFill>
                <a:latin typeface="Arial"/>
                <a:cs typeface="Arial"/>
              </a:rPr>
              <a:t>мая</a:t>
            </a:r>
            <a:endParaRPr sz="1800">
              <a:latin typeface="Arial"/>
              <a:cs typeface="Arial"/>
            </a:endParaRPr>
          </a:p>
          <a:p>
            <a:pPr marL="516890" marR="5080" indent="-504825">
              <a:lnSpc>
                <a:spcPct val="101499"/>
              </a:lnSpc>
              <a:spcBef>
                <a:spcPts val="215"/>
              </a:spcBef>
            </a:pP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э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мен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6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аза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х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6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у/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ру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сс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у  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язы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у(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язык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учения)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76598" y="1106293"/>
            <a:ext cx="41408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письменная</a:t>
            </a:r>
            <a:r>
              <a:rPr sz="16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экзаменационная</a:t>
            </a:r>
            <a:r>
              <a:rPr sz="16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работа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6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форме</a:t>
            </a:r>
            <a:r>
              <a:rPr sz="16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эсс</a:t>
            </a:r>
            <a:r>
              <a:rPr sz="1600" b="1" spc="-10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6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,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7131" y="1827987"/>
            <a:ext cx="3216910" cy="1046480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916940">
              <a:lnSpc>
                <a:spcPct val="100000"/>
              </a:lnSpc>
              <a:spcBef>
                <a:spcPts val="1160"/>
              </a:spcBef>
            </a:pPr>
            <a:r>
              <a:rPr sz="1800" b="1" spc="-5" dirty="0">
                <a:solidFill>
                  <a:srgbClr val="943734"/>
                </a:solidFill>
                <a:latin typeface="Arial"/>
                <a:cs typeface="Arial"/>
              </a:rPr>
              <a:t>31</a:t>
            </a:r>
            <a:r>
              <a:rPr sz="1800" b="1" spc="434" dirty="0">
                <a:solidFill>
                  <a:srgbClr val="943734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943734"/>
                </a:solidFill>
                <a:latin typeface="Arial"/>
                <a:cs typeface="Arial"/>
              </a:rPr>
              <a:t>мая</a:t>
            </a:r>
            <a:endParaRPr sz="1800">
              <a:latin typeface="Arial"/>
              <a:cs typeface="Arial"/>
            </a:endParaRPr>
          </a:p>
          <a:p>
            <a:pPr marL="545465" marR="5080" indent="-533400">
              <a:lnSpc>
                <a:spcPct val="101499"/>
              </a:lnSpc>
              <a:spcBef>
                <a:spcPts val="920"/>
              </a:spcBef>
            </a:pP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экзамен</a:t>
            </a:r>
            <a:r>
              <a:rPr sz="16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(контрольная</a:t>
            </a:r>
            <a:r>
              <a:rPr sz="1600" spc="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работа)</a:t>
            </a:r>
            <a:r>
              <a:rPr sz="1600" spc="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ем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ти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6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(ал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бре)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31154" y="1353685"/>
            <a:ext cx="6934834" cy="2112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0979">
              <a:lnSpc>
                <a:spcPct val="100000"/>
              </a:lnSpc>
              <a:spcBef>
                <a:spcPts val="95"/>
              </a:spcBef>
              <a:tabLst>
                <a:tab pos="679450" algn="l"/>
                <a:tab pos="1266825" algn="l"/>
                <a:tab pos="1513205" algn="l"/>
                <a:tab pos="2965450" algn="l"/>
                <a:tab pos="3996054" algn="l"/>
                <a:tab pos="5053965" algn="l"/>
                <a:tab pos="6435090" algn="l"/>
              </a:tabLst>
            </a:pPr>
            <a:r>
              <a:rPr sz="1600" b="1" spc="-18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600" b="1" spc="-180" dirty="0">
                <a:solidFill>
                  <a:srgbClr val="001F5F"/>
                </a:solidFill>
                <a:latin typeface="Arial"/>
                <a:cs typeface="Arial"/>
              </a:rPr>
              <a:t>ля	</a:t>
            </a:r>
            <a:r>
              <a:rPr sz="1600" b="1" spc="-190" dirty="0">
                <a:solidFill>
                  <a:srgbClr val="001F5F"/>
                </a:solidFill>
                <a:latin typeface="Arial"/>
                <a:cs typeface="Arial"/>
              </a:rPr>
              <a:t>школ	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с	</a:t>
            </a:r>
            <a:r>
              <a:rPr sz="1600" b="1" spc="-155" dirty="0">
                <a:solidFill>
                  <a:srgbClr val="001F5F"/>
                </a:solidFill>
                <a:latin typeface="Arial"/>
                <a:cs typeface="Arial"/>
              </a:rPr>
              <a:t>угл</a:t>
            </a:r>
            <a:r>
              <a:rPr sz="1600" b="1" spc="-185" dirty="0">
                <a:solidFill>
                  <a:srgbClr val="001F5F"/>
                </a:solidFill>
                <a:latin typeface="Arial"/>
                <a:cs typeface="Arial"/>
              </a:rPr>
              <a:t>убленным	</a:t>
            </a:r>
            <a:r>
              <a:rPr sz="1600" b="1" spc="-175" dirty="0">
                <a:solidFill>
                  <a:srgbClr val="001F5F"/>
                </a:solidFill>
                <a:latin typeface="Arial"/>
                <a:cs typeface="Arial"/>
              </a:rPr>
              <a:t>изучением	предметов	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гуманитарного	</a:t>
            </a:r>
            <a:r>
              <a:rPr sz="1600" b="1" spc="-170" dirty="0">
                <a:solidFill>
                  <a:srgbClr val="001F5F"/>
                </a:solidFill>
                <a:latin typeface="Arial"/>
                <a:cs typeface="Arial"/>
              </a:rPr>
              <a:t>цикла</a:t>
            </a:r>
            <a:endParaRPr sz="1600">
              <a:latin typeface="Arial"/>
              <a:cs typeface="Arial"/>
            </a:endParaRPr>
          </a:p>
          <a:p>
            <a:pPr marL="57785" algn="just">
              <a:lnSpc>
                <a:spcPct val="100000"/>
              </a:lnSpc>
              <a:spcBef>
                <a:spcPts val="30"/>
              </a:spcBef>
            </a:pP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письменная</a:t>
            </a:r>
            <a:r>
              <a:rPr sz="16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работа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(статья,</a:t>
            </a:r>
            <a:r>
              <a:rPr sz="16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рассказ,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эссе).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Время</a:t>
            </a:r>
            <a:r>
              <a:rPr sz="16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выполнения</a:t>
            </a:r>
            <a:r>
              <a:rPr sz="1600" spc="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16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45" dirty="0">
                <a:solidFill>
                  <a:srgbClr val="001F5F"/>
                </a:solidFill>
                <a:latin typeface="Arial"/>
                <a:cs typeface="Arial"/>
              </a:rPr>
              <a:t>астр.</a:t>
            </a:r>
            <a:r>
              <a:rPr sz="16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часа</a:t>
            </a:r>
            <a:endParaRPr sz="16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905"/>
              </a:spcBef>
            </a:pP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письменная</a:t>
            </a:r>
            <a:r>
              <a:rPr sz="16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экзаменационная</a:t>
            </a:r>
            <a:r>
              <a:rPr sz="16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работа</a:t>
            </a:r>
            <a:r>
              <a:rPr sz="16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состоит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из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1600" b="1" spc="-1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55" dirty="0">
                <a:solidFill>
                  <a:srgbClr val="001F5F"/>
                </a:solidFill>
                <a:latin typeface="Arial"/>
                <a:cs typeface="Arial"/>
              </a:rPr>
              <a:t>частей.</a:t>
            </a:r>
            <a:endParaRPr sz="1600">
              <a:latin typeface="Arial"/>
              <a:cs typeface="Arial"/>
            </a:endParaRPr>
          </a:p>
          <a:p>
            <a:pPr marL="12700" marR="17145" algn="just">
              <a:lnSpc>
                <a:spcPct val="101499"/>
              </a:lnSpc>
            </a:pPr>
            <a:r>
              <a:rPr sz="1600" b="1" spc="-170" dirty="0">
                <a:solidFill>
                  <a:srgbClr val="001F5F"/>
                </a:solidFill>
                <a:latin typeface="Arial"/>
                <a:cs typeface="Arial"/>
              </a:rPr>
              <a:t>Часть</a:t>
            </a:r>
            <a:r>
              <a:rPr sz="1600" b="1" spc="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10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600" b="1" spc="-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75" dirty="0">
                <a:solidFill>
                  <a:srgbClr val="001F5F"/>
                </a:solidFill>
                <a:latin typeface="Arial"/>
                <a:cs typeface="Arial"/>
              </a:rPr>
              <a:t>содержит</a:t>
            </a:r>
            <a:r>
              <a:rPr sz="1600" b="1" spc="-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10</a:t>
            </a:r>
            <a:r>
              <a:rPr sz="1600" b="1" spc="-1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70" dirty="0">
                <a:solidFill>
                  <a:srgbClr val="001F5F"/>
                </a:solidFill>
                <a:latin typeface="Arial"/>
                <a:cs typeface="Arial"/>
              </a:rPr>
              <a:t>заданий</a:t>
            </a:r>
            <a:r>
              <a:rPr sz="1600" b="1" spc="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600" spc="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выбором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одного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правильного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ответа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из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пяти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предложенных.</a:t>
            </a:r>
            <a:r>
              <a:rPr sz="16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Задания</a:t>
            </a:r>
            <a:r>
              <a:rPr sz="16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оцениваются</a:t>
            </a:r>
            <a:r>
              <a:rPr sz="16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6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1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балл.</a:t>
            </a:r>
            <a:endParaRPr sz="1600">
              <a:latin typeface="Microsoft Sans Serif"/>
              <a:cs typeface="Microsoft Sans Serif"/>
            </a:endParaRPr>
          </a:p>
          <a:p>
            <a:pPr marL="12700" marR="10160" algn="just">
              <a:lnSpc>
                <a:spcPct val="101499"/>
              </a:lnSpc>
            </a:pPr>
            <a:r>
              <a:rPr sz="1600" b="1" spc="-170" dirty="0">
                <a:solidFill>
                  <a:srgbClr val="001F5F"/>
                </a:solidFill>
                <a:latin typeface="Arial"/>
                <a:cs typeface="Arial"/>
              </a:rPr>
              <a:t>Часть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1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600" b="1" spc="-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75" dirty="0">
                <a:solidFill>
                  <a:srgbClr val="001F5F"/>
                </a:solidFill>
                <a:latin typeface="Arial"/>
                <a:cs typeface="Arial"/>
              </a:rPr>
              <a:t>содержит</a:t>
            </a:r>
            <a:r>
              <a:rPr sz="1600" b="1" spc="-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45" dirty="0">
                <a:solidFill>
                  <a:srgbClr val="001F5F"/>
                </a:solidFill>
                <a:latin typeface="Arial"/>
                <a:cs typeface="Arial"/>
              </a:rPr>
              <a:t>8-10</a:t>
            </a:r>
            <a:r>
              <a:rPr sz="1600" b="1" spc="-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55" dirty="0">
                <a:solidFill>
                  <a:srgbClr val="001F5F"/>
                </a:solidFill>
                <a:latin typeface="Arial"/>
                <a:cs typeface="Arial"/>
              </a:rPr>
              <a:t>задани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й,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требующих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краткого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или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развернутого</a:t>
            </a:r>
            <a:r>
              <a:rPr sz="1600" spc="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ответов. </a:t>
            </a:r>
            <a:r>
              <a:rPr sz="16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Задания</a:t>
            </a:r>
            <a:r>
              <a:rPr sz="1600" spc="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оцениваются</a:t>
            </a:r>
            <a:r>
              <a:rPr sz="1600" spc="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600" spc="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2-8</a:t>
            </a:r>
            <a:r>
              <a:rPr sz="1600" spc="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баллов.</a:t>
            </a:r>
            <a:r>
              <a:rPr sz="1600" spc="260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600" b="1" spc="-185" dirty="0">
                <a:solidFill>
                  <a:srgbClr val="001F5F"/>
                </a:solidFill>
                <a:latin typeface="Arial"/>
                <a:cs typeface="Arial"/>
              </a:rPr>
              <a:t>Максимальный</a:t>
            </a:r>
            <a:r>
              <a:rPr sz="1600" b="1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75" dirty="0">
                <a:solidFill>
                  <a:srgbClr val="001F5F"/>
                </a:solidFill>
                <a:latin typeface="Arial"/>
                <a:cs typeface="Arial"/>
              </a:rPr>
              <a:t>балл–</a:t>
            </a:r>
            <a:r>
              <a:rPr sz="1600" b="1" spc="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35" dirty="0">
                <a:solidFill>
                  <a:srgbClr val="001F5F"/>
                </a:solidFill>
                <a:latin typeface="Arial"/>
                <a:cs typeface="Arial"/>
              </a:rPr>
              <a:t>50.</a:t>
            </a:r>
            <a:r>
              <a:rPr sz="1600" b="1" spc="1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Время</a:t>
            </a:r>
            <a:r>
              <a:rPr sz="1600" spc="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выполнения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3</a:t>
            </a:r>
            <a:r>
              <a:rPr sz="16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45" dirty="0">
                <a:solidFill>
                  <a:srgbClr val="001F5F"/>
                </a:solidFill>
                <a:latin typeface="Arial"/>
                <a:cs typeface="Arial"/>
              </a:rPr>
              <a:t>астр.</a:t>
            </a:r>
            <a:r>
              <a:rPr sz="16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часа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73550" y="3589832"/>
            <a:ext cx="4260215" cy="1003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13180">
              <a:lnSpc>
                <a:spcPts val="2025"/>
              </a:lnSpc>
              <a:spcBef>
                <a:spcPts val="95"/>
              </a:spcBef>
            </a:pPr>
            <a:r>
              <a:rPr sz="1800" b="1" spc="-5" dirty="0">
                <a:solidFill>
                  <a:srgbClr val="943734"/>
                </a:solidFill>
                <a:latin typeface="Arial"/>
                <a:cs typeface="Arial"/>
              </a:rPr>
              <a:t>3</a:t>
            </a:r>
            <a:r>
              <a:rPr sz="1800" b="1" spc="-50" dirty="0">
                <a:solidFill>
                  <a:srgbClr val="943734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943734"/>
                </a:solidFill>
                <a:latin typeface="Arial"/>
                <a:cs typeface="Arial"/>
              </a:rPr>
              <a:t>июня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785"/>
              </a:lnSpc>
              <a:tabLst>
                <a:tab pos="3291840" algn="l"/>
              </a:tabLst>
            </a:pP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экзамен</a:t>
            </a:r>
            <a:r>
              <a:rPr sz="1600" spc="3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600" spc="3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казахскому</a:t>
            </a:r>
            <a:r>
              <a:rPr sz="1600" spc="3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языку</a:t>
            </a:r>
            <a:r>
              <a:rPr sz="1600" spc="3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в	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классах</a:t>
            </a:r>
            <a:r>
              <a:rPr sz="1600" spc="4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endParaRPr sz="1600">
              <a:latin typeface="Microsoft Sans Serif"/>
              <a:cs typeface="Microsoft Sans Serif"/>
            </a:endParaRPr>
          </a:p>
          <a:p>
            <a:pPr marL="12700" marR="17145">
              <a:lnSpc>
                <a:spcPct val="101499"/>
              </a:lnSpc>
            </a:pP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русским</a:t>
            </a:r>
            <a:r>
              <a:rPr sz="16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языком</a:t>
            </a:r>
            <a:r>
              <a:rPr sz="1600" spc="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обучения,</a:t>
            </a:r>
            <a:r>
              <a:rPr sz="1600" spc="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русский</a:t>
            </a:r>
            <a:r>
              <a:rPr sz="1600" spc="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язык</a:t>
            </a:r>
            <a:r>
              <a:rPr sz="1600" spc="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в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классах</a:t>
            </a:r>
            <a:r>
              <a:rPr sz="16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600" spc="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казахским</a:t>
            </a:r>
            <a:r>
              <a:rPr sz="1600" spc="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языком</a:t>
            </a:r>
            <a:r>
              <a:rPr sz="16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обучения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976598" y="3829579"/>
            <a:ext cx="6598920" cy="5168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70"/>
              </a:spcBef>
            </a:pP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Письменный</a:t>
            </a:r>
            <a:r>
              <a:rPr sz="16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экзамен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(работа</a:t>
            </a:r>
            <a:r>
              <a:rPr sz="16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6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текстом,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выполнение</a:t>
            </a:r>
            <a:r>
              <a:rPr sz="16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заданий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6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тексту).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Время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выполнения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16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45" dirty="0">
                <a:solidFill>
                  <a:srgbClr val="001F5F"/>
                </a:solidFill>
                <a:latin typeface="Arial"/>
                <a:cs typeface="Arial"/>
              </a:rPr>
              <a:t>астр.</a:t>
            </a:r>
            <a:r>
              <a:rPr sz="16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65" dirty="0">
                <a:solidFill>
                  <a:srgbClr val="001F5F"/>
                </a:solidFill>
                <a:latin typeface="Arial"/>
                <a:cs typeface="Arial"/>
              </a:rPr>
              <a:t>часа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31024" y="119115"/>
            <a:ext cx="4236085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85" dirty="0"/>
              <a:t>Шкала</a:t>
            </a:r>
            <a:r>
              <a:rPr spc="-170" dirty="0"/>
              <a:t> </a:t>
            </a:r>
            <a:r>
              <a:rPr spc="-254" dirty="0"/>
              <a:t>пере</a:t>
            </a:r>
            <a:r>
              <a:rPr spc="-265" dirty="0"/>
              <a:t>вода</a:t>
            </a:r>
            <a:r>
              <a:rPr spc="-105" dirty="0"/>
              <a:t> </a:t>
            </a:r>
            <a:r>
              <a:rPr spc="-270" dirty="0"/>
              <a:t>баллов</a:t>
            </a:r>
            <a:r>
              <a:rPr spc="-95" dirty="0"/>
              <a:t> </a:t>
            </a:r>
            <a:r>
              <a:rPr spc="-270" dirty="0"/>
              <a:t>в</a:t>
            </a:r>
            <a:r>
              <a:rPr spc="-180" dirty="0"/>
              <a:t> </a:t>
            </a:r>
            <a:r>
              <a:rPr spc="-254" dirty="0"/>
              <a:t>оценки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30132" y="6349080"/>
            <a:ext cx="14160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26501" y="983224"/>
          <a:ext cx="11547473" cy="51429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7285"/>
                <a:gridCol w="1953259"/>
                <a:gridCol w="1927859"/>
                <a:gridCol w="2176145"/>
                <a:gridCol w="2203450"/>
                <a:gridCol w="2149475"/>
              </a:tblGrid>
              <a:tr h="19601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3250">
                        <a:latin typeface="Times New Roman"/>
                        <a:cs typeface="Times New Roman"/>
                      </a:endParaRPr>
                    </a:p>
                    <a:p>
                      <a:pPr marR="571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b="1" spc="16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Оценка</a:t>
                      </a:r>
                      <a:endParaRPr sz="20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2509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000" b="1" spc="1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Баллы</a:t>
                      </a:r>
                      <a:r>
                        <a:rPr sz="2000" b="1" spc="-9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7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для</a:t>
                      </a:r>
                      <a:endParaRPr sz="2000">
                        <a:latin typeface="Roboto"/>
                        <a:cs typeface="Roboto"/>
                      </a:endParaRPr>
                    </a:p>
                    <a:p>
                      <a:pPr marL="66040" marR="173990" indent="-1270" algn="ctr">
                        <a:lnSpc>
                          <a:spcPct val="106100"/>
                        </a:lnSpc>
                      </a:pPr>
                      <a:r>
                        <a:rPr sz="2000" b="1" spc="10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предметов, </a:t>
                      </a:r>
                      <a:r>
                        <a:rPr sz="2000" b="1" spc="10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где </a:t>
                      </a:r>
                      <a:r>
                        <a:rPr sz="2000" b="1" spc="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ма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к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симальн  </a:t>
                      </a:r>
                      <a:r>
                        <a:rPr sz="2000" b="1" spc="19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ый</a:t>
                      </a:r>
                      <a:endParaRPr sz="2000">
                        <a:latin typeface="Roboto"/>
                        <a:cs typeface="Roboto"/>
                      </a:endParaRPr>
                    </a:p>
                    <a:p>
                      <a:pPr marR="126364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15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балл</a:t>
                      </a:r>
                      <a:r>
                        <a:rPr sz="2000" b="1" spc="-10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20</a:t>
                      </a:r>
                      <a:endParaRPr sz="2000">
                        <a:latin typeface="Roboto"/>
                        <a:cs typeface="Roboto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129539" indent="-18415" algn="ctr">
                        <a:lnSpc>
                          <a:spcPct val="106100"/>
                        </a:lnSpc>
                        <a:spcBef>
                          <a:spcPts val="1150"/>
                        </a:spcBef>
                      </a:pPr>
                      <a:r>
                        <a:rPr sz="2000" b="1" spc="1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Баллы </a:t>
                      </a:r>
                      <a:r>
                        <a:rPr sz="2000" b="1" spc="7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для </a:t>
                      </a:r>
                      <a:r>
                        <a:rPr sz="2000" b="1" spc="7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10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предметов, </a:t>
                      </a:r>
                      <a:r>
                        <a:rPr sz="2000" b="1" spc="10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где </a:t>
                      </a:r>
                      <a:r>
                        <a:rPr sz="2000" b="1" spc="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ма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к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симальн  </a:t>
                      </a:r>
                      <a:r>
                        <a:rPr sz="2000" b="1" spc="19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ый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15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балл</a:t>
                      </a:r>
                      <a:r>
                        <a:rPr sz="2000" b="1" spc="-8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30</a:t>
                      </a:r>
                      <a:endParaRPr sz="2000">
                        <a:latin typeface="Roboto"/>
                        <a:cs typeface="Roboto"/>
                      </a:endParaRPr>
                    </a:p>
                  </a:txBody>
                  <a:tcPr marL="0" marR="0" marT="146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7335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000" b="1" spc="1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Баллы</a:t>
                      </a:r>
                      <a:r>
                        <a:rPr sz="2000" b="1" spc="-9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7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для</a:t>
                      </a:r>
                      <a:endParaRPr sz="2000">
                        <a:latin typeface="Roboto"/>
                        <a:cs typeface="Roboto"/>
                      </a:endParaRPr>
                    </a:p>
                    <a:p>
                      <a:pPr marL="153670" marR="309245" indent="-1270" algn="ctr">
                        <a:lnSpc>
                          <a:spcPct val="106100"/>
                        </a:lnSpc>
                      </a:pPr>
                      <a:r>
                        <a:rPr sz="2000" b="1" spc="10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предметов, </a:t>
                      </a:r>
                      <a:r>
                        <a:rPr sz="2000" b="1" spc="10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где </a:t>
                      </a:r>
                      <a:r>
                        <a:rPr sz="2000" b="1" spc="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ма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к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симальн  </a:t>
                      </a:r>
                      <a:r>
                        <a:rPr sz="2000" b="1" spc="19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ый</a:t>
                      </a:r>
                      <a:endParaRPr sz="2000">
                        <a:latin typeface="Roboto"/>
                        <a:cs typeface="Roboto"/>
                      </a:endParaRPr>
                    </a:p>
                    <a:p>
                      <a:pPr marR="17462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15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балл</a:t>
                      </a:r>
                      <a:r>
                        <a:rPr sz="2000" b="1" spc="-10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40</a:t>
                      </a:r>
                      <a:endParaRPr sz="2000">
                        <a:latin typeface="Roboto"/>
                        <a:cs typeface="Roboto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6637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000" b="1" spc="1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Баллы</a:t>
                      </a:r>
                      <a:r>
                        <a:rPr sz="2000" b="1" spc="-9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7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для</a:t>
                      </a:r>
                      <a:endParaRPr sz="2000">
                        <a:latin typeface="Roboto"/>
                        <a:cs typeface="Roboto"/>
                      </a:endParaRPr>
                    </a:p>
                    <a:p>
                      <a:pPr marL="56515" marR="204470" indent="-2540" algn="ctr">
                        <a:lnSpc>
                          <a:spcPct val="106100"/>
                        </a:lnSpc>
                      </a:pPr>
                      <a:r>
                        <a:rPr sz="2000" b="1" spc="10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предметов, </a:t>
                      </a:r>
                      <a:r>
                        <a:rPr sz="2000" b="1" spc="10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где </a:t>
                      </a:r>
                      <a:r>
                        <a:rPr sz="2000" b="1" spc="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ма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к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симальны  </a:t>
                      </a:r>
                      <a:r>
                        <a:rPr sz="2000" b="1" spc="25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й</a:t>
                      </a:r>
                      <a:endParaRPr sz="2000">
                        <a:latin typeface="Roboto"/>
                        <a:cs typeface="Roboto"/>
                      </a:endParaRPr>
                    </a:p>
                    <a:p>
                      <a:pPr marR="16764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15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балл</a:t>
                      </a:r>
                      <a:r>
                        <a:rPr sz="2000" b="1" spc="-10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50</a:t>
                      </a:r>
                      <a:endParaRPr sz="2000">
                        <a:latin typeface="Roboto"/>
                        <a:cs typeface="Roboto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714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000" b="1" spc="1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Баллы</a:t>
                      </a:r>
                      <a:r>
                        <a:rPr sz="2000" b="1" spc="-9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7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для</a:t>
                      </a:r>
                      <a:endParaRPr sz="2000">
                        <a:latin typeface="Roboto"/>
                        <a:cs typeface="Roboto"/>
                      </a:endParaRPr>
                    </a:p>
                    <a:p>
                      <a:pPr marL="8890" marR="22860" indent="5715" algn="ctr">
                        <a:lnSpc>
                          <a:spcPct val="106100"/>
                        </a:lnSpc>
                      </a:pPr>
                      <a:r>
                        <a:rPr sz="2000" b="1" spc="10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предметов, </a:t>
                      </a:r>
                      <a:r>
                        <a:rPr sz="2000" b="1" spc="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где </a:t>
                      </a:r>
                      <a:r>
                        <a:rPr sz="2000" b="1" spc="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ма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к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симальный</a:t>
                      </a:r>
                      <a:endParaRPr sz="2000">
                        <a:latin typeface="Roboto"/>
                        <a:cs typeface="Robo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18415" algn="ctr">
                        <a:lnSpc>
                          <a:spcPct val="100000"/>
                        </a:lnSpc>
                      </a:pPr>
                      <a:r>
                        <a:rPr sz="2000" b="1" spc="15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балл</a:t>
                      </a:r>
                      <a:r>
                        <a:rPr sz="2000" b="1" spc="-10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60</a:t>
                      </a:r>
                      <a:endParaRPr sz="2000">
                        <a:latin typeface="Roboto"/>
                        <a:cs typeface="Roboto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602621"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"2"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2573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0</a:t>
                      </a:r>
                      <a:r>
                        <a:rPr sz="2400" b="1" spc="-40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7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R="4445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0</a:t>
                      </a:r>
                      <a:r>
                        <a:rPr sz="2400" b="1" spc="-40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11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R="17145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2400" b="1" spc="-110" dirty="0">
                          <a:latin typeface="Roboto Bk"/>
                          <a:cs typeface="Roboto Bk"/>
                        </a:rPr>
                        <a:t>0-15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R="149225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0</a:t>
                      </a:r>
                      <a:r>
                        <a:rPr sz="2400" b="1" spc="-40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19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189865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0-23</a:t>
                      </a:r>
                      <a:r>
                        <a:rPr sz="2400" b="1" spc="-70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(0-39%)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965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799266"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"3"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27000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8</a:t>
                      </a:r>
                      <a:r>
                        <a:rPr sz="2400" b="1" spc="-40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12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R="39370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12</a:t>
                      </a:r>
                      <a:r>
                        <a:rPr sz="2400" b="1" spc="15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19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R="171450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400" b="1" spc="-100" dirty="0">
                          <a:latin typeface="Roboto Bk"/>
                          <a:cs typeface="Roboto Bk"/>
                        </a:rPr>
                        <a:t>16-25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4445" marR="149225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20</a:t>
                      </a:r>
                      <a:r>
                        <a:rPr sz="2400" b="1" spc="15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32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sz="2400" b="1" spc="-100" dirty="0">
                          <a:latin typeface="Roboto Bk"/>
                          <a:cs typeface="Roboto Bk"/>
                        </a:rPr>
                        <a:t>24-38</a:t>
                      </a:r>
                      <a:endParaRPr sz="2400">
                        <a:latin typeface="Roboto Bk"/>
                        <a:cs typeface="Roboto Bk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400" b="1" spc="-20" dirty="0">
                          <a:latin typeface="Roboto Bk"/>
                          <a:cs typeface="Roboto Bk"/>
                        </a:rPr>
                        <a:t>(40-64%)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799266"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"4"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20650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13</a:t>
                      </a:r>
                      <a:r>
                        <a:rPr sz="2400" b="1" spc="15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16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R="39370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20</a:t>
                      </a:r>
                      <a:r>
                        <a:rPr sz="2400" b="1" spc="15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25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R="171450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400" b="1" spc="-100" dirty="0">
                          <a:latin typeface="Roboto Bk"/>
                          <a:cs typeface="Roboto Bk"/>
                        </a:rPr>
                        <a:t>26-33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4445" marR="149225"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33</a:t>
                      </a:r>
                      <a:r>
                        <a:rPr sz="2400" b="1" spc="15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42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sz="2400" b="1" spc="-100" dirty="0">
                          <a:latin typeface="Roboto Bk"/>
                          <a:cs typeface="Roboto Bk"/>
                        </a:rPr>
                        <a:t>39-50</a:t>
                      </a:r>
                      <a:endParaRPr sz="2400">
                        <a:latin typeface="Roboto Bk"/>
                        <a:cs typeface="Roboto Bk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400" b="1" spc="-20" dirty="0">
                          <a:latin typeface="Roboto Bk"/>
                          <a:cs typeface="Roboto Bk"/>
                        </a:rPr>
                        <a:t>(65-84%)</a:t>
                      </a:r>
                      <a:endParaRPr sz="24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799266">
                <a:tc>
                  <a:txBody>
                    <a:bodyPr/>
                    <a:lstStyle/>
                    <a:p>
                      <a:pPr marL="361315">
                        <a:lnSpc>
                          <a:spcPts val="2425"/>
                        </a:lnSpc>
                        <a:spcBef>
                          <a:spcPts val="1530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"5"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167005">
                        <a:lnSpc>
                          <a:spcPts val="1945"/>
                        </a:lnSpc>
                      </a:pP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На</a:t>
                      </a:r>
                      <a:r>
                        <a:rPr sz="2000" b="1" i="1" spc="-1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письм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418465" marR="113030">
                        <a:lnSpc>
                          <a:spcPts val="2425"/>
                        </a:lnSpc>
                        <a:spcBef>
                          <a:spcPts val="153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17</a:t>
                      </a:r>
                      <a:r>
                        <a:rPr sz="2400" b="1" spc="15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20</a:t>
                      </a:r>
                      <a:endParaRPr sz="2400">
                        <a:latin typeface="Roboto Bk"/>
                        <a:cs typeface="Roboto Bk"/>
                      </a:endParaRPr>
                    </a:p>
                    <a:p>
                      <a:pPr>
                        <a:lnSpc>
                          <a:spcPts val="1945"/>
                        </a:lnSpc>
                      </a:pP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енные</a:t>
                      </a:r>
                      <a:r>
                        <a:rPr sz="2000" b="1" i="1" spc="-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работы </a:t>
                      </a:r>
                      <a:r>
                        <a:rPr sz="2000" b="1" i="1" spc="-2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по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447040" marR="39370">
                        <a:lnSpc>
                          <a:spcPts val="2425"/>
                        </a:lnSpc>
                        <a:spcBef>
                          <a:spcPts val="153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26</a:t>
                      </a:r>
                      <a:r>
                        <a:rPr sz="2400" b="1" spc="15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30</a:t>
                      </a:r>
                      <a:endParaRPr sz="2400">
                        <a:latin typeface="Roboto Bk"/>
                        <a:cs typeface="Roboto Bk"/>
                      </a:endParaRPr>
                    </a:p>
                    <a:p>
                      <a:pPr marL="177800">
                        <a:lnSpc>
                          <a:spcPts val="1945"/>
                        </a:lnSpc>
                      </a:pPr>
                      <a:r>
                        <a:rPr sz="2000" b="1" i="1" spc="-2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математике</a:t>
                      </a:r>
                      <a:r>
                        <a:rPr sz="2000" b="1" i="1" spc="27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i="1" spc="-229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оц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10235" marR="158750">
                        <a:lnSpc>
                          <a:spcPts val="2425"/>
                        </a:lnSpc>
                        <a:spcBef>
                          <a:spcPts val="1530"/>
                        </a:spcBef>
                      </a:pPr>
                      <a:r>
                        <a:rPr sz="2400" b="1" spc="-100" dirty="0">
                          <a:latin typeface="Roboto Bk"/>
                          <a:cs typeface="Roboto Bk"/>
                        </a:rPr>
                        <a:t>34-40</a:t>
                      </a:r>
                      <a:endParaRPr sz="2400">
                        <a:latin typeface="Roboto Bk"/>
                        <a:cs typeface="Roboto Bk"/>
                      </a:endParaRPr>
                    </a:p>
                    <a:p>
                      <a:pPr marL="41275">
                        <a:lnSpc>
                          <a:spcPts val="1945"/>
                        </a:lnSpc>
                      </a:pP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ененные</a:t>
                      </a:r>
                      <a:r>
                        <a:rPr sz="2000" b="1" i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на</a:t>
                      </a:r>
                      <a:r>
                        <a:rPr sz="2000" b="1" i="1" spc="-16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"2"</a:t>
                      </a:r>
                      <a:r>
                        <a:rPr sz="2000" b="1" i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2000" b="1" i="1" spc="-16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"5"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532765" marR="149225">
                        <a:lnSpc>
                          <a:spcPts val="2425"/>
                        </a:lnSpc>
                        <a:spcBef>
                          <a:spcPts val="1530"/>
                        </a:spcBef>
                      </a:pPr>
                      <a:r>
                        <a:rPr sz="2400" b="1" dirty="0">
                          <a:latin typeface="Roboto Bk"/>
                          <a:cs typeface="Roboto Bk"/>
                        </a:rPr>
                        <a:t>43</a:t>
                      </a:r>
                      <a:r>
                        <a:rPr sz="2400" b="1" spc="15" dirty="0">
                          <a:latin typeface="Roboto Bk"/>
                          <a:cs typeface="Roboto Bk"/>
                        </a:rPr>
                        <a:t> </a:t>
                      </a:r>
                      <a:r>
                        <a:rPr sz="2400" b="1" dirty="0">
                          <a:latin typeface="Roboto Bk"/>
                          <a:cs typeface="Roboto Bk"/>
                        </a:rPr>
                        <a:t>– 50</a:t>
                      </a:r>
                      <a:endParaRPr sz="2400">
                        <a:latin typeface="Roboto Bk"/>
                        <a:cs typeface="Roboto Bk"/>
                      </a:endParaRPr>
                    </a:p>
                    <a:p>
                      <a:pPr marL="161925">
                        <a:lnSpc>
                          <a:spcPts val="1945"/>
                        </a:lnSpc>
                      </a:pP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sz="2000" b="1" i="1" spc="-8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Комиссией</a:t>
                      </a:r>
                      <a:r>
                        <a:rPr sz="2000" b="1" i="1" spc="-1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i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школы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84530">
                        <a:lnSpc>
                          <a:spcPts val="2875"/>
                        </a:lnSpc>
                      </a:pPr>
                      <a:r>
                        <a:rPr sz="2400" b="1" spc="-100" dirty="0">
                          <a:latin typeface="Roboto Bk"/>
                          <a:cs typeface="Roboto Bk"/>
                        </a:rPr>
                        <a:t>51-60</a:t>
                      </a:r>
                      <a:endParaRPr sz="2400">
                        <a:latin typeface="Roboto Bk"/>
                        <a:cs typeface="Roboto Bk"/>
                      </a:endParaRPr>
                    </a:p>
                    <a:p>
                      <a:pPr marL="2108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i="1" spc="-6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да</a:t>
                      </a:r>
                      <a:r>
                        <a:rPr sz="3600" b="1" spc="-930" baseline="1157" dirty="0">
                          <a:latin typeface="Roboto Bk"/>
                          <a:cs typeface="Roboto Bk"/>
                        </a:rPr>
                        <a:t>(</a:t>
                      </a:r>
                      <a:r>
                        <a:rPr sz="2000" b="1" i="1" spc="-6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ю</a:t>
                      </a:r>
                      <a:r>
                        <a:rPr sz="3600" b="1" spc="-930" baseline="1157" dirty="0">
                          <a:latin typeface="Roboto Bk"/>
                          <a:cs typeface="Roboto Bk"/>
                        </a:rPr>
                        <a:t>8</a:t>
                      </a:r>
                      <a:r>
                        <a:rPr sz="2000" b="1" i="1" spc="-6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3600" b="1" spc="-930" baseline="1157" dirty="0">
                          <a:latin typeface="Roboto Bk"/>
                          <a:cs typeface="Roboto Bk"/>
                        </a:rPr>
                        <a:t>5-</a:t>
                      </a:r>
                      <a:r>
                        <a:rPr sz="2000" b="1" i="1" spc="-6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3600" b="1" spc="-930" baseline="1157" dirty="0">
                          <a:latin typeface="Roboto Bk"/>
                          <a:cs typeface="Roboto Bk"/>
                        </a:rPr>
                        <a:t>1</a:t>
                      </a:r>
                      <a:r>
                        <a:rPr sz="2000" b="1" i="1" spc="-6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я</a:t>
                      </a:r>
                      <a:r>
                        <a:rPr sz="3600" b="1" spc="-930" baseline="1157" dirty="0">
                          <a:latin typeface="Roboto Bk"/>
                          <a:cs typeface="Roboto Bk"/>
                        </a:rPr>
                        <a:t>0</a:t>
                      </a:r>
                      <a:r>
                        <a:rPr sz="2000" b="1" i="1" spc="-6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р</a:t>
                      </a:r>
                      <a:r>
                        <a:rPr sz="3600" b="1" spc="-930" baseline="1157" dirty="0">
                          <a:latin typeface="Roboto Bk"/>
                          <a:cs typeface="Roboto Bk"/>
                        </a:rPr>
                        <a:t>0</a:t>
                      </a:r>
                      <a:r>
                        <a:rPr sz="2000" b="1" i="1" spc="-6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ец</a:t>
                      </a:r>
                      <a:r>
                        <a:rPr sz="3600" b="1" spc="-930" baseline="1157" dirty="0">
                          <a:latin typeface="Roboto Bk"/>
                          <a:cs typeface="Roboto Bk"/>
                        </a:rPr>
                        <a:t>%</a:t>
                      </a:r>
                      <a:r>
                        <a:rPr sz="2000" b="1" i="1" spc="-6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ен</a:t>
                      </a:r>
                      <a:r>
                        <a:rPr sz="3600" b="1" spc="-930" baseline="1157" dirty="0">
                          <a:latin typeface="Roboto Bk"/>
                          <a:cs typeface="Roboto Bk"/>
                        </a:rPr>
                        <a:t>)</a:t>
                      </a:r>
                      <a:r>
                        <a:rPr sz="2000" b="1" i="1" spc="-6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зии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58199" y="2341759"/>
            <a:ext cx="2058670" cy="356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705"/>
              </a:lnSpc>
            </a:pPr>
            <a:r>
              <a:rPr sz="2400" b="1" spc="195" dirty="0">
                <a:solidFill>
                  <a:srgbClr val="001F5F"/>
                </a:solidFill>
                <a:latin typeface="Roboto"/>
                <a:cs typeface="Roboto"/>
              </a:rPr>
              <a:t>оцениван</a:t>
            </a:r>
            <a:r>
              <a:rPr sz="2400" b="1" spc="140" dirty="0">
                <a:solidFill>
                  <a:srgbClr val="001F5F"/>
                </a:solidFill>
                <a:latin typeface="Roboto"/>
                <a:cs typeface="Roboto"/>
              </a:rPr>
              <a:t>ия.</a:t>
            </a:r>
            <a:endParaRPr sz="2400">
              <a:latin typeface="Roboto"/>
              <a:cs typeface="Roboto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11980"/>
            <a:ext cx="12027057" cy="402418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0" y="175678"/>
            <a:ext cx="12001290" cy="2212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83185" algn="ctr">
              <a:lnSpc>
                <a:spcPct val="100000"/>
              </a:lnSpc>
              <a:spcBef>
                <a:spcPts val="95"/>
              </a:spcBef>
            </a:pPr>
            <a:r>
              <a:rPr sz="2400" b="1" spc="210" dirty="0">
                <a:solidFill>
                  <a:srgbClr val="FFFFFF"/>
                </a:solidFill>
                <a:latin typeface="Roboto"/>
                <a:cs typeface="Roboto"/>
              </a:rPr>
              <a:t>Описание</a:t>
            </a:r>
            <a:r>
              <a:rPr sz="2400" b="1" spc="-8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2400" b="1" spc="165" dirty="0">
                <a:solidFill>
                  <a:srgbClr val="FFFFFF"/>
                </a:solidFill>
                <a:latin typeface="Roboto"/>
                <a:cs typeface="Roboto"/>
              </a:rPr>
              <a:t>оценок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150">
              <a:latin typeface="Roboto"/>
              <a:cs typeface="Roboto"/>
            </a:endParaRPr>
          </a:p>
          <a:p>
            <a:pPr marL="12700" marR="5080" indent="-19050" algn="ctr">
              <a:lnSpc>
                <a:spcPts val="2850"/>
              </a:lnSpc>
              <a:tabLst>
                <a:tab pos="6076315" algn="l"/>
              </a:tabLst>
            </a:pPr>
            <a:r>
              <a:rPr sz="2400" b="1" spc="210" dirty="0">
                <a:solidFill>
                  <a:srgbClr val="001F5F"/>
                </a:solidFill>
                <a:latin typeface="Roboto"/>
                <a:cs typeface="Roboto"/>
              </a:rPr>
              <a:t>Описание </a:t>
            </a:r>
            <a:r>
              <a:rPr sz="2400" b="1" spc="165" dirty="0">
                <a:solidFill>
                  <a:srgbClr val="001F5F"/>
                </a:solidFill>
                <a:latin typeface="Roboto"/>
                <a:cs typeface="Roboto"/>
              </a:rPr>
              <a:t>оценок </a:t>
            </a:r>
            <a:r>
              <a:rPr sz="2400" b="1" spc="65" dirty="0">
                <a:solidFill>
                  <a:srgbClr val="001F5F"/>
                </a:solidFill>
                <a:latin typeface="Roboto"/>
                <a:cs typeface="Roboto"/>
              </a:rPr>
              <a:t>даётся </a:t>
            </a:r>
            <a:r>
              <a:rPr sz="2400" b="1" spc="80" dirty="0">
                <a:solidFill>
                  <a:srgbClr val="001F5F"/>
                </a:solidFill>
                <a:latin typeface="Roboto"/>
                <a:cs typeface="Roboto"/>
              </a:rPr>
              <a:t>для </a:t>
            </a:r>
            <a:r>
              <a:rPr sz="2400" b="1" spc="150" dirty="0">
                <a:solidFill>
                  <a:srgbClr val="001F5F"/>
                </a:solidFill>
                <a:latin typeface="Roboto"/>
                <a:cs typeface="Roboto"/>
              </a:rPr>
              <a:t>общего </a:t>
            </a:r>
            <a:r>
              <a:rPr sz="2400" b="1" spc="145" dirty="0">
                <a:solidFill>
                  <a:srgbClr val="001F5F"/>
                </a:solidFill>
                <a:latin typeface="Roboto"/>
                <a:cs typeface="Roboto"/>
              </a:rPr>
              <a:t>представления </a:t>
            </a:r>
            <a:r>
              <a:rPr sz="2400" b="1" spc="114" dirty="0">
                <a:solidFill>
                  <a:srgbClr val="001F5F"/>
                </a:solidFill>
                <a:latin typeface="Roboto"/>
                <a:cs typeface="Roboto"/>
              </a:rPr>
              <a:t>стандартов </a:t>
            </a:r>
            <a:r>
              <a:rPr sz="2400" b="1" spc="12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75" dirty="0">
                <a:solidFill>
                  <a:srgbClr val="001F5F"/>
                </a:solidFill>
                <a:latin typeface="Roboto"/>
                <a:cs typeface="Roboto"/>
              </a:rPr>
              <a:t>возможных </a:t>
            </a:r>
            <a:r>
              <a:rPr sz="2400" b="1" spc="165" dirty="0">
                <a:solidFill>
                  <a:srgbClr val="001F5F"/>
                </a:solidFill>
                <a:latin typeface="Roboto"/>
                <a:cs typeface="Roboto"/>
              </a:rPr>
              <a:t>достижений </a:t>
            </a:r>
            <a:r>
              <a:rPr sz="2400" b="1" spc="175" dirty="0">
                <a:solidFill>
                  <a:srgbClr val="001F5F"/>
                </a:solidFill>
                <a:latin typeface="Roboto"/>
                <a:cs typeface="Roboto"/>
              </a:rPr>
              <a:t>обучающихся, </a:t>
            </a:r>
            <a:r>
              <a:rPr sz="2400" b="1" spc="35" dirty="0">
                <a:solidFill>
                  <a:srgbClr val="001F5F"/>
                </a:solidFill>
                <a:latin typeface="Roboto"/>
                <a:cs typeface="Roboto"/>
              </a:rPr>
              <a:t>за </a:t>
            </a:r>
            <a:r>
              <a:rPr sz="2400" b="1" spc="130" dirty="0">
                <a:solidFill>
                  <a:srgbClr val="001F5F"/>
                </a:solidFill>
                <a:latin typeface="Roboto"/>
                <a:cs typeface="Roboto"/>
              </a:rPr>
              <a:t>которые присуждается </a:t>
            </a:r>
            <a:r>
              <a:rPr sz="2400" b="1" spc="13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55" dirty="0">
                <a:solidFill>
                  <a:srgbClr val="001F5F"/>
                </a:solidFill>
                <a:latin typeface="Roboto"/>
                <a:cs typeface="Roboto"/>
              </a:rPr>
              <a:t>определённая</a:t>
            </a:r>
            <a:r>
              <a:rPr sz="2400" b="1" spc="-3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45" dirty="0">
                <a:solidFill>
                  <a:srgbClr val="001F5F"/>
                </a:solidFill>
                <a:latin typeface="Roboto"/>
                <a:cs typeface="Roboto"/>
              </a:rPr>
              <a:t>оценка.	</a:t>
            </a:r>
            <a:r>
              <a:rPr sz="2400" b="1" spc="204" dirty="0">
                <a:solidFill>
                  <a:srgbClr val="001F5F"/>
                </a:solidFill>
                <a:latin typeface="Roboto"/>
                <a:cs typeface="Roboto"/>
              </a:rPr>
              <a:t>На</a:t>
            </a:r>
            <a:r>
              <a:rPr sz="2400" b="1" spc="-1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75" dirty="0">
                <a:solidFill>
                  <a:srgbClr val="001F5F"/>
                </a:solidFill>
                <a:latin typeface="Roboto"/>
                <a:cs typeface="Roboto"/>
              </a:rPr>
              <a:t>практике</a:t>
            </a:r>
            <a:r>
              <a:rPr sz="2400" b="1" spc="-3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70" dirty="0">
                <a:solidFill>
                  <a:srgbClr val="001F5F"/>
                </a:solidFill>
                <a:latin typeface="Roboto"/>
                <a:cs typeface="Roboto"/>
              </a:rPr>
              <a:t>присуждённая</a:t>
            </a:r>
            <a:r>
              <a:rPr sz="2400" b="1" spc="10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70" dirty="0">
                <a:solidFill>
                  <a:srgbClr val="001F5F"/>
                </a:solidFill>
                <a:latin typeface="Roboto"/>
                <a:cs typeface="Roboto"/>
              </a:rPr>
              <a:t>оценка </a:t>
            </a:r>
            <a:r>
              <a:rPr sz="2400" b="1" spc="-58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35" dirty="0">
                <a:solidFill>
                  <a:srgbClr val="001F5F"/>
                </a:solidFill>
                <a:latin typeface="Roboto"/>
                <a:cs typeface="Roboto"/>
              </a:rPr>
              <a:t>зависит</a:t>
            </a:r>
            <a:r>
              <a:rPr sz="2400" b="1" spc="-4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05" dirty="0">
                <a:solidFill>
                  <a:srgbClr val="001F5F"/>
                </a:solidFill>
                <a:latin typeface="Roboto"/>
                <a:cs typeface="Roboto"/>
              </a:rPr>
              <a:t>от</a:t>
            </a:r>
            <a:r>
              <a:rPr sz="2400" b="1" spc="7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70" dirty="0">
                <a:solidFill>
                  <a:srgbClr val="001F5F"/>
                </a:solidFill>
                <a:latin typeface="Roboto"/>
                <a:cs typeface="Roboto"/>
              </a:rPr>
              <a:t>степени</a:t>
            </a:r>
            <a:r>
              <a:rPr sz="2400" b="1" spc="1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14" dirty="0">
                <a:solidFill>
                  <a:srgbClr val="001F5F"/>
                </a:solidFill>
                <a:latin typeface="Roboto"/>
                <a:cs typeface="Roboto"/>
              </a:rPr>
              <a:t>соответствия</a:t>
            </a:r>
            <a:r>
              <a:rPr sz="2400" b="1" spc="-35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35" dirty="0">
                <a:solidFill>
                  <a:srgbClr val="001F5F"/>
                </a:solidFill>
                <a:latin typeface="Roboto"/>
                <a:cs typeface="Roboto"/>
              </a:rPr>
              <a:t>работ</a:t>
            </a:r>
            <a:r>
              <a:rPr sz="2400" b="1" spc="1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85" dirty="0">
                <a:solidFill>
                  <a:srgbClr val="001F5F"/>
                </a:solidFill>
                <a:latin typeface="Roboto"/>
                <a:cs typeface="Roboto"/>
              </a:rPr>
              <a:t>обучающихся</a:t>
            </a:r>
            <a:r>
              <a:rPr sz="2400" b="1" spc="60" dirty="0">
                <a:solidFill>
                  <a:srgbClr val="001F5F"/>
                </a:solidFill>
                <a:latin typeface="Roboto"/>
                <a:cs typeface="Roboto"/>
              </a:rPr>
              <a:t> </a:t>
            </a:r>
            <a:r>
              <a:rPr sz="2400" b="1" spc="114" dirty="0">
                <a:solidFill>
                  <a:srgbClr val="001F5F"/>
                </a:solidFill>
                <a:latin typeface="Roboto"/>
                <a:cs typeface="Roboto"/>
              </a:rPr>
              <a:t>задачам</a:t>
            </a:r>
            <a:endParaRPr sz="2400">
              <a:latin typeface="Roboto"/>
              <a:cs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79300" cy="6851015"/>
            <a:chOff x="0" y="0"/>
            <a:chExt cx="12179300" cy="6851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035809" cy="335844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209629"/>
              <a:ext cx="12178995" cy="160253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4792154"/>
              <a:ext cx="12130008" cy="2058701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4682" y="1362808"/>
            <a:ext cx="8815070" cy="2910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4370">
              <a:lnSpc>
                <a:spcPct val="100000"/>
              </a:lnSpc>
              <a:spcBef>
                <a:spcPts val="95"/>
              </a:spcBef>
            </a:pPr>
            <a:r>
              <a:rPr sz="2400" b="1" spc="165" dirty="0">
                <a:latin typeface="Roboto"/>
                <a:cs typeface="Roboto"/>
              </a:rPr>
              <a:t>ПОЛЕЗНЫЕ</a:t>
            </a:r>
            <a:r>
              <a:rPr sz="2400" b="1" spc="-45" dirty="0">
                <a:latin typeface="Roboto"/>
                <a:cs typeface="Roboto"/>
              </a:rPr>
              <a:t> </a:t>
            </a:r>
            <a:r>
              <a:rPr sz="2400" b="1" spc="160" dirty="0">
                <a:latin typeface="Roboto"/>
                <a:cs typeface="Roboto"/>
              </a:rPr>
              <a:t>ССЫЛКИ</a:t>
            </a:r>
            <a:endParaRPr sz="2400">
              <a:latin typeface="Roboto"/>
              <a:cs typeface="Roboto"/>
            </a:endParaRPr>
          </a:p>
          <a:p>
            <a:pPr marL="26670" marR="5080">
              <a:lnSpc>
                <a:spcPts val="2850"/>
              </a:lnSpc>
              <a:spcBef>
                <a:spcPts val="2340"/>
              </a:spcBef>
              <a:buClr>
                <a:srgbClr val="000000"/>
              </a:buClr>
              <a:buAutoNum type="arabicPeriod"/>
              <a:tabLst>
                <a:tab pos="369570" algn="l"/>
              </a:tabLst>
            </a:pPr>
            <a:r>
              <a:rPr sz="2400" b="1" u="heavy" spc="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Roboto"/>
                <a:cs typeface="Roboto"/>
              </a:rPr>
              <a:t>h</a:t>
            </a:r>
            <a:r>
              <a:rPr sz="2400" b="1" u="heavy" spc="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Roboto"/>
                <a:cs typeface="Roboto"/>
                <a:hlinkClick r:id="rId2"/>
              </a:rPr>
              <a:t>ttps://ww</a:t>
            </a:r>
            <a:r>
              <a:rPr sz="2400" b="1" u="heavy" spc="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Roboto"/>
                <a:cs typeface="Roboto"/>
              </a:rPr>
              <a:t>w.gov</a:t>
            </a:r>
            <a:r>
              <a:rPr sz="2400" b="1" u="heavy" spc="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Roboto"/>
                <a:cs typeface="Roboto"/>
                <a:hlinkClick r:id="rId2"/>
              </a:rPr>
              <a:t>.kz/memleket/entities/kdso/documents/ </a:t>
            </a:r>
            <a:r>
              <a:rPr sz="2400" b="1" spc="-585" dirty="0">
                <a:solidFill>
                  <a:srgbClr val="0000FF"/>
                </a:solidFill>
                <a:latin typeface="Roboto"/>
                <a:cs typeface="Roboto"/>
              </a:rPr>
              <a:t> </a:t>
            </a:r>
            <a:r>
              <a:rPr sz="2400" b="1" u="heavy" spc="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Roboto"/>
                <a:cs typeface="Roboto"/>
              </a:rPr>
              <a:t>details/297942?lang=ru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buFont typeface="Roboto"/>
              <a:buAutoNum type="arabicPeriod"/>
            </a:pPr>
            <a:endParaRPr sz="28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Roboto"/>
              <a:buAutoNum type="arabicPeriod"/>
            </a:pPr>
            <a:endParaRPr sz="2350">
              <a:latin typeface="Roboto"/>
              <a:cs typeface="Roboto"/>
            </a:endParaRPr>
          </a:p>
          <a:p>
            <a:pPr marL="12700" marR="19050">
              <a:lnSpc>
                <a:spcPts val="2850"/>
              </a:lnSpc>
              <a:buClr>
                <a:srgbClr val="000000"/>
              </a:buClr>
              <a:buAutoNum type="arabicPeriod"/>
              <a:tabLst>
                <a:tab pos="355600" algn="l"/>
              </a:tabLst>
            </a:pPr>
            <a:r>
              <a:rPr sz="2400" b="1" u="heavy" spc="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Roboto"/>
                <a:cs typeface="Roboto"/>
              </a:rPr>
              <a:t>h</a:t>
            </a:r>
            <a:r>
              <a:rPr sz="2400" b="1" u="heavy" spc="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Roboto"/>
                <a:cs typeface="Roboto"/>
                <a:hlinkClick r:id="rId2"/>
              </a:rPr>
              <a:t>ttps://ww</a:t>
            </a:r>
            <a:r>
              <a:rPr sz="2400" b="1" u="heavy" spc="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Roboto"/>
                <a:cs typeface="Roboto"/>
              </a:rPr>
              <a:t>w.gov</a:t>
            </a:r>
            <a:r>
              <a:rPr sz="2400" b="1" u="heavy" spc="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Roboto"/>
                <a:cs typeface="Roboto"/>
                <a:hlinkClick r:id="rId2"/>
              </a:rPr>
              <a:t>.kz/memleket/entities/kdso/documents/ </a:t>
            </a:r>
            <a:r>
              <a:rPr sz="2400" b="1" spc="-585" dirty="0">
                <a:solidFill>
                  <a:srgbClr val="0000FF"/>
                </a:solidFill>
                <a:latin typeface="Roboto"/>
                <a:cs typeface="Roboto"/>
              </a:rPr>
              <a:t> </a:t>
            </a:r>
            <a:r>
              <a:rPr sz="2400" b="1" u="heavy" spc="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Roboto"/>
                <a:cs typeface="Roboto"/>
              </a:rPr>
              <a:t>details/297954</a:t>
            </a:r>
            <a:endParaRPr sz="2400">
              <a:latin typeface="Roboto"/>
              <a:cs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446</Words>
  <Application>Microsoft Office PowerPoint</Application>
  <PresentationFormat>Произвольный</PresentationFormat>
  <Paragraphs>98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Microsoft Sans Serif</vt:lpstr>
      <vt:lpstr>Roboto</vt:lpstr>
      <vt:lpstr>Roboto Bk</vt:lpstr>
      <vt:lpstr>Times New Roman</vt:lpstr>
      <vt:lpstr>Office Theme</vt:lpstr>
      <vt:lpstr>ҚАУЫМДАСТЫҒЫ</vt:lpstr>
      <vt:lpstr>Завершение 2021-2022 учебного года</vt:lpstr>
      <vt:lpstr>ДЛЯ ОБУЧАЮЩИХСЯ 9  КЛАССОВ</vt:lpstr>
      <vt:lpstr>Шкала перевода баллов в оценки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ҚАУЫМДАСТЫҒЫ</dc:title>
  <dc:creator>1</dc:creator>
  <cp:lastModifiedBy>1</cp:lastModifiedBy>
  <cp:revision>3</cp:revision>
  <dcterms:created xsi:type="dcterms:W3CDTF">2022-05-23T08:17:46Z</dcterms:created>
  <dcterms:modified xsi:type="dcterms:W3CDTF">2022-05-23T09:29:10Z</dcterms:modified>
</cp:coreProperties>
</file>