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9"/>
  </p:notesMasterIdLst>
  <p:handoutMasterIdLst>
    <p:handoutMasterId r:id="rId10"/>
  </p:handoutMasterIdLst>
  <p:sldIdLst>
    <p:sldId id="338" r:id="rId3"/>
    <p:sldId id="339" r:id="rId4"/>
    <p:sldId id="340" r:id="rId5"/>
    <p:sldId id="341" r:id="rId6"/>
    <p:sldId id="342" r:id="rId7"/>
    <p:sldId id="309" r:id="rId8"/>
  </p:sldIdLst>
  <p:sldSz cx="12190413" cy="6859588"/>
  <p:notesSz cx="6797675" cy="9874250"/>
  <p:defaultTextStyle>
    <a:defPPr>
      <a:defRPr lang="ru-RU"/>
    </a:defPPr>
    <a:lvl1pPr marL="0" algn="l" defTabSz="9139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79" algn="l" defTabSz="9139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52" algn="l" defTabSz="9139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28" algn="l" defTabSz="9139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903" algn="l" defTabSz="9139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877" algn="l" defTabSz="9139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852" algn="l" defTabSz="9139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825" algn="l" defTabSz="9139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802" algn="l" defTabSz="9139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619F"/>
    <a:srgbClr val="876DA7"/>
    <a:srgbClr val="9B85B5"/>
    <a:srgbClr val="8F77AD"/>
    <a:srgbClr val="4F247A"/>
    <a:srgbClr val="0067B4"/>
    <a:srgbClr val="1EEE63"/>
    <a:srgbClr val="451F6B"/>
    <a:srgbClr val="4A5C26"/>
    <a:srgbClr val="5C2A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3936" autoAdjust="0"/>
  </p:normalViewPr>
  <p:slideViewPr>
    <p:cSldViewPr>
      <p:cViewPr varScale="1">
        <p:scale>
          <a:sx n="104" d="100"/>
          <a:sy n="104" d="100"/>
        </p:scale>
        <p:origin x="834" y="156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301C4-6B6A-460E-8770-12D02262931E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951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951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31107-A951-42F5-8AAE-E2C98B3724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9171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4FE18-4B04-4771-837F-F536FA2B846F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96331-E3B2-47E5-954C-38FDF0AE6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3393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20" algn="l" defTabSz="914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42" algn="l" defTabSz="914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62" algn="l" defTabSz="914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84" algn="l" defTabSz="914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104" algn="l" defTabSz="914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124" algn="l" defTabSz="914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46" algn="l" defTabSz="914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168" algn="l" defTabSz="914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1131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922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449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97" y="2130926"/>
            <a:ext cx="10361851" cy="147036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78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107F-8A2C-438A-8714-C5AF97F7DC32}" type="datetime1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1016-04E6-4C09-8250-6797D16AADD0}" type="datetime1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63" y="274704"/>
            <a:ext cx="2742843" cy="58528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39" y="274704"/>
            <a:ext cx="8025355" cy="58528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F2A2-0FDB-45A5-83D0-1FC4B530BC93}" type="datetime1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6" y="2130938"/>
            <a:ext cx="10361851" cy="147036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7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EEA3-DC24-4323-9619-4EAC2AF2C9A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907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FAAA-B0FB-4C90-9CE4-6E195B06B21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716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64" y="4407922"/>
            <a:ext cx="10361851" cy="13623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64" y="2907403"/>
            <a:ext cx="10361851" cy="150053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0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0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0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0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205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90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607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A7946-CA2C-4F59-92E5-3ED2DEB6FB5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8487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528" y="1600588"/>
            <a:ext cx="5384099" cy="45270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6808" y="1600588"/>
            <a:ext cx="5384099" cy="45270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6E2A-21EC-44E5-B909-2C9B95136C3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199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485"/>
            <a:ext cx="5386216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12" indent="0">
              <a:buNone/>
              <a:defRPr sz="2000" b="1"/>
            </a:lvl2pPr>
            <a:lvl3pPr marL="914019" indent="0">
              <a:buNone/>
              <a:defRPr sz="1900" b="1"/>
            </a:lvl3pPr>
            <a:lvl4pPr marL="1371029" indent="0">
              <a:buNone/>
              <a:defRPr sz="1600" b="1"/>
            </a:lvl4pPr>
            <a:lvl5pPr marL="1828039" indent="0">
              <a:buNone/>
              <a:defRPr sz="1600" b="1"/>
            </a:lvl5pPr>
            <a:lvl6pPr marL="2285049" indent="0">
              <a:buNone/>
              <a:defRPr sz="1600" b="1"/>
            </a:lvl6pPr>
            <a:lvl7pPr marL="2742056" indent="0">
              <a:buNone/>
              <a:defRPr sz="1600" b="1"/>
            </a:lvl7pPr>
            <a:lvl8pPr marL="3199066" indent="0">
              <a:buNone/>
              <a:defRPr sz="1600" b="1"/>
            </a:lvl8pPr>
            <a:lvl9pPr marL="3656077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521" y="2175395"/>
            <a:ext cx="5386216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3" y="1535485"/>
            <a:ext cx="5388332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12" indent="0">
              <a:buNone/>
              <a:defRPr sz="2000" b="1"/>
            </a:lvl2pPr>
            <a:lvl3pPr marL="914019" indent="0">
              <a:buNone/>
              <a:defRPr sz="1900" b="1"/>
            </a:lvl3pPr>
            <a:lvl4pPr marL="1371029" indent="0">
              <a:buNone/>
              <a:defRPr sz="1600" b="1"/>
            </a:lvl4pPr>
            <a:lvl5pPr marL="1828039" indent="0">
              <a:buNone/>
              <a:defRPr sz="1600" b="1"/>
            </a:lvl5pPr>
            <a:lvl6pPr marL="2285049" indent="0">
              <a:buNone/>
              <a:defRPr sz="1600" b="1"/>
            </a:lvl6pPr>
            <a:lvl7pPr marL="2742056" indent="0">
              <a:buNone/>
              <a:defRPr sz="1600" b="1"/>
            </a:lvl7pPr>
            <a:lvl8pPr marL="3199066" indent="0">
              <a:buNone/>
              <a:defRPr sz="1600" b="1"/>
            </a:lvl8pPr>
            <a:lvl9pPr marL="3656077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2563" y="2175395"/>
            <a:ext cx="5388332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C35E0-5247-4111-BAC8-6D34CE07154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0344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8EE3-6793-455D-BB87-A0B838CE3F3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4469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FD357-5531-4F10-BD2E-D7F79F7CC83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9672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3" y="273129"/>
            <a:ext cx="4010562" cy="11623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115" y="273133"/>
            <a:ext cx="6814781" cy="585446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3" y="1435451"/>
            <a:ext cx="4010562" cy="4692149"/>
          </a:xfrm>
        </p:spPr>
        <p:txBody>
          <a:bodyPr/>
          <a:lstStyle>
            <a:lvl1pPr marL="0" indent="0">
              <a:buNone/>
              <a:defRPr sz="1500"/>
            </a:lvl1pPr>
            <a:lvl2pPr marL="457012" indent="0">
              <a:buNone/>
              <a:defRPr sz="1200"/>
            </a:lvl2pPr>
            <a:lvl3pPr marL="914019" indent="0">
              <a:buNone/>
              <a:defRPr sz="1100"/>
            </a:lvl3pPr>
            <a:lvl4pPr marL="1371029" indent="0">
              <a:buNone/>
              <a:defRPr sz="900"/>
            </a:lvl4pPr>
            <a:lvl5pPr marL="1828039" indent="0">
              <a:buNone/>
              <a:defRPr sz="900"/>
            </a:lvl5pPr>
            <a:lvl6pPr marL="2285049" indent="0">
              <a:buNone/>
              <a:defRPr sz="900"/>
            </a:lvl6pPr>
            <a:lvl7pPr marL="2742056" indent="0">
              <a:buNone/>
              <a:defRPr sz="900"/>
            </a:lvl7pPr>
            <a:lvl8pPr marL="3199066" indent="0">
              <a:buNone/>
              <a:defRPr sz="900"/>
            </a:lvl8pPr>
            <a:lvl9pPr marL="3656077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92718-9C58-4458-9D7B-71700915B36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328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A02C0-3B3A-466D-8240-1F558F9C730F}" type="datetime1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6" y="4801712"/>
            <a:ext cx="7314248" cy="5668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6" y="612933"/>
            <a:ext cx="7314248" cy="4115753"/>
          </a:xfrm>
        </p:spPr>
        <p:txBody>
          <a:bodyPr/>
          <a:lstStyle>
            <a:lvl1pPr marL="0" indent="0">
              <a:buNone/>
              <a:defRPr sz="3200"/>
            </a:lvl1pPr>
            <a:lvl2pPr marL="457012" indent="0">
              <a:buNone/>
              <a:defRPr sz="2800"/>
            </a:lvl2pPr>
            <a:lvl3pPr marL="914019" indent="0">
              <a:buNone/>
              <a:defRPr sz="2400"/>
            </a:lvl3pPr>
            <a:lvl4pPr marL="1371029" indent="0">
              <a:buNone/>
              <a:defRPr sz="2000"/>
            </a:lvl4pPr>
            <a:lvl5pPr marL="1828039" indent="0">
              <a:buNone/>
              <a:defRPr sz="2000"/>
            </a:lvl5pPr>
            <a:lvl6pPr marL="2285049" indent="0">
              <a:buNone/>
              <a:defRPr sz="2000"/>
            </a:lvl6pPr>
            <a:lvl7pPr marL="2742056" indent="0">
              <a:buNone/>
              <a:defRPr sz="2000"/>
            </a:lvl7pPr>
            <a:lvl8pPr marL="3199066" indent="0">
              <a:buNone/>
              <a:defRPr sz="2000"/>
            </a:lvl8pPr>
            <a:lvl9pPr marL="3656077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6" y="5368598"/>
            <a:ext cx="7314248" cy="805049"/>
          </a:xfrm>
        </p:spPr>
        <p:txBody>
          <a:bodyPr/>
          <a:lstStyle>
            <a:lvl1pPr marL="0" indent="0">
              <a:buNone/>
              <a:defRPr sz="1500"/>
            </a:lvl1pPr>
            <a:lvl2pPr marL="457012" indent="0">
              <a:buNone/>
              <a:defRPr sz="1200"/>
            </a:lvl2pPr>
            <a:lvl3pPr marL="914019" indent="0">
              <a:buNone/>
              <a:defRPr sz="1100"/>
            </a:lvl3pPr>
            <a:lvl4pPr marL="1371029" indent="0">
              <a:buNone/>
              <a:defRPr sz="900"/>
            </a:lvl4pPr>
            <a:lvl5pPr marL="1828039" indent="0">
              <a:buNone/>
              <a:defRPr sz="900"/>
            </a:lvl5pPr>
            <a:lvl6pPr marL="2285049" indent="0">
              <a:buNone/>
              <a:defRPr sz="900"/>
            </a:lvl6pPr>
            <a:lvl7pPr marL="2742056" indent="0">
              <a:buNone/>
              <a:defRPr sz="900"/>
            </a:lvl7pPr>
            <a:lvl8pPr marL="3199066" indent="0">
              <a:buNone/>
              <a:defRPr sz="900"/>
            </a:lvl8pPr>
            <a:lvl9pPr marL="3656077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C297D-E962-4D9A-A0AE-0156999098E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6663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54EEF-8DF6-4686-8BA3-8DB6C8BD960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836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63" y="274704"/>
            <a:ext cx="2742843" cy="58528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38" y="274704"/>
            <a:ext cx="8025355" cy="58528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B126-1F25-469D-BEBC-744D2223847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99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71" y="4407922"/>
            <a:ext cx="10361851" cy="13623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71" y="2907404"/>
            <a:ext cx="10361851" cy="150053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7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9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8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8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8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8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15E43-BD94-45E8-85A3-F93492A9885E}" type="datetime1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528" y="1600590"/>
            <a:ext cx="5384099" cy="45270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6808" y="1600590"/>
            <a:ext cx="5384099" cy="45270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0132-DC69-4B3A-BD37-06018FF3A13B}" type="datetime1">
              <a:rPr lang="ru-RU" smtClean="0"/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487"/>
            <a:ext cx="5386216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79" indent="0">
              <a:buNone/>
              <a:defRPr sz="2000" b="1"/>
            </a:lvl2pPr>
            <a:lvl3pPr marL="913952" indent="0">
              <a:buNone/>
              <a:defRPr sz="1800" b="1"/>
            </a:lvl3pPr>
            <a:lvl4pPr marL="1370928" indent="0">
              <a:buNone/>
              <a:defRPr sz="1600" b="1"/>
            </a:lvl4pPr>
            <a:lvl5pPr marL="1827903" indent="0">
              <a:buNone/>
              <a:defRPr sz="1600" b="1"/>
            </a:lvl5pPr>
            <a:lvl6pPr marL="2284877" indent="0">
              <a:buNone/>
              <a:defRPr sz="1600" b="1"/>
            </a:lvl6pPr>
            <a:lvl7pPr marL="2741852" indent="0">
              <a:buNone/>
              <a:defRPr sz="1600" b="1"/>
            </a:lvl7pPr>
            <a:lvl8pPr marL="3198825" indent="0">
              <a:buNone/>
              <a:defRPr sz="1600" b="1"/>
            </a:lvl8pPr>
            <a:lvl9pPr marL="3655802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521" y="2175396"/>
            <a:ext cx="5386216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8" y="1535487"/>
            <a:ext cx="5388332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79" indent="0">
              <a:buNone/>
              <a:defRPr sz="2000" b="1"/>
            </a:lvl2pPr>
            <a:lvl3pPr marL="913952" indent="0">
              <a:buNone/>
              <a:defRPr sz="1800" b="1"/>
            </a:lvl3pPr>
            <a:lvl4pPr marL="1370928" indent="0">
              <a:buNone/>
              <a:defRPr sz="1600" b="1"/>
            </a:lvl4pPr>
            <a:lvl5pPr marL="1827903" indent="0">
              <a:buNone/>
              <a:defRPr sz="1600" b="1"/>
            </a:lvl5pPr>
            <a:lvl6pPr marL="2284877" indent="0">
              <a:buNone/>
              <a:defRPr sz="1600" b="1"/>
            </a:lvl6pPr>
            <a:lvl7pPr marL="2741852" indent="0">
              <a:buNone/>
              <a:defRPr sz="1600" b="1"/>
            </a:lvl7pPr>
            <a:lvl8pPr marL="3198825" indent="0">
              <a:buNone/>
              <a:defRPr sz="1600" b="1"/>
            </a:lvl8pPr>
            <a:lvl9pPr marL="3655802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2568" y="2175396"/>
            <a:ext cx="5388332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A4908-2D82-4C24-9746-838F810974B7}" type="datetime1">
              <a:rPr lang="ru-RU" smtClean="0"/>
              <a:t>13.05.2022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00F27-9AAB-4876-B9C9-7D806414B95E}" type="datetime1">
              <a:rPr lang="ru-RU" smtClean="0"/>
              <a:t>13.05.2022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F8F67-4449-437A-8972-BFF854631808}" type="datetime1">
              <a:rPr lang="ru-RU" smtClean="0"/>
              <a:t>13.05.2022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4" y="273130"/>
            <a:ext cx="4010562" cy="11623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125" y="273121"/>
            <a:ext cx="6814779" cy="58544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4" y="1435455"/>
            <a:ext cx="4010562" cy="4692149"/>
          </a:xfrm>
        </p:spPr>
        <p:txBody>
          <a:bodyPr/>
          <a:lstStyle>
            <a:lvl1pPr marL="0" indent="0">
              <a:buNone/>
              <a:defRPr sz="1400"/>
            </a:lvl1pPr>
            <a:lvl2pPr marL="456979" indent="0">
              <a:buNone/>
              <a:defRPr sz="1200"/>
            </a:lvl2pPr>
            <a:lvl3pPr marL="913952" indent="0">
              <a:buNone/>
              <a:defRPr sz="1000"/>
            </a:lvl3pPr>
            <a:lvl4pPr marL="1370928" indent="0">
              <a:buNone/>
              <a:defRPr sz="900"/>
            </a:lvl4pPr>
            <a:lvl5pPr marL="1827903" indent="0">
              <a:buNone/>
              <a:defRPr sz="900"/>
            </a:lvl5pPr>
            <a:lvl6pPr marL="2284877" indent="0">
              <a:buNone/>
              <a:defRPr sz="900"/>
            </a:lvl6pPr>
            <a:lvl7pPr marL="2741852" indent="0">
              <a:buNone/>
              <a:defRPr sz="900"/>
            </a:lvl7pPr>
            <a:lvl8pPr marL="3198825" indent="0">
              <a:buNone/>
              <a:defRPr sz="900"/>
            </a:lvl8pPr>
            <a:lvl9pPr marL="3655802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FC34B-0F0C-4725-8084-B0EC977F6706}" type="datetime1">
              <a:rPr lang="ru-RU" smtClean="0"/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6" y="4801713"/>
            <a:ext cx="7314248" cy="5668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6" y="612934"/>
            <a:ext cx="7314248" cy="4115753"/>
          </a:xfrm>
        </p:spPr>
        <p:txBody>
          <a:bodyPr/>
          <a:lstStyle>
            <a:lvl1pPr marL="0" indent="0">
              <a:buNone/>
              <a:defRPr sz="3200"/>
            </a:lvl1pPr>
            <a:lvl2pPr marL="456979" indent="0">
              <a:buNone/>
              <a:defRPr sz="2800"/>
            </a:lvl2pPr>
            <a:lvl3pPr marL="913952" indent="0">
              <a:buNone/>
              <a:defRPr sz="2400"/>
            </a:lvl3pPr>
            <a:lvl4pPr marL="1370928" indent="0">
              <a:buNone/>
              <a:defRPr sz="2000"/>
            </a:lvl4pPr>
            <a:lvl5pPr marL="1827903" indent="0">
              <a:buNone/>
              <a:defRPr sz="2000"/>
            </a:lvl5pPr>
            <a:lvl6pPr marL="2284877" indent="0">
              <a:buNone/>
              <a:defRPr sz="2000"/>
            </a:lvl6pPr>
            <a:lvl7pPr marL="2741852" indent="0">
              <a:buNone/>
              <a:defRPr sz="2000"/>
            </a:lvl7pPr>
            <a:lvl8pPr marL="3198825" indent="0">
              <a:buNone/>
              <a:defRPr sz="2000"/>
            </a:lvl8pPr>
            <a:lvl9pPr marL="365580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6" y="5368606"/>
            <a:ext cx="7314248" cy="805049"/>
          </a:xfrm>
        </p:spPr>
        <p:txBody>
          <a:bodyPr/>
          <a:lstStyle>
            <a:lvl1pPr marL="0" indent="0">
              <a:buNone/>
              <a:defRPr sz="1400"/>
            </a:lvl1pPr>
            <a:lvl2pPr marL="456979" indent="0">
              <a:buNone/>
              <a:defRPr sz="1200"/>
            </a:lvl2pPr>
            <a:lvl3pPr marL="913952" indent="0">
              <a:buNone/>
              <a:defRPr sz="1000"/>
            </a:lvl3pPr>
            <a:lvl4pPr marL="1370928" indent="0">
              <a:buNone/>
              <a:defRPr sz="900"/>
            </a:lvl4pPr>
            <a:lvl5pPr marL="1827903" indent="0">
              <a:buNone/>
              <a:defRPr sz="900"/>
            </a:lvl5pPr>
            <a:lvl6pPr marL="2284877" indent="0">
              <a:buNone/>
              <a:defRPr sz="900"/>
            </a:lvl6pPr>
            <a:lvl7pPr marL="2741852" indent="0">
              <a:buNone/>
              <a:defRPr sz="900"/>
            </a:lvl7pPr>
            <a:lvl8pPr marL="3198825" indent="0">
              <a:buNone/>
              <a:defRPr sz="900"/>
            </a:lvl8pPr>
            <a:lvl9pPr marL="3655802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A4F9F-C075-437E-B4B2-27235B918F07}" type="datetime1">
              <a:rPr lang="ru-RU" smtClean="0"/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4702"/>
            <a:ext cx="10971372" cy="1143265"/>
          </a:xfrm>
          <a:prstGeom prst="rect">
            <a:avLst/>
          </a:prstGeom>
        </p:spPr>
        <p:txBody>
          <a:bodyPr vert="horz" lIns="91323" tIns="45661" rIns="91323" bIns="45661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600590"/>
            <a:ext cx="10971372" cy="4527011"/>
          </a:xfrm>
          <a:prstGeom prst="rect">
            <a:avLst/>
          </a:prstGeom>
        </p:spPr>
        <p:txBody>
          <a:bodyPr vert="horz" lIns="91323" tIns="45661" rIns="91323" bIns="45661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1" y="6357824"/>
            <a:ext cx="2844430" cy="365210"/>
          </a:xfrm>
          <a:prstGeom prst="rect">
            <a:avLst/>
          </a:prstGeom>
        </p:spPr>
        <p:txBody>
          <a:bodyPr vert="horz" lIns="91323" tIns="45661" rIns="91323" bIns="4566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7D6D8-6633-45D5-A0F7-04C571999A80}" type="datetime1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74" y="6357824"/>
            <a:ext cx="3860297" cy="365210"/>
          </a:xfrm>
          <a:prstGeom prst="rect">
            <a:avLst/>
          </a:prstGeom>
        </p:spPr>
        <p:txBody>
          <a:bodyPr vert="horz" lIns="91323" tIns="45661" rIns="91323" bIns="4566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6357824"/>
            <a:ext cx="2844430" cy="365210"/>
          </a:xfrm>
          <a:prstGeom prst="rect">
            <a:avLst/>
          </a:prstGeom>
        </p:spPr>
        <p:txBody>
          <a:bodyPr vert="horz" lIns="91323" tIns="45661" rIns="91323" bIns="4566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395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31" indent="-342731" algn="l" defTabSz="913952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588" indent="-285610" algn="l" defTabSz="91395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439" indent="-228487" algn="l" defTabSz="91395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412" indent="-228487" algn="l" defTabSz="91395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388" indent="-228487" algn="l" defTabSz="91395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362" indent="-228487" algn="l" defTabSz="9139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338" indent="-228487" algn="l" defTabSz="9139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314" indent="-228487" algn="l" defTabSz="9139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293" indent="-228487" algn="l" defTabSz="9139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39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79" algn="l" defTabSz="9139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52" algn="l" defTabSz="9139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28" algn="l" defTabSz="9139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03" algn="l" defTabSz="9139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877" algn="l" defTabSz="9139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852" algn="l" defTabSz="9139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825" algn="l" defTabSz="9139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802" algn="l" defTabSz="9139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4702"/>
            <a:ext cx="10971372" cy="1143265"/>
          </a:xfrm>
          <a:prstGeom prst="rect">
            <a:avLst/>
          </a:prstGeom>
        </p:spPr>
        <p:txBody>
          <a:bodyPr vert="horz" lIns="91329" tIns="45663" rIns="91329" bIns="45663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600588"/>
            <a:ext cx="10971372" cy="4527011"/>
          </a:xfrm>
          <a:prstGeom prst="rect">
            <a:avLst/>
          </a:prstGeom>
        </p:spPr>
        <p:txBody>
          <a:bodyPr vert="horz" lIns="91329" tIns="45663" rIns="91329" bIns="45663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1" y="6357824"/>
            <a:ext cx="2844430" cy="365210"/>
          </a:xfrm>
          <a:prstGeom prst="rect">
            <a:avLst/>
          </a:prstGeom>
        </p:spPr>
        <p:txBody>
          <a:bodyPr vert="horz" lIns="91329" tIns="45663" rIns="91329" bIns="4566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019"/>
            <a:fld id="{6E833EC9-12F6-4E80-9979-0056C353B81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019"/>
              <a:t>13.05.2022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63" y="6357824"/>
            <a:ext cx="3860297" cy="365210"/>
          </a:xfrm>
          <a:prstGeom prst="rect">
            <a:avLst/>
          </a:prstGeom>
        </p:spPr>
        <p:txBody>
          <a:bodyPr vert="horz" lIns="91329" tIns="45663" rIns="91329" bIns="4566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019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6357824"/>
            <a:ext cx="2844430" cy="365210"/>
          </a:xfrm>
          <a:prstGeom prst="rect">
            <a:avLst/>
          </a:prstGeom>
        </p:spPr>
        <p:txBody>
          <a:bodyPr vert="horz" lIns="91329" tIns="45663" rIns="91329" bIns="4566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019"/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019"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799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01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56" indent="-342756" algn="l" defTabSz="91401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38" indent="-285633" algn="l" defTabSz="914019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22" indent="-228507" algn="l" defTabSz="91401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533" indent="-228507" algn="l" defTabSz="91401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543" indent="-228507" algn="l" defTabSz="91401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551" indent="-228507" algn="l" defTabSz="91401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563" indent="-228507" algn="l" defTabSz="91401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569" indent="-228507" algn="l" defTabSz="91401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584" indent="-228507" algn="l" defTabSz="91401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0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12" algn="l" defTabSz="9140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19" algn="l" defTabSz="9140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29" algn="l" defTabSz="9140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039" algn="l" defTabSz="9140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049" algn="l" defTabSz="9140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056" algn="l" defTabSz="9140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066" algn="l" defTabSz="9140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077" algn="l" defTabSz="9140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478582" y="261442"/>
            <a:ext cx="11377264" cy="5998133"/>
            <a:chOff x="1689625" y="399439"/>
            <a:chExt cx="9392662" cy="5998132"/>
          </a:xfrm>
        </p:grpSpPr>
        <p:sp>
          <p:nvSpPr>
            <p:cNvPr id="6" name="TextBox 5"/>
            <p:cNvSpPr txBox="1"/>
            <p:nvPr/>
          </p:nvSpPr>
          <p:spPr>
            <a:xfrm>
              <a:off x="2081287" y="399439"/>
              <a:ext cx="9001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accent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МИНИСТЕРСТВО ОБРАЗОВАНИЯ И НАУКИ </a:t>
              </a:r>
            </a:p>
            <a:p>
              <a:pPr algn="ctr"/>
              <a:r>
                <a:rPr lang="ru-RU" b="1" dirty="0">
                  <a:solidFill>
                    <a:schemeClr val="accent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РЕСПУБЛИКИ КАЗАХСТАН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89625" y="2056417"/>
              <a:ext cx="914501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>
                  <a:solidFill>
                    <a:schemeClr val="accent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ЕДИНОЕ НАЦИОНАЛЬНОЕ ТЕСТИРОВАНИЕ - 2022 </a:t>
              </a:r>
            </a:p>
            <a:p>
              <a:pPr algn="ctr"/>
              <a:r>
                <a:rPr lang="ru-RU" sz="2400" b="1" dirty="0">
                  <a:solidFill>
                    <a:schemeClr val="accent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В ЭЛЕКТРОННОМ ФОРМАТЕ</a:t>
              </a:r>
            </a:p>
            <a:p>
              <a:pPr algn="ctr"/>
              <a:r>
                <a:rPr lang="ru-RU" sz="2400" b="1" dirty="0">
                  <a:solidFill>
                    <a:schemeClr val="accent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(МАЙ-ИЮНЬ)</a:t>
              </a:r>
            </a:p>
            <a:p>
              <a:pPr algn="ctr"/>
              <a:endParaRPr lang="ru-RU" sz="48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25729" y="6028239"/>
              <a:ext cx="72728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accent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г. </a:t>
              </a:r>
              <a:r>
                <a:rPr lang="ru-RU" b="1" dirty="0" err="1">
                  <a:solidFill>
                    <a:schemeClr val="accent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Нур</a:t>
              </a:r>
              <a:r>
                <a:rPr lang="ru-RU" b="1" dirty="0">
                  <a:solidFill>
                    <a:schemeClr val="accent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-Султан, 2022</a:t>
              </a:r>
            </a:p>
          </p:txBody>
        </p:sp>
      </p:grpSp>
      <p:cxnSp>
        <p:nvCxnSpPr>
          <p:cNvPr id="3" name="Прямая соединительная линия 2"/>
          <p:cNvCxnSpPr/>
          <p:nvPr/>
        </p:nvCxnSpPr>
        <p:spPr>
          <a:xfrm>
            <a:off x="2422798" y="907773"/>
            <a:ext cx="921702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2" descr="blob:https://web.whatsapp.com/f7df02b1-df0a-41ba-a8e3-b93a820a5de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4" descr="blob:https://web.whatsapp.com/f7df02b1-df0a-41ba-a8e3-b93a820a5de0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6" descr="blob:https://web.whatsapp.com/f7df02b1-df0a-41ba-a8e3-b93a820a5de0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4" name="Picture 5" descr="C:\Users\Medet\Picture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60338"/>
            <a:ext cx="1970807" cy="747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Прямая соединительная линия 12"/>
          <p:cNvCxnSpPr/>
          <p:nvPr/>
        </p:nvCxnSpPr>
        <p:spPr>
          <a:xfrm>
            <a:off x="2422798" y="981522"/>
            <a:ext cx="921702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1264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346817" y="2853729"/>
            <a:ext cx="11374367" cy="3298075"/>
            <a:chOff x="277817" y="3489991"/>
            <a:chExt cx="9090501" cy="2824056"/>
          </a:xfrm>
        </p:grpSpPr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D39DE538-5279-4088-BC21-A26F487B876F}"/>
                </a:ext>
              </a:extLst>
            </p:cNvPr>
            <p:cNvSpPr/>
            <p:nvPr/>
          </p:nvSpPr>
          <p:spPr>
            <a:xfrm>
              <a:off x="383419" y="3636923"/>
              <a:ext cx="1935245" cy="26771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16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 dirty="0"/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D39DE538-5279-4088-BC21-A26F487B876F}"/>
                </a:ext>
              </a:extLst>
            </p:cNvPr>
            <p:cNvSpPr/>
            <p:nvPr/>
          </p:nvSpPr>
          <p:spPr>
            <a:xfrm>
              <a:off x="2384933" y="3632991"/>
              <a:ext cx="2200298" cy="26771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16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 dirty="0"/>
            </a:p>
          </p:txBody>
        </p:sp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D39DE538-5279-4088-BC21-A26F487B876F}"/>
                </a:ext>
              </a:extLst>
            </p:cNvPr>
            <p:cNvSpPr/>
            <p:nvPr/>
          </p:nvSpPr>
          <p:spPr>
            <a:xfrm>
              <a:off x="4912981" y="3637770"/>
              <a:ext cx="2145883" cy="26723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16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 dirty="0"/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D39DE538-5279-4088-BC21-A26F487B876F}"/>
                </a:ext>
              </a:extLst>
            </p:cNvPr>
            <p:cNvSpPr/>
            <p:nvPr/>
          </p:nvSpPr>
          <p:spPr>
            <a:xfrm>
              <a:off x="7346610" y="3580677"/>
              <a:ext cx="2021708" cy="27333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16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277817" y="3489991"/>
              <a:ext cx="811340" cy="155427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ru-RU" sz="9500" b="1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ru-RU" sz="9500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509241" y="3506623"/>
              <a:ext cx="811340" cy="155427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9500" b="1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9500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4923886" y="3580677"/>
              <a:ext cx="811340" cy="155427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9500" b="1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ru-RU" sz="9500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7346610" y="3609195"/>
              <a:ext cx="811340" cy="155427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9500" b="1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ru-RU" sz="9500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4800740" y="4877749"/>
              <a:ext cx="2024427" cy="12386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/>
              <a:r>
                <a:rPr lang="ru-RU" sz="11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Дети, с особыми образовательными потребностями на ЕНТ предоставляются дополнительные 40 минут (дети-инвалиды зрения, слуха и функций опорно-двигательного аппарата)</a:t>
              </a:r>
            </a:p>
          </p:txBody>
        </p:sp>
        <p:sp>
          <p:nvSpPr>
            <p:cNvPr id="65" name="Прямоугольник 64"/>
            <p:cNvSpPr/>
            <p:nvPr/>
          </p:nvSpPr>
          <p:spPr>
            <a:xfrm>
              <a:off x="7346610" y="4995093"/>
              <a:ext cx="1899135" cy="9487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/>
              <a:r>
                <a:rPr lang="ru-RU" sz="11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личном кабинете каждого поступающего предоставлен индивидуальный тематический анализ результата тестирования по каждому предмету.</a:t>
              </a:r>
            </a:p>
          </p:txBody>
        </p:sp>
      </p:grp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762944" y="6520968"/>
            <a:ext cx="2844430" cy="365210"/>
          </a:xfrm>
        </p:spPr>
        <p:txBody>
          <a:bodyPr lIns="91424" tIns="45712" rIns="91424" bIns="45712"/>
          <a:lstStyle/>
          <a:p>
            <a:pPr algn="ctr"/>
            <a:fld id="{725C68B6-61C2-468F-89AB-4B9F7531AA68}" type="slidenum">
              <a:rPr lang="ru-RU" smtClean="0"/>
              <a:pPr algn="ctr"/>
              <a:t>2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03754" y="44635"/>
            <a:ext cx="2645051" cy="400093"/>
          </a:xfrm>
          <a:prstGeom prst="rect">
            <a:avLst/>
          </a:prstGeom>
        </p:spPr>
        <p:txBody>
          <a:bodyPr wrap="none" lIns="91424" tIns="45712" rIns="91424" bIns="45712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ПРОВЕДЕНИЕ ЕНТ </a:t>
            </a:r>
          </a:p>
        </p:txBody>
      </p:sp>
      <p:sp>
        <p:nvSpPr>
          <p:cNvPr id="40" name="Rectangle 3">
            <a:extLst>
              <a:ext uri="{FF2B5EF4-FFF2-40B4-BE49-F238E27FC236}">
                <a16:creationId xmlns:a16="http://schemas.microsoft.com/office/drawing/2014/main" id="{D21DCF1C-DF1C-4552-9057-AE08039DE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5474" y="1401155"/>
            <a:ext cx="12308324" cy="230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0935" tIns="30466" rIns="60935" bIns="30466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altLang="ru-RU" sz="11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11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28.04 </a:t>
            </a:r>
            <a:r>
              <a:rPr lang="kk-KZ" altLang="ru-RU" sz="11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kk-KZ" altLang="ru-RU" sz="11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14.05 </a:t>
            </a:r>
            <a:r>
              <a:rPr lang="kk-KZ" altLang="ru-RU" sz="11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16.05</a:t>
            </a:r>
            <a:r>
              <a:rPr lang="kk-KZ" altLang="ru-RU" sz="8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17.05 18.05 19.05 20.05 23.05 24.05 </a:t>
            </a:r>
            <a:r>
              <a:rPr lang="kk-KZ" altLang="ru-RU" sz="800" b="1" dirty="0">
                <a:solidFill>
                  <a:srgbClr val="0067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25.05 </a:t>
            </a:r>
            <a:r>
              <a:rPr lang="kk-KZ" altLang="ru-RU" sz="8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26.05 </a:t>
            </a:r>
            <a:r>
              <a:rPr lang="kk-KZ" altLang="ru-RU" sz="800" b="1" dirty="0">
                <a:solidFill>
                  <a:srgbClr val="0067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27.05</a:t>
            </a:r>
            <a:r>
              <a:rPr lang="kk-KZ" altLang="ru-RU" sz="8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800" b="1" dirty="0">
                <a:solidFill>
                  <a:srgbClr val="0067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30.05</a:t>
            </a:r>
            <a:r>
              <a:rPr lang="kk-KZ" altLang="ru-RU" sz="8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31.05 1.06 </a:t>
            </a:r>
            <a:r>
              <a:rPr lang="kk-KZ" altLang="ru-RU" sz="800" b="1" dirty="0">
                <a:solidFill>
                  <a:srgbClr val="0067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2.06</a:t>
            </a:r>
            <a:r>
              <a:rPr lang="kk-KZ" altLang="ru-RU" sz="8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3.06 6.06 </a:t>
            </a:r>
            <a:r>
              <a:rPr lang="kk-KZ" altLang="ru-RU" sz="800" b="1" dirty="0">
                <a:solidFill>
                  <a:srgbClr val="0067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7.06</a:t>
            </a:r>
            <a:r>
              <a:rPr lang="kk-KZ" altLang="ru-RU" sz="8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8.06 9.06 </a:t>
            </a:r>
            <a:r>
              <a:rPr lang="kk-KZ" altLang="ru-RU" sz="800" b="1" dirty="0">
                <a:solidFill>
                  <a:srgbClr val="0067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10.06</a:t>
            </a:r>
            <a:r>
              <a:rPr lang="kk-KZ" altLang="ru-RU" sz="8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13.06 14.06 15.06 17.06 20.06 21.06 22.06 23.06 24.06 </a:t>
            </a:r>
            <a:r>
              <a:rPr lang="kk-KZ" altLang="ru-RU" sz="800" b="1" dirty="0">
                <a:solidFill>
                  <a:srgbClr val="0067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25.06</a:t>
            </a:r>
            <a:r>
              <a:rPr lang="kk-KZ" altLang="ru-RU" sz="8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27.06 28.06 29.06 30.06 1.07 </a:t>
            </a:r>
            <a:r>
              <a:rPr lang="kk-KZ" altLang="ru-RU" sz="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4.07</a:t>
            </a:r>
            <a:r>
              <a:rPr lang="kk-KZ" altLang="ru-RU" sz="8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105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5.07</a:t>
            </a:r>
          </a:p>
        </p:txBody>
      </p:sp>
      <p:grpSp>
        <p:nvGrpSpPr>
          <p:cNvPr id="49" name="Группа 48"/>
          <p:cNvGrpSpPr/>
          <p:nvPr/>
        </p:nvGrpSpPr>
        <p:grpSpPr>
          <a:xfrm>
            <a:off x="46534" y="1593114"/>
            <a:ext cx="12012157" cy="1453453"/>
            <a:chOff x="95346" y="742477"/>
            <a:chExt cx="9761148" cy="1453115"/>
          </a:xfrm>
        </p:grpSpPr>
        <p:sp>
          <p:nvSpPr>
            <p:cNvPr id="36" name="Прямоугольник 35"/>
            <p:cNvSpPr/>
            <p:nvPr/>
          </p:nvSpPr>
          <p:spPr>
            <a:xfrm flipH="1">
              <a:off x="96328" y="841888"/>
              <a:ext cx="9760166" cy="355381"/>
            </a:xfrm>
            <a:prstGeom prst="rect">
              <a:avLst/>
            </a:prstGeom>
            <a:gradFill flip="none" rotWithShape="1">
              <a:gsLst>
                <a:gs pos="0">
                  <a:srgbClr val="223D73">
                    <a:shade val="30000"/>
                    <a:satMod val="115000"/>
                  </a:srgbClr>
                </a:gs>
                <a:gs pos="50000">
                  <a:srgbClr val="223D73">
                    <a:shade val="67500"/>
                    <a:satMod val="115000"/>
                  </a:srgbClr>
                </a:gs>
                <a:gs pos="100000">
                  <a:srgbClr val="223D73">
                    <a:shade val="100000"/>
                    <a:satMod val="115000"/>
                  </a:srgb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3626" tIns="26812" rIns="53626" bIns="26812" rtlCol="0" anchor="ctr"/>
            <a:lstStyle/>
            <a:p>
              <a:pPr algn="ctr"/>
              <a:endParaRPr lang="en-US"/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95346" y="922931"/>
              <a:ext cx="634788" cy="300299"/>
            </a:xfrm>
            <a:prstGeom prst="rect">
              <a:avLst/>
            </a:prstGeom>
          </p:spPr>
          <p:txBody>
            <a:bodyPr wrap="none" lIns="53626" tIns="26812" rIns="53626" bIns="26812">
              <a:spAutoFit/>
            </a:bodyPr>
            <a:lstStyle/>
            <a:p>
              <a:pPr lvl="0"/>
              <a:r>
                <a:rPr lang="ru-RU" sz="16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апрель</a:t>
              </a:r>
            </a:p>
          </p:txBody>
        </p:sp>
        <p:sp>
          <p:nvSpPr>
            <p:cNvPr id="29" name="Овал 28"/>
            <p:cNvSpPr/>
            <p:nvPr/>
          </p:nvSpPr>
          <p:spPr>
            <a:xfrm flipH="1">
              <a:off x="1441171" y="770117"/>
              <a:ext cx="126983" cy="126951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0945" tIns="30472" rIns="60945" bIns="30472"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1" name="Овал 30"/>
            <p:cNvSpPr/>
            <p:nvPr/>
          </p:nvSpPr>
          <p:spPr>
            <a:xfrm flipH="1">
              <a:off x="1675227" y="742477"/>
              <a:ext cx="126983" cy="126951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0945" tIns="30472" rIns="60945" bIns="30472"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32" name="Прямая соединительная линия 31"/>
            <p:cNvCxnSpPr/>
            <p:nvPr/>
          </p:nvCxnSpPr>
          <p:spPr>
            <a:xfrm>
              <a:off x="1499685" y="923542"/>
              <a:ext cx="0" cy="791294"/>
            </a:xfrm>
            <a:prstGeom prst="line">
              <a:avLst/>
            </a:prstGeom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33" name="Прямоугольник 32"/>
            <p:cNvSpPr/>
            <p:nvPr/>
          </p:nvSpPr>
          <p:spPr>
            <a:xfrm>
              <a:off x="163815" y="1255033"/>
              <a:ext cx="1511412" cy="4384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sz="12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28.04-14.05 </a:t>
              </a:r>
            </a:p>
            <a:p>
              <a:pPr lvl="0" algn="ctr"/>
              <a:r>
                <a:rPr lang="ru-RU" sz="105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регистрация на ЕНТ</a:t>
              </a:r>
            </a:p>
          </p:txBody>
        </p:sp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1733741" y="846245"/>
              <a:ext cx="4976" cy="1349347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1733741" y="2189765"/>
              <a:ext cx="8011457" cy="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43" name="Прямоугольник 42"/>
            <p:cNvSpPr/>
            <p:nvPr/>
          </p:nvSpPr>
          <p:spPr>
            <a:xfrm>
              <a:off x="2084826" y="1494560"/>
              <a:ext cx="7606835" cy="6461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/>
              <a:r>
                <a:rPr lang="ru-RU" sz="12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16.05 - 05.07. проведение ЕНТ с учетом 2-х попыток</a:t>
              </a:r>
            </a:p>
            <a:p>
              <a:pPr lvl="0" algn="just"/>
              <a:r>
                <a:rPr lang="ru-RU" sz="1200" b="1" i="1" dirty="0">
                  <a:solidFill>
                    <a:srgbClr val="0067B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25.05, 27.05, 30.05, 2.06, 7.06, 10.06 , 25.06– выпускники прошлых лет и колледжей, </a:t>
              </a:r>
              <a:r>
                <a:rPr lang="kk-KZ" sz="1200" b="1" i="1" dirty="0">
                  <a:solidFill>
                    <a:srgbClr val="0067B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қандарстар</a:t>
              </a:r>
              <a:r>
                <a:rPr lang="ru-RU" sz="1200" b="1" i="1" dirty="0">
                  <a:solidFill>
                    <a:srgbClr val="0067B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условно зачисленные в ОВПО</a:t>
              </a: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7175554" y="922928"/>
              <a:ext cx="486603" cy="300299"/>
            </a:xfrm>
            <a:prstGeom prst="rect">
              <a:avLst/>
            </a:prstGeom>
          </p:spPr>
          <p:txBody>
            <a:bodyPr wrap="none" lIns="53626" tIns="26812" rIns="53626" bIns="26812">
              <a:spAutoFit/>
            </a:bodyPr>
            <a:lstStyle/>
            <a:p>
              <a:pPr lvl="0"/>
              <a:r>
                <a:rPr lang="ru-RU" sz="16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июнь</a:t>
              </a:r>
            </a:p>
          </p:txBody>
        </p:sp>
        <p:cxnSp>
          <p:nvCxnSpPr>
            <p:cNvPr id="5" name="Прямая соединительная линия 4"/>
            <p:cNvCxnSpPr/>
            <p:nvPr/>
          </p:nvCxnSpPr>
          <p:spPr>
            <a:xfrm>
              <a:off x="272291" y="923542"/>
              <a:ext cx="0" cy="791294"/>
            </a:xfrm>
            <a:prstGeom prst="line">
              <a:avLst/>
            </a:prstGeom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50" name="Прямоугольник 49"/>
          <p:cNvSpPr/>
          <p:nvPr/>
        </p:nvSpPr>
        <p:spPr>
          <a:xfrm>
            <a:off x="-110463" y="2560362"/>
            <a:ext cx="2399240" cy="412695"/>
          </a:xfrm>
          <a:prstGeom prst="rect">
            <a:avLst/>
          </a:prstGeom>
        </p:spPr>
        <p:txBody>
          <a:bodyPr wrap="square" lIns="103903" tIns="51952" rIns="103903" bIns="51952">
            <a:spAutoFit/>
          </a:bodyPr>
          <a:lstStyle/>
          <a:p>
            <a:pPr algn="ctr"/>
            <a:r>
              <a:rPr lang="ru-RU" sz="1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*Заявление на тестирование подается в онлайн формате</a:t>
            </a:r>
          </a:p>
        </p:txBody>
      </p:sp>
      <p:pic>
        <p:nvPicPr>
          <p:cNvPr id="45" name="Рисунок 44" descr="Изображение выглядит как рубашка&#10;&#10;Автоматически созданное описание">
            <a:extLst>
              <a:ext uri="{FF2B5EF4-FFF2-40B4-BE49-F238E27FC236}">
                <a16:creationId xmlns:a16="http://schemas.microsoft.com/office/drawing/2014/main" id="{BFF07579-9407-430D-B2E8-A87BB6D106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38" y="662344"/>
            <a:ext cx="637591" cy="503967"/>
          </a:xfrm>
          <a:prstGeom prst="rect">
            <a:avLst/>
          </a:prstGeom>
        </p:spPr>
      </p:pic>
      <p:cxnSp>
        <p:nvCxnSpPr>
          <p:cNvPr id="54" name="Прямая соединительная линия 53"/>
          <p:cNvCxnSpPr/>
          <p:nvPr/>
        </p:nvCxnSpPr>
        <p:spPr>
          <a:xfrm>
            <a:off x="181942" y="476782"/>
            <a:ext cx="11876748" cy="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  <a:prstDash val="soli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1558702" y="1787248"/>
            <a:ext cx="478594" cy="300369"/>
          </a:xfrm>
          <a:prstGeom prst="rect">
            <a:avLst/>
          </a:prstGeom>
        </p:spPr>
        <p:txBody>
          <a:bodyPr wrap="none" lIns="53626" tIns="26812" rIns="53626" bIns="26812">
            <a:spAutoFit/>
          </a:bodyPr>
          <a:lstStyle/>
          <a:p>
            <a:pPr lvl="0"/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май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4262950" y="1773609"/>
            <a:ext cx="478594" cy="300369"/>
          </a:xfrm>
          <a:prstGeom prst="rect">
            <a:avLst/>
          </a:prstGeom>
        </p:spPr>
        <p:txBody>
          <a:bodyPr wrap="none" lIns="53626" tIns="26812" rIns="53626" bIns="26812">
            <a:spAutoFit/>
          </a:bodyPr>
          <a:lstStyle/>
          <a:p>
            <a:pPr lvl="0"/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май</a:t>
            </a:r>
          </a:p>
        </p:txBody>
      </p:sp>
      <p:sp>
        <p:nvSpPr>
          <p:cNvPr id="52" name="Овал 51"/>
          <p:cNvSpPr/>
          <p:nvPr/>
        </p:nvSpPr>
        <p:spPr>
          <a:xfrm flipH="1">
            <a:off x="11843596" y="1593114"/>
            <a:ext cx="156266" cy="12698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945" tIns="30472" rIns="60945" bIns="30472"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6559140" y="1773608"/>
            <a:ext cx="598818" cy="300369"/>
          </a:xfrm>
          <a:prstGeom prst="rect">
            <a:avLst/>
          </a:prstGeom>
        </p:spPr>
        <p:txBody>
          <a:bodyPr wrap="none" lIns="53626" tIns="26812" rIns="53626" bIns="26812">
            <a:spAutoFit/>
          </a:bodyPr>
          <a:lstStyle/>
          <a:p>
            <a:pPr lvl="0"/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июнь</a:t>
            </a:r>
          </a:p>
        </p:txBody>
      </p:sp>
      <p:sp>
        <p:nvSpPr>
          <p:cNvPr id="55" name="Овал 54"/>
          <p:cNvSpPr/>
          <p:nvPr/>
        </p:nvSpPr>
        <p:spPr>
          <a:xfrm flipH="1">
            <a:off x="190550" y="1629594"/>
            <a:ext cx="156266" cy="126980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945" tIns="30472" rIns="60945" bIns="30472"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264284" y="2563030"/>
            <a:ext cx="1516567" cy="13173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47" name="Picture 5" descr="C:\Users\a.khaidarova\Desktop\ЛОГО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29324" y="6094090"/>
            <a:ext cx="994932" cy="382710"/>
          </a:xfrm>
          <a:prstGeom prst="rect">
            <a:avLst/>
          </a:prstGeom>
          <a:noFill/>
        </p:spPr>
      </p:pic>
      <p:cxnSp>
        <p:nvCxnSpPr>
          <p:cNvPr id="51" name="Прямая соединительная линия 50"/>
          <p:cNvCxnSpPr/>
          <p:nvPr/>
        </p:nvCxnSpPr>
        <p:spPr>
          <a:xfrm flipH="1">
            <a:off x="11921730" y="1720094"/>
            <a:ext cx="6124" cy="134966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 rot="16200000">
            <a:off x="11384" y="729662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ЕНТ 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11430307" y="1724223"/>
            <a:ext cx="600742" cy="300369"/>
          </a:xfrm>
          <a:prstGeom prst="rect">
            <a:avLst/>
          </a:prstGeom>
        </p:spPr>
        <p:txBody>
          <a:bodyPr wrap="none" lIns="53626" tIns="26812" rIns="53626" bIns="26812">
            <a:spAutoFit/>
          </a:bodyPr>
          <a:lstStyle/>
          <a:p>
            <a:pPr lvl="0"/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июль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478951" y="4161787"/>
            <a:ext cx="234020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Поступающие не достигшие 18-ти летнего возраста, в личном кабинете вводят данные родителей или законных представителей, </a:t>
            </a:r>
            <a:r>
              <a:rPr lang="ru-RU" sz="11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совместно с родителями </a:t>
            </a:r>
            <a:r>
              <a:rPr lang="ru-RU" sz="11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ознакамливаются</a:t>
            </a:r>
            <a:r>
              <a:rPr lang="ru-RU" sz="11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Соглашением 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подтверждают о прочтении </a:t>
            </a:r>
          </a:p>
          <a:p>
            <a:pPr lvl="0" algn="just"/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3189432" y="4474423"/>
            <a:ext cx="251368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день 2 потока</a:t>
            </a:r>
          </a:p>
          <a:p>
            <a:pPr lvl="0" algn="just"/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Выпускники текущего года и прошлых лет  не проходят ЕНТ одновременно в одни и те же дни </a:t>
            </a:r>
          </a:p>
        </p:txBody>
      </p:sp>
    </p:spTree>
    <p:extLst>
      <p:ext uri="{BB962C8B-B14F-4D97-AF65-F5344CB8AC3E}">
        <p14:creationId xmlns:p14="http://schemas.microsoft.com/office/powerpoint/2010/main" val="3376820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520152" y="1733470"/>
            <a:ext cx="2725171" cy="54419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Прием заявлений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7535" y="252150"/>
            <a:ext cx="2667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ВАЖНЫЕ ДАТЫ ЕНТ </a:t>
            </a: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3556151" y="1733470"/>
            <a:ext cx="2783649" cy="54419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Проведение </a:t>
            </a: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6543842" y="1733470"/>
            <a:ext cx="2596766" cy="54419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Апелляция </a:t>
            </a:r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520153" y="2349674"/>
            <a:ext cx="2725171" cy="25922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endPara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914157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 28 апреля по 14 мая</a:t>
            </a:r>
          </a:p>
          <a:p>
            <a:pPr algn="ctr" defTabSz="914157"/>
            <a:endParaRPr lang="kk-KZ" altLang="ko-KR" b="1" dirty="0">
              <a:solidFill>
                <a:schemeClr val="tx2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algn="ctr" defTabSz="914157"/>
            <a:r>
              <a:rPr lang="kk-KZ" altLang="ko-KR" sz="1600" b="1" dirty="0">
                <a:solidFill>
                  <a:schemeClr val="tx2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14 дней в электронном формате</a:t>
            </a:r>
          </a:p>
          <a:p>
            <a:pPr algn="just" defTabSz="914157"/>
            <a:endParaRPr lang="kk-KZ" altLang="ko-KR" sz="1600" b="1" dirty="0">
              <a:solidFill>
                <a:schemeClr val="tx2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algn="ctr" defTabSz="914157"/>
            <a:r>
              <a:rPr lang="kk-KZ" sz="1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Регистрации на два ЕНТ</a:t>
            </a:r>
          </a:p>
          <a:p>
            <a:pPr algn="ctr" defTabSz="914157"/>
            <a:r>
              <a:rPr lang="kk-KZ" sz="1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Регистрация </a:t>
            </a:r>
          </a:p>
          <a:p>
            <a:pPr algn="ctr" defTabSz="914157"/>
            <a:r>
              <a:rPr lang="kk-KZ" sz="1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 2 попытку с 7 мая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3556151" y="2349674"/>
            <a:ext cx="2783649" cy="25922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 16 мая по 5 июля</a:t>
            </a:r>
          </a:p>
          <a:p>
            <a:pPr algn="ctr" defTabSz="914157"/>
            <a:endPara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914157"/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914157"/>
            <a:r>
              <a:rPr lang="kk-KZ" altLang="ko-KR" sz="1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37 дней</a:t>
            </a:r>
          </a:p>
          <a:p>
            <a:pPr algn="ctr" defTabSz="914157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43 - пункта </a:t>
            </a:r>
          </a:p>
          <a:p>
            <a:pPr algn="ctr" defTabSz="914157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2 - потока в день</a:t>
            </a:r>
          </a:p>
          <a:p>
            <a:pPr algn="ctr" defTabSz="914157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5 499 - компьютеров</a:t>
            </a:r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6543843" y="2349674"/>
            <a:ext cx="2596765" cy="25922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 6 по 11 июня</a:t>
            </a:r>
          </a:p>
          <a:p>
            <a:pPr algn="ctr" defTabSz="914157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 1 по 6 июля</a:t>
            </a:r>
          </a:p>
          <a:p>
            <a:pPr algn="ctr" defTabSz="914157"/>
            <a:endPara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914157"/>
            <a:endPara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914157"/>
            <a:endPara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914157"/>
            <a:endPara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914157"/>
            <a:endParaRPr lang="kk-KZ" b="1" dirty="0">
              <a:solidFill>
                <a:schemeClr val="tx2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9383177" y="1733470"/>
            <a:ext cx="2596765" cy="54419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Предполагаемое  количество участников </a:t>
            </a: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9383177" y="2349674"/>
            <a:ext cx="2596765" cy="25922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 попытки - 290 тыс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 defTabSz="914157"/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914157"/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914157"/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914157"/>
            <a:endPara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914157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Ожидаемый </a:t>
            </a:r>
          </a:p>
          <a:p>
            <a:pPr algn="ctr" defTabSz="914157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выпуск – 124 034</a:t>
            </a:r>
          </a:p>
          <a:p>
            <a:pPr algn="ctr" defTabSz="914157"/>
            <a:endPara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50590" y="5085978"/>
            <a:ext cx="11407702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43904" y="621482"/>
            <a:ext cx="3412247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21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81942" y="476782"/>
            <a:ext cx="11876748" cy="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  <a:prstDash val="soli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03754" y="44635"/>
            <a:ext cx="9519844" cy="400093"/>
          </a:xfrm>
          <a:prstGeom prst="rect">
            <a:avLst/>
          </a:prstGeom>
        </p:spPr>
        <p:txBody>
          <a:bodyPr wrap="square" lIns="91424" tIns="45712" rIns="91424" bIns="45712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ЛИЦ, ИМЕЮЩИХ ОДИН ИЗ СЕРТИФИКАТОВ SAT, ACT, 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215509" y="3789834"/>
            <a:ext cx="11640337" cy="25202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defTabSz="914157"/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215509" y="909514"/>
            <a:ext cx="11640337" cy="25202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defTabSz="914157"/>
            <a:endParaRPr lang="ru-RU" sz="11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5164" y="909514"/>
            <a:ext cx="11456666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КОНВЕРТАЦИИ БАЛЛОВ СЕРТИФИКАТОВ В БАЛЛЫ ЕНТ НЕОБХОДИМО:</a:t>
            </a:r>
          </a:p>
          <a:p>
            <a:pPr lvl="0" algn="just"/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регистрации на ЕНТ указать наличие сертификата и загрузить сертификат.</a:t>
            </a:r>
          </a:p>
          <a:p>
            <a:pPr lvl="0" algn="just"/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этом, если: </a:t>
            </a:r>
          </a:p>
          <a:p>
            <a:pPr marL="171450" lvl="0" indent="-171450" algn="just">
              <a:buFontTx/>
              <a:buChar char="-"/>
            </a:pP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сертификат SAT </a:t>
            </a:r>
            <a:r>
              <a:rPr lang="ru-RU" sz="1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reasoning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поступающий сдает ЕНТ по предмету История Казахстана и двум профильным предметам;</a:t>
            </a:r>
          </a:p>
          <a:p>
            <a:pPr marL="171450" lvl="0" indent="-171450" algn="just">
              <a:buFontTx/>
              <a:buChar char="-"/>
            </a:pPr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algn="just">
              <a:buFontTx/>
              <a:buChar char="-"/>
            </a:pP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сертификаты SAT </a:t>
            </a:r>
            <a:r>
              <a:rPr lang="ru-RU" sz="1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reasoning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SAT </a:t>
            </a:r>
            <a:r>
              <a:rPr lang="ru-RU" sz="1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поступающий сдает ЕНТ  - по предмету История Казахстана, при этом баллы SAT </a:t>
            </a:r>
            <a:r>
              <a:rPr lang="ru-RU" sz="1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переводятся в баллы ЕНТ при условии совпадения профильных предметов;</a:t>
            </a:r>
          </a:p>
          <a:p>
            <a:pPr lvl="0" algn="just"/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algn="just">
              <a:buFontTx/>
              <a:buChar char="-"/>
            </a:pP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сертификат АСТ, поступающий сдает ЕНТ - по предмету История Казахстана; </a:t>
            </a:r>
          </a:p>
          <a:p>
            <a:pPr marL="171450" lvl="0" indent="-171450" algn="just">
              <a:buFontTx/>
              <a:buChar char="-"/>
            </a:pPr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algn="just">
              <a:buFontTx/>
              <a:buChar char="-"/>
            </a:pP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сертификат IB, поступающий сдает ЕНТ - по предметам История Казахстана и Грамотность чтения.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07564" y="3873163"/>
            <a:ext cx="1145666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 КОНВЕРТАЦИИ: </a:t>
            </a:r>
          </a:p>
          <a:p>
            <a:pPr lvl="0" algn="just"/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0" indent="-228600" algn="just">
              <a:buAutoNum type="arabicPeriod"/>
            </a:pP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Поступающий подает заявление онлайн на сайте НЦТ app.testcenter.kz с нажатием на «Обладатели сертификата SAT/ACT/IB»;</a:t>
            </a:r>
          </a:p>
          <a:p>
            <a:pPr marL="228600" lvl="0" indent="-228600" algn="just">
              <a:buAutoNum type="arabicPeriod"/>
            </a:pPr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Поступающий загружает электронный сертификат  до 14 мая.</a:t>
            </a:r>
          </a:p>
          <a:p>
            <a:pPr lvl="0" algn="just"/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В июне 2022 года список обладателей международных сертификатов для утверждения направляется в МОН РК; </a:t>
            </a:r>
          </a:p>
          <a:p>
            <a:pPr lvl="0" algn="just"/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После утверждения списка МОН РК результаты международных стандартизированных тестов SAT, ACT, IB переводятся в баллы ЕНТ согласно шкале;</a:t>
            </a:r>
          </a:p>
          <a:p>
            <a:pPr lvl="0" algn="just"/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Электронный сертификат ЕНТ будет доступен для скачивания в личном кабинете через  сайт app.testcenter.kz или по ссылке https://certificate.testcenter.kz/search.</a:t>
            </a:r>
          </a:p>
        </p:txBody>
      </p:sp>
    </p:spTree>
    <p:extLst>
      <p:ext uri="{BB962C8B-B14F-4D97-AF65-F5344CB8AC3E}">
        <p14:creationId xmlns:p14="http://schemas.microsoft.com/office/powerpoint/2010/main" val="3033270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762944" y="6520968"/>
            <a:ext cx="2844430" cy="365210"/>
          </a:xfrm>
        </p:spPr>
        <p:txBody>
          <a:bodyPr lIns="91424" tIns="45712" rIns="91424" bIns="45712"/>
          <a:lstStyle/>
          <a:p>
            <a:pPr algn="ctr"/>
            <a:fld id="{725C68B6-61C2-468F-89AB-4B9F7531AA68}" type="slidenum">
              <a:rPr lang="ru-RU" smtClean="0"/>
              <a:pPr algn="ctr"/>
              <a:t>5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03754" y="44635"/>
            <a:ext cx="2645051" cy="400093"/>
          </a:xfrm>
          <a:prstGeom prst="rect">
            <a:avLst/>
          </a:prstGeom>
        </p:spPr>
        <p:txBody>
          <a:bodyPr wrap="none" lIns="91424" tIns="45712" rIns="91424" bIns="45712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ПРОВЕДЕНИЕ ЕНТ </a:t>
            </a:r>
          </a:p>
        </p:txBody>
      </p:sp>
      <p:pic>
        <p:nvPicPr>
          <p:cNvPr id="45" name="Рисунок 44" descr="Изображение выглядит как рубашка&#10;&#10;Автоматически созданное описание">
            <a:extLst>
              <a:ext uri="{FF2B5EF4-FFF2-40B4-BE49-F238E27FC236}">
                <a16:creationId xmlns:a16="http://schemas.microsoft.com/office/drawing/2014/main" id="{BFF07579-9407-430D-B2E8-A87BB6D106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38" y="662344"/>
            <a:ext cx="637591" cy="503967"/>
          </a:xfrm>
          <a:prstGeom prst="rect">
            <a:avLst/>
          </a:prstGeom>
        </p:spPr>
      </p:pic>
      <p:cxnSp>
        <p:nvCxnSpPr>
          <p:cNvPr id="54" name="Прямая соединительная линия 53"/>
          <p:cNvCxnSpPr/>
          <p:nvPr/>
        </p:nvCxnSpPr>
        <p:spPr>
          <a:xfrm>
            <a:off x="181942" y="476782"/>
            <a:ext cx="11876748" cy="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  <a:prstDash val="soli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2350790" y="1787248"/>
            <a:ext cx="478594" cy="300369"/>
          </a:xfrm>
          <a:prstGeom prst="rect">
            <a:avLst/>
          </a:prstGeom>
        </p:spPr>
        <p:txBody>
          <a:bodyPr wrap="none" lIns="53626" tIns="26812" rIns="53626" bIns="26812">
            <a:spAutoFit/>
          </a:bodyPr>
          <a:lstStyle/>
          <a:p>
            <a:pPr lvl="0"/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май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4262950" y="1773609"/>
            <a:ext cx="478594" cy="300369"/>
          </a:xfrm>
          <a:prstGeom prst="rect">
            <a:avLst/>
          </a:prstGeom>
        </p:spPr>
        <p:txBody>
          <a:bodyPr wrap="none" lIns="53626" tIns="26812" rIns="53626" bIns="26812">
            <a:spAutoFit/>
          </a:bodyPr>
          <a:lstStyle/>
          <a:p>
            <a:pPr lvl="0"/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май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559140" y="1773608"/>
            <a:ext cx="598818" cy="300369"/>
          </a:xfrm>
          <a:prstGeom prst="rect">
            <a:avLst/>
          </a:prstGeom>
        </p:spPr>
        <p:txBody>
          <a:bodyPr wrap="none" lIns="53626" tIns="26812" rIns="53626" bIns="26812">
            <a:spAutoFit/>
          </a:bodyPr>
          <a:lstStyle/>
          <a:p>
            <a:pPr lvl="0"/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июнь</a:t>
            </a:r>
          </a:p>
        </p:txBody>
      </p:sp>
      <p:pic>
        <p:nvPicPr>
          <p:cNvPr id="47" name="Picture 5" descr="C:\Users\a.khaidarova\Desktop\ЛОГО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29324" y="6094090"/>
            <a:ext cx="994932" cy="38271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 rot="16200000">
            <a:off x="11384" y="729662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ЕНТ </a:t>
            </a:r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199333" y="1917626"/>
            <a:ext cx="2151457" cy="25922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914157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Изменение комбинаций профильных предметов </a:t>
            </a:r>
            <a:r>
              <a:rPr lang="ru-RU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допускается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 втором ЕНТ (идентично первой попытки), в том числе для выпускников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ТиПО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4799062" y="1917626"/>
            <a:ext cx="2304257" cy="25922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 нарушении поступающим Правил ЕНТ на второй попытке сдачи ЕНТ, </a:t>
            </a:r>
            <a:r>
              <a:rPr lang="ru-RU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результаты первого ЕНТ аннулируются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он не допускается к конкурсу на присуждение образовательного гранта.</a:t>
            </a: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7247334" y="1917626"/>
            <a:ext cx="2272369" cy="25922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Лица, с аннулированными результатами ЕНТ могут пройти ЕНТ в августе, а также условно зачислиться и сдать ЕНТ согласно установленным срокам на платное обучение.</a:t>
            </a:r>
          </a:p>
        </p:txBody>
      </p: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2437288" y="1917626"/>
            <a:ext cx="2289766" cy="25922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 аннулировании результатов первого ЕНТ, поступающий </a:t>
            </a:r>
            <a:r>
              <a:rPr lang="ru-RU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допускается ко второму тестированию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9676033" y="1917626"/>
            <a:ext cx="2272369" cy="25922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 итогам ЕНТ до 25 августа НЦТ ведет </a:t>
            </a:r>
            <a:r>
              <a:rPr lang="ru-RU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анализ видеозаписей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ЕНТ, в случае обнаружения нарушений поступающими Правил ЕНТ, его результаты  аннулируются, в том числе с лишением гранта</a:t>
            </a:r>
          </a:p>
          <a:p>
            <a:pPr algn="ctr" defTabSz="914157"/>
            <a:r>
              <a:rPr lang="ru-RU" sz="1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Аннулирование ведется до конца текущего года</a:t>
            </a: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4829279" y="1300223"/>
            <a:ext cx="2274040" cy="54419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 ДОПУСКАЕТСЯ</a:t>
            </a:r>
          </a:p>
        </p:txBody>
      </p:sp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199332" y="1284457"/>
            <a:ext cx="2151457" cy="54419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 ДОПУСКАЕТСЯ</a:t>
            </a:r>
          </a:p>
        </p:txBody>
      </p:sp>
      <p:sp>
        <p:nvSpPr>
          <p:cNvPr id="70" name="Прямоугольник 69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7247334" y="1300223"/>
            <a:ext cx="2272369" cy="54419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НАРУШИВШИЕ ПРАВИЛА ЕНТ</a:t>
            </a:r>
          </a:p>
        </p:txBody>
      </p:sp>
      <p:sp>
        <p:nvSpPr>
          <p:cNvPr id="71" name="Прямоугольник 70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9676033" y="1300223"/>
            <a:ext cx="2272369" cy="54419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АНАЛИЗ ЕНТ</a:t>
            </a:r>
          </a:p>
        </p:txBody>
      </p:sp>
      <p:sp>
        <p:nvSpPr>
          <p:cNvPr id="72" name="Прямоугольник 71">
            <a:extLst>
              <a:ext uri="{FF2B5EF4-FFF2-40B4-BE49-F238E27FC236}">
                <a16:creationId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2437288" y="1305560"/>
            <a:ext cx="2289766" cy="54419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394" tIns="45696" rIns="91394" bIns="45696" rtlCol="0" anchor="ctr"/>
          <a:lstStyle/>
          <a:p>
            <a:pPr algn="ctr" defTabSz="914157"/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 ДОПУСКАЕТСЯ</a:t>
            </a:r>
          </a:p>
        </p:txBody>
      </p:sp>
    </p:spTree>
    <p:extLst>
      <p:ext uri="{BB962C8B-B14F-4D97-AF65-F5344CB8AC3E}">
        <p14:creationId xmlns:p14="http://schemas.microsoft.com/office/powerpoint/2010/main" val="953975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87727" y="333462"/>
            <a:ext cx="8903513" cy="5515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29" tIns="45663" rIns="91329" bIns="45663" rtlCol="0" anchor="ctr"/>
          <a:lstStyle/>
          <a:p>
            <a:pPr defTabSz="914019"/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НАБЛЮДЕНИЕ В СИТУАЦИОННОМ ЦЕНТРЕ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.khaidarova\Desktop\WhatsApp Image 2021-02-25 at 14.58.52.jpeg"/>
          <p:cNvPicPr>
            <a:picLocks noChangeAspect="1" noChangeArrowheads="1"/>
          </p:cNvPicPr>
          <p:nvPr/>
        </p:nvPicPr>
        <p:blipFill>
          <a:blip r:embed="rId3" cstate="print"/>
          <a:srcRect t="27911"/>
          <a:stretch>
            <a:fillRect/>
          </a:stretch>
        </p:blipFill>
        <p:spPr bwMode="auto">
          <a:xfrm>
            <a:off x="6526548" y="1125551"/>
            <a:ext cx="4531451" cy="244827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1027" name="Picture 3" descr="C:\Users\a.khaidarova\Desktop\WhatsApp Image 2021-02-25 at 14.58.53.jpeg"/>
          <p:cNvPicPr>
            <a:picLocks noChangeAspect="1" noChangeArrowheads="1"/>
          </p:cNvPicPr>
          <p:nvPr/>
        </p:nvPicPr>
        <p:blipFill>
          <a:blip r:embed="rId4" cstate="print"/>
          <a:srcRect t="26144" r="15294" b="13725"/>
          <a:stretch>
            <a:fillRect/>
          </a:stretch>
        </p:blipFill>
        <p:spPr bwMode="auto">
          <a:xfrm>
            <a:off x="6526523" y="3756133"/>
            <a:ext cx="4560956" cy="24291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910630" y="1125537"/>
            <a:ext cx="5472608" cy="1261771"/>
          </a:xfrm>
          <a:prstGeom prst="rect">
            <a:avLst/>
          </a:prstGeom>
          <a:noFill/>
        </p:spPr>
        <p:txBody>
          <a:bodyPr wrap="square" lIns="91331" tIns="45664" rIns="91331" bIns="45664" rtlCol="0">
            <a:spAutoFit/>
          </a:bodyPr>
          <a:lstStyle/>
          <a:p>
            <a:pPr algn="just" defTabSz="914019"/>
            <a:r>
              <a:rPr lang="kk-KZ" sz="1900" dirty="0">
                <a:solidFill>
                  <a:srgbClr val="1F497D"/>
                </a:solidFill>
                <a:latin typeface="Century Gothic" pitchFamily="34" charset="0"/>
                <a:cs typeface="Arial" panose="020B0604020202020204" pitchFamily="34" charset="0"/>
              </a:rPr>
              <a:t>Будет осуществляться наблюдение за каждым тестируемым в ситуационном центре, расположенном в Национальном центре тестирования</a:t>
            </a:r>
            <a:endParaRPr lang="ru-RU" sz="1900" dirty="0">
              <a:solidFill>
                <a:srgbClr val="1F497D"/>
              </a:solidFill>
              <a:latin typeface="Century Gothic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C:\Users\a.khaidarova\Desktop\WhatsApp Image 2021-02-25 at 15.07.50.jpeg"/>
          <p:cNvPicPr>
            <a:picLocks noChangeAspect="1" noChangeArrowheads="1"/>
          </p:cNvPicPr>
          <p:nvPr/>
        </p:nvPicPr>
        <p:blipFill>
          <a:blip r:embed="rId5" cstate="print"/>
          <a:srcRect t="10991" b="5480"/>
          <a:stretch>
            <a:fillRect/>
          </a:stretch>
        </p:blipFill>
        <p:spPr bwMode="auto">
          <a:xfrm>
            <a:off x="982646" y="2493690"/>
            <a:ext cx="5400605" cy="370067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7093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4112</TotalTime>
  <Words>662</Words>
  <Application>Microsoft Office PowerPoint</Application>
  <PresentationFormat>Произвольный</PresentationFormat>
  <Paragraphs>109</Paragraphs>
  <Slides>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Акжан Хайдарова</dc:creator>
  <cp:lastModifiedBy>1</cp:lastModifiedBy>
  <cp:revision>398</cp:revision>
  <cp:lastPrinted>2022-03-01T03:59:41Z</cp:lastPrinted>
  <dcterms:created xsi:type="dcterms:W3CDTF">2021-02-26T04:07:05Z</dcterms:created>
  <dcterms:modified xsi:type="dcterms:W3CDTF">2022-05-13T14:30:51Z</dcterms:modified>
</cp:coreProperties>
</file>