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7" r:id="rId2"/>
  </p:sldMasterIdLst>
  <p:notesMasterIdLst>
    <p:notesMasterId r:id="rId9"/>
  </p:notesMasterIdLst>
  <p:handoutMasterIdLst>
    <p:handoutMasterId r:id="rId10"/>
  </p:handoutMasterIdLst>
  <p:sldIdLst>
    <p:sldId id="382" r:id="rId3"/>
    <p:sldId id="380" r:id="rId4"/>
    <p:sldId id="383" r:id="rId5"/>
    <p:sldId id="384" r:id="rId6"/>
    <p:sldId id="385" r:id="rId7"/>
    <p:sldId id="386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5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19D"/>
    <a:srgbClr val="294CAD"/>
    <a:srgbClr val="4472C4"/>
    <a:srgbClr val="4B58B5"/>
    <a:srgbClr val="000000"/>
    <a:srgbClr val="3A48CE"/>
    <a:srgbClr val="BEBEBE"/>
    <a:srgbClr val="FFD966"/>
    <a:srgbClr val="E7E6E6"/>
    <a:srgbClr val="F47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20" autoAdjust="0"/>
    <p:restoredTop sz="94241" autoAdjust="0"/>
  </p:normalViewPr>
  <p:slideViewPr>
    <p:cSldViewPr snapToGrid="0">
      <p:cViewPr varScale="1">
        <p:scale>
          <a:sx n="85" d="100"/>
          <a:sy n="85" d="100"/>
        </p:scale>
        <p:origin x="773" y="72"/>
      </p:cViewPr>
      <p:guideLst>
        <p:guide orient="horz" pos="43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l">
              <a:defRPr sz="1200"/>
            </a:lvl1pPr>
          </a:lstStyle>
          <a:p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Segoe UI" panose="020B0502040204020203" pitchFamily="34" charset="0"/>
              </a:rPr>
              <a:pPr/>
              <a:t>06.05.2022</a:t>
            </a:fld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l">
              <a:defRPr sz="1200"/>
            </a:lvl1pPr>
          </a:lstStyle>
          <a:p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Segoe UI" panose="020B0502040204020203" pitchFamily="34" charset="0"/>
              </a:rPr>
              <a:pPr/>
              <a:t>‹#›</a:t>
            </a:fld>
            <a:endParaRPr lang="ru-RU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1" tIns="45495" rIns="90991" bIns="4549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1" tIns="45495" rIns="90991" bIns="45495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1348929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77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88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473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833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325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21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829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178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2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4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53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90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08D6B3-182C-4AC7-BB6D-69B7724C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6280E8A-CB19-4ECE-8EC0-CDF5B404D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9E06D90-46F3-486F-8736-1F0CBDE4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65CDD-16D8-432D-9C30-4690C758872A}" type="datetime1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9B2EBE-207C-4CDB-8352-7F4F2E013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80E2EE-CB72-42DD-8F13-D04C9BCA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72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3C1CBFC-6A24-4BC5-BD84-ABDEE3837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0B016-8CEA-4CF2-9542-5C7C2BE99DC4}" type="datetime1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280C0BF-6CFF-4861-8B57-720622196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34D5702-4457-4128-89F9-467B85ED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6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B05B-3923-4655-BD34-4B1B6016C458}" type="datetimeFigureOut">
              <a:rPr lang="ru-RU" smtClean="0"/>
              <a:pPr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7653-4FAA-4E94-8C48-5FCBC951A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8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86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2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49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2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57C05D-A3A8-4C39-ADE0-73307B68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9FFAF43-384B-457F-9ED8-16D85113F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35A4B1-3808-4A8A-9E32-D109D17C8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188E071E-28B6-49AE-8B17-B0C215B78DD4}" type="datetime1">
              <a:rPr lang="ru-RU" smtClean="0"/>
              <a:pPr/>
              <a:t>06.05.2022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5FB0D9C-2EE0-4E3C-86DD-FB6F37BAE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A7CD783-CF84-47DE-8617-B7E73E9C5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01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8DA5-A142-4EF9-B796-56620AFC5CC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5148E-C4CF-4941-B2B6-FEC200AB385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82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E419CBA-F361-4189-956C-571C511003FD}"/>
              </a:ext>
            </a:extLst>
          </p:cNvPr>
          <p:cNvSpPr/>
          <p:nvPr/>
        </p:nvSpPr>
        <p:spPr>
          <a:xfrm>
            <a:off x="1690665" y="490224"/>
            <a:ext cx="10399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ЖАЗҒЫ МЕКТЕПТІ ҰЙЫМДАСТЫРУ</a:t>
            </a:r>
            <a:endParaRPr lang="ru-RU" sz="2400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88744" y="1310517"/>
            <a:ext cx="66514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жылдың </a:t>
            </a:r>
            <a:r>
              <a:rPr lang="kk-KZ" sz="2400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мамырынан 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маусым  аралығы</a:t>
            </a:r>
            <a:endParaRPr lang="ru-RU" b="1" dirty="0">
              <a:ln>
                <a:solidFill>
                  <a:srgbClr val="00206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766396" y="1914996"/>
            <a:ext cx="905753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мектепті ұйымдастыру жұмыстары бойынша әдістемелік </a:t>
            </a:r>
            <a:r>
              <a:rPr lang="kk-KZ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ұсынымдар                                                         әзірленді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01138" y="2775988"/>
            <a:ext cx="8569786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мектепте оқыту 1-8,10 сынып оқушылары үшін ұйымдастырылады;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2167631" y="3446755"/>
            <a:ext cx="8964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Жазғы мектеп білім алушыларының оқу жетістіктері бағаланбайды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2167631" y="4165907"/>
            <a:ext cx="8075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 жағдайында үй тапсырмасы берілмейді;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91431" y="4996021"/>
            <a:ext cx="746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алушылардың сабаққа еркін формада келуіне рұқсат етіледі;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67631" y="5749787"/>
            <a:ext cx="7972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 пәндері бойынша сабақтың ұзақтығы-40 минут, күніне 3-4 сабақ.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2105" y="2777071"/>
            <a:ext cx="342412" cy="40309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19031" y="3467210"/>
            <a:ext cx="419211" cy="39483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97399" y="2049181"/>
            <a:ext cx="440843" cy="44084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3211" y="4149096"/>
            <a:ext cx="400090" cy="40009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04611" y="5930537"/>
            <a:ext cx="626418" cy="465581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15850" y="4836233"/>
            <a:ext cx="225572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1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E419CBA-F361-4189-956C-571C511003FD}"/>
              </a:ext>
            </a:extLst>
          </p:cNvPr>
          <p:cNvSpPr/>
          <p:nvPr/>
        </p:nvSpPr>
        <p:spPr>
          <a:xfrm>
            <a:off x="1690665" y="490224"/>
            <a:ext cx="10399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ОРГАНИЗАЦИЯ ЛЕТНЕЙ  ШКОЛЫ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3600" y="1321769"/>
            <a:ext cx="4224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июня    </a:t>
            </a:r>
            <a:r>
              <a:rPr lang="kk-KZ" sz="2400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b="1" dirty="0">
              <a:ln>
                <a:solidFill>
                  <a:srgbClr val="00206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766396" y="2087799"/>
            <a:ext cx="9057530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азработаны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Методические рекомендации по организации Летней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школы;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01138" y="2775988"/>
            <a:ext cx="8569786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Обучение в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летней школе организуется для обучающихся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-8,10 классов;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2167631" y="3446755"/>
            <a:ext cx="8964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Оценивание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учебных достижений обучающихся летней школы не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проводится;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2167631" y="4165907"/>
            <a:ext cx="8075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Домашнее задание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условиях летней школы не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задается;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91431" y="4996021"/>
            <a:ext cx="746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летней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школе допускается  свободная форма для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обучающихся;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67631" y="5749787"/>
            <a:ext cx="7972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осуществления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учебного процесса допускается привлечение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волонтеров-студентов.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2105" y="2777071"/>
            <a:ext cx="342412" cy="40309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19031" y="3467210"/>
            <a:ext cx="419211" cy="39483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97399" y="2049181"/>
            <a:ext cx="440843" cy="44084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3211" y="4149096"/>
            <a:ext cx="400090" cy="40009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04611" y="5930537"/>
            <a:ext cx="626418" cy="465581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15850" y="4836233"/>
            <a:ext cx="225572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61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D38422AC-90F2-495C-91E1-1745B4CFB5DA}"/>
              </a:ext>
            </a:extLst>
          </p:cNvPr>
          <p:cNvSpPr/>
          <p:nvPr/>
        </p:nvSpPr>
        <p:spPr>
          <a:xfrm>
            <a:off x="1615090" y="525327"/>
            <a:ext cx="9905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9 </a:t>
            </a:r>
            <a:r>
              <a:rPr lang="ru-RU" sz="24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(10)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сынып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білім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алушылары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үшін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endParaRPr lang="ru-RU" sz="2400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792267" y="1328377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Приказ Министра образования и науки Республики Казахстан №  </a:t>
            </a:r>
            <a:r>
              <a:rPr lang="en-US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159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en-US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20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 апреля 2022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года «Об утверждении сроков завершения 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2021-2022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учебного года и проведения итоговой аттестации обучающихся в организациях среднего образования»</a:t>
            </a:r>
          </a:p>
        </p:txBody>
      </p:sp>
      <p:sp>
        <p:nvSpPr>
          <p:cNvPr id="17" name="Овал 16"/>
          <p:cNvSpPr/>
          <p:nvPr/>
        </p:nvSpPr>
        <p:spPr>
          <a:xfrm>
            <a:off x="87900" y="1803942"/>
            <a:ext cx="1527189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15090" y="2013709"/>
            <a:ext cx="5080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өзбек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ұйғыр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тәжік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эссе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нысанында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гуманитарлық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цикл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пәндерін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тереңдетіп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оқытатын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мақала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әңгіме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эссе)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9A4AC6DE-7683-4424-A17C-E7D5415A3E57}"/>
              </a:ext>
            </a:extLst>
          </p:cNvPr>
          <p:cNvSpPr/>
          <p:nvPr/>
        </p:nvSpPr>
        <p:spPr>
          <a:xfrm>
            <a:off x="7040454" y="197451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 көлемі 400-450 сөзден тұратын екі мәтін негізінде 100-150 сөзден тұратын эссе</a:t>
            </a:r>
            <a:endParaRPr lang="kk-KZ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 жоғарғы балл-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Өткізілу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400" b="1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8067" y="3047992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-52737" y="3012525"/>
            <a:ext cx="1640964" cy="99787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15090" y="3271315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 /алгебра/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F3AABCB8-149A-4221-896C-12864E0DE950}"/>
              </a:ext>
            </a:extLst>
          </p:cNvPr>
          <p:cNvSpPr/>
          <p:nvPr/>
        </p:nvSpPr>
        <p:spPr>
          <a:xfrm>
            <a:off x="7032803" y="3108125"/>
            <a:ext cx="50152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тапсырмалардың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саны – 15. </a:t>
            </a:r>
            <a:endParaRPr lang="ru-RU" sz="1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</a:t>
            </a:r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тест тапсырмасы және 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 /есеп/).</a:t>
            </a:r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балл–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</a:t>
            </a: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 уақыты -</a:t>
            </a:r>
            <a:r>
              <a:rPr lang="kk-KZ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сағат</a:t>
            </a:r>
          </a:p>
          <a:p>
            <a:pPr algn="just"/>
            <a:endParaRPr lang="ru-RU" sz="1400" b="1" i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729251" y="4164475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8185" y="4262306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43343" y="4360658"/>
            <a:ext cx="4779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тілінде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оқытатын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сыныптардағы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әдебиеті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4C2578B7-2E57-41C7-948A-18C9049FBCB8}"/>
              </a:ext>
            </a:extLst>
          </p:cNvPr>
          <p:cNvSpPr/>
          <p:nvPr/>
        </p:nvSpPr>
        <p:spPr>
          <a:xfrm>
            <a:off x="7091014" y="4223157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Мәтінмен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беріледі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 уақыты </a:t>
            </a:r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736605" y="5331761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9100" y="5451201"/>
            <a:ext cx="1036168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615089" y="5386076"/>
            <a:ext cx="44754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Таңдау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(Физика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Химия, Биология, География, Геометрия,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Қазахстан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Дүниежүзі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/француз/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неміс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информатика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жазбаша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емтихан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10800000" flipV="1">
            <a:off x="7091014" y="5609679"/>
            <a:ext cx="48382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бөліктен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А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бөлігі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- 1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дұрыс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жауаппен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В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бөлігі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4-5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тапсырмадан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endParaRPr lang="ru-RU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131" y="5524828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Нашивка 27"/>
          <p:cNvSpPr/>
          <p:nvPr/>
        </p:nvSpPr>
        <p:spPr>
          <a:xfrm>
            <a:off x="6568022" y="2176973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>
            <a:off x="6568022" y="3286030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>
            <a:off x="6567779" y="4449437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6567779" y="5558494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80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0333" y="492667"/>
            <a:ext cx="4934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11 </a:t>
            </a:r>
            <a:r>
              <a:rPr lang="ru-RU" sz="24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(12)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сынып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білім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алушылары</a:t>
            </a:r>
            <a:r>
              <a:rPr lang="ru-RU" sz="2400" b="1" dirty="0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үшін</a:t>
            </a:r>
            <a:endParaRPr lang="ru-RU" sz="2400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3928" y="1591732"/>
            <a:ext cx="1439535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652" y="2532592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prstClr val="black"/>
                </a:solidFill>
              </a:rPr>
              <a:t>Алгебра </a:t>
            </a:r>
            <a:r>
              <a:rPr lang="ru-RU" sz="1400" dirty="0" err="1">
                <a:solidFill>
                  <a:prstClr val="black"/>
                </a:solidFill>
              </a:rPr>
              <a:t>және</a:t>
            </a:r>
            <a:r>
              <a:rPr lang="ru-RU" sz="1400" dirty="0">
                <a:solidFill>
                  <a:prstClr val="black"/>
                </a:solidFill>
              </a:rPr>
              <a:t> анализ </a:t>
            </a:r>
            <a:r>
              <a:rPr lang="ru-RU" sz="1400" dirty="0" err="1">
                <a:solidFill>
                  <a:prstClr val="black"/>
                </a:solidFill>
              </a:rPr>
              <a:t>бастамалары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пәнінен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жазбаша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</a:rPr>
              <a:t>емтихан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2304" y="3895704"/>
            <a:ext cx="209727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Емтихан 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жұмысы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 бөлімнен тұрады.«А» бөлімі ұсынылған бес жауаптың ішінен бір дұрыс жауапты таңдаумен 15 тапсырмадан тұрады. Тапсырмалар 1 ұпаймен бағаланады.«В» бөлімі қысқа немесе егжей-тегжейлі жауаптарды қажет ететін 10-12 тапсырмадан тұрады. Тапсырмалар 2-8 ұпаймен бағаланады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балл– </a:t>
            </a:r>
            <a:r>
              <a:rPr lang="kk-KZ" sz="12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200" b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311397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49582" y="2589231"/>
            <a:ext cx="242058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solidFill>
                  <a:prstClr val="black"/>
                </a:solidFill>
              </a:rPr>
              <a:t>Қазақ</a:t>
            </a:r>
            <a:r>
              <a:rPr lang="ru-RU" sz="1400" dirty="0" smtClean="0">
                <a:solidFill>
                  <a:prstClr val="black"/>
                </a:solidFill>
              </a:rPr>
              <a:t>/</a:t>
            </a:r>
            <a:r>
              <a:rPr lang="ru-RU" sz="1400" dirty="0" err="1" smtClean="0">
                <a:solidFill>
                  <a:prstClr val="black"/>
                </a:solidFill>
              </a:rPr>
              <a:t>орыс</a:t>
            </a:r>
            <a:r>
              <a:rPr lang="ru-RU" sz="1400" dirty="0" smtClean="0">
                <a:solidFill>
                  <a:prstClr val="black"/>
                </a:solidFill>
              </a:rPr>
              <a:t>  </a:t>
            </a:r>
            <a:r>
              <a:rPr lang="ru-RU" sz="1400" dirty="0" err="1" smtClean="0">
                <a:solidFill>
                  <a:prstClr val="black"/>
                </a:solidFill>
              </a:rPr>
              <a:t>тілі</a:t>
            </a:r>
            <a:r>
              <a:rPr lang="ru-RU" sz="1400" dirty="0" smtClean="0">
                <a:solidFill>
                  <a:prstClr val="black"/>
                </a:solidFill>
              </a:rPr>
              <a:t> (</a:t>
            </a:r>
            <a:r>
              <a:rPr lang="ru-RU" sz="1400" dirty="0" err="1" smtClean="0">
                <a:solidFill>
                  <a:prstClr val="black"/>
                </a:solidFill>
              </a:rPr>
              <a:t>оқыту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тілі</a:t>
            </a:r>
            <a:r>
              <a:rPr lang="ru-RU" sz="1400" dirty="0">
                <a:solidFill>
                  <a:prstClr val="black"/>
                </a:solidFill>
              </a:rPr>
              <a:t>) </a:t>
            </a:r>
            <a:r>
              <a:rPr lang="ru-RU" sz="1400" dirty="0" err="1">
                <a:solidFill>
                  <a:prstClr val="black"/>
                </a:solidFill>
              </a:rPr>
              <a:t>бойынша</a:t>
            </a:r>
            <a:r>
              <a:rPr lang="ru-RU" sz="1400" dirty="0">
                <a:solidFill>
                  <a:prstClr val="black"/>
                </a:solidFill>
              </a:rPr>
              <a:t> эссе </a:t>
            </a:r>
            <a:r>
              <a:rPr lang="ru-RU" sz="1400" dirty="0" err="1">
                <a:solidFill>
                  <a:prstClr val="black"/>
                </a:solidFill>
              </a:rPr>
              <a:t>нысанында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жазбаша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</a:rPr>
              <a:t>емтихан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9A4AC6DE-7683-4424-A17C-E7D5415A3E57}"/>
              </a:ext>
            </a:extLst>
          </p:cNvPr>
          <p:cNvSpPr/>
          <p:nvPr/>
        </p:nvSpPr>
        <p:spPr>
          <a:xfrm rot="10800000" flipV="1">
            <a:off x="2454947" y="4054400"/>
            <a:ext cx="2313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Емтихан 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жұмысы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 бөлімнен тұрады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Бірінші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бөлім екі мәтінмен жұмысты қамтиды (мәтіндердің жалпы көлемі 600-650 сөз).  Екінші бөлімде 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ЖМБ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сыныптарындағы оқушылар бір жазбаша жұмыс – эссе (200-250 сөз) орындайды. </a:t>
            </a:r>
            <a:r>
              <a:rPr lang="ru-RU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ҚГБ</a:t>
            </a:r>
            <a:r>
              <a:rPr lang="en-US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kk-KZ" sz="120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сыныптарындағы </a:t>
            </a:r>
            <a:r>
              <a:rPr lang="kk-KZ" sz="120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оқушылар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көлемі 200-250 сөзден тұратын жазбаша жұмыс (мақала, эссе, көпшілік алдында сөйлеу, рецензия және т.б.) жазу арқылы ұсынылған үш тапсырманың біреуін таңдайды</a:t>
            </a:r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kk-KZ" sz="12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2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</a:t>
            </a:r>
            <a:r>
              <a:rPr lang="kk-KZ" sz="12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7" name="Овал 36"/>
          <p:cNvSpPr/>
          <p:nvPr/>
        </p:nvSpPr>
        <p:spPr>
          <a:xfrm>
            <a:off x="2775824" y="1585058"/>
            <a:ext cx="1559656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endParaRPr lang="ru-RU" dirty="0">
              <a:solidFill>
                <a:prstClr val="white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843722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4962169" y="2638181"/>
            <a:ext cx="1953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Қазақстан</a:t>
            </a:r>
            <a:r>
              <a:rPr lang="ru-RU" sz="1400" b="1" dirty="0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тарихынан</a:t>
            </a:r>
            <a:r>
              <a:rPr lang="ru-RU" sz="1400" b="1" dirty="0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  </a:t>
            </a:r>
            <a:r>
              <a:rPr lang="ru-RU" sz="1400" dirty="0" err="1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ауызша</a:t>
            </a:r>
            <a:r>
              <a:rPr lang="ru-RU" sz="1400" dirty="0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Calibri Light" panose="020F0302020204030204"/>
                <a:cs typeface="Arial" panose="020B0604020202020204" pitchFamily="34" charset="0"/>
              </a:rPr>
              <a:t>емтихан</a:t>
            </a:r>
            <a:endParaRPr lang="ru-RU" sz="1400" b="1" dirty="0">
              <a:solidFill>
                <a:prstClr val="black"/>
              </a:solidFill>
              <a:latin typeface="Calibri Light" panose="020F0302020204030204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943310" y="4277101"/>
            <a:ext cx="22638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Емтихан билет бойынша жүргізіледі.</a:t>
            </a:r>
          </a:p>
          <a:p>
            <a:r>
              <a:rPr lang="kk-KZ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Барлығы 30 билет, әр билетте үш сұрақтан, оқушылар ауызша жауап береді</a:t>
            </a:r>
            <a:endParaRPr lang="kk-KZ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 </a:t>
            </a:r>
            <a:r>
              <a:rPr lang="kk-KZ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145649" y="1609858"/>
            <a:ext cx="180834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>
              <a:solidFill>
                <a:prstClr val="white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7174909" y="1655738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166437" y="2549354"/>
            <a:ext cx="24543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solidFill>
                  <a:prstClr val="black"/>
                </a:solidFill>
              </a:rPr>
              <a:t>Орыс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</a:rPr>
              <a:t>тілдерінде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оқытатын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мектептерде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b="1" dirty="0" err="1">
                <a:solidFill>
                  <a:prstClr val="black"/>
                </a:solidFill>
              </a:rPr>
              <a:t>қазақ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b="1" dirty="0" err="1">
                <a:solidFill>
                  <a:prstClr val="black"/>
                </a:solidFill>
              </a:rPr>
              <a:t>тілінен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және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қазақ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тілінде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оқытатын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err="1">
                <a:solidFill>
                  <a:prstClr val="black"/>
                </a:solidFill>
              </a:rPr>
              <a:t>мектептерде</a:t>
            </a:r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b="1" dirty="0" err="1">
                <a:solidFill>
                  <a:prstClr val="black"/>
                </a:solidFill>
              </a:rPr>
              <a:t>орыс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b="1" dirty="0" err="1" smtClean="0">
                <a:solidFill>
                  <a:prstClr val="black"/>
                </a:solidFill>
              </a:rPr>
              <a:t>тілінен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</a:rPr>
              <a:t>емтихан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4C2578B7-2E57-41C7-948A-18C9049FBCB8}"/>
              </a:ext>
            </a:extLst>
          </p:cNvPr>
          <p:cNvSpPr/>
          <p:nvPr/>
        </p:nvSpPr>
        <p:spPr>
          <a:xfrm>
            <a:off x="7413054" y="4777675"/>
            <a:ext cx="228822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 жұмысы екі бөлімнен тұрады.</a:t>
            </a: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 жалпы көлемі 400 сөзден аспайтын 4 қысқа мәтінді қамтиды.</a:t>
            </a:r>
            <a:r>
              <a:rPr lang="kk-KZ" sz="11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жоғарғы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балл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Овал 47"/>
          <p:cNvSpPr/>
          <p:nvPr/>
        </p:nvSpPr>
        <p:spPr>
          <a:xfrm>
            <a:off x="7640397" y="1560695"/>
            <a:ext cx="177578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>
              <a:solidFill>
                <a:prstClr val="white"/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43528" y="1560695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9674749" y="2490987"/>
            <a:ext cx="23718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Таңдау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пәні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(Физика</a:t>
            </a:r>
            <a:r>
              <a:rPr lang="ru-RU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Химия, Биология, География, Геометрия, Всемирная 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Дүниежүзі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тарихы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Құқық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Әдебиет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Информатика,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Шет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тілі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ағылшын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/ француз/ </a:t>
            </a:r>
            <a:r>
              <a:rPr lang="ru-RU" sz="1200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неміс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 </a:t>
            </a:r>
            <a:r>
              <a:rPr lang="ru-RU" sz="1200" b="1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жазбаша</a:t>
            </a:r>
            <a:r>
              <a:rPr lang="ru-RU" sz="1200" b="1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емтихан</a:t>
            </a:r>
            <a:endParaRPr lang="ru-RU" sz="1200" b="1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724033" y="4726930"/>
            <a:ext cx="226465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Емтихан жұмысы 2-3 бөліктен тұрады.</a:t>
            </a:r>
          </a:p>
          <a:p>
            <a:r>
              <a:rPr lang="kk-KZ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 дұрыс жауапты таңдау тапсырмалары, қысқа  немесе толық жауапты талап ететін 4-5 тапсырма, шағын зерттеулер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093835" y="1560694"/>
            <a:ext cx="1728241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 rot="5400000">
            <a:off x="840129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5400000">
            <a:off x="3161521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 rot="5400000">
            <a:off x="5658811" y="3349168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5" name="Нашивка 54"/>
          <p:cNvSpPr/>
          <p:nvPr/>
        </p:nvSpPr>
        <p:spPr>
          <a:xfrm rot="5400000">
            <a:off x="8231243" y="3690882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 rot="5400000">
            <a:off x="10600719" y="3979133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96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D38422AC-90F2-495C-91E1-1745B4CFB5DA}"/>
              </a:ext>
            </a:extLst>
          </p:cNvPr>
          <p:cNvSpPr/>
          <p:nvPr/>
        </p:nvSpPr>
        <p:spPr>
          <a:xfrm>
            <a:off x="1615090" y="525327"/>
            <a:ext cx="9905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r>
              <a:rPr lang="ru-RU" sz="2400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792267" y="1328377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Приказ Министра образования и науки Республики Казахстан №  </a:t>
            </a:r>
            <a:r>
              <a:rPr lang="en-US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159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en-US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20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 апреля 2022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года «Об утверждении сроков завершения </a:t>
            </a:r>
            <a:r>
              <a:rPr lang="ru-RU" sz="1400" b="1" dirty="0" smtClean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2021-2022 </a:t>
            </a:r>
            <a:r>
              <a:rPr lang="ru-RU" sz="1400" b="1" dirty="0">
                <a:solidFill>
                  <a:srgbClr val="5B9BD5"/>
                </a:solidFill>
                <a:latin typeface="Arial Narrow" pitchFamily="34" charset="0"/>
                <a:cs typeface="Arial" pitchFamily="34" charset="0"/>
              </a:rPr>
              <a:t>учебного года и проведения итоговой аттестации обучающихся в организациях среднего образования»</a:t>
            </a:r>
          </a:p>
        </p:txBody>
      </p:sp>
      <p:sp>
        <p:nvSpPr>
          <p:cNvPr id="17" name="Овал 16"/>
          <p:cNvSpPr/>
          <p:nvPr/>
        </p:nvSpPr>
        <p:spPr>
          <a:xfrm>
            <a:off x="87901" y="1803942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812" y="1833540"/>
            <a:ext cx="5080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казахскому/русскому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языку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(язык обучения) в форме эссе, для школ с углубленным изучением предметов гуманитарного цикла – письменная работа (статья, рассказ, эссе)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9A4AC6DE-7683-4424-A17C-E7D5415A3E57}"/>
              </a:ext>
            </a:extLst>
          </p:cNvPr>
          <p:cNvSpPr/>
          <p:nvPr/>
        </p:nvSpPr>
        <p:spPr>
          <a:xfrm>
            <a:off x="7040454" y="197451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Эссе из 100-150 слов на основе 2-х текстов  (объем -  400-450 слов). </a:t>
            </a:r>
          </a:p>
          <a:p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балл-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проведения - </a:t>
            </a:r>
            <a:r>
              <a:rPr 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часа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8067" y="3047992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151303" y="3090359"/>
            <a:ext cx="1138649" cy="99787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455268" y="3244032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(контрольная работа) по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алгебре)</a:t>
            </a:r>
            <a:endParaRPr lang="ru-RU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F3AABCB8-149A-4221-896C-12864E0DE950}"/>
              </a:ext>
            </a:extLst>
          </p:cNvPr>
          <p:cNvSpPr/>
          <p:nvPr/>
        </p:nvSpPr>
        <p:spPr>
          <a:xfrm>
            <a:off x="7032803" y="3108125"/>
            <a:ext cx="50152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Общее количество заданий – 15 </a:t>
            </a:r>
            <a:endParaRPr lang="kk-KZ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тестовых заданий и 5 задач/примеров).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балл–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</a:t>
            </a:r>
          </a:p>
          <a:p>
            <a:pPr algn="just"/>
            <a:r>
              <a:rPr lang="kk-KZ" sz="1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выполнения  </a:t>
            </a:r>
            <a:r>
              <a:rPr lang="kk-KZ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часа</a:t>
            </a:r>
          </a:p>
          <a:p>
            <a:pPr algn="just"/>
            <a:endParaRPr lang="ru-RU" sz="1400" b="1" i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729251" y="4164475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8185" y="4262306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28812" y="4205637"/>
            <a:ext cx="47792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Казахский язык и литература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классах с 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русским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языком обучения 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русский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 и литература в классах с казахским языком обучения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4C2578B7-2E57-41C7-948A-18C9049FBCB8}"/>
              </a:ext>
            </a:extLst>
          </p:cNvPr>
          <p:cNvSpPr/>
          <p:nvPr/>
        </p:nvSpPr>
        <p:spPr>
          <a:xfrm>
            <a:off x="7091014" y="4223157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с текстом. </a:t>
            </a:r>
            <a:endParaRPr lang="ru-RU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Даются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три задания к тексту. </a:t>
            </a:r>
          </a:p>
          <a:p>
            <a:pPr algn="just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Время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выполнения - </a:t>
            </a:r>
            <a:r>
              <a:rPr lang="ru-RU" sz="1400" b="1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часа.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736605" y="5331761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9100" y="5451201"/>
            <a:ext cx="1036168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485131" y="5389592"/>
            <a:ext cx="44754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10800000" flipV="1">
            <a:off x="7091014" y="5503191"/>
            <a:ext cx="483827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состоит из 2 частей. Часть А содержит </a:t>
            </a:r>
            <a:endParaRPr lang="ru-RU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заданий с выбором одного правильного ответа из четырех предложенных. </a:t>
            </a:r>
            <a:endParaRPr lang="ru-RU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Часть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содержит 4-5 структурированных заданий. </a:t>
            </a:r>
            <a:endParaRPr lang="ru-RU" sz="1400" i="1" dirty="0" smtClean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87901" y="5522820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Нашивка 27"/>
          <p:cNvSpPr/>
          <p:nvPr/>
        </p:nvSpPr>
        <p:spPr>
          <a:xfrm>
            <a:off x="6568022" y="2176973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>
            <a:off x="6568022" y="3286030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>
            <a:off x="6567779" y="4449437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6567779" y="5558494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537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1362" y="492667"/>
            <a:ext cx="5112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ДЛЯ ОБУЧАЮЩИХСЯ 11 (12) КЛАССОВ</a:t>
            </a:r>
            <a:endParaRPr lang="ru-RU" sz="2400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3929" y="1591732"/>
            <a:ext cx="119553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мая</a:t>
            </a: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2666175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алгебре и началам анализа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52304" y="3895704"/>
            <a:ext cx="20972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</a:t>
            </a:r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 содержит 15 заданий с выбором одного правильного ответа из пяти предложенных. Задания оцениваются в 1 балл. 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В содержит 10-12 заданий, требующих краткого или развернутого ответов. Задания оцениваются в 2-8 баллов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</a:t>
            </a:r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балл– </a:t>
            </a:r>
            <a:r>
              <a:rPr lang="kk-KZ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400" b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311397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49582" y="2589231"/>
            <a:ext cx="24205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языку обучения</a:t>
            </a:r>
          </a:p>
          <a:p>
            <a:pPr algn="ctr"/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казахский/русский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9A4AC6DE-7683-4424-A17C-E7D5415A3E57}"/>
              </a:ext>
            </a:extLst>
          </p:cNvPr>
          <p:cNvSpPr/>
          <p:nvPr/>
        </p:nvSpPr>
        <p:spPr>
          <a:xfrm rot="10800000" flipV="1">
            <a:off x="2418067" y="3858423"/>
            <a:ext cx="23136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Первая часть предполагает работу с двумя текстами (общий объём текстов – 600-650 слов).</a:t>
            </a:r>
          </a:p>
          <a:p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Во второй части обучающиеся в классах ЕМН выполняют одну письменную работу – эссе (200-250 слов). Обучающиеся в классах ОГН выбирают одно задание из трех предложенных с  написанием письменной работы (статья, эссе, публичное выступление, рецензия и другие) объёмом 200-250 слов. </a:t>
            </a:r>
            <a:endParaRPr lang="kk-KZ" sz="1200" i="1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</a:t>
            </a:r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балл – </a:t>
            </a:r>
            <a:r>
              <a:rPr lang="kk-KZ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7" name="Овал 36"/>
          <p:cNvSpPr/>
          <p:nvPr/>
        </p:nvSpPr>
        <p:spPr>
          <a:xfrm>
            <a:off x="2775824" y="1585058"/>
            <a:ext cx="119553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мая</a:t>
            </a:r>
            <a:endParaRPr lang="ru-RU" sz="2400" dirty="0">
              <a:solidFill>
                <a:prstClr val="white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843722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4962495" y="2783375"/>
            <a:ext cx="1953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устный экзамен </a:t>
            </a:r>
            <a:endParaRPr lang="ru-RU" sz="1400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Истории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Казахстана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4973763" y="3897091"/>
            <a:ext cx="226387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 проводится по билетам. </a:t>
            </a:r>
            <a:endParaRPr lang="kk-KZ" sz="1400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Всего </a:t>
            </a:r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 билетов, в каждом билете даются три вопроса, на которые обучающиеся дают устный ответ. </a:t>
            </a:r>
          </a:p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балл </a:t>
            </a:r>
            <a:r>
              <a:rPr lang="kk-KZ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093228" y="1606836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июня</a:t>
            </a:r>
            <a:endParaRPr lang="ru-RU" sz="2400" dirty="0">
              <a:solidFill>
                <a:prstClr val="white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7174909" y="1655738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166437" y="2549354"/>
            <a:ext cx="24543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 язык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школах с русским и др. языками обучения</a:t>
            </a:r>
          </a:p>
          <a:p>
            <a:pPr algn="ctr"/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Русский язык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школах с казахским языком обучения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4C2578B7-2E57-41C7-948A-18C9049FBCB8}"/>
              </a:ext>
            </a:extLst>
          </p:cNvPr>
          <p:cNvSpPr/>
          <p:nvPr/>
        </p:nvSpPr>
        <p:spPr>
          <a:xfrm>
            <a:off x="7413054" y="4777675"/>
            <a:ext cx="228822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</a:t>
            </a:r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работа состоит из двух частей. </a:t>
            </a:r>
            <a:endParaRPr lang="ru-RU" sz="14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содержат четыре коротких текста, общий объём которых не превышает 400 слов. 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балл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Овал 47"/>
          <p:cNvSpPr/>
          <p:nvPr/>
        </p:nvSpPr>
        <p:spPr>
          <a:xfrm>
            <a:off x="7691617" y="1633757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июня</a:t>
            </a:r>
            <a:endParaRPr lang="ru-RU" sz="2400" dirty="0">
              <a:solidFill>
                <a:prstClr val="white"/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43528" y="1560695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9674749" y="2490987"/>
            <a:ext cx="23718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</a:t>
            </a:r>
            <a:r>
              <a:rPr lang="ru-RU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предмету по выбору </a:t>
            </a:r>
            <a:r>
              <a:rPr lang="ru-RU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(Физика, Химия, Биология, География, Геометрия, Всемирная история, Основы права, Литература, 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Информатика, Иностранный </a:t>
            </a:r>
            <a:r>
              <a:rPr lang="ru-RU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язык (английский/ французский/ </a:t>
            </a:r>
            <a:r>
              <a:rPr lang="ru-RU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немецкий)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724033" y="4726930"/>
            <a:ext cx="22646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2-3 </a:t>
            </a:r>
            <a:r>
              <a:rPr lang="kk-KZ" sz="1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частей.</a:t>
            </a:r>
          </a:p>
          <a:p>
            <a:r>
              <a:rPr lang="kk-KZ" sz="1200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</a:t>
            </a:r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 выбором одного правильного ответа из предложенных;  </a:t>
            </a:r>
          </a:p>
          <a:p>
            <a:r>
              <a:rPr lang="kk-KZ" sz="1200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4-5 заданий, требующих краткого или развернутого ответов; мини исследование</a:t>
            </a:r>
            <a:endParaRPr lang="ru-RU" sz="1200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093835" y="1655738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июня</a:t>
            </a: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 rot="5400000">
            <a:off x="840129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5400000">
            <a:off x="3161521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 rot="5400000">
            <a:off x="5658811" y="3349168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5" name="Нашивка 54"/>
          <p:cNvSpPr/>
          <p:nvPr/>
        </p:nvSpPr>
        <p:spPr>
          <a:xfrm rot="5400000">
            <a:off x="8192735" y="3979132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 rot="5400000">
            <a:off x="10600719" y="3979133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92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5827</TotalTime>
  <Words>1172</Words>
  <Application>Microsoft Office PowerPoint</Application>
  <PresentationFormat>Широкоэкранный</PresentationFormat>
  <Paragraphs>129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Quattrocento Sans</vt:lpstr>
      <vt:lpstr>Segoe UI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ГПРОН2025</dc:title>
  <dc:creator>Бигари</dc:creator>
  <cp:lastModifiedBy>Учетная запись Майкрософт</cp:lastModifiedBy>
  <cp:revision>969</cp:revision>
  <cp:lastPrinted>2022-05-05T08:29:01Z</cp:lastPrinted>
  <dcterms:created xsi:type="dcterms:W3CDTF">2019-08-08T09:35:19Z</dcterms:created>
  <dcterms:modified xsi:type="dcterms:W3CDTF">2022-05-06T09:11:09Z</dcterms:modified>
</cp:coreProperties>
</file>