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7" r:id="rId2"/>
  </p:sldMasterIdLst>
  <p:notesMasterIdLst>
    <p:notesMasterId r:id="rId9"/>
  </p:notesMasterIdLst>
  <p:handoutMasterIdLst>
    <p:handoutMasterId r:id="rId10"/>
  </p:handoutMasterIdLst>
  <p:sldIdLst>
    <p:sldId id="382" r:id="rId3"/>
    <p:sldId id="380" r:id="rId4"/>
    <p:sldId id="383" r:id="rId5"/>
    <p:sldId id="384" r:id="rId6"/>
    <p:sldId id="385" r:id="rId7"/>
    <p:sldId id="386" r:id="rId8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5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319D"/>
    <a:srgbClr val="294CAD"/>
    <a:srgbClr val="4472C4"/>
    <a:srgbClr val="4B58B5"/>
    <a:srgbClr val="000000"/>
    <a:srgbClr val="3A48CE"/>
    <a:srgbClr val="BEBEBE"/>
    <a:srgbClr val="FFD966"/>
    <a:srgbClr val="E7E6E6"/>
    <a:srgbClr val="F47C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420" autoAdjust="0"/>
    <p:restoredTop sz="94241" autoAdjust="0"/>
  </p:normalViewPr>
  <p:slideViewPr>
    <p:cSldViewPr snapToGrid="0">
      <p:cViewPr varScale="1">
        <p:scale>
          <a:sx n="85" d="100"/>
          <a:sy n="85" d="100"/>
        </p:scale>
        <p:origin x="773" y="72"/>
      </p:cViewPr>
      <p:guideLst>
        <p:guide orient="horz" pos="431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8" d="100"/>
          <a:sy n="78" d="100"/>
        </p:scale>
        <p:origin x="3978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8056"/>
          </a:xfrm>
          <a:prstGeom prst="rect">
            <a:avLst/>
          </a:prstGeom>
        </p:spPr>
        <p:txBody>
          <a:bodyPr vert="horz" lIns="90991" tIns="45495" rIns="90991" bIns="45495" rtlCol="0"/>
          <a:lstStyle>
            <a:lvl1pPr algn="l">
              <a:defRPr sz="1200"/>
            </a:lvl1pPr>
          </a:lstStyle>
          <a:p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4" y="1"/>
            <a:ext cx="2945659" cy="498056"/>
          </a:xfrm>
          <a:prstGeom prst="rect">
            <a:avLst/>
          </a:prstGeom>
        </p:spPr>
        <p:txBody>
          <a:bodyPr vert="horz" lIns="90991" tIns="45495" rIns="90991" bIns="45495" rtlCol="0"/>
          <a:lstStyle>
            <a:lvl1pPr algn="r">
              <a:defRPr sz="1200"/>
            </a:lvl1pPr>
          </a:lstStyle>
          <a:p>
            <a:fld id="{88157611-626F-4E17-9E72-8A284EF1DEF8}" type="datetimeFigureOut">
              <a:rPr lang="ru-RU" smtClean="0">
                <a:latin typeface="Segoe UI" panose="020B0502040204020203" pitchFamily="34" charset="0"/>
              </a:rPr>
              <a:pPr/>
              <a:t>06.05.2022</a:t>
            </a:fld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9428583"/>
            <a:ext cx="2945659" cy="498055"/>
          </a:xfrm>
          <a:prstGeom prst="rect">
            <a:avLst/>
          </a:prstGeom>
        </p:spPr>
        <p:txBody>
          <a:bodyPr vert="horz" lIns="90991" tIns="45495" rIns="90991" bIns="45495" rtlCol="0" anchor="b"/>
          <a:lstStyle>
            <a:lvl1pPr algn="l">
              <a:defRPr sz="1200"/>
            </a:lvl1pPr>
          </a:lstStyle>
          <a:p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4" y="9428583"/>
            <a:ext cx="2945659" cy="498055"/>
          </a:xfrm>
          <a:prstGeom prst="rect">
            <a:avLst/>
          </a:prstGeom>
        </p:spPr>
        <p:txBody>
          <a:bodyPr vert="horz" lIns="90991" tIns="45495" rIns="90991" bIns="45495" rtlCol="0" anchor="b"/>
          <a:lstStyle>
            <a:lvl1pPr algn="r">
              <a:defRPr sz="1200"/>
            </a:lvl1pPr>
          </a:lstStyle>
          <a:p>
            <a:fld id="{626C7EB4-3D6C-4BC6-9FBF-21BDDAB6AA94}" type="slidenum">
              <a:rPr lang="ru-RU" smtClean="0">
                <a:latin typeface="Segoe UI" panose="020B0502040204020203" pitchFamily="34" charset="0"/>
              </a:rPr>
              <a:pPr/>
              <a:t>‹#›</a:t>
            </a:fld>
            <a:endParaRPr lang="ru-RU" dirty="0"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14095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8056"/>
          </a:xfrm>
          <a:prstGeom prst="rect">
            <a:avLst/>
          </a:prstGeom>
        </p:spPr>
        <p:txBody>
          <a:bodyPr vert="horz" lIns="90991" tIns="45495" rIns="90991" bIns="45495" rtlCol="0"/>
          <a:lstStyle>
            <a:lvl1pPr algn="l">
              <a:defRPr sz="1200">
                <a:latin typeface="Segoe UI" panose="020B0502040204020203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8056"/>
          </a:xfrm>
          <a:prstGeom prst="rect">
            <a:avLst/>
          </a:prstGeom>
        </p:spPr>
        <p:txBody>
          <a:bodyPr vert="horz" lIns="90991" tIns="45495" rIns="90991" bIns="45495" rtlCol="0"/>
          <a:lstStyle>
            <a:lvl1pPr algn="r">
              <a:defRPr sz="1200">
                <a:latin typeface="Segoe UI" panose="020B0502040204020203" pitchFamily="34" charset="0"/>
              </a:defRPr>
            </a:lvl1pPr>
          </a:lstStyle>
          <a:p>
            <a:fld id="{A79351CB-37E9-440A-88E3-8DE09A4163B1}" type="datetimeFigureOut">
              <a:rPr lang="ru-RU" smtClean="0"/>
              <a:pPr/>
              <a:t>06.05.2022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91" tIns="45495" rIns="90991" bIns="45495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0991" tIns="45495" rIns="90991" bIns="45495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28583"/>
            <a:ext cx="2945659" cy="498055"/>
          </a:xfrm>
          <a:prstGeom prst="rect">
            <a:avLst/>
          </a:prstGeom>
        </p:spPr>
        <p:txBody>
          <a:bodyPr vert="horz" lIns="90991" tIns="45495" rIns="90991" bIns="45495" rtlCol="0" anchor="b"/>
          <a:lstStyle>
            <a:lvl1pPr algn="l">
              <a:defRPr sz="1200">
                <a:latin typeface="Segoe UI" panose="020B0502040204020203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3"/>
            <a:ext cx="2945659" cy="498055"/>
          </a:xfrm>
          <a:prstGeom prst="rect">
            <a:avLst/>
          </a:prstGeom>
        </p:spPr>
        <p:txBody>
          <a:bodyPr vert="horz" lIns="90991" tIns="45495" rIns="90991" bIns="45495" rtlCol="0" anchor="b"/>
          <a:lstStyle>
            <a:lvl1pPr algn="r">
              <a:defRPr sz="1200">
                <a:latin typeface="Segoe UI" panose="020B0502040204020203" pitchFamily="34" charset="0"/>
              </a:defRPr>
            </a:lvl1pPr>
          </a:lstStyle>
          <a:p>
            <a:fld id="{F1732A2B-0E36-4D94-BE9F-4F520D8A9F0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948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egoe UI" panose="020B0502040204020203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egoe UI" panose="020B0502040204020203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egoe UI" panose="020B0502040204020203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egoe UI" panose="020B0502040204020203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egoe UI" panose="020B0502040204020203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102" y="1897348"/>
            <a:ext cx="2764183" cy="2764183"/>
          </a:xfrm>
          <a:prstGeom prst="rect">
            <a:avLst/>
          </a:prstGeom>
        </p:spPr>
      </p:pic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2E6D333-94D4-4DFF-A2C9-5A28CA425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B509E-1279-4B28-B8E3-788C9F949424}" type="datetime1">
              <a:rPr lang="ru-RU" smtClean="0"/>
              <a:pPr/>
              <a:t>06.05.2022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05C69C6-7264-415A-A810-6F12FA8C2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4884F77-E7ED-4A05-B85D-77BED68C7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424C-940E-4969-AD3E-702B31DD2D3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A2303270-6F4B-45D4-8577-7E1F9EBA5F9E}"/>
              </a:ext>
            </a:extLst>
          </p:cNvPr>
          <p:cNvSpPr/>
          <p:nvPr userDrawn="1"/>
        </p:nvSpPr>
        <p:spPr>
          <a:xfrm>
            <a:off x="3027285" y="0"/>
            <a:ext cx="9164715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9" name="Google Shape;92;p13"/>
          <p:cNvSpPr/>
          <p:nvPr userDrawn="1"/>
        </p:nvSpPr>
        <p:spPr>
          <a:xfrm>
            <a:off x="303681" y="4578786"/>
            <a:ext cx="2595162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0" i="0" u="none" strike="noStrike" cap="none" dirty="0">
                <a:solidFill>
                  <a:srgbClr val="A5A5A5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МИНИСТЕРСТВО </a:t>
            </a:r>
            <a:endParaRPr dirty="0">
              <a:latin typeface="Segoe UI" panose="020B0502040204020203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0" i="0" u="none" strike="noStrike" cap="none" dirty="0">
                <a:solidFill>
                  <a:srgbClr val="A5A5A5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ОБРАЗОВАНИЯ И НАУКИ </a:t>
            </a:r>
            <a:endParaRPr dirty="0">
              <a:latin typeface="Segoe UI" panose="020B0502040204020203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0" i="0" u="none" strike="noStrike" cap="none" dirty="0">
                <a:solidFill>
                  <a:srgbClr val="A5A5A5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РЕСПУБЛИКИ КАЗАХСТАН</a:t>
            </a:r>
            <a:endParaRPr sz="1600" b="0" i="0" u="none" strike="noStrike" cap="none" dirty="0">
              <a:solidFill>
                <a:srgbClr val="A5A5A5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" name="Google Shape;93;p13"/>
          <p:cNvSpPr/>
          <p:nvPr userDrawn="1"/>
        </p:nvSpPr>
        <p:spPr>
          <a:xfrm>
            <a:off x="303681" y="1048940"/>
            <a:ext cx="2595162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0" i="0" u="none" strike="noStrike" cap="none" dirty="0">
                <a:solidFill>
                  <a:srgbClr val="A5A5A5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ҚАЗАҚСТАН РЕСПУБЛИКАСЫНЫҢ </a:t>
            </a:r>
            <a:br>
              <a:rPr lang="ru-RU" sz="1600" b="0" i="0" u="none" strike="noStrike" cap="none" dirty="0">
                <a:solidFill>
                  <a:srgbClr val="A5A5A5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r>
              <a:rPr lang="ru-RU" sz="1600" b="0" i="0" u="none" strike="noStrike" cap="none" dirty="0">
                <a:solidFill>
                  <a:srgbClr val="A5A5A5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БІЛІМ ЖӘНЕ ҒЫЛЫМ МИНИСТРЛІГІ</a:t>
            </a:r>
            <a:endParaRPr sz="1600" b="0" i="0" u="none" strike="noStrike" cap="none" dirty="0">
              <a:solidFill>
                <a:srgbClr val="A5A5A5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  <p:extLst>
      <p:ext uri="{BB962C8B-B14F-4D97-AF65-F5344CB8AC3E}">
        <p14:creationId xmlns:p14="http://schemas.microsoft.com/office/powerpoint/2010/main" val="1348929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58DA5-A142-4EF9-B796-56620AFC5C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5148E-C4CF-4941-B2B6-FEC200AB385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771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58DA5-A142-4EF9-B796-56620AFC5C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5148E-C4CF-4941-B2B6-FEC200AB385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9885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58DA5-A142-4EF9-B796-56620AFC5C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5148E-C4CF-4941-B2B6-FEC200AB385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4739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58DA5-A142-4EF9-B796-56620AFC5C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5148E-C4CF-4941-B2B6-FEC200AB385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8336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58DA5-A142-4EF9-B796-56620AFC5C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5148E-C4CF-4941-B2B6-FEC200AB385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5325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58DA5-A142-4EF9-B796-56620AFC5C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5148E-C4CF-4941-B2B6-FEC200AB385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9217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58DA5-A142-4EF9-B796-56620AFC5C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5148E-C4CF-4941-B2B6-FEC200AB385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8296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E134C09-5206-4E37-B0D1-16450AB46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BA612-BF19-469D-84B0-4A2D3F65490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C0FD5EF-D7FD-4326-B93F-3DAD1440E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A3DF58C-7793-43E2-ABEC-A31D9BE5F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424C-940E-4969-AD3E-702B31DD2D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838200" y="298564"/>
            <a:ext cx="11353800" cy="96352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11" name="Овал 10"/>
          <p:cNvSpPr/>
          <p:nvPr userDrawn="1"/>
        </p:nvSpPr>
        <p:spPr>
          <a:xfrm>
            <a:off x="210678" y="102993"/>
            <a:ext cx="1430867" cy="1354667"/>
          </a:xfrm>
          <a:prstGeom prst="ellipse">
            <a:avLst/>
          </a:prstGeom>
          <a:solidFill>
            <a:schemeClr val="bg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93" t="13105" r="12049" b="11437"/>
          <a:stretch/>
        </p:blipFill>
        <p:spPr>
          <a:xfrm>
            <a:off x="385814" y="216767"/>
            <a:ext cx="1045323" cy="1045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1781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E134C09-5206-4E37-B0D1-16450AB46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BA612-BF19-469D-84B0-4A2D3F65490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C0FD5EF-D7FD-4326-B93F-3DAD1440E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A3DF58C-7793-43E2-ABEC-A31D9BE5F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424C-940E-4969-AD3E-702B31DD2D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838200" y="298564"/>
            <a:ext cx="11353800" cy="96352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11" name="Овал 10"/>
          <p:cNvSpPr/>
          <p:nvPr userDrawn="1"/>
        </p:nvSpPr>
        <p:spPr>
          <a:xfrm>
            <a:off x="210678" y="102993"/>
            <a:ext cx="1430867" cy="1354667"/>
          </a:xfrm>
          <a:prstGeom prst="ellipse">
            <a:avLst/>
          </a:prstGeom>
          <a:solidFill>
            <a:schemeClr val="bg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93" t="13105" r="12049" b="11437"/>
          <a:stretch/>
        </p:blipFill>
        <p:spPr>
          <a:xfrm>
            <a:off x="385814" y="216767"/>
            <a:ext cx="1045323" cy="1045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521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E134C09-5206-4E37-B0D1-16450AB46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BA612-BF19-469D-84B0-4A2D3F65490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C0FD5EF-D7FD-4326-B93F-3DAD1440E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A3DF58C-7793-43E2-ABEC-A31D9BE5F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424C-940E-4969-AD3E-702B31DD2D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838200" y="298564"/>
            <a:ext cx="11353800" cy="96352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11" name="Овал 10"/>
          <p:cNvSpPr/>
          <p:nvPr userDrawn="1"/>
        </p:nvSpPr>
        <p:spPr>
          <a:xfrm>
            <a:off x="210678" y="102993"/>
            <a:ext cx="1430867" cy="1354667"/>
          </a:xfrm>
          <a:prstGeom prst="ellipse">
            <a:avLst/>
          </a:prstGeom>
          <a:solidFill>
            <a:schemeClr val="bg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93" t="13105" r="12049" b="11437"/>
          <a:stretch/>
        </p:blipFill>
        <p:spPr>
          <a:xfrm>
            <a:off x="385814" y="216767"/>
            <a:ext cx="1045323" cy="1045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543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E134C09-5206-4E37-B0D1-16450AB46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BA612-BF19-469D-84B0-4A2D3F654901}" type="datetime1">
              <a:rPr lang="ru-RU" smtClean="0"/>
              <a:pPr/>
              <a:t>06.05.2022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C0FD5EF-D7FD-4326-B93F-3DAD1440E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A3DF58C-7793-43E2-ABEC-A31D9BE5F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424C-940E-4969-AD3E-702B31DD2D3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838200" y="298564"/>
            <a:ext cx="11353800" cy="96352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Овал 10"/>
          <p:cNvSpPr/>
          <p:nvPr userDrawn="1"/>
        </p:nvSpPr>
        <p:spPr>
          <a:xfrm>
            <a:off x="210678" y="102993"/>
            <a:ext cx="1430867" cy="1354667"/>
          </a:xfrm>
          <a:prstGeom prst="ellipse">
            <a:avLst/>
          </a:prstGeom>
          <a:solidFill>
            <a:schemeClr val="bg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93" t="13105" r="12049" b="11437"/>
          <a:stretch/>
        </p:blipFill>
        <p:spPr>
          <a:xfrm>
            <a:off x="385814" y="216767"/>
            <a:ext cx="1045323" cy="1045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7538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E134C09-5206-4E37-B0D1-16450AB46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BA612-BF19-469D-84B0-4A2D3F65490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C0FD5EF-D7FD-4326-B93F-3DAD1440E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A3DF58C-7793-43E2-ABEC-A31D9BE5F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424C-940E-4969-AD3E-702B31DD2D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838200" y="298564"/>
            <a:ext cx="11353800" cy="96352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11" name="Овал 10"/>
          <p:cNvSpPr/>
          <p:nvPr userDrawn="1"/>
        </p:nvSpPr>
        <p:spPr>
          <a:xfrm>
            <a:off x="210678" y="102993"/>
            <a:ext cx="1430867" cy="1354667"/>
          </a:xfrm>
          <a:prstGeom prst="ellipse">
            <a:avLst/>
          </a:prstGeom>
          <a:solidFill>
            <a:schemeClr val="bg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93" t="13105" r="12049" b="11437"/>
          <a:stretch/>
        </p:blipFill>
        <p:spPr>
          <a:xfrm>
            <a:off x="385814" y="216767"/>
            <a:ext cx="1045323" cy="1045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903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B08D6B3-182C-4AC7-BB6D-69B7724C1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6280E8A-CB19-4ECE-8EC0-CDF5B404D5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9E06D90-46F3-486F-8736-1F0CBDE40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5CDD-16D8-432D-9C30-4690C758872A}" type="datetime1">
              <a:rPr lang="ru-RU" smtClean="0"/>
              <a:pPr/>
              <a:t>06.05.2022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E9B2EBE-207C-4CDB-8352-7F4F2E013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B80E2EE-CB72-42DD-8F13-D04C9BCA1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424C-940E-4969-AD3E-702B31DD2D3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1727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F3C1CBFC-6A24-4BC5-BD84-ABDEE3837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0B016-8CEA-4CF2-9542-5C7C2BE99DC4}" type="datetime1">
              <a:rPr lang="ru-RU" smtClean="0"/>
              <a:pPr/>
              <a:t>06.05.2022</a:t>
            </a:fld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5280C0BF-6CFF-4861-8B57-720622196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934D5702-4457-4128-89F9-467B85ED9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424C-940E-4969-AD3E-702B31DD2D3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962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7B05B-3923-4655-BD34-4B1B6016C458}" type="datetimeFigureOut">
              <a:rPr lang="ru-RU" smtClean="0"/>
              <a:pPr/>
              <a:t>06.05.2022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B7653-4FAA-4E94-8C48-5FCBC951A9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787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58DA5-A142-4EF9-B796-56620AFC5C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5148E-C4CF-4941-B2B6-FEC200AB385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866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58DA5-A142-4EF9-B796-56620AFC5C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5148E-C4CF-4941-B2B6-FEC200AB385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923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58DA5-A142-4EF9-B796-56620AFC5C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5148E-C4CF-4941-B2B6-FEC200AB385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496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58DA5-A142-4EF9-B796-56620AFC5C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5148E-C4CF-4941-B2B6-FEC200AB385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627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257C05D-A3A8-4C39-ADE0-73307B68F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9FFAF43-384B-457F-9ED8-16D85113F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535A4B1-3808-4A8A-9E32-D109D17C8B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fld id="{188E071E-28B6-49AE-8B17-B0C215B78DD4}" type="datetime1">
              <a:rPr lang="ru-RU" smtClean="0"/>
              <a:pPr/>
              <a:t>06.05.2022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5FB0D9C-2EE0-4E3C-86DD-FB6F37BAE1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A7CD783-CF84-47DE-8617-B7E73E9C52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fld id="{1BBE424C-940E-4969-AD3E-702B31DD2D3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4014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  <p:sldLayoutId id="2147483656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358DA5-A142-4EF9-B796-56620AFC5C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A5148E-C4CF-4941-B2B6-FEC200AB385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824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8E419CBA-F361-4189-956C-571C511003FD}"/>
              </a:ext>
            </a:extLst>
          </p:cNvPr>
          <p:cNvSpPr/>
          <p:nvPr/>
        </p:nvSpPr>
        <p:spPr>
          <a:xfrm>
            <a:off x="1690665" y="490224"/>
            <a:ext cx="103997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ЖАЗҒЫ МЕКТЕПТІ ҰЙЫМДАСТЫРУ</a:t>
            </a:r>
            <a:endParaRPr lang="ru-RU" sz="2400" b="1" dirty="0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488744" y="1310517"/>
            <a:ext cx="665144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dirty="0" smtClean="0">
                <a:ln>
                  <a:solidFill>
                    <a:srgbClr val="00206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400" b="1" dirty="0">
                <a:ln>
                  <a:solidFill>
                    <a:srgbClr val="00206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  <a:r>
              <a:rPr lang="kk-KZ" b="1" dirty="0">
                <a:ln>
                  <a:solidFill>
                    <a:srgbClr val="00206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b="1" dirty="0" smtClean="0">
                <a:ln>
                  <a:solidFill>
                    <a:srgbClr val="00206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жылдың </a:t>
            </a:r>
            <a:r>
              <a:rPr lang="kk-KZ" sz="2400" b="1" dirty="0" smtClean="0">
                <a:ln>
                  <a:solidFill>
                    <a:srgbClr val="00206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26 </a:t>
            </a:r>
            <a:r>
              <a:rPr lang="kk-KZ" b="1" dirty="0" smtClean="0">
                <a:ln>
                  <a:solidFill>
                    <a:srgbClr val="00206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мамырынан  </a:t>
            </a:r>
            <a:r>
              <a:rPr lang="kk-KZ" sz="2400" b="1" dirty="0">
                <a:ln>
                  <a:solidFill>
                    <a:srgbClr val="00206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r>
              <a:rPr lang="kk-KZ" b="1" dirty="0">
                <a:ln>
                  <a:solidFill>
                    <a:srgbClr val="00206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b="1" dirty="0" smtClean="0">
                <a:ln>
                  <a:solidFill>
                    <a:srgbClr val="00206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маусым  аралығы</a:t>
            </a:r>
            <a:endParaRPr lang="ru-RU" b="1" dirty="0">
              <a:ln>
                <a:solidFill>
                  <a:srgbClr val="002060"/>
                </a:solidFill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10800000" flipV="1">
            <a:off x="1766396" y="1914996"/>
            <a:ext cx="9057530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kk-KZ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Жазғы мектепті ұйымдастыру жұмыстары бойынша әдістемелік </a:t>
            </a:r>
            <a:r>
              <a:rPr lang="kk-KZ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ұсынымдар                                                         әзірленді</a:t>
            </a:r>
            <a:r>
              <a:rPr lang="kk-KZ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</a:t>
            </a:r>
            <a:endParaRPr lang="ru-RU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01138" y="2775988"/>
            <a:ext cx="8569786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215" algn="just">
              <a:lnSpc>
                <a:spcPct val="115000"/>
              </a:lnSpc>
              <a:spcAft>
                <a:spcPts val="0"/>
              </a:spcAft>
            </a:pPr>
            <a:r>
              <a:rPr lang="kk-KZ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Жазғы мектепте оқыту 1-8,10 сынып оқушылары үшін ұйымдастырылады;</a:t>
            </a:r>
            <a:endParaRPr lang="ru-RU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0800000" flipV="1">
            <a:off x="2167631" y="3446755"/>
            <a:ext cx="89648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Жазғы мектеп білім алушыларының оқу жетістіктері бағаланбайды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10800000" flipV="1">
            <a:off x="2167631" y="4165907"/>
            <a:ext cx="80755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Жазғы мектеп жағдайында үй тапсырмасы берілмейді;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091431" y="4996021"/>
            <a:ext cx="74680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Білім алушылардың сабаққа еркін формада келуіне рұқсат етіледі;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167631" y="5749787"/>
            <a:ext cx="79725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Оқу пәндері бойынша сабақтың ұзақтығы-40 минут, күніне 3-4 сабақ.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262105" y="2777071"/>
            <a:ext cx="342412" cy="40309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219031" y="3467210"/>
            <a:ext cx="419211" cy="39483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7399" y="2049181"/>
            <a:ext cx="440843" cy="44084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233211" y="4149096"/>
            <a:ext cx="400090" cy="40009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04611" y="5930537"/>
            <a:ext cx="626418" cy="46558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315850" y="4836233"/>
            <a:ext cx="225572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813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8E419CBA-F361-4189-956C-571C511003FD}"/>
              </a:ext>
            </a:extLst>
          </p:cNvPr>
          <p:cNvSpPr/>
          <p:nvPr/>
        </p:nvSpPr>
        <p:spPr>
          <a:xfrm>
            <a:off x="1690665" y="490224"/>
            <a:ext cx="103997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ОРГАНИЗАЦИЯ ЛЕТНЕЙ  ШКОЛЫ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673600" y="1321769"/>
            <a:ext cx="42248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dirty="0">
                <a:ln>
                  <a:solidFill>
                    <a:srgbClr val="00206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kk-KZ" sz="2400" b="1" dirty="0">
                <a:ln>
                  <a:solidFill>
                    <a:srgbClr val="00206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26 </a:t>
            </a:r>
            <a:r>
              <a:rPr lang="kk-KZ" b="1" dirty="0">
                <a:ln>
                  <a:solidFill>
                    <a:srgbClr val="00206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мая </a:t>
            </a:r>
            <a:r>
              <a:rPr lang="kk-KZ" b="1" dirty="0" smtClean="0">
                <a:ln>
                  <a:solidFill>
                    <a:srgbClr val="00206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kk-KZ" sz="2400" b="1" dirty="0">
                <a:ln>
                  <a:solidFill>
                    <a:srgbClr val="00206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r>
              <a:rPr lang="kk-KZ" b="1" dirty="0">
                <a:ln>
                  <a:solidFill>
                    <a:srgbClr val="00206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b="1" dirty="0" smtClean="0">
                <a:ln>
                  <a:solidFill>
                    <a:srgbClr val="00206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июня    </a:t>
            </a:r>
            <a:r>
              <a:rPr lang="kk-KZ" sz="2400" b="1" dirty="0" smtClean="0">
                <a:ln>
                  <a:solidFill>
                    <a:srgbClr val="00206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  <a:r>
              <a:rPr lang="kk-KZ" b="1" dirty="0" smtClean="0">
                <a:ln>
                  <a:solidFill>
                    <a:srgbClr val="00206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b="1" dirty="0">
                <a:ln>
                  <a:solidFill>
                    <a:srgbClr val="00206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года </a:t>
            </a:r>
            <a:endParaRPr lang="ru-RU" b="1" dirty="0">
              <a:ln>
                <a:solidFill>
                  <a:srgbClr val="002060"/>
                </a:solidFill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10800000" flipV="1">
            <a:off x="1766396" y="2087799"/>
            <a:ext cx="9057530" cy="38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</a:t>
            </a:r>
            <a:r>
              <a:rPr lang="kk-KZ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азработаны </a:t>
            </a:r>
            <a:r>
              <a:rPr lang="kk-K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Методические рекомендации по организации Летней </a:t>
            </a:r>
            <a:r>
              <a:rPr lang="kk-KZ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школы; </a:t>
            </a:r>
            <a:endParaRPr lang="ru-RU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01138" y="2775988"/>
            <a:ext cx="8569786" cy="38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215" algn="just">
              <a:lnSpc>
                <a:spcPct val="115000"/>
              </a:lnSpc>
              <a:spcAft>
                <a:spcPts val="0"/>
              </a:spcAft>
            </a:pPr>
            <a:r>
              <a:rPr lang="kk-KZ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Обучение в </a:t>
            </a:r>
            <a:r>
              <a:rPr lang="kk-K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летней школе организуется для обучающихся 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lang="kk-K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-8,10 классов;</a:t>
            </a:r>
            <a:endParaRPr lang="ru-RU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0800000" flipV="1">
            <a:off x="2167631" y="3446755"/>
            <a:ext cx="89648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Оценивание 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учебных достижений обучающихся летней школы не </a:t>
            </a:r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проводится;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10800000" flipV="1">
            <a:off x="2167631" y="4165907"/>
            <a:ext cx="80755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Домашнее задание </a:t>
            </a:r>
            <a:r>
              <a:rPr lang="kk-K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условиях летней школы не </a:t>
            </a:r>
            <a:r>
              <a:rPr lang="kk-KZ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задается;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091431" y="4996021"/>
            <a:ext cx="74680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летней </a:t>
            </a:r>
            <a:r>
              <a:rPr lang="kk-K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школе допускается  свободная форма для </a:t>
            </a:r>
            <a:r>
              <a:rPr lang="kk-KZ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обучающихся;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167631" y="5749787"/>
            <a:ext cx="79725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Для осуществления </a:t>
            </a:r>
            <a:r>
              <a:rPr lang="kk-K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учебного процесса допускается привлечение </a:t>
            </a:r>
            <a:r>
              <a:rPr lang="kk-KZ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волонтеров-студентов.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262105" y="2777071"/>
            <a:ext cx="342412" cy="40309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219031" y="3467210"/>
            <a:ext cx="419211" cy="39483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7399" y="2049181"/>
            <a:ext cx="440843" cy="44084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233211" y="4149096"/>
            <a:ext cx="400090" cy="40009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04611" y="5930537"/>
            <a:ext cx="626418" cy="46558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315850" y="4836233"/>
            <a:ext cx="225572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617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D38422AC-90F2-495C-91E1-1745B4CFB5DA}"/>
              </a:ext>
            </a:extLst>
          </p:cNvPr>
          <p:cNvSpPr/>
          <p:nvPr/>
        </p:nvSpPr>
        <p:spPr>
          <a:xfrm>
            <a:off x="1615090" y="525327"/>
            <a:ext cx="99053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prstClr val="white"/>
                </a:solidFill>
                <a:latin typeface="Arial Narrow" pitchFamily="34" charset="0"/>
                <a:cs typeface="Arial" pitchFamily="34" charset="0"/>
              </a:rPr>
              <a:t>9 </a:t>
            </a:r>
            <a:r>
              <a:rPr lang="ru-RU" sz="2400" b="1" dirty="0">
                <a:solidFill>
                  <a:prstClr val="white"/>
                </a:solidFill>
                <a:latin typeface="Arial Narrow" pitchFamily="34" charset="0"/>
                <a:cs typeface="Arial" pitchFamily="34" charset="0"/>
              </a:rPr>
              <a:t>(10) </a:t>
            </a:r>
            <a:r>
              <a:rPr lang="ru-RU" sz="2400" b="1" dirty="0" err="1" smtClean="0">
                <a:solidFill>
                  <a:prstClr val="white"/>
                </a:solidFill>
                <a:latin typeface="Arial Narrow" pitchFamily="34" charset="0"/>
                <a:cs typeface="Arial" pitchFamily="34" charset="0"/>
              </a:rPr>
              <a:t>сынып</a:t>
            </a:r>
            <a:r>
              <a:rPr lang="ru-RU" sz="2400" b="1" dirty="0" smtClean="0">
                <a:solidFill>
                  <a:prstClr val="white"/>
                </a:solidFill>
                <a:latin typeface="Arial Narrow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prstClr val="white"/>
                </a:solidFill>
                <a:latin typeface="Arial Narrow" pitchFamily="34" charset="0"/>
                <a:cs typeface="Arial" pitchFamily="34" charset="0"/>
              </a:rPr>
              <a:t>білім</a:t>
            </a:r>
            <a:r>
              <a:rPr lang="ru-RU" sz="2400" b="1" dirty="0" smtClean="0">
                <a:solidFill>
                  <a:prstClr val="white"/>
                </a:solidFill>
                <a:latin typeface="Arial Narrow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prstClr val="white"/>
                </a:solidFill>
                <a:latin typeface="Arial Narrow" pitchFamily="34" charset="0"/>
                <a:cs typeface="Arial" pitchFamily="34" charset="0"/>
              </a:rPr>
              <a:t>алушылары</a:t>
            </a:r>
            <a:r>
              <a:rPr lang="ru-RU" sz="2400" b="1" dirty="0" smtClean="0">
                <a:solidFill>
                  <a:prstClr val="white"/>
                </a:solidFill>
                <a:latin typeface="Arial Narrow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prstClr val="white"/>
                </a:solidFill>
                <a:latin typeface="Arial Narrow" pitchFamily="34" charset="0"/>
                <a:cs typeface="Arial" pitchFamily="34" charset="0"/>
              </a:rPr>
              <a:t>үшін</a:t>
            </a:r>
            <a:r>
              <a:rPr lang="ru-RU" sz="2400" b="1" dirty="0" smtClean="0">
                <a:solidFill>
                  <a:prstClr val="white"/>
                </a:solidFill>
                <a:latin typeface="Arial Narrow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prstClr val="white"/>
                </a:solidFill>
                <a:latin typeface="Arial Narrow" pitchFamily="34" charset="0"/>
                <a:cs typeface="Arial" pitchFamily="34" charset="0"/>
              </a:rPr>
              <a:t> </a:t>
            </a:r>
            <a:endParaRPr lang="ru-RU" sz="2400" dirty="0">
              <a:solidFill>
                <a:prstClr val="white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xmlns="" id="{5DAE98CB-DE8F-4301-B7CC-DC694D0E1326}"/>
              </a:ext>
            </a:extLst>
          </p:cNvPr>
          <p:cNvSpPr txBox="1">
            <a:spLocks/>
          </p:cNvSpPr>
          <p:nvPr/>
        </p:nvSpPr>
        <p:spPr bwMode="auto">
          <a:xfrm>
            <a:off x="1792267" y="1328377"/>
            <a:ext cx="9727169" cy="47556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ru-RU" sz="1400" b="1" dirty="0">
                <a:solidFill>
                  <a:srgbClr val="5B9BD5"/>
                </a:solidFill>
                <a:latin typeface="Arial Narrow" pitchFamily="34" charset="0"/>
                <a:cs typeface="Arial" pitchFamily="34" charset="0"/>
              </a:rPr>
              <a:t>Приказ Министра образования и науки Республики Казахстан №  </a:t>
            </a:r>
            <a:r>
              <a:rPr lang="en-US" sz="1400" b="1" dirty="0" smtClean="0">
                <a:solidFill>
                  <a:srgbClr val="5B9BD5"/>
                </a:solidFill>
                <a:latin typeface="Arial Narrow" pitchFamily="34" charset="0"/>
                <a:cs typeface="Arial" pitchFamily="34" charset="0"/>
              </a:rPr>
              <a:t>159</a:t>
            </a:r>
            <a:r>
              <a:rPr lang="ru-RU" sz="1400" b="1" dirty="0" smtClean="0">
                <a:solidFill>
                  <a:srgbClr val="5B9BD5"/>
                </a:solidFill>
                <a:latin typeface="Arial Narrow" pitchFamily="34" charset="0"/>
                <a:cs typeface="Arial" pitchFamily="34" charset="0"/>
              </a:rPr>
              <a:t> </a:t>
            </a:r>
            <a:r>
              <a:rPr lang="ru-RU" sz="1400" b="1" dirty="0">
                <a:solidFill>
                  <a:srgbClr val="5B9BD5"/>
                </a:solidFill>
                <a:latin typeface="Arial Narrow" pitchFamily="34" charset="0"/>
                <a:cs typeface="Arial" pitchFamily="34" charset="0"/>
              </a:rPr>
              <a:t>от </a:t>
            </a:r>
            <a:r>
              <a:rPr lang="en-US" sz="1400" b="1" dirty="0" smtClean="0">
                <a:solidFill>
                  <a:srgbClr val="5B9BD5"/>
                </a:solidFill>
                <a:latin typeface="Arial Narrow" pitchFamily="34" charset="0"/>
                <a:cs typeface="Arial" pitchFamily="34" charset="0"/>
              </a:rPr>
              <a:t>20</a:t>
            </a:r>
            <a:r>
              <a:rPr lang="ru-RU" sz="1400" b="1" dirty="0" smtClean="0">
                <a:solidFill>
                  <a:srgbClr val="5B9BD5"/>
                </a:solidFill>
                <a:latin typeface="Arial Narrow" pitchFamily="34" charset="0"/>
                <a:cs typeface="Arial" pitchFamily="34" charset="0"/>
              </a:rPr>
              <a:t> апреля 2022 </a:t>
            </a:r>
            <a:r>
              <a:rPr lang="ru-RU" sz="1400" b="1" dirty="0">
                <a:solidFill>
                  <a:srgbClr val="5B9BD5"/>
                </a:solidFill>
                <a:latin typeface="Arial Narrow" pitchFamily="34" charset="0"/>
                <a:cs typeface="Arial" pitchFamily="34" charset="0"/>
              </a:rPr>
              <a:t>года «Об утверждении сроков завершения </a:t>
            </a:r>
            <a:r>
              <a:rPr lang="ru-RU" sz="1400" b="1" dirty="0" smtClean="0">
                <a:solidFill>
                  <a:srgbClr val="5B9BD5"/>
                </a:solidFill>
                <a:latin typeface="Arial Narrow" pitchFamily="34" charset="0"/>
                <a:cs typeface="Arial" pitchFamily="34" charset="0"/>
              </a:rPr>
              <a:t>2021-2022 </a:t>
            </a:r>
            <a:r>
              <a:rPr lang="ru-RU" sz="1400" b="1" dirty="0">
                <a:solidFill>
                  <a:srgbClr val="5B9BD5"/>
                </a:solidFill>
                <a:latin typeface="Arial Narrow" pitchFamily="34" charset="0"/>
                <a:cs typeface="Arial" pitchFamily="34" charset="0"/>
              </a:rPr>
              <a:t>учебного года и проведения итоговой аттестации обучающихся в организациях среднего образования»</a:t>
            </a:r>
          </a:p>
        </p:txBody>
      </p:sp>
      <p:sp>
        <p:nvSpPr>
          <p:cNvPr id="17" name="Овал 16"/>
          <p:cNvSpPr/>
          <p:nvPr/>
        </p:nvSpPr>
        <p:spPr>
          <a:xfrm>
            <a:off x="87900" y="1803942"/>
            <a:ext cx="1527189" cy="117575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 </a:t>
            </a:r>
          </a:p>
          <a:p>
            <a:pPr algn="ctr"/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мамыр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615090" y="2013709"/>
            <a:ext cx="50809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Қазақ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орыс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өзбек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ұйғыр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тәжік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тілі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оқыту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тілі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эссе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нысанында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жазбаша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емтихан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гуманитарлық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цикл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пәндерін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тереңдетіп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оқытатын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мектептер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жазбаша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мақала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әңгіме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эссе)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9A4AC6DE-7683-4424-A17C-E7D5415A3E57}"/>
              </a:ext>
            </a:extLst>
          </p:cNvPr>
          <p:cNvSpPr/>
          <p:nvPr/>
        </p:nvSpPr>
        <p:spPr>
          <a:xfrm>
            <a:off x="7040454" y="1974519"/>
            <a:ext cx="437702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4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Жалпы көлемі 400-450 сөзден тұратын екі мәтін негізінде 100-150 сөзден тұратын эссе</a:t>
            </a:r>
            <a:endParaRPr lang="kk-KZ" sz="14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kk-KZ" sz="14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Ең жоғарғы балл- </a:t>
            </a:r>
            <a:r>
              <a:rPr lang="kk-KZ" sz="14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kk-KZ" sz="1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kk-KZ" sz="1400" i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i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Өткізілу</a:t>
            </a:r>
            <a:r>
              <a:rPr lang="ru-RU" sz="14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i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уақыты</a:t>
            </a:r>
            <a:r>
              <a:rPr lang="ru-RU" sz="14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4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1400" b="1" i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сағат</a:t>
            </a:r>
            <a:endParaRPr lang="ru-RU" sz="14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618067" y="3047992"/>
            <a:ext cx="11260666" cy="169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Овал 20"/>
          <p:cNvSpPr/>
          <p:nvPr/>
        </p:nvSpPr>
        <p:spPr>
          <a:xfrm>
            <a:off x="-52737" y="3012525"/>
            <a:ext cx="1640964" cy="99787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 </a:t>
            </a:r>
          </a:p>
          <a:p>
            <a:pPr algn="ctr"/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мамыр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615090" y="3271315"/>
            <a:ext cx="36307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 /алгебра/ </a:t>
            </a:r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жазбаша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емтихан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бақылау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жұмысы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F3AABCB8-149A-4221-896C-12864E0DE950}"/>
              </a:ext>
            </a:extLst>
          </p:cNvPr>
          <p:cNvSpPr/>
          <p:nvPr/>
        </p:nvSpPr>
        <p:spPr>
          <a:xfrm>
            <a:off x="7032803" y="3108125"/>
            <a:ext cx="501526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тапсырмалардың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жалпы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саны – 15. </a:t>
            </a:r>
            <a:endParaRPr lang="ru-RU" sz="14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kk-KZ" sz="1400" i="1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kk-KZ" sz="1400" i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 </a:t>
            </a:r>
            <a:r>
              <a:rPr lang="kk-KZ" sz="1400" i="1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тест тапсырмасы және </a:t>
            </a:r>
            <a:r>
              <a:rPr lang="kk-KZ" sz="1400" i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 </a:t>
            </a:r>
            <a:r>
              <a:rPr lang="kk-KZ" sz="1400" i="1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тапсырма /есеп/).</a:t>
            </a:r>
            <a:r>
              <a:rPr lang="kk-KZ" sz="14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kk-KZ" sz="14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kk-KZ" sz="14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Ең жоғарғы </a:t>
            </a:r>
            <a:r>
              <a:rPr lang="kk-KZ" sz="1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балл– </a:t>
            </a:r>
            <a:r>
              <a:rPr lang="kk-KZ" sz="14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30.</a:t>
            </a:r>
          </a:p>
          <a:p>
            <a:pPr algn="just"/>
            <a:r>
              <a:rPr lang="kk-KZ" sz="14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Орындау уақыты -</a:t>
            </a:r>
            <a:r>
              <a:rPr lang="kk-KZ" sz="14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сағат</a:t>
            </a:r>
          </a:p>
          <a:p>
            <a:pPr algn="just"/>
            <a:endParaRPr lang="ru-RU" sz="1400" b="1" i="1" dirty="0">
              <a:solidFill>
                <a:srgbClr val="4472C4">
                  <a:lumMod val="50000"/>
                </a:srgb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flipV="1">
            <a:off x="729251" y="4164475"/>
            <a:ext cx="11260666" cy="169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/>
          <p:cNvSpPr/>
          <p:nvPr/>
        </p:nvSpPr>
        <p:spPr>
          <a:xfrm>
            <a:off x="18185" y="4262306"/>
            <a:ext cx="1466947" cy="95237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маусым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543343" y="4360658"/>
            <a:ext cx="47792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қазақ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тілінде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оқытатын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сыныптардағы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орыс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тілі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әдебиеті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жазбаша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емтихан</a:t>
            </a:r>
            <a:endParaRPr lang="ru-RU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4C2578B7-2E57-41C7-948A-18C9049FBCB8}"/>
              </a:ext>
            </a:extLst>
          </p:cNvPr>
          <p:cNvSpPr/>
          <p:nvPr/>
        </p:nvSpPr>
        <p:spPr>
          <a:xfrm>
            <a:off x="7091014" y="4223157"/>
            <a:ext cx="4279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i="1" dirty="0" err="1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Мәтінмен</a:t>
            </a:r>
            <a:r>
              <a:rPr lang="ru-RU" sz="1400" i="1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i="1" dirty="0" err="1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жұмыс</a:t>
            </a:r>
            <a:r>
              <a:rPr lang="ru-RU" sz="1400" i="1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1400" i="1" dirty="0" err="1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Мәтін</a:t>
            </a:r>
            <a:r>
              <a:rPr lang="ru-RU" sz="1400" i="1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i="1" dirty="0" err="1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бойынша</a:t>
            </a:r>
            <a:r>
              <a:rPr lang="ru-RU" sz="1400" i="1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i="1" dirty="0" err="1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үш</a:t>
            </a:r>
            <a:r>
              <a:rPr lang="ru-RU" sz="1400" i="1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i="1" dirty="0" err="1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тапсырма</a:t>
            </a:r>
            <a:r>
              <a:rPr lang="ru-RU" sz="1400" i="1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i="1" dirty="0" err="1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беріледі</a:t>
            </a:r>
            <a:r>
              <a:rPr lang="ru-RU" sz="1400" i="1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ru-RU" sz="1400" i="1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kk-KZ" sz="14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Ең жоғарғы балл </a:t>
            </a:r>
            <a:r>
              <a:rPr lang="kk-KZ" sz="1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kk-KZ" sz="14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kk-KZ" sz="1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kk-KZ" sz="1400" i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kk-KZ" sz="1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Орындау уақыты </a:t>
            </a:r>
            <a:r>
              <a:rPr lang="kk-KZ" sz="14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kk-KZ" sz="14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kk-KZ" sz="14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сағат</a:t>
            </a: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 flipV="1">
            <a:off x="736605" y="5331761"/>
            <a:ext cx="11260666" cy="169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Овал 30"/>
          <p:cNvSpPr/>
          <p:nvPr/>
        </p:nvSpPr>
        <p:spPr>
          <a:xfrm>
            <a:off x="419100" y="5451201"/>
            <a:ext cx="1036168" cy="117575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615089" y="5386076"/>
            <a:ext cx="447540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Таңдау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пәні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(Физика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Химия, Биология, География, Геометрия, </a:t>
            </a:r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Қазахстан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тарихы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Дүниежүзі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тарихы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әдебиет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</a:t>
            </a:r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оқыту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тілі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Шет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тілі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ағылшын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/француз/</a:t>
            </a:r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неміс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информатика </a:t>
            </a:r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бойынша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жазбаша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емтихан</a:t>
            </a:r>
            <a:endParaRPr lang="ru-RU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 rot="10800000" flipV="1">
            <a:off x="7091014" y="5609679"/>
            <a:ext cx="483827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 err="1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Жұмыс</a:t>
            </a:r>
            <a:r>
              <a:rPr lang="ru-RU" sz="1400" i="1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 </a:t>
            </a:r>
            <a:r>
              <a:rPr lang="ru-RU" sz="1400" i="1" dirty="0" err="1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бөліктен</a:t>
            </a:r>
            <a:r>
              <a:rPr lang="ru-RU" sz="1400" i="1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i="1" dirty="0" err="1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тұрады</a:t>
            </a:r>
            <a:r>
              <a:rPr lang="ru-RU" sz="1400" i="1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А </a:t>
            </a:r>
            <a:r>
              <a:rPr lang="ru-RU" sz="1400" i="1" dirty="0" err="1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бөлігі</a:t>
            </a:r>
            <a:r>
              <a:rPr lang="ru-RU" sz="1400" i="1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15 </a:t>
            </a:r>
            <a:r>
              <a:rPr lang="ru-RU" sz="1400" i="1" dirty="0" err="1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тапсырма</a:t>
            </a:r>
            <a:r>
              <a:rPr lang="ru-RU" sz="1400" i="1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- 1 </a:t>
            </a:r>
            <a:r>
              <a:rPr lang="ru-RU" sz="1400" i="1" dirty="0" err="1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дұрыс</a:t>
            </a:r>
            <a:r>
              <a:rPr lang="ru-RU" sz="1400" i="1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i="1" dirty="0" err="1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жауаппен</a:t>
            </a:r>
            <a:r>
              <a:rPr lang="ru-RU" sz="1400" i="1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В </a:t>
            </a:r>
            <a:r>
              <a:rPr lang="ru-RU" sz="1400" i="1" dirty="0" err="1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бөлігі</a:t>
            </a:r>
            <a:r>
              <a:rPr lang="ru-RU" sz="1400" i="1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4-5 </a:t>
            </a:r>
            <a:r>
              <a:rPr lang="ru-RU" sz="1400" i="1" dirty="0" err="1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тапсырмадан</a:t>
            </a:r>
            <a:r>
              <a:rPr lang="ru-RU" sz="1400" i="1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i="1" dirty="0" err="1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тұрады</a:t>
            </a:r>
            <a:endParaRPr lang="ru-RU" sz="1400" i="1" dirty="0" smtClean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kk-KZ" sz="14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Ең жоғарғы балл </a:t>
            </a:r>
            <a:r>
              <a:rPr lang="kk-KZ" sz="1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kk-KZ" sz="14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endParaRPr lang="ru-RU" sz="1400" i="1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Овал 34"/>
          <p:cNvSpPr/>
          <p:nvPr/>
        </p:nvSpPr>
        <p:spPr>
          <a:xfrm>
            <a:off x="3131" y="5524828"/>
            <a:ext cx="1466947" cy="95237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маусым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Нашивка 27"/>
          <p:cNvSpPr/>
          <p:nvPr/>
        </p:nvSpPr>
        <p:spPr>
          <a:xfrm>
            <a:off x="6568022" y="2176973"/>
            <a:ext cx="411054" cy="643467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36" name="Нашивка 35"/>
          <p:cNvSpPr/>
          <p:nvPr/>
        </p:nvSpPr>
        <p:spPr>
          <a:xfrm>
            <a:off x="6568022" y="3286030"/>
            <a:ext cx="411054" cy="643467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37" name="Нашивка 36"/>
          <p:cNvSpPr/>
          <p:nvPr/>
        </p:nvSpPr>
        <p:spPr>
          <a:xfrm>
            <a:off x="6567779" y="4449437"/>
            <a:ext cx="411054" cy="643467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38" name="Нашивка 37"/>
          <p:cNvSpPr/>
          <p:nvPr/>
        </p:nvSpPr>
        <p:spPr>
          <a:xfrm>
            <a:off x="6567779" y="5558494"/>
            <a:ext cx="411054" cy="643467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801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60333" y="492667"/>
            <a:ext cx="49349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prstClr val="white"/>
                </a:solidFill>
                <a:latin typeface="Arial Narrow" pitchFamily="34" charset="0"/>
                <a:cs typeface="Arial" pitchFamily="34" charset="0"/>
              </a:rPr>
              <a:t>11 </a:t>
            </a:r>
            <a:r>
              <a:rPr lang="ru-RU" sz="2400" b="1" dirty="0">
                <a:solidFill>
                  <a:prstClr val="white"/>
                </a:solidFill>
                <a:latin typeface="Arial Narrow" pitchFamily="34" charset="0"/>
                <a:cs typeface="Arial" pitchFamily="34" charset="0"/>
              </a:rPr>
              <a:t>(12) </a:t>
            </a:r>
            <a:r>
              <a:rPr lang="ru-RU" sz="2400" b="1" dirty="0" err="1" smtClean="0">
                <a:solidFill>
                  <a:prstClr val="white"/>
                </a:solidFill>
                <a:latin typeface="Arial Narrow" pitchFamily="34" charset="0"/>
                <a:cs typeface="Arial" pitchFamily="34" charset="0"/>
              </a:rPr>
              <a:t>сынып</a:t>
            </a:r>
            <a:r>
              <a:rPr lang="ru-RU" sz="2400" b="1" dirty="0" smtClean="0">
                <a:solidFill>
                  <a:prstClr val="white"/>
                </a:solidFill>
                <a:latin typeface="Arial Narrow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prstClr val="white"/>
                </a:solidFill>
                <a:latin typeface="Arial Narrow" pitchFamily="34" charset="0"/>
                <a:cs typeface="Arial" pitchFamily="34" charset="0"/>
              </a:rPr>
              <a:t>білім</a:t>
            </a:r>
            <a:r>
              <a:rPr lang="ru-RU" sz="2400" b="1" dirty="0" smtClean="0">
                <a:solidFill>
                  <a:prstClr val="white"/>
                </a:solidFill>
                <a:latin typeface="Arial Narrow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prstClr val="white"/>
                </a:solidFill>
                <a:latin typeface="Arial Narrow" pitchFamily="34" charset="0"/>
                <a:cs typeface="Arial" pitchFamily="34" charset="0"/>
              </a:rPr>
              <a:t>алушылары</a:t>
            </a:r>
            <a:r>
              <a:rPr lang="ru-RU" sz="2400" b="1" dirty="0" smtClean="0">
                <a:solidFill>
                  <a:prstClr val="white"/>
                </a:solidFill>
                <a:latin typeface="Arial Narrow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prstClr val="white"/>
                </a:solidFill>
                <a:latin typeface="Arial Narrow" pitchFamily="34" charset="0"/>
                <a:cs typeface="Arial" pitchFamily="34" charset="0"/>
              </a:rPr>
              <a:t>үшін</a:t>
            </a:r>
            <a:endParaRPr lang="ru-RU" sz="2400" dirty="0">
              <a:solidFill>
                <a:prstClr val="white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463928" y="1591732"/>
            <a:ext cx="1439535" cy="81585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мамыр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0652" y="2532592"/>
            <a:ext cx="21429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prstClr val="black"/>
                </a:solidFill>
              </a:rPr>
              <a:t>Алгебра </a:t>
            </a:r>
            <a:r>
              <a:rPr lang="ru-RU" sz="1400" dirty="0" err="1">
                <a:solidFill>
                  <a:prstClr val="black"/>
                </a:solidFill>
              </a:rPr>
              <a:t>және</a:t>
            </a:r>
            <a:r>
              <a:rPr lang="ru-RU" sz="1400" dirty="0">
                <a:solidFill>
                  <a:prstClr val="black"/>
                </a:solidFill>
              </a:rPr>
              <a:t> анализ </a:t>
            </a:r>
            <a:r>
              <a:rPr lang="ru-RU" sz="1400" dirty="0" err="1">
                <a:solidFill>
                  <a:prstClr val="black"/>
                </a:solidFill>
              </a:rPr>
              <a:t>бастамалары</a:t>
            </a:r>
            <a:r>
              <a:rPr lang="ru-RU" sz="1400" dirty="0">
                <a:solidFill>
                  <a:prstClr val="black"/>
                </a:solidFill>
              </a:rPr>
              <a:t> </a:t>
            </a:r>
            <a:r>
              <a:rPr lang="ru-RU" sz="1400" dirty="0" err="1">
                <a:solidFill>
                  <a:prstClr val="black"/>
                </a:solidFill>
              </a:rPr>
              <a:t>пәнінен</a:t>
            </a:r>
            <a:r>
              <a:rPr lang="ru-RU" sz="1400" dirty="0">
                <a:solidFill>
                  <a:prstClr val="black"/>
                </a:solidFill>
              </a:rPr>
              <a:t> </a:t>
            </a:r>
            <a:r>
              <a:rPr lang="ru-RU" sz="1400" dirty="0" err="1">
                <a:solidFill>
                  <a:prstClr val="black"/>
                </a:solidFill>
              </a:rPr>
              <a:t>жазбаша</a:t>
            </a:r>
            <a:r>
              <a:rPr lang="ru-RU" sz="1400" dirty="0">
                <a:solidFill>
                  <a:prstClr val="black"/>
                </a:solidFill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</a:rPr>
              <a:t>емтихан</a:t>
            </a:r>
            <a:endParaRPr lang="ru-RU" sz="1400" b="1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52304" y="3895704"/>
            <a:ext cx="2097278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200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Емтихан </a:t>
            </a:r>
            <a:r>
              <a:rPr lang="kk-KZ" sz="12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жұмысы </a:t>
            </a:r>
            <a:r>
              <a:rPr lang="kk-KZ" sz="1200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2 бөлімнен тұрады.«А» бөлімі ұсынылған бес жауаптың ішінен бір дұрыс жауапты таңдаумен 15 тапсырмадан тұрады. Тапсырмалар 1 ұпаймен бағаланады.«В» бөлімі қысқа немесе егжей-тегжейлі жауаптарды қажет ететін 10-12 тапсырмадан тұрады. Тапсырмалар 2-8 ұпаймен бағаланады</a:t>
            </a:r>
            <a:r>
              <a:rPr lang="kk-KZ" sz="12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kk-KZ" sz="12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Ең жоғарғы </a:t>
            </a:r>
            <a:r>
              <a:rPr lang="kk-KZ" sz="1200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балл– </a:t>
            </a:r>
            <a:r>
              <a:rPr lang="kk-KZ" sz="1200" b="1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60</a:t>
            </a:r>
            <a:r>
              <a:rPr lang="kk-KZ" sz="12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 </a:t>
            </a:r>
            <a:endParaRPr lang="kk-KZ" sz="1200" b="1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H="1">
            <a:off x="2311397" y="1591732"/>
            <a:ext cx="8466" cy="48892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2249582" y="2589231"/>
            <a:ext cx="242058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err="1" smtClean="0">
                <a:solidFill>
                  <a:prstClr val="black"/>
                </a:solidFill>
              </a:rPr>
              <a:t>Қазақ</a:t>
            </a:r>
            <a:r>
              <a:rPr lang="ru-RU" sz="1400" dirty="0" smtClean="0">
                <a:solidFill>
                  <a:prstClr val="black"/>
                </a:solidFill>
              </a:rPr>
              <a:t>/</a:t>
            </a:r>
            <a:r>
              <a:rPr lang="ru-RU" sz="1400" dirty="0" err="1" smtClean="0">
                <a:solidFill>
                  <a:prstClr val="black"/>
                </a:solidFill>
              </a:rPr>
              <a:t>орыс</a:t>
            </a:r>
            <a:r>
              <a:rPr lang="ru-RU" sz="1400" dirty="0" smtClean="0">
                <a:solidFill>
                  <a:prstClr val="black"/>
                </a:solidFill>
              </a:rPr>
              <a:t>  </a:t>
            </a:r>
            <a:r>
              <a:rPr lang="ru-RU" sz="1400" dirty="0" err="1" smtClean="0">
                <a:solidFill>
                  <a:prstClr val="black"/>
                </a:solidFill>
              </a:rPr>
              <a:t>тілі</a:t>
            </a:r>
            <a:r>
              <a:rPr lang="ru-RU" sz="1400" dirty="0" smtClean="0">
                <a:solidFill>
                  <a:prstClr val="black"/>
                </a:solidFill>
              </a:rPr>
              <a:t> (</a:t>
            </a:r>
            <a:r>
              <a:rPr lang="ru-RU" sz="1400" dirty="0" err="1" smtClean="0">
                <a:solidFill>
                  <a:prstClr val="black"/>
                </a:solidFill>
              </a:rPr>
              <a:t>оқыту</a:t>
            </a:r>
            <a:r>
              <a:rPr lang="ru-RU" sz="1400" dirty="0" smtClean="0">
                <a:solidFill>
                  <a:prstClr val="black"/>
                </a:solidFill>
              </a:rPr>
              <a:t> </a:t>
            </a:r>
            <a:r>
              <a:rPr lang="ru-RU" sz="1400" dirty="0" err="1">
                <a:solidFill>
                  <a:prstClr val="black"/>
                </a:solidFill>
              </a:rPr>
              <a:t>тілі</a:t>
            </a:r>
            <a:r>
              <a:rPr lang="ru-RU" sz="1400" dirty="0">
                <a:solidFill>
                  <a:prstClr val="black"/>
                </a:solidFill>
              </a:rPr>
              <a:t>) </a:t>
            </a:r>
            <a:r>
              <a:rPr lang="ru-RU" sz="1400" dirty="0" err="1">
                <a:solidFill>
                  <a:prstClr val="black"/>
                </a:solidFill>
              </a:rPr>
              <a:t>бойынша</a:t>
            </a:r>
            <a:r>
              <a:rPr lang="ru-RU" sz="1400" dirty="0">
                <a:solidFill>
                  <a:prstClr val="black"/>
                </a:solidFill>
              </a:rPr>
              <a:t> эссе </a:t>
            </a:r>
            <a:r>
              <a:rPr lang="ru-RU" sz="1400" dirty="0" err="1">
                <a:solidFill>
                  <a:prstClr val="black"/>
                </a:solidFill>
              </a:rPr>
              <a:t>нысанында</a:t>
            </a:r>
            <a:r>
              <a:rPr lang="ru-RU" sz="1400" dirty="0">
                <a:solidFill>
                  <a:prstClr val="black"/>
                </a:solidFill>
              </a:rPr>
              <a:t> </a:t>
            </a:r>
            <a:r>
              <a:rPr lang="ru-RU" sz="1400" dirty="0" err="1">
                <a:solidFill>
                  <a:prstClr val="black"/>
                </a:solidFill>
              </a:rPr>
              <a:t>жазбаша</a:t>
            </a:r>
            <a:r>
              <a:rPr lang="ru-RU" sz="1400" dirty="0">
                <a:solidFill>
                  <a:prstClr val="black"/>
                </a:solidFill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</a:rPr>
              <a:t>емтихан</a:t>
            </a:r>
            <a:endParaRPr lang="ru-RU" sz="1200" i="1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9A4AC6DE-7683-4424-A17C-E7D5415A3E57}"/>
              </a:ext>
            </a:extLst>
          </p:cNvPr>
          <p:cNvSpPr/>
          <p:nvPr/>
        </p:nvSpPr>
        <p:spPr>
          <a:xfrm rot="10800000" flipV="1">
            <a:off x="2454947" y="4054400"/>
            <a:ext cx="231361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200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Емтихан </a:t>
            </a:r>
            <a:r>
              <a:rPr lang="kk-KZ" sz="12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жұмысы </a:t>
            </a:r>
            <a:r>
              <a:rPr lang="kk-KZ" sz="1200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2 бөлімнен тұрады</a:t>
            </a:r>
            <a:r>
              <a:rPr lang="kk-KZ" sz="12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 Бірінші </a:t>
            </a:r>
            <a:r>
              <a:rPr lang="kk-KZ" sz="1200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бөлім екі мәтінмен жұмысты қамтиды (мәтіндердің жалпы көлемі 600-650 сөз).  Екінші бөлімде </a:t>
            </a:r>
            <a:r>
              <a:rPr lang="kk-KZ" sz="12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ЖМБ </a:t>
            </a:r>
            <a:r>
              <a:rPr lang="kk-KZ" sz="1200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сыныптарындағы оқушылар бір жазбаша жұмыс – эссе (200-250 сөз) орындайды. </a:t>
            </a:r>
            <a:r>
              <a:rPr lang="ru-RU" sz="12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ҚГБ</a:t>
            </a:r>
            <a:r>
              <a:rPr lang="en-US" sz="12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kk-KZ" sz="120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сыныптарындағы </a:t>
            </a:r>
            <a:r>
              <a:rPr lang="kk-KZ" sz="120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оқушылар </a:t>
            </a:r>
            <a:r>
              <a:rPr lang="kk-KZ" sz="1200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көлемі 200-250 сөзден тұратын жазбаша жұмыс (мақала, эссе, көпшілік алдында сөйлеу, рецензия және т.б.) жазу арқылы ұсынылған үш тапсырманың біреуін таңдайды</a:t>
            </a:r>
            <a:r>
              <a:rPr lang="kk-KZ" sz="12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kk-KZ" sz="12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Ең жоғарғы балл </a:t>
            </a:r>
            <a:r>
              <a:rPr lang="kk-KZ" sz="1200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– </a:t>
            </a:r>
            <a:r>
              <a:rPr lang="kk-KZ" sz="1200" b="1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40.</a:t>
            </a:r>
          </a:p>
        </p:txBody>
      </p:sp>
      <p:sp>
        <p:nvSpPr>
          <p:cNvPr id="37" name="Овал 36"/>
          <p:cNvSpPr/>
          <p:nvPr/>
        </p:nvSpPr>
        <p:spPr>
          <a:xfrm>
            <a:off x="2775824" y="1585058"/>
            <a:ext cx="1559656" cy="81585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мамыр</a:t>
            </a:r>
            <a:endParaRPr lang="ru-RU" dirty="0">
              <a:solidFill>
                <a:prstClr val="white"/>
              </a:solidFill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flipH="1">
            <a:off x="4843722" y="1591732"/>
            <a:ext cx="8466" cy="48892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ик 41"/>
          <p:cNvSpPr/>
          <p:nvPr/>
        </p:nvSpPr>
        <p:spPr>
          <a:xfrm>
            <a:off x="4962169" y="2638181"/>
            <a:ext cx="19534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err="1" smtClean="0">
                <a:solidFill>
                  <a:prstClr val="black"/>
                </a:solidFill>
                <a:latin typeface="Calibri Light" panose="020F0302020204030204"/>
                <a:cs typeface="Arial" panose="020B0604020202020204" pitchFamily="34" charset="0"/>
              </a:rPr>
              <a:t>Қазақстан</a:t>
            </a:r>
            <a:r>
              <a:rPr lang="ru-RU" sz="1400" b="1" dirty="0" smtClean="0">
                <a:solidFill>
                  <a:prstClr val="black"/>
                </a:solidFill>
                <a:latin typeface="Calibri Light" panose="020F0302020204030204"/>
                <a:cs typeface="Arial" panose="020B0604020202020204" pitchFamily="34" charset="0"/>
              </a:rPr>
              <a:t> </a:t>
            </a:r>
            <a:r>
              <a:rPr lang="ru-RU" sz="1400" b="1" dirty="0" err="1" smtClean="0">
                <a:solidFill>
                  <a:prstClr val="black"/>
                </a:solidFill>
                <a:latin typeface="Calibri Light" panose="020F0302020204030204"/>
                <a:cs typeface="Arial" panose="020B0604020202020204" pitchFamily="34" charset="0"/>
              </a:rPr>
              <a:t>тарихынан</a:t>
            </a:r>
            <a:r>
              <a:rPr lang="ru-RU" sz="1400" b="1" dirty="0" smtClean="0">
                <a:solidFill>
                  <a:prstClr val="black"/>
                </a:solidFill>
                <a:latin typeface="Calibri Light" panose="020F0302020204030204"/>
                <a:cs typeface="Arial" panose="020B0604020202020204" pitchFamily="34" charset="0"/>
              </a:rPr>
              <a:t>  </a:t>
            </a:r>
            <a:r>
              <a:rPr lang="ru-RU" sz="1400" dirty="0" err="1" smtClean="0">
                <a:solidFill>
                  <a:prstClr val="black"/>
                </a:solidFill>
                <a:latin typeface="Calibri Light" panose="020F0302020204030204"/>
                <a:cs typeface="Arial" panose="020B0604020202020204" pitchFamily="34" charset="0"/>
              </a:rPr>
              <a:t>ауызша</a:t>
            </a:r>
            <a:r>
              <a:rPr lang="ru-RU" sz="1400" dirty="0" smtClean="0">
                <a:solidFill>
                  <a:prstClr val="black"/>
                </a:solidFill>
                <a:latin typeface="Calibri Light" panose="020F0302020204030204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  <a:latin typeface="Calibri Light" panose="020F0302020204030204"/>
                <a:cs typeface="Arial" panose="020B0604020202020204" pitchFamily="34" charset="0"/>
              </a:rPr>
              <a:t>емтихан</a:t>
            </a:r>
            <a:endParaRPr lang="ru-RU" sz="1400" b="1" dirty="0">
              <a:solidFill>
                <a:prstClr val="black"/>
              </a:solidFill>
              <a:latin typeface="Calibri Light" panose="020F0302020204030204"/>
              <a:cs typeface="Arial" panose="020B0604020202020204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4943310" y="4277101"/>
            <a:ext cx="226387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4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Емтихан билет бойынша жүргізіледі.</a:t>
            </a:r>
          </a:p>
          <a:p>
            <a:r>
              <a:rPr lang="kk-KZ" sz="1200" i="1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Барлығы 30 билет, әр билетте үш сұрақтан, оқушылар ауызша жауап береді</a:t>
            </a:r>
            <a:endParaRPr lang="kk-KZ" sz="1200" i="1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kk-KZ" sz="1400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Ең жоғарғы </a:t>
            </a:r>
            <a:r>
              <a:rPr lang="kk-KZ" sz="14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балл </a:t>
            </a:r>
            <a:r>
              <a:rPr lang="kk-KZ" sz="1400" b="1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– 30.</a:t>
            </a:r>
            <a:endParaRPr lang="ru-RU" sz="1400" b="1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44" name="Овал 43"/>
          <p:cNvSpPr/>
          <p:nvPr/>
        </p:nvSpPr>
        <p:spPr>
          <a:xfrm>
            <a:off x="5145649" y="1609858"/>
            <a:ext cx="1808340" cy="81585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маусым</a:t>
            </a:r>
            <a:endParaRPr lang="ru-RU" dirty="0">
              <a:solidFill>
                <a:prstClr val="white"/>
              </a:solidFill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flipH="1">
            <a:off x="7174909" y="1655738"/>
            <a:ext cx="8466" cy="48892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Прямоугольник 45"/>
          <p:cNvSpPr/>
          <p:nvPr/>
        </p:nvSpPr>
        <p:spPr>
          <a:xfrm>
            <a:off x="7166437" y="2549354"/>
            <a:ext cx="245433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err="1" smtClean="0">
                <a:solidFill>
                  <a:prstClr val="black"/>
                </a:solidFill>
              </a:rPr>
              <a:t>Орыс</a:t>
            </a:r>
            <a:r>
              <a:rPr lang="ru-RU" sz="1400" dirty="0" smtClean="0">
                <a:solidFill>
                  <a:prstClr val="black"/>
                </a:solidFill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</a:rPr>
              <a:t>тілдерінде</a:t>
            </a:r>
            <a:r>
              <a:rPr lang="ru-RU" sz="1400" dirty="0" smtClean="0">
                <a:solidFill>
                  <a:prstClr val="black"/>
                </a:solidFill>
              </a:rPr>
              <a:t> </a:t>
            </a:r>
            <a:r>
              <a:rPr lang="ru-RU" sz="1400" dirty="0" err="1">
                <a:solidFill>
                  <a:prstClr val="black"/>
                </a:solidFill>
              </a:rPr>
              <a:t>оқытатын</a:t>
            </a:r>
            <a:r>
              <a:rPr lang="ru-RU" sz="1400" dirty="0">
                <a:solidFill>
                  <a:prstClr val="black"/>
                </a:solidFill>
              </a:rPr>
              <a:t> </a:t>
            </a:r>
            <a:r>
              <a:rPr lang="ru-RU" sz="1400" dirty="0" err="1">
                <a:solidFill>
                  <a:prstClr val="black"/>
                </a:solidFill>
              </a:rPr>
              <a:t>мектептерде</a:t>
            </a:r>
            <a:r>
              <a:rPr lang="ru-RU" sz="1400" dirty="0">
                <a:solidFill>
                  <a:prstClr val="black"/>
                </a:solidFill>
              </a:rPr>
              <a:t> </a:t>
            </a:r>
            <a:r>
              <a:rPr lang="ru-RU" sz="1400" b="1" dirty="0" err="1">
                <a:solidFill>
                  <a:prstClr val="black"/>
                </a:solidFill>
              </a:rPr>
              <a:t>қазақ</a:t>
            </a:r>
            <a:r>
              <a:rPr lang="ru-RU" sz="1400" b="1" dirty="0">
                <a:solidFill>
                  <a:prstClr val="black"/>
                </a:solidFill>
              </a:rPr>
              <a:t> </a:t>
            </a:r>
            <a:r>
              <a:rPr lang="ru-RU" sz="1400" b="1" dirty="0" err="1">
                <a:solidFill>
                  <a:prstClr val="black"/>
                </a:solidFill>
              </a:rPr>
              <a:t>тілінен</a:t>
            </a:r>
            <a:r>
              <a:rPr lang="ru-RU" sz="1400" b="1" dirty="0">
                <a:solidFill>
                  <a:prstClr val="black"/>
                </a:solidFill>
              </a:rPr>
              <a:t> </a:t>
            </a:r>
            <a:r>
              <a:rPr lang="ru-RU" sz="1400" dirty="0" err="1">
                <a:solidFill>
                  <a:prstClr val="black"/>
                </a:solidFill>
              </a:rPr>
              <a:t>және</a:t>
            </a:r>
            <a:r>
              <a:rPr lang="ru-RU" sz="1400" dirty="0">
                <a:solidFill>
                  <a:prstClr val="black"/>
                </a:solidFill>
              </a:rPr>
              <a:t> </a:t>
            </a:r>
            <a:r>
              <a:rPr lang="ru-RU" sz="1400" dirty="0" err="1">
                <a:solidFill>
                  <a:prstClr val="black"/>
                </a:solidFill>
              </a:rPr>
              <a:t>қазақ</a:t>
            </a:r>
            <a:r>
              <a:rPr lang="ru-RU" sz="1400" dirty="0">
                <a:solidFill>
                  <a:prstClr val="black"/>
                </a:solidFill>
              </a:rPr>
              <a:t> </a:t>
            </a:r>
            <a:r>
              <a:rPr lang="ru-RU" sz="1400" dirty="0" err="1">
                <a:solidFill>
                  <a:prstClr val="black"/>
                </a:solidFill>
              </a:rPr>
              <a:t>тілінде</a:t>
            </a:r>
            <a:r>
              <a:rPr lang="ru-RU" sz="1400" dirty="0">
                <a:solidFill>
                  <a:prstClr val="black"/>
                </a:solidFill>
              </a:rPr>
              <a:t> </a:t>
            </a:r>
            <a:r>
              <a:rPr lang="ru-RU" sz="1400" dirty="0" err="1">
                <a:solidFill>
                  <a:prstClr val="black"/>
                </a:solidFill>
              </a:rPr>
              <a:t>оқытатын</a:t>
            </a:r>
            <a:r>
              <a:rPr lang="ru-RU" sz="1400" dirty="0">
                <a:solidFill>
                  <a:prstClr val="black"/>
                </a:solidFill>
              </a:rPr>
              <a:t> </a:t>
            </a:r>
            <a:r>
              <a:rPr lang="ru-RU" sz="1400" dirty="0" err="1">
                <a:solidFill>
                  <a:prstClr val="black"/>
                </a:solidFill>
              </a:rPr>
              <a:t>мектептерде</a:t>
            </a:r>
            <a:r>
              <a:rPr lang="ru-RU" sz="1400" dirty="0">
                <a:solidFill>
                  <a:prstClr val="black"/>
                </a:solidFill>
              </a:rPr>
              <a:t> </a:t>
            </a:r>
            <a:r>
              <a:rPr lang="ru-RU" sz="1400" b="1" dirty="0" err="1">
                <a:solidFill>
                  <a:prstClr val="black"/>
                </a:solidFill>
              </a:rPr>
              <a:t>орыс</a:t>
            </a:r>
            <a:r>
              <a:rPr lang="ru-RU" sz="1400" b="1" dirty="0">
                <a:solidFill>
                  <a:prstClr val="black"/>
                </a:solidFill>
              </a:rPr>
              <a:t> </a:t>
            </a:r>
            <a:r>
              <a:rPr lang="ru-RU" sz="1400" b="1" dirty="0" err="1" smtClean="0">
                <a:solidFill>
                  <a:prstClr val="black"/>
                </a:solidFill>
              </a:rPr>
              <a:t>тілінен</a:t>
            </a:r>
            <a:r>
              <a:rPr lang="ru-RU" sz="1400" b="1" dirty="0" smtClean="0">
                <a:solidFill>
                  <a:prstClr val="black"/>
                </a:solidFill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</a:rPr>
              <a:t>емтихан</a:t>
            </a:r>
            <a:r>
              <a:rPr lang="ru-RU" sz="1400" dirty="0" smtClean="0">
                <a:solidFill>
                  <a:prstClr val="black"/>
                </a:solidFill>
              </a:rPr>
              <a:t> </a:t>
            </a:r>
            <a:endParaRPr lang="ru-RU" sz="1400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xmlns="" id="{4C2578B7-2E57-41C7-948A-18C9049FBCB8}"/>
              </a:ext>
            </a:extLst>
          </p:cNvPr>
          <p:cNvSpPr/>
          <p:nvPr/>
        </p:nvSpPr>
        <p:spPr>
          <a:xfrm>
            <a:off x="7413054" y="4777675"/>
            <a:ext cx="2288224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080">
              <a:buSzPct val="95833"/>
              <a:tabLst>
                <a:tab pos="120650" algn="l"/>
                <a:tab pos="2317115" algn="l"/>
                <a:tab pos="2677160" algn="l"/>
                <a:tab pos="3698240" algn="l"/>
                <a:tab pos="4057650" algn="l"/>
                <a:tab pos="4603750" algn="l"/>
                <a:tab pos="4624705" algn="l"/>
                <a:tab pos="6027420" algn="l"/>
                <a:tab pos="6393180" algn="l"/>
              </a:tabLst>
            </a:pPr>
            <a:r>
              <a:rPr lang="kk-KZ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Емтихан жұмысы екі бөлімнен тұрады.</a:t>
            </a:r>
          </a:p>
          <a:p>
            <a:pPr marR="5080">
              <a:buSzPct val="95833"/>
              <a:tabLst>
                <a:tab pos="120650" algn="l"/>
                <a:tab pos="2317115" algn="l"/>
                <a:tab pos="2677160" algn="l"/>
                <a:tab pos="3698240" algn="l"/>
                <a:tab pos="4057650" algn="l"/>
                <a:tab pos="4603750" algn="l"/>
                <a:tab pos="4624705" algn="l"/>
                <a:tab pos="6027420" algn="l"/>
                <a:tab pos="6393180" algn="l"/>
              </a:tabLst>
            </a:pPr>
            <a:r>
              <a:rPr lang="kk-KZ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Тапсырмалар жалпы көлемі 400 сөзден аспайтын 4 қысқа мәтінді қамтиды.</a:t>
            </a:r>
            <a:r>
              <a:rPr lang="kk-KZ" sz="11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5080">
              <a:buSzPct val="95833"/>
              <a:tabLst>
                <a:tab pos="120650" algn="l"/>
                <a:tab pos="2317115" algn="l"/>
                <a:tab pos="2677160" algn="l"/>
                <a:tab pos="3698240" algn="l"/>
                <a:tab pos="4057650" algn="l"/>
                <a:tab pos="4603750" algn="l"/>
                <a:tab pos="4624705" algn="l"/>
                <a:tab pos="6027420" algn="l"/>
                <a:tab pos="6393180" algn="l"/>
              </a:tabLst>
            </a:pPr>
            <a:r>
              <a:rPr lang="ru-RU" sz="1400" dirty="0" err="1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Ең</a:t>
            </a:r>
            <a:r>
              <a:rPr lang="ru-RU" sz="14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жоғарғы</a:t>
            </a:r>
            <a:r>
              <a:rPr lang="ru-RU" sz="14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 балл</a:t>
            </a:r>
            <a:r>
              <a:rPr lang="ru-RU" sz="1400" b="1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– 40</a:t>
            </a:r>
            <a:r>
              <a:rPr lang="ru-RU" sz="1400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8" name="Овал 47"/>
          <p:cNvSpPr/>
          <p:nvPr/>
        </p:nvSpPr>
        <p:spPr>
          <a:xfrm>
            <a:off x="7640397" y="1560695"/>
            <a:ext cx="1775788" cy="81585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маусым</a:t>
            </a:r>
            <a:endParaRPr lang="ru-RU" dirty="0">
              <a:solidFill>
                <a:prstClr val="white"/>
              </a:solidFill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 flipH="1">
            <a:off x="9643528" y="1560695"/>
            <a:ext cx="8466" cy="48892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Прямоугольник 49"/>
          <p:cNvSpPr/>
          <p:nvPr/>
        </p:nvSpPr>
        <p:spPr>
          <a:xfrm>
            <a:off x="9674749" y="2490987"/>
            <a:ext cx="2371883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err="1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Таңдау</a:t>
            </a:r>
            <a:r>
              <a:rPr lang="ru-RU" sz="14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пәні</a:t>
            </a:r>
            <a:r>
              <a:rPr lang="ru-RU" sz="14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бойынша</a:t>
            </a:r>
            <a:r>
              <a:rPr lang="ru-RU" sz="14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1200" i="1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(Физика</a:t>
            </a:r>
            <a:r>
              <a:rPr lang="ru-RU" sz="1200" i="1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, Химия, Биология, География, Геометрия, Всемирная </a:t>
            </a:r>
            <a:r>
              <a:rPr lang="ru-RU" sz="1200" i="1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и </a:t>
            </a:r>
            <a:r>
              <a:rPr lang="ru-RU" sz="1200" i="1" dirty="0" err="1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Дүниежүзі</a:t>
            </a:r>
            <a:r>
              <a:rPr lang="ru-RU" sz="1200" i="1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1200" i="1" dirty="0" err="1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тарихы</a:t>
            </a:r>
            <a:r>
              <a:rPr lang="ru-RU" sz="1200" i="1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, </a:t>
            </a:r>
            <a:r>
              <a:rPr lang="ru-RU" sz="1200" i="1" dirty="0" err="1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Құқық</a:t>
            </a:r>
            <a:r>
              <a:rPr lang="ru-RU" sz="1200" i="1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1200" i="1" dirty="0" err="1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негіздері</a:t>
            </a:r>
            <a:r>
              <a:rPr lang="ru-RU" sz="1200" i="1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, </a:t>
            </a:r>
            <a:r>
              <a:rPr lang="ru-RU" sz="1200" i="1" dirty="0" err="1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Әдебиет</a:t>
            </a:r>
            <a:r>
              <a:rPr lang="ru-RU" sz="1200" i="1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, Информатика, </a:t>
            </a:r>
            <a:r>
              <a:rPr lang="ru-RU" sz="1200" i="1" dirty="0" err="1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Шет</a:t>
            </a:r>
            <a:r>
              <a:rPr lang="ru-RU" sz="1200" i="1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1200" i="1" dirty="0" err="1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тілі</a:t>
            </a:r>
            <a:r>
              <a:rPr lang="ru-RU" sz="1200" i="1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(</a:t>
            </a:r>
            <a:r>
              <a:rPr lang="ru-RU" sz="1200" i="1" dirty="0" err="1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ағылшын</a:t>
            </a:r>
            <a:r>
              <a:rPr lang="ru-RU" sz="1200" i="1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/ француз/ </a:t>
            </a:r>
            <a:r>
              <a:rPr lang="ru-RU" sz="1200" i="1" dirty="0" err="1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неміс</a:t>
            </a:r>
            <a:r>
              <a:rPr lang="ru-RU" sz="1200" i="1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) </a:t>
            </a:r>
            <a:r>
              <a:rPr lang="ru-RU" sz="1200" b="1" i="1" dirty="0" err="1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жазбаша</a:t>
            </a:r>
            <a:r>
              <a:rPr lang="ru-RU" sz="1200" b="1" i="1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1200" b="1" i="1" dirty="0" err="1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емтихан</a:t>
            </a:r>
            <a:endParaRPr lang="ru-RU" sz="1200" b="1" i="1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9724033" y="4726930"/>
            <a:ext cx="2264659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4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Емтихан жұмысы 2-3 бөліктен тұрады.</a:t>
            </a:r>
          </a:p>
          <a:p>
            <a:r>
              <a:rPr lang="kk-KZ" sz="1200" i="1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1 дұрыс жауапты таңдау тапсырмалары, қысқа  немесе толық жауапты талап ететін 4-5 тапсырма, шағын зерттеулер</a:t>
            </a:r>
            <a:endParaRPr lang="ru-RU" sz="1200" i="1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52" name="Овал 51"/>
          <p:cNvSpPr/>
          <p:nvPr/>
        </p:nvSpPr>
        <p:spPr>
          <a:xfrm>
            <a:off x="10093835" y="1560694"/>
            <a:ext cx="1728241" cy="81585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маусым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Нашивка 6"/>
          <p:cNvSpPr/>
          <p:nvPr/>
        </p:nvSpPr>
        <p:spPr>
          <a:xfrm rot="5400000">
            <a:off x="840129" y="3311864"/>
            <a:ext cx="418677" cy="75376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53" name="Нашивка 52"/>
          <p:cNvSpPr/>
          <p:nvPr/>
        </p:nvSpPr>
        <p:spPr>
          <a:xfrm rot="5400000">
            <a:off x="3161521" y="3311864"/>
            <a:ext cx="418677" cy="75376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54" name="Нашивка 53"/>
          <p:cNvSpPr/>
          <p:nvPr/>
        </p:nvSpPr>
        <p:spPr>
          <a:xfrm rot="5400000">
            <a:off x="5658811" y="3349168"/>
            <a:ext cx="418677" cy="75376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55" name="Нашивка 54"/>
          <p:cNvSpPr/>
          <p:nvPr/>
        </p:nvSpPr>
        <p:spPr>
          <a:xfrm rot="5400000">
            <a:off x="8231243" y="3690882"/>
            <a:ext cx="418677" cy="75376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56" name="Нашивка 55"/>
          <p:cNvSpPr/>
          <p:nvPr/>
        </p:nvSpPr>
        <p:spPr>
          <a:xfrm rot="5400000">
            <a:off x="10600719" y="3979133"/>
            <a:ext cx="418677" cy="75376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96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D38422AC-90F2-495C-91E1-1745B4CFB5DA}"/>
              </a:ext>
            </a:extLst>
          </p:cNvPr>
          <p:cNvSpPr/>
          <p:nvPr/>
        </p:nvSpPr>
        <p:spPr>
          <a:xfrm>
            <a:off x="1615090" y="525327"/>
            <a:ext cx="99053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prstClr val="white"/>
                </a:solidFill>
                <a:latin typeface="Arial Narrow" pitchFamily="34" charset="0"/>
                <a:cs typeface="Arial" pitchFamily="34" charset="0"/>
              </a:rPr>
              <a:t>ДЛЯ ОБУЧАЮЩИХСЯ 9 (10) КЛАССОВ </a:t>
            </a:r>
            <a:r>
              <a:rPr lang="ru-RU" sz="2400" dirty="0">
                <a:solidFill>
                  <a:prstClr val="white"/>
                </a:solidFill>
                <a:latin typeface="Arial Narrow" pitchFamily="34" charset="0"/>
                <a:cs typeface="Arial" pitchFamily="34" charset="0"/>
              </a:rPr>
              <a:t> </a:t>
            </a:r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xmlns="" id="{5DAE98CB-DE8F-4301-B7CC-DC694D0E1326}"/>
              </a:ext>
            </a:extLst>
          </p:cNvPr>
          <p:cNvSpPr txBox="1">
            <a:spLocks/>
          </p:cNvSpPr>
          <p:nvPr/>
        </p:nvSpPr>
        <p:spPr bwMode="auto">
          <a:xfrm>
            <a:off x="1792267" y="1328377"/>
            <a:ext cx="9727169" cy="47556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ru-RU" sz="1400" b="1" dirty="0">
                <a:solidFill>
                  <a:srgbClr val="5B9BD5"/>
                </a:solidFill>
                <a:latin typeface="Arial Narrow" pitchFamily="34" charset="0"/>
                <a:cs typeface="Arial" pitchFamily="34" charset="0"/>
              </a:rPr>
              <a:t>Приказ Министра образования и науки Республики Казахстан №  </a:t>
            </a:r>
            <a:r>
              <a:rPr lang="en-US" sz="1400" b="1" dirty="0" smtClean="0">
                <a:solidFill>
                  <a:srgbClr val="5B9BD5"/>
                </a:solidFill>
                <a:latin typeface="Arial Narrow" pitchFamily="34" charset="0"/>
                <a:cs typeface="Arial" pitchFamily="34" charset="0"/>
              </a:rPr>
              <a:t>159</a:t>
            </a:r>
            <a:r>
              <a:rPr lang="ru-RU" sz="1400" b="1" dirty="0" smtClean="0">
                <a:solidFill>
                  <a:srgbClr val="5B9BD5"/>
                </a:solidFill>
                <a:latin typeface="Arial Narrow" pitchFamily="34" charset="0"/>
                <a:cs typeface="Arial" pitchFamily="34" charset="0"/>
              </a:rPr>
              <a:t> </a:t>
            </a:r>
            <a:r>
              <a:rPr lang="ru-RU" sz="1400" b="1" dirty="0">
                <a:solidFill>
                  <a:srgbClr val="5B9BD5"/>
                </a:solidFill>
                <a:latin typeface="Arial Narrow" pitchFamily="34" charset="0"/>
                <a:cs typeface="Arial" pitchFamily="34" charset="0"/>
              </a:rPr>
              <a:t>от </a:t>
            </a:r>
            <a:r>
              <a:rPr lang="en-US" sz="1400" b="1" dirty="0" smtClean="0">
                <a:solidFill>
                  <a:srgbClr val="5B9BD5"/>
                </a:solidFill>
                <a:latin typeface="Arial Narrow" pitchFamily="34" charset="0"/>
                <a:cs typeface="Arial" pitchFamily="34" charset="0"/>
              </a:rPr>
              <a:t>20</a:t>
            </a:r>
            <a:r>
              <a:rPr lang="ru-RU" sz="1400" b="1" dirty="0" smtClean="0">
                <a:solidFill>
                  <a:srgbClr val="5B9BD5"/>
                </a:solidFill>
                <a:latin typeface="Arial Narrow" pitchFamily="34" charset="0"/>
                <a:cs typeface="Arial" pitchFamily="34" charset="0"/>
              </a:rPr>
              <a:t> апреля 2022 </a:t>
            </a:r>
            <a:r>
              <a:rPr lang="ru-RU" sz="1400" b="1" dirty="0">
                <a:solidFill>
                  <a:srgbClr val="5B9BD5"/>
                </a:solidFill>
                <a:latin typeface="Arial Narrow" pitchFamily="34" charset="0"/>
                <a:cs typeface="Arial" pitchFamily="34" charset="0"/>
              </a:rPr>
              <a:t>года «Об утверждении сроков завершения </a:t>
            </a:r>
            <a:r>
              <a:rPr lang="ru-RU" sz="1400" b="1" dirty="0" smtClean="0">
                <a:solidFill>
                  <a:srgbClr val="5B9BD5"/>
                </a:solidFill>
                <a:latin typeface="Arial Narrow" pitchFamily="34" charset="0"/>
                <a:cs typeface="Arial" pitchFamily="34" charset="0"/>
              </a:rPr>
              <a:t>2021-2022 </a:t>
            </a:r>
            <a:r>
              <a:rPr lang="ru-RU" sz="1400" b="1" dirty="0">
                <a:solidFill>
                  <a:srgbClr val="5B9BD5"/>
                </a:solidFill>
                <a:latin typeface="Arial Narrow" pitchFamily="34" charset="0"/>
                <a:cs typeface="Arial" pitchFamily="34" charset="0"/>
              </a:rPr>
              <a:t>учебного года и проведения итоговой аттестации обучающихся в организациях среднего образования»</a:t>
            </a:r>
          </a:p>
        </p:txBody>
      </p:sp>
      <p:sp>
        <p:nvSpPr>
          <p:cNvPr id="17" name="Овал 16"/>
          <p:cNvSpPr/>
          <p:nvPr/>
        </p:nvSpPr>
        <p:spPr>
          <a:xfrm>
            <a:off x="87901" y="1803942"/>
            <a:ext cx="1282700" cy="117575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 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мая 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428812" y="1833540"/>
            <a:ext cx="50809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Письменный экзамен </a:t>
            </a:r>
            <a:r>
              <a:rPr lang="ru-RU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1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казахскому/русскому </a:t>
            </a:r>
            <a:r>
              <a:rPr lang="ru-RU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языку 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(язык обучения) в форме эссе, для школ с углубленным изучением предметов гуманитарного цикла – письменная работа (статья, рассказ, эссе)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9A4AC6DE-7683-4424-A17C-E7D5415A3E57}"/>
              </a:ext>
            </a:extLst>
          </p:cNvPr>
          <p:cNvSpPr/>
          <p:nvPr/>
        </p:nvSpPr>
        <p:spPr>
          <a:xfrm>
            <a:off x="7040454" y="1974519"/>
            <a:ext cx="437702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Эссе из 100-150 слов на основе 2-х текстов  (объем -  400-450 слов). </a:t>
            </a:r>
          </a:p>
          <a:p>
            <a:r>
              <a:rPr lang="kk-KZ" sz="1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Максимальный балл- </a:t>
            </a:r>
            <a:r>
              <a:rPr lang="kk-KZ" sz="14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kk-KZ" sz="1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kk-KZ" sz="1400" i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Время проведения - </a:t>
            </a:r>
            <a:r>
              <a:rPr lang="ru-RU" sz="14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 часа</a:t>
            </a:r>
            <a:endParaRPr lang="ru-RU" sz="14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618067" y="3047992"/>
            <a:ext cx="11260666" cy="169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Овал 20"/>
          <p:cNvSpPr/>
          <p:nvPr/>
        </p:nvSpPr>
        <p:spPr>
          <a:xfrm>
            <a:off x="151303" y="3090359"/>
            <a:ext cx="1138649" cy="99787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 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мая 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455268" y="3244032"/>
            <a:ext cx="36307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письменный экзамен (контрольная работа) по </a:t>
            </a:r>
            <a:r>
              <a:rPr lang="ru-RU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математике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алгебре)</a:t>
            </a:r>
            <a:endParaRPr lang="ru-RU" sz="1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F3AABCB8-149A-4221-896C-12864E0DE950}"/>
              </a:ext>
            </a:extLst>
          </p:cNvPr>
          <p:cNvSpPr/>
          <p:nvPr/>
        </p:nvSpPr>
        <p:spPr>
          <a:xfrm>
            <a:off x="7032803" y="3108125"/>
            <a:ext cx="501526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1400" i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Общее количество заданий – 15 </a:t>
            </a:r>
            <a:endParaRPr lang="kk-KZ" sz="1400" i="1" dirty="0" smtClean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kk-KZ" sz="1400" i="1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kk-KZ" sz="1400" i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 тестовых заданий и 5 задач/примеров).</a:t>
            </a:r>
            <a:r>
              <a:rPr lang="kk-KZ" sz="1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kk-KZ" sz="1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Максимальный  балл– </a:t>
            </a:r>
            <a:r>
              <a:rPr lang="kk-KZ" sz="14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30.</a:t>
            </a:r>
          </a:p>
          <a:p>
            <a:pPr algn="just"/>
            <a:r>
              <a:rPr lang="kk-KZ" sz="14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Время выполнения  </a:t>
            </a:r>
            <a:r>
              <a:rPr lang="kk-KZ" sz="14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часа</a:t>
            </a:r>
          </a:p>
          <a:p>
            <a:pPr algn="just"/>
            <a:endParaRPr lang="ru-RU" sz="1400" b="1" i="1" dirty="0">
              <a:solidFill>
                <a:srgbClr val="4472C4">
                  <a:lumMod val="50000"/>
                </a:srgb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flipV="1">
            <a:off x="729251" y="4164475"/>
            <a:ext cx="11260666" cy="169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/>
          <p:cNvSpPr/>
          <p:nvPr/>
        </p:nvSpPr>
        <p:spPr>
          <a:xfrm>
            <a:off x="18185" y="4262306"/>
            <a:ext cx="1466947" cy="95237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июня 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428812" y="4205637"/>
            <a:ext cx="477925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Казахский язык и литература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классах с 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русским 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языком обучения 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язык и литература в классах с казахским языком обучения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4C2578B7-2E57-41C7-948A-18C9049FBCB8}"/>
              </a:ext>
            </a:extLst>
          </p:cNvPr>
          <p:cNvSpPr/>
          <p:nvPr/>
        </p:nvSpPr>
        <p:spPr>
          <a:xfrm>
            <a:off x="7091014" y="4223157"/>
            <a:ext cx="4279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i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Работа с текстом. </a:t>
            </a:r>
            <a:endParaRPr lang="ru-RU" sz="1400" i="1" dirty="0" smtClean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i="1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Даются </a:t>
            </a:r>
            <a:r>
              <a:rPr lang="ru-RU" sz="1400" i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три задания к тексту. </a:t>
            </a:r>
          </a:p>
          <a:p>
            <a:pPr algn="just"/>
            <a:r>
              <a:rPr lang="kk-KZ" sz="1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Максимальный  балл – </a:t>
            </a:r>
            <a:r>
              <a:rPr lang="kk-KZ" sz="14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kk-KZ" sz="1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kk-KZ" sz="1400" i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i="1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Время </a:t>
            </a:r>
            <a:r>
              <a:rPr lang="ru-RU" sz="1400" i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выполнения - </a:t>
            </a:r>
            <a:r>
              <a:rPr lang="ru-RU" sz="1400" b="1" i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часа.</a:t>
            </a:r>
            <a:endParaRPr lang="ru-RU" sz="1400" i="1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 flipV="1">
            <a:off x="736605" y="5331761"/>
            <a:ext cx="11260666" cy="169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Овал 30"/>
          <p:cNvSpPr/>
          <p:nvPr/>
        </p:nvSpPr>
        <p:spPr>
          <a:xfrm>
            <a:off x="419100" y="5451201"/>
            <a:ext cx="1036168" cy="117575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485131" y="5389592"/>
            <a:ext cx="447540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письменный экзамен по предмету по выбору (Физика, Химия, Биология, География, Геометрия, История Казахстана, Всемирная история, Литература (по языку обучения), Иностранный язык (английский/французский/немецкий), Информатика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ru-RU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 rot="10800000" flipV="1">
            <a:off x="7091014" y="5503191"/>
            <a:ext cx="483827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Работа </a:t>
            </a:r>
            <a:r>
              <a:rPr lang="ru-RU" sz="1400" i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состоит из 2 частей. Часть А содержит </a:t>
            </a:r>
            <a:endParaRPr lang="ru-RU" sz="1400" i="1" dirty="0" smtClean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ru-RU" sz="1400" i="1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15 </a:t>
            </a:r>
            <a:r>
              <a:rPr lang="ru-RU" sz="1400" i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заданий с выбором одного правильного ответа из четырех предложенных. </a:t>
            </a:r>
            <a:endParaRPr lang="ru-RU" sz="1400" i="1" dirty="0" smtClean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ru-RU" sz="1400" i="1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Часть </a:t>
            </a:r>
            <a:r>
              <a:rPr lang="ru-RU" sz="1400" i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содержит 4-5 структурированных заданий. </a:t>
            </a:r>
            <a:endParaRPr lang="ru-RU" sz="1400" i="1" dirty="0" smtClean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kk-KZ" sz="1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Максимальный  балл – </a:t>
            </a:r>
            <a:r>
              <a:rPr lang="kk-KZ" sz="14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endParaRPr lang="ru-RU" sz="1400" i="1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Овал 34"/>
          <p:cNvSpPr/>
          <p:nvPr/>
        </p:nvSpPr>
        <p:spPr>
          <a:xfrm>
            <a:off x="87901" y="5522820"/>
            <a:ext cx="1466947" cy="95237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июня 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Нашивка 27"/>
          <p:cNvSpPr/>
          <p:nvPr/>
        </p:nvSpPr>
        <p:spPr>
          <a:xfrm>
            <a:off x="6568022" y="2176973"/>
            <a:ext cx="411054" cy="643467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36" name="Нашивка 35"/>
          <p:cNvSpPr/>
          <p:nvPr/>
        </p:nvSpPr>
        <p:spPr>
          <a:xfrm>
            <a:off x="6568022" y="3286030"/>
            <a:ext cx="411054" cy="643467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37" name="Нашивка 36"/>
          <p:cNvSpPr/>
          <p:nvPr/>
        </p:nvSpPr>
        <p:spPr>
          <a:xfrm>
            <a:off x="6567779" y="4449437"/>
            <a:ext cx="411054" cy="643467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38" name="Нашивка 37"/>
          <p:cNvSpPr/>
          <p:nvPr/>
        </p:nvSpPr>
        <p:spPr>
          <a:xfrm>
            <a:off x="6567779" y="5558494"/>
            <a:ext cx="411054" cy="643467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537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71362" y="492667"/>
            <a:ext cx="51128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prstClr val="white"/>
                </a:solidFill>
                <a:latin typeface="Arial Narrow" pitchFamily="34" charset="0"/>
                <a:cs typeface="Arial" pitchFamily="34" charset="0"/>
              </a:rPr>
              <a:t>ДЛЯ ОБУЧАЮЩИХСЯ 11 (12) КЛАССОВ</a:t>
            </a:r>
            <a:endParaRPr lang="ru-RU" sz="2400" dirty="0">
              <a:solidFill>
                <a:prstClr val="white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463929" y="1591732"/>
            <a:ext cx="1195538" cy="81585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 мая</a:t>
            </a:r>
            <a:endParaRPr lang="ru-RU" sz="2400" dirty="0">
              <a:solidFill>
                <a:prstClr val="white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2666175"/>
            <a:ext cx="21429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письменный экзамен </a:t>
            </a:r>
            <a:endParaRPr lang="ru-RU" sz="1400" dirty="0" smtClean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по </a:t>
            </a:r>
            <a:r>
              <a:rPr lang="ru-RU" sz="1400" b="1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алгебре и началам анализа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52304" y="3895704"/>
            <a:ext cx="209727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400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Экзаменационная работа состоит из 2 частей.  </a:t>
            </a:r>
            <a:endParaRPr lang="ru-RU" sz="1400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kk-KZ" sz="1200" i="1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Часть </a:t>
            </a:r>
            <a:r>
              <a:rPr lang="kk-KZ" sz="1200" i="1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А содержит 15 заданий с выбором одного правильного ответа из пяти предложенных. Задания оцениваются в 1 балл. </a:t>
            </a:r>
            <a:endParaRPr lang="ru-RU" sz="1200" i="1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kk-KZ" sz="1200" i="1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Часть В содержит 10-12 заданий, требующих краткого или развернутого ответов. Задания оцениваются в 2-8 баллов</a:t>
            </a:r>
            <a:r>
              <a:rPr lang="ru-RU" sz="1200" i="1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  </a:t>
            </a:r>
          </a:p>
          <a:p>
            <a:r>
              <a:rPr lang="kk-KZ" sz="14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Максимальный  </a:t>
            </a:r>
            <a:r>
              <a:rPr lang="kk-KZ" sz="1400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балл– </a:t>
            </a:r>
            <a:r>
              <a:rPr lang="kk-KZ" sz="1400" b="1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60</a:t>
            </a:r>
            <a:r>
              <a:rPr lang="kk-KZ" sz="14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 </a:t>
            </a:r>
            <a:endParaRPr lang="kk-KZ" sz="1400" b="1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H="1">
            <a:off x="2311397" y="1591732"/>
            <a:ext cx="8466" cy="48892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2249582" y="2589231"/>
            <a:ext cx="242058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письменный экзамен </a:t>
            </a:r>
            <a:endParaRPr lang="ru-RU" sz="1400" dirty="0" smtClean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по </a:t>
            </a:r>
            <a:r>
              <a:rPr lang="ru-RU" sz="1400" b="1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языку обучения</a:t>
            </a:r>
          </a:p>
          <a:p>
            <a:pPr algn="ctr"/>
            <a:r>
              <a:rPr lang="ru-RU" sz="1200" i="1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казахский/русский</a:t>
            </a:r>
            <a:endParaRPr lang="ru-RU" sz="1200" i="1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9A4AC6DE-7683-4424-A17C-E7D5415A3E57}"/>
              </a:ext>
            </a:extLst>
          </p:cNvPr>
          <p:cNvSpPr/>
          <p:nvPr/>
        </p:nvSpPr>
        <p:spPr>
          <a:xfrm rot="10800000" flipV="1">
            <a:off x="2418067" y="3858423"/>
            <a:ext cx="2313618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400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Экзаменационная работа состоит из 2 частей.  </a:t>
            </a:r>
            <a:endParaRPr lang="ru-RU" sz="1400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kk-KZ" sz="1200" i="1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Первая часть предполагает работу с двумя текстами (общий объём текстов – 600-650 слов).</a:t>
            </a:r>
          </a:p>
          <a:p>
            <a:r>
              <a:rPr lang="kk-KZ" sz="1200" i="1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Во второй части обучающиеся в классах ЕМН выполняют одну письменную работу – эссе (200-250 слов). Обучающиеся в классах ОГН выбирают одно задание из трех предложенных с  написанием письменной работы (статья, эссе, публичное выступление, рецензия и другие) объёмом 200-250 слов. </a:t>
            </a:r>
            <a:endParaRPr lang="kk-KZ" sz="1200" i="1" dirty="0" smtClean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kk-KZ" sz="14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Максимальный </a:t>
            </a:r>
            <a:r>
              <a:rPr lang="kk-KZ" sz="1400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балл – </a:t>
            </a:r>
            <a:r>
              <a:rPr lang="kk-KZ" sz="1400" b="1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40.</a:t>
            </a:r>
          </a:p>
        </p:txBody>
      </p:sp>
      <p:sp>
        <p:nvSpPr>
          <p:cNvPr id="37" name="Овал 36"/>
          <p:cNvSpPr/>
          <p:nvPr/>
        </p:nvSpPr>
        <p:spPr>
          <a:xfrm>
            <a:off x="2775824" y="1585058"/>
            <a:ext cx="1195538" cy="81585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мая</a:t>
            </a:r>
            <a:endParaRPr lang="ru-RU" sz="2400" dirty="0">
              <a:solidFill>
                <a:prstClr val="white"/>
              </a:solidFill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flipH="1">
            <a:off x="4843722" y="1591732"/>
            <a:ext cx="8466" cy="48892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ик 41"/>
          <p:cNvSpPr/>
          <p:nvPr/>
        </p:nvSpPr>
        <p:spPr>
          <a:xfrm>
            <a:off x="4962495" y="2783375"/>
            <a:ext cx="19534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устный экзамен </a:t>
            </a:r>
            <a:endParaRPr lang="ru-RU" sz="1400" dirty="0" smtClean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по</a:t>
            </a:r>
            <a:r>
              <a:rPr lang="ru-RU" sz="14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Истории </a:t>
            </a:r>
            <a:r>
              <a:rPr lang="ru-RU" sz="1400" b="1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Казахстана 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4973763" y="3897091"/>
            <a:ext cx="226387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400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Экзамен проводится по билетам. </a:t>
            </a:r>
            <a:endParaRPr lang="kk-KZ" sz="1400" dirty="0" smtClean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kk-KZ" sz="1200" i="1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Всего </a:t>
            </a:r>
            <a:r>
              <a:rPr lang="kk-KZ" sz="1200" i="1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30 билетов, в каждом билете даются три вопроса, на которые обучающиеся дают устный ответ. </a:t>
            </a:r>
          </a:p>
          <a:p>
            <a:r>
              <a:rPr lang="kk-KZ" sz="1400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Максимальный балл </a:t>
            </a:r>
            <a:r>
              <a:rPr lang="kk-KZ" sz="1400" b="1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– 30.</a:t>
            </a:r>
            <a:endParaRPr lang="ru-RU" sz="1400" b="1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44" name="Овал 43"/>
          <p:cNvSpPr/>
          <p:nvPr/>
        </p:nvSpPr>
        <p:spPr>
          <a:xfrm>
            <a:off x="5093228" y="1606836"/>
            <a:ext cx="1533710" cy="81585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июня</a:t>
            </a:r>
            <a:endParaRPr lang="ru-RU" sz="2400" dirty="0">
              <a:solidFill>
                <a:prstClr val="white"/>
              </a:solidFill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flipH="1">
            <a:off x="7174909" y="1655738"/>
            <a:ext cx="8466" cy="48892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Прямоугольник 45"/>
          <p:cNvSpPr/>
          <p:nvPr/>
        </p:nvSpPr>
        <p:spPr>
          <a:xfrm>
            <a:off x="7166437" y="2549354"/>
            <a:ext cx="24543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Казахский язык </a:t>
            </a:r>
            <a:r>
              <a:rPr lang="ru-RU" sz="1400" b="1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и литература </a:t>
            </a:r>
            <a:r>
              <a:rPr lang="ru-RU" sz="14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в </a:t>
            </a:r>
            <a:r>
              <a:rPr lang="ru-RU" sz="1400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школах с русским и др. языками обучения</a:t>
            </a:r>
          </a:p>
          <a:p>
            <a:pPr algn="ctr"/>
            <a:r>
              <a:rPr lang="ru-RU" sz="1400" b="1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Русский язык </a:t>
            </a:r>
            <a:r>
              <a:rPr lang="ru-RU" sz="1400" b="1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и литература </a:t>
            </a:r>
            <a:r>
              <a:rPr lang="ru-RU" sz="14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в </a:t>
            </a:r>
            <a:r>
              <a:rPr lang="ru-RU" sz="1400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школах с казахским языком обучения 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xmlns="" id="{4C2578B7-2E57-41C7-948A-18C9049FBCB8}"/>
              </a:ext>
            </a:extLst>
          </p:cNvPr>
          <p:cNvSpPr/>
          <p:nvPr/>
        </p:nvSpPr>
        <p:spPr>
          <a:xfrm>
            <a:off x="7413054" y="4777675"/>
            <a:ext cx="228822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080">
              <a:buSzPct val="95833"/>
              <a:tabLst>
                <a:tab pos="120650" algn="l"/>
                <a:tab pos="2317115" algn="l"/>
                <a:tab pos="2677160" algn="l"/>
                <a:tab pos="3698240" algn="l"/>
                <a:tab pos="4057650" algn="l"/>
                <a:tab pos="4603750" algn="l"/>
                <a:tab pos="4624705" algn="l"/>
                <a:tab pos="6027420" algn="l"/>
                <a:tab pos="6393180" algn="l"/>
              </a:tabLst>
            </a:pPr>
            <a:r>
              <a:rPr lang="kk-KZ" sz="14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Экзаменационная </a:t>
            </a:r>
            <a:r>
              <a:rPr lang="kk-KZ" sz="1400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работа состоит из двух частей. </a:t>
            </a:r>
            <a:endParaRPr lang="ru-RU" sz="1400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kk-KZ" sz="1200" i="1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Задания содержат четыре коротких текста, общий объём которых не превышает 400 слов. </a:t>
            </a:r>
            <a:endParaRPr lang="ru-RU" sz="1200" i="1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R="5080">
              <a:buSzPct val="95833"/>
              <a:tabLst>
                <a:tab pos="120650" algn="l"/>
                <a:tab pos="2317115" algn="l"/>
                <a:tab pos="2677160" algn="l"/>
                <a:tab pos="3698240" algn="l"/>
                <a:tab pos="4057650" algn="l"/>
                <a:tab pos="4603750" algn="l"/>
                <a:tab pos="4624705" algn="l"/>
                <a:tab pos="6027420" algn="l"/>
                <a:tab pos="6393180" algn="l"/>
              </a:tabLst>
            </a:pPr>
            <a:r>
              <a:rPr lang="ru-RU" sz="1400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Максимальный  балл</a:t>
            </a:r>
            <a:r>
              <a:rPr lang="ru-RU" sz="1400" b="1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– 40</a:t>
            </a:r>
            <a:r>
              <a:rPr lang="ru-RU" sz="1400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8" name="Овал 47"/>
          <p:cNvSpPr/>
          <p:nvPr/>
        </p:nvSpPr>
        <p:spPr>
          <a:xfrm>
            <a:off x="7691617" y="1633757"/>
            <a:ext cx="1533710" cy="81585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июня</a:t>
            </a:r>
            <a:endParaRPr lang="ru-RU" sz="2400" dirty="0">
              <a:solidFill>
                <a:prstClr val="white"/>
              </a:solidFill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 flipH="1">
            <a:off x="9643528" y="1560695"/>
            <a:ext cx="8466" cy="48892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Прямоугольник 49"/>
          <p:cNvSpPr/>
          <p:nvPr/>
        </p:nvSpPr>
        <p:spPr>
          <a:xfrm>
            <a:off x="9674749" y="2490987"/>
            <a:ext cx="237188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письменный </a:t>
            </a:r>
            <a:r>
              <a:rPr lang="ru-RU" sz="14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экзамен</a:t>
            </a:r>
          </a:p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по предмету по выбору </a:t>
            </a:r>
            <a:r>
              <a:rPr lang="ru-RU" sz="1200" i="1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(Физика, Химия, Биология, География, Геометрия, Всемирная история, Основы права, Литература, </a:t>
            </a:r>
            <a:r>
              <a:rPr lang="ru-RU" sz="1200" i="1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Информатика, Иностранный </a:t>
            </a:r>
            <a:r>
              <a:rPr lang="ru-RU" sz="1200" i="1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язык (английский/ французский/ </a:t>
            </a:r>
            <a:r>
              <a:rPr lang="ru-RU" sz="1200" i="1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немецкий)</a:t>
            </a:r>
            <a:endParaRPr lang="ru-RU" sz="1200" i="1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9724033" y="4726930"/>
            <a:ext cx="226465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400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Экзаменационная работа состоит из 2-3 </a:t>
            </a:r>
            <a:r>
              <a:rPr lang="kk-KZ" sz="14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частей.</a:t>
            </a:r>
          </a:p>
          <a:p>
            <a:r>
              <a:rPr lang="kk-KZ" sz="1200" i="1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Задания </a:t>
            </a:r>
            <a:r>
              <a:rPr lang="kk-KZ" sz="1200" i="1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 выбором одного правильного ответа из предложенных;  </a:t>
            </a:r>
          </a:p>
          <a:p>
            <a:r>
              <a:rPr lang="kk-KZ" sz="1200" i="1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4-5 заданий, требующих краткого или развернутого ответов; мини исследование</a:t>
            </a:r>
            <a:endParaRPr lang="ru-RU" sz="1200" i="1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52" name="Овал 51"/>
          <p:cNvSpPr/>
          <p:nvPr/>
        </p:nvSpPr>
        <p:spPr>
          <a:xfrm>
            <a:off x="10093835" y="1655738"/>
            <a:ext cx="1533710" cy="81585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июня</a:t>
            </a:r>
            <a:endParaRPr lang="ru-RU" sz="2400" dirty="0">
              <a:solidFill>
                <a:prstClr val="white"/>
              </a:solidFill>
            </a:endParaRPr>
          </a:p>
        </p:txBody>
      </p:sp>
      <p:sp>
        <p:nvSpPr>
          <p:cNvPr id="7" name="Нашивка 6"/>
          <p:cNvSpPr/>
          <p:nvPr/>
        </p:nvSpPr>
        <p:spPr>
          <a:xfrm rot="5400000">
            <a:off x="840129" y="3311864"/>
            <a:ext cx="418677" cy="75376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53" name="Нашивка 52"/>
          <p:cNvSpPr/>
          <p:nvPr/>
        </p:nvSpPr>
        <p:spPr>
          <a:xfrm rot="5400000">
            <a:off x="3161521" y="3311864"/>
            <a:ext cx="418677" cy="75376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54" name="Нашивка 53"/>
          <p:cNvSpPr/>
          <p:nvPr/>
        </p:nvSpPr>
        <p:spPr>
          <a:xfrm rot="5400000">
            <a:off x="5658811" y="3349168"/>
            <a:ext cx="418677" cy="75376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55" name="Нашивка 54"/>
          <p:cNvSpPr/>
          <p:nvPr/>
        </p:nvSpPr>
        <p:spPr>
          <a:xfrm rot="5400000">
            <a:off x="8192735" y="3979132"/>
            <a:ext cx="418677" cy="75376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56" name="Нашивка 55"/>
          <p:cNvSpPr/>
          <p:nvPr/>
        </p:nvSpPr>
        <p:spPr>
          <a:xfrm rot="5400000">
            <a:off x="10600719" y="3979133"/>
            <a:ext cx="418677" cy="75376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6928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5827</TotalTime>
  <Words>1172</Words>
  <Application>Microsoft Office PowerPoint</Application>
  <PresentationFormat>Широкоэкранный</PresentationFormat>
  <Paragraphs>129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15" baseType="lpstr">
      <vt:lpstr>Arial</vt:lpstr>
      <vt:lpstr>Arial Narrow</vt:lpstr>
      <vt:lpstr>Calibri</vt:lpstr>
      <vt:lpstr>Calibri Light</vt:lpstr>
      <vt:lpstr>Quattrocento Sans</vt:lpstr>
      <vt:lpstr>Segoe UI</vt:lpstr>
      <vt:lpstr>Times New Roman</vt:lpstr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ГПРОН2025</dc:title>
  <dc:creator>Бигари</dc:creator>
  <cp:lastModifiedBy>Учетная запись Майкрософт</cp:lastModifiedBy>
  <cp:revision>969</cp:revision>
  <cp:lastPrinted>2022-05-05T08:29:01Z</cp:lastPrinted>
  <dcterms:created xsi:type="dcterms:W3CDTF">2019-08-08T09:35:19Z</dcterms:created>
  <dcterms:modified xsi:type="dcterms:W3CDTF">2022-05-06T09:11:09Z</dcterms:modified>
</cp:coreProperties>
</file>