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12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712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03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/>
              <a:pPr/>
              <a:t>05.05.2022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991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/>
              <a:pPr/>
              <a:t>05.05.2022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73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/>
              <a:pPr/>
              <a:t>05.05.2022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713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/>
              <a:pPr/>
              <a:t>05.05.2022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453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187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323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622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83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40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043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45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73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58DA5-A142-4EF9-B796-56620AFC5CC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5148E-C4CF-4941-B2B6-FEC200AB3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108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38422AC-90F2-495C-91E1-1745B4CFB5DA}"/>
              </a:ext>
            </a:extLst>
          </p:cNvPr>
          <p:cNvSpPr/>
          <p:nvPr/>
        </p:nvSpPr>
        <p:spPr>
          <a:xfrm>
            <a:off x="1615090" y="525327"/>
            <a:ext cx="9905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9 </a:t>
            </a:r>
            <a:r>
              <a:rPr lang="ru-RU" sz="24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(10) </a:t>
            </a:r>
            <a:r>
              <a:rPr lang="ru-RU" sz="2400" b="1" dirty="0" err="1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сынып</a:t>
            </a:r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білім</a:t>
            </a:r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алушылары</a:t>
            </a:r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үшін</a:t>
            </a:r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="" xmlns:a16="http://schemas.microsoft.com/office/drawing/2014/main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1792267" y="1328377"/>
            <a:ext cx="9727169" cy="47556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1400" b="1" dirty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Приказ Министра образования и науки Республики Казахстан №  </a:t>
            </a:r>
            <a:r>
              <a:rPr lang="en-US" sz="1400" b="1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159</a:t>
            </a:r>
            <a:r>
              <a:rPr lang="ru-RU" sz="1400" b="1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1400" b="1" dirty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от </a:t>
            </a:r>
            <a:r>
              <a:rPr lang="en-US" sz="1400" b="1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20</a:t>
            </a:r>
            <a:r>
              <a:rPr lang="ru-RU" sz="1400" b="1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 апреля 2022 </a:t>
            </a:r>
            <a:r>
              <a:rPr lang="ru-RU" sz="1400" b="1" dirty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года «Об утверждении сроков завершения </a:t>
            </a:r>
            <a:r>
              <a:rPr lang="ru-RU" sz="1400" b="1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2021-2022 </a:t>
            </a:r>
            <a:r>
              <a:rPr lang="ru-RU" sz="1400" b="1" dirty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учебного года и проведения итоговой аттестации обучающихся в организациях среднего образования»</a:t>
            </a:r>
          </a:p>
        </p:txBody>
      </p:sp>
      <p:sp>
        <p:nvSpPr>
          <p:cNvPr id="17" name="Овал 16"/>
          <p:cNvSpPr/>
          <p:nvPr/>
        </p:nvSpPr>
        <p:spPr>
          <a:xfrm>
            <a:off x="87900" y="1803942"/>
            <a:ext cx="1527189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</a:t>
            </a:r>
          </a:p>
          <a:p>
            <a:pPr algn="ctr"/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15090" y="2013709"/>
            <a:ext cx="50809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орыс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өзбек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ұйғыр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тәжік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эссе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нысанында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емтихан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гуманитарлық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цикл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пәндерін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тереңдетіп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оқытатын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мақала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әңгіме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эссе)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9A4AC6DE-7683-4424-A17C-E7D5415A3E57}"/>
              </a:ext>
            </a:extLst>
          </p:cNvPr>
          <p:cNvSpPr/>
          <p:nvPr/>
        </p:nvSpPr>
        <p:spPr>
          <a:xfrm>
            <a:off x="7040454" y="1974519"/>
            <a:ext cx="43770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Жалпы көлемі 400-450 сөзден тұратын екі мәтін негізінде 100-150 сөзден тұратын эссе</a:t>
            </a:r>
            <a:endParaRPr lang="kk-K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Ең жоғарғы балл- </a:t>
            </a:r>
            <a:r>
              <a:rPr lang="kk-K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Өткізілу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уақыты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сағат</a:t>
            </a:r>
            <a:endParaRPr lang="ru-RU" sz="14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618067" y="3047992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-52737" y="3012525"/>
            <a:ext cx="1640964" cy="99787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</a:p>
          <a:p>
            <a:pPr algn="ctr"/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615090" y="3271315"/>
            <a:ext cx="36307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Математика /алгебра/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емтихан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жұмысы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F3AABCB8-149A-4221-896C-12864E0DE950}"/>
              </a:ext>
            </a:extLst>
          </p:cNvPr>
          <p:cNvSpPr/>
          <p:nvPr/>
        </p:nvSpPr>
        <p:spPr>
          <a:xfrm>
            <a:off x="7032803" y="3108125"/>
            <a:ext cx="501526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тапсырмалардың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саны – 15.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kk-KZ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 </a:t>
            </a:r>
            <a:r>
              <a:rPr lang="kk-KZ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тест тапсырмасы және </a:t>
            </a:r>
            <a:r>
              <a:rPr lang="kk-KZ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</a:t>
            </a:r>
            <a:r>
              <a:rPr lang="kk-KZ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тапсырма /есеп/).</a:t>
            </a:r>
            <a:r>
              <a:rPr lang="kk-K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Ең жоғарғы 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балл– </a:t>
            </a:r>
            <a:r>
              <a:rPr lang="kk-K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30.</a:t>
            </a:r>
          </a:p>
          <a:p>
            <a:pPr algn="just"/>
            <a:r>
              <a:rPr lang="kk-K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Орындау уақыты -</a:t>
            </a:r>
            <a:r>
              <a:rPr lang="kk-KZ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3 сағат</a:t>
            </a:r>
          </a:p>
          <a:p>
            <a:pPr algn="just"/>
            <a:endParaRPr lang="ru-RU" sz="1400" b="1" i="1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729251" y="4164475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18185" y="4262306"/>
            <a:ext cx="1466947" cy="95237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маусым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543343" y="4360658"/>
            <a:ext cx="47792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тілінде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оқытатын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сыныптардағы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орыс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әдебиеті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емтихан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4C2578B7-2E57-41C7-948A-18C9049FBCB8}"/>
              </a:ext>
            </a:extLst>
          </p:cNvPr>
          <p:cNvSpPr/>
          <p:nvPr/>
        </p:nvSpPr>
        <p:spPr>
          <a:xfrm>
            <a:off x="7091014" y="4223157"/>
            <a:ext cx="4279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Мәтінмен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Мәтін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үш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тапсырма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беріледі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ru-RU" sz="14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Ең жоғарғы балл 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kk-K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Орындау уақыты </a:t>
            </a:r>
            <a:r>
              <a:rPr lang="kk-K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kk-KZ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kk-K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сағат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736605" y="5331761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419100" y="5451201"/>
            <a:ext cx="1036168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615089" y="5386076"/>
            <a:ext cx="44754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Таңдау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пәні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(Физика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Химия, Биология, География, Геометрия,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Қазахстан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тарихы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Дүниежүзі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тарихы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әдебиет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Шет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ағылшын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/француз/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неміс</a:t>
            </a:r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информатика </a:t>
            </a:r>
            <a:r>
              <a:rPr lang="ru-RU" sz="1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бойынша</a:t>
            </a:r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жазбаша</a:t>
            </a:r>
            <a:r>
              <a:rPr lang="ru-RU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емтихан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 rot="10800000" flipV="1">
            <a:off x="7091014" y="5609679"/>
            <a:ext cx="483827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бөліктен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тұрады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А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бөлігі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15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тапсырма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- 1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дұрыс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жауаппен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В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бөлігі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4-5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тапсырмадан</a:t>
            </a:r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тұрады</a:t>
            </a:r>
            <a:endParaRPr lang="ru-RU" sz="1400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kk-K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Ең жоғарғы балл 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kk-KZ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ru-RU" sz="14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3131" y="5524828"/>
            <a:ext cx="1466947" cy="95237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маусым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Нашивка 27"/>
          <p:cNvSpPr/>
          <p:nvPr/>
        </p:nvSpPr>
        <p:spPr>
          <a:xfrm>
            <a:off x="6568022" y="2176973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Нашивка 35"/>
          <p:cNvSpPr/>
          <p:nvPr/>
        </p:nvSpPr>
        <p:spPr>
          <a:xfrm>
            <a:off x="6568022" y="3286030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Нашивка 36"/>
          <p:cNvSpPr/>
          <p:nvPr/>
        </p:nvSpPr>
        <p:spPr>
          <a:xfrm>
            <a:off x="6567779" y="4449437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Нашивка 37"/>
          <p:cNvSpPr/>
          <p:nvPr/>
        </p:nvSpPr>
        <p:spPr>
          <a:xfrm>
            <a:off x="6567779" y="5558494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09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0333" y="492667"/>
            <a:ext cx="4934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11 </a:t>
            </a:r>
            <a:r>
              <a:rPr lang="ru-RU" sz="24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(12) </a:t>
            </a:r>
            <a:r>
              <a:rPr lang="ru-RU" sz="2400" b="1" dirty="0" err="1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сынып</a:t>
            </a:r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білім</a:t>
            </a:r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алушылары</a:t>
            </a:r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үшін</a:t>
            </a:r>
            <a:endParaRPr lang="ru-RU" sz="2400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63928" y="1591732"/>
            <a:ext cx="1439535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0652" y="2532592"/>
            <a:ext cx="21429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/>
              <a:t>Алгебра </a:t>
            </a:r>
            <a:r>
              <a:rPr lang="ru-RU" sz="1400" dirty="0" err="1"/>
              <a:t>және</a:t>
            </a:r>
            <a:r>
              <a:rPr lang="ru-RU" sz="1400" dirty="0"/>
              <a:t> анализ </a:t>
            </a:r>
            <a:r>
              <a:rPr lang="ru-RU" sz="1400" dirty="0" err="1"/>
              <a:t>бастамалары</a:t>
            </a:r>
            <a:r>
              <a:rPr lang="ru-RU" sz="1400" dirty="0"/>
              <a:t> </a:t>
            </a:r>
            <a:r>
              <a:rPr lang="ru-RU" sz="1400" dirty="0" err="1"/>
              <a:t>пәнінен</a:t>
            </a:r>
            <a:r>
              <a:rPr lang="ru-RU" sz="1400" dirty="0"/>
              <a:t> </a:t>
            </a:r>
            <a:r>
              <a:rPr lang="ru-RU" sz="1400" dirty="0" err="1"/>
              <a:t>жазбаша</a:t>
            </a:r>
            <a:r>
              <a:rPr lang="ru-RU" sz="1400" dirty="0"/>
              <a:t> </a:t>
            </a:r>
            <a:r>
              <a:rPr lang="ru-RU" sz="1400" dirty="0" err="1" smtClean="0"/>
              <a:t>емтихан</a:t>
            </a:r>
            <a:endParaRPr lang="ru-RU" sz="1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52304" y="3895704"/>
            <a:ext cx="209727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dirty="0">
                <a:latin typeface="Arial Narrow" panose="020B0606020202030204" pitchFamily="34" charset="0"/>
                <a:cs typeface="Arial" panose="020B0604020202020204" pitchFamily="34" charset="0"/>
              </a:rPr>
              <a:t>Емтихан </a:t>
            </a:r>
            <a:r>
              <a:rPr lang="kk-KZ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жұмысы </a:t>
            </a:r>
            <a:r>
              <a:rPr lang="kk-KZ" sz="1200" dirty="0">
                <a:latin typeface="Arial Narrow" panose="020B0606020202030204" pitchFamily="34" charset="0"/>
                <a:cs typeface="Arial" panose="020B0604020202020204" pitchFamily="34" charset="0"/>
              </a:rPr>
              <a:t>2 бөлімнен тұрады.«А» бөлімі ұсынылған бес жауаптың ішінен бір дұрыс жауапты таңдаумен 15 тапсырмадан тұрады. Тапсырмалар 1 ұпаймен бағаланады.«В» бөлімі қысқа немесе егжей-тегжейлі жауаптарды қажет ететін 10-12 тапсырмадан тұрады. Тапсырмалар 2-8 ұпаймен бағаланады</a:t>
            </a:r>
            <a:r>
              <a:rPr lang="kk-KZ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kk-KZ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Ең жоғарғы </a:t>
            </a:r>
            <a:r>
              <a:rPr lang="kk-KZ" sz="1200" dirty="0">
                <a:latin typeface="Arial Narrow" panose="020B0606020202030204" pitchFamily="34" charset="0"/>
                <a:cs typeface="Arial" panose="020B0604020202020204" pitchFamily="34" charset="0"/>
              </a:rPr>
              <a:t>балл– </a:t>
            </a:r>
            <a:r>
              <a:rPr lang="kk-KZ" sz="12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60</a:t>
            </a:r>
            <a:r>
              <a:rPr lang="kk-KZ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endParaRPr lang="kk-KZ" sz="12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2311397" y="1591732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249582" y="2589231"/>
            <a:ext cx="242058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 smtClean="0"/>
              <a:t>Қазақ</a:t>
            </a:r>
            <a:r>
              <a:rPr lang="ru-RU" sz="1400" dirty="0" smtClean="0"/>
              <a:t>/</a:t>
            </a:r>
            <a:r>
              <a:rPr lang="ru-RU" sz="1400" dirty="0" err="1" smtClean="0"/>
              <a:t>орыс</a:t>
            </a:r>
            <a:r>
              <a:rPr lang="ru-RU" sz="1400" dirty="0" smtClean="0"/>
              <a:t>  </a:t>
            </a:r>
            <a:r>
              <a:rPr lang="ru-RU" sz="1400" dirty="0" err="1" smtClean="0"/>
              <a:t>тілі</a:t>
            </a:r>
            <a:r>
              <a:rPr lang="ru-RU" sz="1400" dirty="0" smtClean="0"/>
              <a:t> (</a:t>
            </a:r>
            <a:r>
              <a:rPr lang="ru-RU" sz="1400" dirty="0" err="1" smtClean="0"/>
              <a:t>оқыту</a:t>
            </a:r>
            <a:r>
              <a:rPr lang="ru-RU" sz="1400" dirty="0" smtClean="0"/>
              <a:t> </a:t>
            </a:r>
            <a:r>
              <a:rPr lang="ru-RU" sz="1400" dirty="0" err="1"/>
              <a:t>тілі</a:t>
            </a:r>
            <a:r>
              <a:rPr lang="ru-RU" sz="1400" dirty="0"/>
              <a:t>) </a:t>
            </a:r>
            <a:r>
              <a:rPr lang="ru-RU" sz="1400" dirty="0" err="1"/>
              <a:t>бойынша</a:t>
            </a:r>
            <a:r>
              <a:rPr lang="ru-RU" sz="1400" dirty="0"/>
              <a:t> эссе </a:t>
            </a:r>
            <a:r>
              <a:rPr lang="ru-RU" sz="1400" dirty="0" err="1"/>
              <a:t>нысанында</a:t>
            </a:r>
            <a:r>
              <a:rPr lang="ru-RU" sz="1400" dirty="0"/>
              <a:t> </a:t>
            </a:r>
            <a:r>
              <a:rPr lang="ru-RU" sz="1400" dirty="0" err="1"/>
              <a:t>жазбаша</a:t>
            </a:r>
            <a:r>
              <a:rPr lang="ru-RU" sz="1400" dirty="0"/>
              <a:t> </a:t>
            </a:r>
            <a:r>
              <a:rPr lang="ru-RU" sz="1400" dirty="0" err="1" smtClean="0"/>
              <a:t>емтихан</a:t>
            </a:r>
            <a:endParaRPr lang="ru-RU" sz="1200" i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9A4AC6DE-7683-4424-A17C-E7D5415A3E57}"/>
              </a:ext>
            </a:extLst>
          </p:cNvPr>
          <p:cNvSpPr/>
          <p:nvPr/>
        </p:nvSpPr>
        <p:spPr>
          <a:xfrm rot="10800000" flipV="1">
            <a:off x="2454947" y="4054400"/>
            <a:ext cx="23136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dirty="0">
                <a:latin typeface="Arial Narrow" panose="020B0606020202030204" pitchFamily="34" charset="0"/>
                <a:cs typeface="Arial" panose="020B0604020202020204" pitchFamily="34" charset="0"/>
              </a:rPr>
              <a:t>Емтихан </a:t>
            </a:r>
            <a:r>
              <a:rPr lang="kk-KZ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жұмысы </a:t>
            </a:r>
            <a:r>
              <a:rPr lang="kk-KZ" sz="1200" dirty="0">
                <a:latin typeface="Arial Narrow" panose="020B0606020202030204" pitchFamily="34" charset="0"/>
                <a:cs typeface="Arial" panose="020B0604020202020204" pitchFamily="34" charset="0"/>
              </a:rPr>
              <a:t>2 бөлімнен тұрады</a:t>
            </a:r>
            <a:r>
              <a:rPr lang="kk-KZ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. Бірінші </a:t>
            </a:r>
            <a:r>
              <a:rPr lang="kk-KZ" sz="1200" dirty="0">
                <a:latin typeface="Arial Narrow" panose="020B0606020202030204" pitchFamily="34" charset="0"/>
                <a:cs typeface="Arial" panose="020B0604020202020204" pitchFamily="34" charset="0"/>
              </a:rPr>
              <a:t>бөлім екі мәтінмен жұмысты қамтиды (мәтіндердің жалпы көлемі 600-650 сөз).  Екінші бөлімде </a:t>
            </a:r>
            <a:r>
              <a:rPr lang="kk-KZ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ЖМБ </a:t>
            </a:r>
            <a:r>
              <a:rPr lang="kk-KZ" sz="1200" dirty="0">
                <a:latin typeface="Arial Narrow" panose="020B0606020202030204" pitchFamily="34" charset="0"/>
                <a:cs typeface="Arial" panose="020B0604020202020204" pitchFamily="34" charset="0"/>
              </a:rPr>
              <a:t>сыныптарындағы оқушылар бір жазбаша жұмыс – эссе (200-250 сөз) орындайды. </a:t>
            </a:r>
            <a:r>
              <a:rPr lang="ru-RU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ҚГБ</a:t>
            </a:r>
            <a:r>
              <a:rPr lang="en-US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kk-KZ" sz="1200">
                <a:latin typeface="Arial Narrow" panose="020B0606020202030204" pitchFamily="34" charset="0"/>
                <a:cs typeface="Arial" panose="020B0604020202020204" pitchFamily="34" charset="0"/>
              </a:rPr>
              <a:t>сыныптарындағы </a:t>
            </a:r>
            <a:r>
              <a:rPr lang="kk-KZ" sz="1200" smtClean="0">
                <a:latin typeface="Arial Narrow" panose="020B0606020202030204" pitchFamily="34" charset="0"/>
                <a:cs typeface="Arial" panose="020B0604020202020204" pitchFamily="34" charset="0"/>
              </a:rPr>
              <a:t>оқушылар </a:t>
            </a:r>
            <a:r>
              <a:rPr lang="kk-KZ" sz="1200" dirty="0">
                <a:latin typeface="Arial Narrow" panose="020B0606020202030204" pitchFamily="34" charset="0"/>
                <a:cs typeface="Arial" panose="020B0604020202020204" pitchFamily="34" charset="0"/>
              </a:rPr>
              <a:t>көлемі 200-250 сөзден тұратын жазбаша жұмыс (мақала, эссе, көпшілік алдында сөйлеу, рецензия және т.б.) жазу арқылы ұсынылған үш тапсырманың біреуін таңдайды</a:t>
            </a:r>
            <a:r>
              <a:rPr lang="kk-KZ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kk-KZ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Ең жоғарғы балл </a:t>
            </a:r>
            <a:r>
              <a:rPr lang="kk-KZ" sz="1200" dirty="0">
                <a:latin typeface="Arial Narrow" panose="020B0606020202030204" pitchFamily="34" charset="0"/>
                <a:cs typeface="Arial" panose="020B0604020202020204" pitchFamily="34" charset="0"/>
              </a:rPr>
              <a:t>– </a:t>
            </a:r>
            <a:r>
              <a:rPr lang="kk-KZ" sz="1200" b="1" dirty="0">
                <a:latin typeface="Arial Narrow" panose="020B0606020202030204" pitchFamily="34" charset="0"/>
                <a:cs typeface="Arial" panose="020B0604020202020204" pitchFamily="34" charset="0"/>
              </a:rPr>
              <a:t>40.</a:t>
            </a:r>
          </a:p>
        </p:txBody>
      </p:sp>
      <p:sp>
        <p:nvSpPr>
          <p:cNvPr id="37" name="Овал 36"/>
          <p:cNvSpPr/>
          <p:nvPr/>
        </p:nvSpPr>
        <p:spPr>
          <a:xfrm>
            <a:off x="2775824" y="1585058"/>
            <a:ext cx="1559656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</a:t>
            </a:r>
            <a:endParaRPr lang="ru-RU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4843722" y="1591732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4962169" y="2638181"/>
            <a:ext cx="1953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 smtClean="0">
                <a:latin typeface="+mj-lt"/>
                <a:cs typeface="Arial" panose="020B0604020202020204" pitchFamily="34" charset="0"/>
              </a:rPr>
              <a:t>Қазақстан</a:t>
            </a:r>
            <a:r>
              <a:rPr lang="ru-RU" sz="1400" b="1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+mj-lt"/>
                <a:cs typeface="Arial" panose="020B0604020202020204" pitchFamily="34" charset="0"/>
              </a:rPr>
              <a:t>тарихынан</a:t>
            </a:r>
            <a:r>
              <a:rPr lang="ru-RU" sz="1400" b="1" dirty="0" smtClean="0">
                <a:latin typeface="+mj-lt"/>
                <a:cs typeface="Arial" panose="020B0604020202020204" pitchFamily="34" charset="0"/>
              </a:rPr>
              <a:t>  </a:t>
            </a:r>
            <a:r>
              <a:rPr lang="ru-RU" sz="1400" dirty="0" err="1" smtClean="0">
                <a:latin typeface="+mj-lt"/>
                <a:cs typeface="Arial" panose="020B0604020202020204" pitchFamily="34" charset="0"/>
              </a:rPr>
              <a:t>ауызша</a:t>
            </a:r>
            <a:r>
              <a:rPr lang="ru-RU" sz="1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+mj-lt"/>
                <a:cs typeface="Arial" panose="020B0604020202020204" pitchFamily="34" charset="0"/>
              </a:rPr>
              <a:t>емтихан</a:t>
            </a:r>
            <a:endParaRPr lang="ru-RU" sz="1400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943310" y="4277101"/>
            <a:ext cx="226387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Емтихан билет бойынша жүргізіледі.</a:t>
            </a:r>
          </a:p>
          <a:p>
            <a:r>
              <a:rPr lang="kk-KZ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Барлығы 30 билет, әр билетте үш сұрақтан, оқушылар ауызша жауап береді</a:t>
            </a:r>
            <a:endParaRPr lang="kk-KZ" sz="1200" i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400" dirty="0">
                <a:latin typeface="Arial Narrow" panose="020B0606020202030204" pitchFamily="34" charset="0"/>
                <a:cs typeface="Arial" panose="020B0604020202020204" pitchFamily="34" charset="0"/>
              </a:rPr>
              <a:t>Ең жоғарғы </a:t>
            </a:r>
            <a:r>
              <a:rPr lang="kk-KZ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балл </a:t>
            </a:r>
            <a:r>
              <a:rPr lang="kk-KZ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– 30.</a:t>
            </a:r>
            <a:endParaRPr lang="ru-RU" sz="1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5145649" y="1609858"/>
            <a:ext cx="1808340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маусым</a:t>
            </a:r>
            <a:endParaRPr lang="ru-RU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H="1">
            <a:off x="7174909" y="1655738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7166437" y="2549354"/>
            <a:ext cx="245433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 smtClean="0"/>
              <a:t>Орыс</a:t>
            </a:r>
            <a:r>
              <a:rPr lang="ru-RU" sz="1400" dirty="0" smtClean="0"/>
              <a:t> </a:t>
            </a:r>
            <a:r>
              <a:rPr lang="ru-RU" sz="1400" dirty="0" err="1" smtClean="0"/>
              <a:t>тілдерінде</a:t>
            </a:r>
            <a:r>
              <a:rPr lang="ru-RU" sz="1400" dirty="0" smtClean="0"/>
              <a:t> </a:t>
            </a:r>
            <a:r>
              <a:rPr lang="ru-RU" sz="1400" dirty="0" err="1"/>
              <a:t>оқытатын</a:t>
            </a:r>
            <a:r>
              <a:rPr lang="ru-RU" sz="1400" dirty="0"/>
              <a:t> </a:t>
            </a:r>
            <a:r>
              <a:rPr lang="ru-RU" sz="1400" dirty="0" err="1"/>
              <a:t>мектептерде</a:t>
            </a:r>
            <a:r>
              <a:rPr lang="ru-RU" sz="1400" dirty="0"/>
              <a:t> </a:t>
            </a:r>
            <a:r>
              <a:rPr lang="ru-RU" sz="1400" b="1" dirty="0" err="1"/>
              <a:t>қазақ</a:t>
            </a:r>
            <a:r>
              <a:rPr lang="ru-RU" sz="1400" b="1" dirty="0"/>
              <a:t> </a:t>
            </a:r>
            <a:r>
              <a:rPr lang="ru-RU" sz="1400" b="1" dirty="0" err="1"/>
              <a:t>тілінен</a:t>
            </a:r>
            <a:r>
              <a:rPr lang="ru-RU" sz="1400" b="1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қазақ</a:t>
            </a:r>
            <a:r>
              <a:rPr lang="ru-RU" sz="1400" dirty="0"/>
              <a:t> </a:t>
            </a:r>
            <a:r>
              <a:rPr lang="ru-RU" sz="1400" dirty="0" err="1"/>
              <a:t>тілінде</a:t>
            </a:r>
            <a:r>
              <a:rPr lang="ru-RU" sz="1400" dirty="0"/>
              <a:t> </a:t>
            </a:r>
            <a:r>
              <a:rPr lang="ru-RU" sz="1400" dirty="0" err="1"/>
              <a:t>оқытатын</a:t>
            </a:r>
            <a:r>
              <a:rPr lang="ru-RU" sz="1400" dirty="0"/>
              <a:t> </a:t>
            </a:r>
            <a:r>
              <a:rPr lang="ru-RU" sz="1400" dirty="0" err="1"/>
              <a:t>мектептерде</a:t>
            </a:r>
            <a:r>
              <a:rPr lang="ru-RU" sz="1400" dirty="0"/>
              <a:t> </a:t>
            </a:r>
            <a:r>
              <a:rPr lang="ru-RU" sz="1400" b="1" dirty="0" err="1"/>
              <a:t>орыс</a:t>
            </a:r>
            <a:r>
              <a:rPr lang="ru-RU" sz="1400" b="1" dirty="0"/>
              <a:t> </a:t>
            </a:r>
            <a:r>
              <a:rPr lang="ru-RU" sz="1400" b="1" dirty="0" err="1" smtClean="0"/>
              <a:t>тілінен</a:t>
            </a:r>
            <a:r>
              <a:rPr lang="ru-RU" sz="1400" b="1" dirty="0" smtClean="0"/>
              <a:t> </a:t>
            </a:r>
            <a:r>
              <a:rPr lang="ru-RU" sz="1400" dirty="0" err="1" smtClean="0"/>
              <a:t>емтихан</a:t>
            </a:r>
            <a:r>
              <a:rPr lang="ru-RU" sz="1400" dirty="0" smtClean="0"/>
              <a:t> </a:t>
            </a:r>
            <a:endParaRPr lang="ru-RU" sz="14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="" xmlns:a16="http://schemas.microsoft.com/office/drawing/2014/main" id="{4C2578B7-2E57-41C7-948A-18C9049FBCB8}"/>
              </a:ext>
            </a:extLst>
          </p:cNvPr>
          <p:cNvSpPr/>
          <p:nvPr/>
        </p:nvSpPr>
        <p:spPr>
          <a:xfrm>
            <a:off x="7413054" y="4777675"/>
            <a:ext cx="228822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kk-K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Емтихан жұмысы екі бөлімнен тұрады.</a:t>
            </a:r>
          </a:p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kk-K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Тапсырмалар жалпы көлемі 400 сөзден аспайтын 4 қысқа мәтінді қамтиды.</a:t>
            </a:r>
            <a:r>
              <a:rPr lang="kk-KZ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ru-RU" sz="1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Ең</a:t>
            </a:r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жоғарғы</a:t>
            </a:r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 балл</a:t>
            </a:r>
            <a:r>
              <a:rPr lang="ru-RU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– 40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8" name="Овал 47"/>
          <p:cNvSpPr/>
          <p:nvPr/>
        </p:nvSpPr>
        <p:spPr>
          <a:xfrm>
            <a:off x="7640397" y="1560695"/>
            <a:ext cx="1775788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маусым</a:t>
            </a:r>
            <a:endParaRPr lang="ru-RU" dirty="0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9643528" y="1560695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9674749" y="2490987"/>
            <a:ext cx="2371883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Таңдау</a:t>
            </a:r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пәні</a:t>
            </a:r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(Физика</a:t>
            </a:r>
            <a:r>
              <a:rPr lang="ru-RU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, Химия, Биология, География, Геометрия, Всемирная 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и </a:t>
            </a:r>
            <a:r>
              <a:rPr lang="ru-RU" sz="1200" i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Дүниежүзі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тарихы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1200" i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Құқық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негіздері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1200" i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Әдебиет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, Информатика, </a:t>
            </a:r>
            <a:r>
              <a:rPr lang="ru-RU" sz="1200" i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Шет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тілі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 (</a:t>
            </a:r>
            <a:r>
              <a:rPr lang="ru-RU" sz="1200" i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ағылшын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/ француз/ </a:t>
            </a:r>
            <a:r>
              <a:rPr lang="ru-RU" sz="1200" i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неміс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) </a:t>
            </a:r>
            <a:r>
              <a:rPr lang="ru-RU" sz="1200" b="1" i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жазбаша</a:t>
            </a:r>
            <a:r>
              <a:rPr lang="ru-RU" sz="1200" b="1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емтихан</a:t>
            </a:r>
            <a:endParaRPr lang="ru-RU" sz="1200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9724033" y="4726930"/>
            <a:ext cx="226465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Емтихан жұмысы 2-3 бөліктен тұрады.</a:t>
            </a:r>
          </a:p>
          <a:p>
            <a:r>
              <a:rPr lang="kk-KZ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1 дұрыс жауапты таңдау тапсырмалары, қысқа  немесе толық жауапты талап ететін 4-5 тапсырма, шағын зерттеулер</a:t>
            </a:r>
            <a:endParaRPr lang="ru-RU" sz="1200" i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10093835" y="1560694"/>
            <a:ext cx="1728241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маусым</a:t>
            </a:r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 rot="5400000">
            <a:off x="840129" y="3311864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3" name="Нашивка 52"/>
          <p:cNvSpPr/>
          <p:nvPr/>
        </p:nvSpPr>
        <p:spPr>
          <a:xfrm rot="5400000">
            <a:off x="3161521" y="3311864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4" name="Нашивка 53"/>
          <p:cNvSpPr/>
          <p:nvPr/>
        </p:nvSpPr>
        <p:spPr>
          <a:xfrm rot="5400000">
            <a:off x="5658811" y="3349168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5" name="Нашивка 54"/>
          <p:cNvSpPr/>
          <p:nvPr/>
        </p:nvSpPr>
        <p:spPr>
          <a:xfrm rot="5400000">
            <a:off x="8231243" y="3690882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6" name="Нашивка 55"/>
          <p:cNvSpPr/>
          <p:nvPr/>
        </p:nvSpPr>
        <p:spPr>
          <a:xfrm rot="5400000">
            <a:off x="10600719" y="3979133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1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38422AC-90F2-495C-91E1-1745B4CFB5DA}"/>
              </a:ext>
            </a:extLst>
          </p:cNvPr>
          <p:cNvSpPr/>
          <p:nvPr/>
        </p:nvSpPr>
        <p:spPr>
          <a:xfrm>
            <a:off x="1615090" y="525327"/>
            <a:ext cx="9905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ДЛЯ ОБУЧАЮЩИХСЯ 9 (10) КЛАССОВ </a:t>
            </a:r>
            <a:r>
              <a:rPr lang="ru-RU" sz="2400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" name="Title 3">
            <a:extLst>
              <a:ext uri="{FF2B5EF4-FFF2-40B4-BE49-F238E27FC236}">
                <a16:creationId xmlns="" xmlns:a16="http://schemas.microsoft.com/office/drawing/2014/main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1792267" y="1328377"/>
            <a:ext cx="9727169" cy="47556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1400" b="1" dirty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Приказ Министра образования и науки Республики Казахстан №  </a:t>
            </a:r>
            <a:r>
              <a:rPr lang="en-US" sz="1400" b="1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159</a:t>
            </a:r>
            <a:r>
              <a:rPr lang="ru-RU" sz="1400" b="1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1400" b="1" dirty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от </a:t>
            </a:r>
            <a:r>
              <a:rPr lang="en-US" sz="1400" b="1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20</a:t>
            </a:r>
            <a:r>
              <a:rPr lang="ru-RU" sz="1400" b="1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 апреля 2022 </a:t>
            </a:r>
            <a:r>
              <a:rPr lang="ru-RU" sz="1400" b="1" dirty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года «Об утверждении сроков завершения </a:t>
            </a:r>
            <a:r>
              <a:rPr lang="ru-RU" sz="1400" b="1" dirty="0" smtClean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2021-2022 </a:t>
            </a:r>
            <a:r>
              <a:rPr lang="ru-RU" sz="1400" b="1" dirty="0">
                <a:solidFill>
                  <a:schemeClr val="accent1"/>
                </a:solidFill>
                <a:latin typeface="Arial Narrow" pitchFamily="34" charset="0"/>
                <a:cs typeface="Arial" pitchFamily="34" charset="0"/>
              </a:rPr>
              <a:t>учебного года и проведения итоговой аттестации обучающихся в организациях среднего образования»</a:t>
            </a:r>
          </a:p>
        </p:txBody>
      </p:sp>
      <p:sp>
        <p:nvSpPr>
          <p:cNvPr id="17" name="Овал 16"/>
          <p:cNvSpPr/>
          <p:nvPr/>
        </p:nvSpPr>
        <p:spPr>
          <a:xfrm>
            <a:off x="87901" y="1803942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28812" y="1833540"/>
            <a:ext cx="50809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казахскому/русскому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языку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(язык обучения) в форме эссе, для школ с углубленным изучением предметов гуманитарного цикла – письменная работа (статья, рассказ, эссе)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9A4AC6DE-7683-4424-A17C-E7D5415A3E57}"/>
              </a:ext>
            </a:extLst>
          </p:cNvPr>
          <p:cNvSpPr/>
          <p:nvPr/>
        </p:nvSpPr>
        <p:spPr>
          <a:xfrm>
            <a:off x="7040454" y="1974519"/>
            <a:ext cx="43770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Эссе из 100-150 слов на основе 2-х текстов  (объем -  400-450 слов). </a:t>
            </a:r>
          </a:p>
          <a:p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Максимальный балл- </a:t>
            </a:r>
            <a:r>
              <a:rPr lang="kk-K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Время проведения - </a:t>
            </a:r>
            <a:r>
              <a:rPr lang="ru-RU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  часа</a:t>
            </a:r>
            <a:endParaRPr lang="ru-RU" sz="14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618067" y="3047992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151303" y="3090359"/>
            <a:ext cx="1138649" cy="99787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455268" y="3244032"/>
            <a:ext cx="36307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(контрольная работа) по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математике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алгебре)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F3AABCB8-149A-4221-896C-12864E0DE950}"/>
              </a:ext>
            </a:extLst>
          </p:cNvPr>
          <p:cNvSpPr/>
          <p:nvPr/>
        </p:nvSpPr>
        <p:spPr>
          <a:xfrm>
            <a:off x="7032803" y="3108125"/>
            <a:ext cx="501526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Общее количество заданий – 15 </a:t>
            </a:r>
            <a:endParaRPr lang="kk-KZ" sz="1400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kk-KZ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 тестовых заданий и 5 задач/примеров).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балл– </a:t>
            </a:r>
            <a:r>
              <a:rPr lang="kk-K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30.</a:t>
            </a:r>
          </a:p>
          <a:p>
            <a:pPr algn="just"/>
            <a:r>
              <a:rPr lang="kk-K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Время выполнения  </a:t>
            </a:r>
            <a:r>
              <a:rPr lang="kk-KZ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3 часа</a:t>
            </a:r>
          </a:p>
          <a:p>
            <a:pPr algn="just"/>
            <a:endParaRPr lang="ru-RU" sz="1400" b="1" i="1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729251" y="4164475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18185" y="4262306"/>
            <a:ext cx="1466947" cy="95237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428812" y="4205637"/>
            <a:ext cx="477925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Казахский язык и литература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в классах с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русским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языком обучения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русский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язык и литература в классах с казахским языком обучения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4C2578B7-2E57-41C7-948A-18C9049FBCB8}"/>
              </a:ext>
            </a:extLst>
          </p:cNvPr>
          <p:cNvSpPr/>
          <p:nvPr/>
        </p:nvSpPr>
        <p:spPr>
          <a:xfrm>
            <a:off x="7091014" y="4223157"/>
            <a:ext cx="4279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Работа с текстом. </a:t>
            </a:r>
            <a:endParaRPr lang="ru-RU" sz="1400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Даются </a:t>
            </a:r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три задания к тексту. </a:t>
            </a:r>
          </a:p>
          <a:p>
            <a:pPr algn="just"/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 – </a:t>
            </a:r>
            <a:r>
              <a:rPr lang="kk-K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Время </a:t>
            </a:r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выполнения - </a:t>
            </a:r>
            <a:r>
              <a:rPr lang="ru-RU" sz="1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часа.</a:t>
            </a:r>
            <a:endParaRPr lang="ru-RU" sz="14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736605" y="5331761"/>
            <a:ext cx="11260666" cy="16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419100" y="5451201"/>
            <a:ext cx="1036168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485131" y="5389592"/>
            <a:ext cx="447540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по предмету по выбору (Физика, Химия, Биология, География, Геометрия, История Казахстана, Всемирная история, Литература (по языку обучения), Иностранный язык (английский/французский/немецкий), Информатика</a:t>
            </a: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 rot="10800000" flipV="1">
            <a:off x="7091014" y="5503191"/>
            <a:ext cx="483827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Работа </a:t>
            </a:r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состоит из 2 частей. Часть А содержит </a:t>
            </a:r>
            <a:endParaRPr lang="ru-RU" sz="1400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 </a:t>
            </a:r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заданий с выбором одного правильного ответа из четырех предложенных. </a:t>
            </a:r>
            <a:endParaRPr lang="ru-RU" sz="1400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Часть </a:t>
            </a:r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содержит 4-5 структурированных заданий. </a:t>
            </a:r>
            <a:endParaRPr lang="ru-RU" sz="1400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 – </a:t>
            </a:r>
            <a:r>
              <a:rPr lang="kk-KZ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ru-RU" sz="14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87901" y="5522820"/>
            <a:ext cx="1466947" cy="95237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Нашивка 27"/>
          <p:cNvSpPr/>
          <p:nvPr/>
        </p:nvSpPr>
        <p:spPr>
          <a:xfrm>
            <a:off x="6568022" y="2176973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Нашивка 35"/>
          <p:cNvSpPr/>
          <p:nvPr/>
        </p:nvSpPr>
        <p:spPr>
          <a:xfrm>
            <a:off x="6568022" y="3286030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Нашивка 36"/>
          <p:cNvSpPr/>
          <p:nvPr/>
        </p:nvSpPr>
        <p:spPr>
          <a:xfrm>
            <a:off x="6567779" y="4449437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Нашивка 37"/>
          <p:cNvSpPr/>
          <p:nvPr/>
        </p:nvSpPr>
        <p:spPr>
          <a:xfrm>
            <a:off x="6567779" y="5558494"/>
            <a:ext cx="411054" cy="6434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838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71362" y="492667"/>
            <a:ext cx="51128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ДЛЯ ОБУЧАЮЩИХСЯ 11 (12) КЛАССОВ</a:t>
            </a:r>
            <a:endParaRPr lang="ru-RU" sz="2400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63929" y="1591732"/>
            <a:ext cx="1195538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мая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2666175"/>
            <a:ext cx="21429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письменный экзамен </a:t>
            </a:r>
            <a:endParaRPr lang="ru-RU" sz="140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алгебре и началам анализа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52304" y="3895704"/>
            <a:ext cx="209727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 частей.  </a:t>
            </a:r>
            <a:endParaRPr lang="ru-RU" sz="14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Часть </a:t>
            </a:r>
            <a:r>
              <a:rPr lang="kk-KZ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А содержит 15 заданий с выбором одного правильного ответа из пяти предложенных. Задания оцениваются в 1 балл. </a:t>
            </a:r>
            <a:endParaRPr lang="ru-RU" sz="1200" i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Часть В содержит 10-12 заданий, требующих краткого или развернутого ответов. Задания оцениваются в 2-8 баллов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.  </a:t>
            </a:r>
          </a:p>
          <a:p>
            <a:r>
              <a:rPr lang="kk-KZ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Максимальный  </a:t>
            </a:r>
            <a:r>
              <a:rPr lang="kk-KZ" sz="1400" dirty="0">
                <a:latin typeface="Arial Narrow" panose="020B0606020202030204" pitchFamily="34" charset="0"/>
                <a:cs typeface="Arial" panose="020B0604020202020204" pitchFamily="34" charset="0"/>
              </a:rPr>
              <a:t>балл– </a:t>
            </a:r>
            <a:r>
              <a:rPr lang="kk-KZ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60</a:t>
            </a:r>
            <a:r>
              <a:rPr lang="kk-KZ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endParaRPr lang="kk-KZ" sz="1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2311397" y="1591732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249582" y="2589231"/>
            <a:ext cx="24205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письменный экзамен </a:t>
            </a:r>
            <a:endParaRPr lang="ru-RU" sz="140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языку обучения</a:t>
            </a:r>
          </a:p>
          <a:p>
            <a:pPr algn="ctr"/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казахский/русский</a:t>
            </a:r>
            <a:endParaRPr lang="ru-RU" sz="1200" i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9A4AC6DE-7683-4424-A17C-E7D5415A3E57}"/>
              </a:ext>
            </a:extLst>
          </p:cNvPr>
          <p:cNvSpPr/>
          <p:nvPr/>
        </p:nvSpPr>
        <p:spPr>
          <a:xfrm rot="10800000" flipV="1">
            <a:off x="2418067" y="3858423"/>
            <a:ext cx="231361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 частей.  </a:t>
            </a:r>
            <a:endParaRPr lang="ru-RU" sz="14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Первая часть предполагает работу с двумя текстами (общий объём текстов – 600-650 слов).</a:t>
            </a:r>
          </a:p>
          <a:p>
            <a:r>
              <a:rPr lang="kk-KZ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 Во второй части обучающиеся в классах ЕМН выполняют одну письменную работу – эссе (200-250 слов). Обучающиеся в классах ОГН выбирают одно задание из трех предложенных с  написанием письменной работы (статья, эссе, публичное выступление, рецензия и другие) объёмом 200-250 слов. </a:t>
            </a:r>
            <a:endParaRPr lang="kk-KZ" sz="1200" i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Максимальный </a:t>
            </a:r>
            <a:r>
              <a:rPr lang="kk-KZ" sz="1400" dirty="0">
                <a:latin typeface="Arial Narrow" panose="020B0606020202030204" pitchFamily="34" charset="0"/>
                <a:cs typeface="Arial" panose="020B0604020202020204" pitchFamily="34" charset="0"/>
              </a:rPr>
              <a:t>балл – </a:t>
            </a:r>
            <a:r>
              <a:rPr lang="kk-KZ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40.</a:t>
            </a:r>
          </a:p>
        </p:txBody>
      </p:sp>
      <p:sp>
        <p:nvSpPr>
          <p:cNvPr id="37" name="Овал 36"/>
          <p:cNvSpPr/>
          <p:nvPr/>
        </p:nvSpPr>
        <p:spPr>
          <a:xfrm>
            <a:off x="2775824" y="1585058"/>
            <a:ext cx="1195538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мая</a:t>
            </a:r>
            <a:endParaRPr lang="ru-RU" sz="2400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4843722" y="1591732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4962495" y="2783375"/>
            <a:ext cx="1953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устный экзамен </a:t>
            </a:r>
            <a:endParaRPr lang="ru-RU" sz="140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по</a:t>
            </a:r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Истории </a:t>
            </a:r>
            <a:r>
              <a:rPr lang="ru-RU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Казахстана 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4973763" y="3897091"/>
            <a:ext cx="226387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  <a:cs typeface="Arial" panose="020B0604020202020204" pitchFamily="34" charset="0"/>
              </a:rPr>
              <a:t>Экзамен проводится по билетам. </a:t>
            </a:r>
            <a:endParaRPr lang="kk-KZ" sz="140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Всего </a:t>
            </a:r>
            <a:r>
              <a:rPr lang="kk-KZ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30 билетов, в каждом билете даются три вопроса, на которые обучающиеся дают устный ответ. </a:t>
            </a:r>
          </a:p>
          <a:p>
            <a:r>
              <a:rPr lang="kk-KZ" sz="1400" dirty="0">
                <a:latin typeface="Arial Narrow" panose="020B0606020202030204" pitchFamily="34" charset="0"/>
                <a:cs typeface="Arial" panose="020B0604020202020204" pitchFamily="34" charset="0"/>
              </a:rPr>
              <a:t>Максимальный балл </a:t>
            </a:r>
            <a:r>
              <a:rPr lang="kk-KZ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– 30.</a:t>
            </a:r>
            <a:endParaRPr lang="ru-RU" sz="1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5093228" y="1606836"/>
            <a:ext cx="1533710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июня</a:t>
            </a:r>
            <a:endParaRPr lang="ru-RU" sz="2400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H="1">
            <a:off x="7174909" y="1655738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7166437" y="2549354"/>
            <a:ext cx="24543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Казахский язык </a:t>
            </a:r>
            <a:r>
              <a:rPr lang="ru-RU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и литература </a:t>
            </a:r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в 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школах с русским и др. языками обучения</a:t>
            </a:r>
          </a:p>
          <a:p>
            <a:pPr algn="ctr"/>
            <a:r>
              <a:rPr lang="ru-RU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Русский язык </a:t>
            </a:r>
            <a:r>
              <a:rPr lang="ru-RU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и литература </a:t>
            </a:r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в 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школах с казахским языком обучения 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="" xmlns:a16="http://schemas.microsoft.com/office/drawing/2014/main" id="{4C2578B7-2E57-41C7-948A-18C9049FBCB8}"/>
              </a:ext>
            </a:extLst>
          </p:cNvPr>
          <p:cNvSpPr/>
          <p:nvPr/>
        </p:nvSpPr>
        <p:spPr>
          <a:xfrm>
            <a:off x="7413054" y="4777675"/>
            <a:ext cx="228822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kk-KZ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</a:t>
            </a:r>
            <a:r>
              <a:rPr lang="kk-KZ" sz="1400" dirty="0">
                <a:latin typeface="Arial Narrow" panose="020B0606020202030204" pitchFamily="34" charset="0"/>
                <a:cs typeface="Arial" panose="020B0604020202020204" pitchFamily="34" charset="0"/>
              </a:rPr>
              <a:t>работа состоит из двух частей. </a:t>
            </a:r>
            <a:endParaRPr lang="ru-RU" sz="14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Задания содержат четыре коротких текста, общий объём которых не превышает 400 слов. </a:t>
            </a:r>
            <a:endParaRPr lang="ru-RU" sz="1200" i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Максимальный  балл</a:t>
            </a:r>
            <a:r>
              <a:rPr lang="ru-RU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– 40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8" name="Овал 47"/>
          <p:cNvSpPr/>
          <p:nvPr/>
        </p:nvSpPr>
        <p:spPr>
          <a:xfrm>
            <a:off x="7691617" y="1633757"/>
            <a:ext cx="1533710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июня</a:t>
            </a:r>
            <a:endParaRPr lang="ru-RU" sz="2400" dirty="0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9643528" y="1560695"/>
            <a:ext cx="8466" cy="488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9674749" y="2490987"/>
            <a:ext cx="237188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письменный </a:t>
            </a:r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экзамен</a:t>
            </a:r>
          </a:p>
          <a:p>
            <a:pPr algn="ctr"/>
            <a:r>
              <a:rPr lang="ru-RU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по предмету по выбору </a:t>
            </a:r>
            <a:r>
              <a:rPr lang="ru-RU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(Физика, Химия, Биология, География, Геометрия, Всемирная история, Основы права, Литература, 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Информатика, Иностранный </a:t>
            </a:r>
            <a:r>
              <a:rPr lang="ru-RU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язык (английский/ французский/ </a:t>
            </a:r>
            <a:r>
              <a:rPr lang="ru-RU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немецкий)</a:t>
            </a:r>
            <a:endParaRPr lang="ru-RU" sz="1200" i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9724033" y="4726930"/>
            <a:ext cx="226465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2-3 </a:t>
            </a:r>
            <a:r>
              <a:rPr lang="kk-KZ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частей.</a:t>
            </a:r>
          </a:p>
          <a:p>
            <a:r>
              <a:rPr lang="kk-KZ" sz="1200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Задания </a:t>
            </a:r>
            <a:r>
              <a:rPr lang="kk-KZ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с выбором одного правильного ответа из предложенных;  </a:t>
            </a:r>
          </a:p>
          <a:p>
            <a:r>
              <a:rPr lang="kk-KZ" sz="1200" i="1" dirty="0">
                <a:latin typeface="Arial Narrow" panose="020B0606020202030204" pitchFamily="34" charset="0"/>
                <a:cs typeface="Arial" panose="020B0604020202020204" pitchFamily="34" charset="0"/>
              </a:rPr>
              <a:t>4-5 заданий, требующих краткого или развернутого ответов; мини исследование</a:t>
            </a:r>
            <a:endParaRPr lang="ru-RU" sz="1200" i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10093835" y="1655738"/>
            <a:ext cx="1533710" cy="81585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июня</a:t>
            </a:r>
            <a:endParaRPr lang="ru-RU" sz="2400" dirty="0"/>
          </a:p>
        </p:txBody>
      </p:sp>
      <p:sp>
        <p:nvSpPr>
          <p:cNvPr id="7" name="Нашивка 6"/>
          <p:cNvSpPr/>
          <p:nvPr/>
        </p:nvSpPr>
        <p:spPr>
          <a:xfrm rot="5400000">
            <a:off x="840129" y="3311864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3" name="Нашивка 52"/>
          <p:cNvSpPr/>
          <p:nvPr/>
        </p:nvSpPr>
        <p:spPr>
          <a:xfrm rot="5400000">
            <a:off x="3161521" y="3311864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4" name="Нашивка 53"/>
          <p:cNvSpPr/>
          <p:nvPr/>
        </p:nvSpPr>
        <p:spPr>
          <a:xfrm rot="5400000">
            <a:off x="5658811" y="3349168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5" name="Нашивка 54"/>
          <p:cNvSpPr/>
          <p:nvPr/>
        </p:nvSpPr>
        <p:spPr>
          <a:xfrm rot="5400000">
            <a:off x="8192735" y="3979132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6" name="Нашивка 55"/>
          <p:cNvSpPr/>
          <p:nvPr/>
        </p:nvSpPr>
        <p:spPr>
          <a:xfrm rot="5400000">
            <a:off x="10600719" y="3979133"/>
            <a:ext cx="418677" cy="75376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4957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1044</Words>
  <Application>Microsoft Office PowerPoint</Application>
  <PresentationFormat>Широкоэкранный</PresentationFormat>
  <Paragraphs>113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Segoe UI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1</cp:revision>
  <dcterms:created xsi:type="dcterms:W3CDTF">2022-05-05T09:36:44Z</dcterms:created>
  <dcterms:modified xsi:type="dcterms:W3CDTF">2022-05-05T09:36:53Z</dcterms:modified>
</cp:coreProperties>
</file>