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0" r:id="rId5"/>
    <p:sldId id="265" r:id="rId6"/>
    <p:sldId id="262" r:id="rId7"/>
    <p:sldId id="264"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чт 22.04.21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чт 22.04.21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gif"/><Relationship Id="rId5" Type="http://schemas.openxmlformats.org/officeDocument/2006/relationships/image" Target="../media/image6.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gif"/><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User\Рабочий стол\Доктор фон Кымбат.jpg"/>
          <p:cNvPicPr>
            <a:picLocks noChangeAspect="1" noChangeArrowheads="1"/>
          </p:cNvPicPr>
          <p:nvPr/>
        </p:nvPicPr>
        <p:blipFill>
          <a:blip r:embed="rId2"/>
          <a:srcRect/>
          <a:stretch>
            <a:fillRect/>
          </a:stretch>
        </p:blipFill>
        <p:spPr bwMode="auto">
          <a:xfrm>
            <a:off x="12188" y="-66675"/>
            <a:ext cx="9144000" cy="6858000"/>
          </a:xfrm>
          <a:prstGeom prst="rect">
            <a:avLst/>
          </a:prstGeom>
          <a:noFill/>
        </p:spPr>
      </p:pic>
      <p:sp>
        <p:nvSpPr>
          <p:cNvPr id="5" name="Rectangle 3"/>
          <p:cNvSpPr>
            <a:spLocks noChangeArrowheads="1"/>
          </p:cNvSpPr>
          <p:nvPr/>
        </p:nvSpPr>
        <p:spPr bwMode="auto">
          <a:xfrm>
            <a:off x="179677" y="181089"/>
            <a:ext cx="8358246"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Қарағанды облысы білім басқармасының Балқаш қаласы білім бөлімінің «№5 жалпы білім беретін мектебі» КММ</a:t>
            </a:r>
            <a:endParaRPr kumimoji="0" lang="ru-RU" sz="20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TextBox 5"/>
          <p:cNvSpPr txBox="1"/>
          <p:nvPr/>
        </p:nvSpPr>
        <p:spPr>
          <a:xfrm>
            <a:off x="390258" y="1883440"/>
            <a:ext cx="5117846" cy="1938992"/>
          </a:xfrm>
          <a:prstGeom prst="rect">
            <a:avLst/>
          </a:prstGeom>
          <a:noFill/>
        </p:spPr>
        <p:txBody>
          <a:bodyPr wrap="square" rtlCol="0">
            <a:spAutoFit/>
          </a:bodyPr>
          <a:lstStyle/>
          <a:p>
            <a:pPr algn="ctr"/>
            <a:r>
              <a:rPr lang="kk-KZ" sz="2400" b="1" dirty="0" smtClean="0">
                <a:solidFill>
                  <a:srgbClr val="FF0000"/>
                </a:solidFill>
                <a:latin typeface="Times New Roman" pitchFamily="18" charset="0"/>
                <a:cs typeface="Times New Roman" pitchFamily="18" charset="0"/>
              </a:rPr>
              <a:t>Жобаның тақырыбы:</a:t>
            </a:r>
          </a:p>
          <a:p>
            <a:pPr algn="ctr"/>
            <a:r>
              <a:rPr lang="kk-KZ" sz="2400" b="1" i="1" dirty="0" smtClean="0">
                <a:solidFill>
                  <a:srgbClr val="FF0000"/>
                </a:solidFill>
                <a:latin typeface="Times New Roman" pitchFamily="18" charset="0"/>
                <a:cs typeface="Times New Roman" pitchFamily="18" charset="0"/>
              </a:rPr>
              <a:t>“</a:t>
            </a:r>
            <a:r>
              <a:rPr lang="kk-KZ" sz="2400" b="1" dirty="0" smtClean="0">
                <a:solidFill>
                  <a:srgbClr val="FF0000"/>
                </a:solidFill>
                <a:latin typeface="Times New Roman" pitchFamily="18" charset="0"/>
                <a:cs typeface="Times New Roman" pitchFamily="18" charset="0"/>
              </a:rPr>
              <a:t>Мамандықтар әлемінде”</a:t>
            </a:r>
          </a:p>
          <a:p>
            <a:pPr algn="ctr"/>
            <a:r>
              <a:rPr lang="kk-KZ" sz="2400" b="1" dirty="0" smtClean="0">
                <a:solidFill>
                  <a:srgbClr val="FF0000"/>
                </a:solidFill>
                <a:latin typeface="Times New Roman" pitchFamily="18" charset="0"/>
                <a:cs typeface="Times New Roman" pitchFamily="18" charset="0"/>
              </a:rPr>
              <a:t>5 “Б” сынып оқушысы</a:t>
            </a:r>
          </a:p>
          <a:p>
            <a:pPr algn="ctr"/>
            <a:r>
              <a:rPr lang="kk-KZ" sz="2400" b="1" dirty="0" smtClean="0">
                <a:solidFill>
                  <a:srgbClr val="FF0000"/>
                </a:solidFill>
                <a:latin typeface="Times New Roman" pitchFamily="18" charset="0"/>
                <a:cs typeface="Times New Roman" pitchFamily="18" charset="0"/>
              </a:rPr>
              <a:t>Асқар Қымбат</a:t>
            </a:r>
          </a:p>
          <a:p>
            <a:pPr algn="ctr"/>
            <a:r>
              <a:rPr lang="kk-KZ" sz="2400" b="1" dirty="0" smtClean="0">
                <a:solidFill>
                  <a:srgbClr val="FF0000"/>
                </a:solidFill>
                <a:latin typeface="Times New Roman" pitchFamily="18" charset="0"/>
                <a:cs typeface="Times New Roman" pitchFamily="18" charset="0"/>
              </a:rPr>
              <a:t>Жетекшісі: А.С.Жаксыбекова</a:t>
            </a:r>
            <a:endParaRPr lang="ru-RU" sz="2400" b="1" dirty="0">
              <a:solidFill>
                <a:srgbClr val="FF0000"/>
              </a:solidFill>
              <a:latin typeface="Times New Roman" pitchFamily="18" charset="0"/>
              <a:cs typeface="Times New Roman" pitchFamily="18" charset="0"/>
            </a:endParaRPr>
          </a:p>
        </p:txBody>
      </p:sp>
      <p:pic>
        <p:nvPicPr>
          <p:cNvPr id="8" name="Рисунок 7"/>
          <p:cNvPicPr>
            <a:picLocks noChangeAspect="1"/>
          </p:cNvPicPr>
          <p:nvPr/>
        </p:nvPicPr>
        <p:blipFill>
          <a:blip r:embed="rId3"/>
          <a:stretch>
            <a:fillRect/>
          </a:stretch>
        </p:blipFill>
        <p:spPr>
          <a:xfrm>
            <a:off x="5761531" y="1196752"/>
            <a:ext cx="2776392" cy="4939485"/>
          </a:xfrm>
          <a:prstGeom prst="ellipse">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User\Рабочий стол\Доктор фон Кымбат.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Скругленный прямоугольник 4"/>
          <p:cNvSpPr/>
          <p:nvPr/>
        </p:nvSpPr>
        <p:spPr>
          <a:xfrm>
            <a:off x="714348" y="714356"/>
            <a:ext cx="7643866" cy="52149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3600" b="1" dirty="0" smtClean="0">
                <a:solidFill>
                  <a:srgbClr val="FF0000"/>
                </a:solidFill>
                <a:latin typeface="Times New Roman" pitchFamily="18" charset="0"/>
                <a:cs typeface="Times New Roman" pitchFamily="18" charset="0"/>
              </a:rPr>
              <a:t>                   </a:t>
            </a:r>
          </a:p>
          <a:p>
            <a:pPr algn="ctr"/>
            <a:endParaRPr lang="kk-KZ" sz="3600" b="1" dirty="0" smtClean="0">
              <a:solidFill>
                <a:srgbClr val="FF0000"/>
              </a:solidFill>
              <a:latin typeface="Times New Roman" pitchFamily="18" charset="0"/>
              <a:cs typeface="Times New Roman" pitchFamily="18" charset="0"/>
            </a:endParaRPr>
          </a:p>
          <a:p>
            <a:pPr algn="ctr"/>
            <a:endParaRPr lang="kk-KZ" sz="3600" b="1" dirty="0" smtClean="0">
              <a:solidFill>
                <a:srgbClr val="FF0000"/>
              </a:solidFill>
              <a:latin typeface="Times New Roman" pitchFamily="18" charset="0"/>
              <a:cs typeface="Times New Roman" pitchFamily="18" charset="0"/>
            </a:endParaRPr>
          </a:p>
          <a:p>
            <a:pPr algn="ctr"/>
            <a:endParaRPr lang="kk-KZ" sz="3600" b="1" dirty="0" smtClean="0">
              <a:solidFill>
                <a:srgbClr val="FF0000"/>
              </a:solidFill>
              <a:latin typeface="Times New Roman" pitchFamily="18" charset="0"/>
              <a:cs typeface="Times New Roman" pitchFamily="18" charset="0"/>
            </a:endParaRPr>
          </a:p>
          <a:p>
            <a:pPr algn="ctr"/>
            <a:endParaRPr lang="kk-KZ" sz="3600" b="1" dirty="0">
              <a:solidFill>
                <a:srgbClr val="FF0000"/>
              </a:solidFill>
              <a:latin typeface="Times New Roman" pitchFamily="18" charset="0"/>
              <a:cs typeface="Times New Roman" pitchFamily="18" charset="0"/>
            </a:endParaRPr>
          </a:p>
          <a:p>
            <a:pPr algn="ctr"/>
            <a:endParaRPr lang="kk-KZ" sz="3600" b="1" dirty="0" smtClean="0">
              <a:solidFill>
                <a:srgbClr val="FF0000"/>
              </a:solidFill>
              <a:latin typeface="Times New Roman" pitchFamily="18" charset="0"/>
              <a:cs typeface="Times New Roman" pitchFamily="18" charset="0"/>
            </a:endParaRPr>
          </a:p>
          <a:p>
            <a:pPr algn="ctr"/>
            <a:r>
              <a:rPr lang="kk-KZ" sz="3600" b="1" dirty="0" smtClean="0">
                <a:solidFill>
                  <a:srgbClr val="FF0000"/>
                </a:solidFill>
                <a:latin typeface="Times New Roman" pitchFamily="18" charset="0"/>
                <a:cs typeface="Times New Roman" pitchFamily="18" charset="0"/>
              </a:rPr>
              <a:t>Жобаның мақсаты:</a:t>
            </a:r>
          </a:p>
          <a:p>
            <a:pPr algn="ctr"/>
            <a:endParaRPr lang="kk-KZ" sz="3600" b="1" dirty="0" smtClean="0">
              <a:solidFill>
                <a:srgbClr val="FF0000"/>
              </a:solidFill>
              <a:latin typeface="Times New Roman" pitchFamily="18" charset="0"/>
              <a:cs typeface="Times New Roman" pitchFamily="18" charset="0"/>
            </a:endParaRPr>
          </a:p>
          <a:p>
            <a:pPr algn="ctr"/>
            <a:endParaRPr lang="kk-KZ" sz="3600" b="1" dirty="0">
              <a:solidFill>
                <a:srgbClr val="FF0000"/>
              </a:solidFill>
              <a:latin typeface="Times New Roman" pitchFamily="18" charset="0"/>
              <a:cs typeface="Times New Roman" pitchFamily="18" charset="0"/>
            </a:endParaRPr>
          </a:p>
          <a:p>
            <a:pPr algn="ctr"/>
            <a:endParaRPr lang="kk-KZ" sz="3600" b="1" dirty="0" smtClean="0">
              <a:solidFill>
                <a:srgbClr val="FF0000"/>
              </a:solidFill>
              <a:latin typeface="Times New Roman" pitchFamily="18" charset="0"/>
              <a:cs typeface="Times New Roman" pitchFamily="18" charset="0"/>
            </a:endParaRPr>
          </a:p>
          <a:p>
            <a:pPr algn="ctr"/>
            <a:endParaRPr lang="kk-KZ" sz="3600" b="1" dirty="0" smtClean="0">
              <a:solidFill>
                <a:srgbClr val="FF0000"/>
              </a:solidFill>
              <a:latin typeface="Times New Roman" pitchFamily="18" charset="0"/>
              <a:cs typeface="Times New Roman" pitchFamily="18" charset="0"/>
            </a:endParaRPr>
          </a:p>
          <a:p>
            <a:pPr algn="ctr"/>
            <a:endParaRPr lang="kk-KZ" sz="3600" b="1" dirty="0">
              <a:solidFill>
                <a:srgbClr val="002060"/>
              </a:solidFill>
              <a:latin typeface="Times New Roman" pitchFamily="18" charset="0"/>
              <a:cs typeface="Times New Roman" pitchFamily="18" charset="0"/>
            </a:endParaRPr>
          </a:p>
          <a:p>
            <a:endParaRPr lang="kk-KZ" sz="36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FF0000"/>
              </a:solidFill>
              <a:latin typeface="Times New Roman" pitchFamily="18" charset="0"/>
              <a:cs typeface="Times New Roman" pitchFamily="18" charset="0"/>
            </a:endParaRPr>
          </a:p>
        </p:txBody>
      </p:sp>
      <p:sp>
        <p:nvSpPr>
          <p:cNvPr id="2" name="Прямоугольник 1"/>
          <p:cNvSpPr/>
          <p:nvPr/>
        </p:nvSpPr>
        <p:spPr>
          <a:xfrm>
            <a:off x="1115615" y="1916832"/>
            <a:ext cx="7057069" cy="3046988"/>
          </a:xfrm>
          <a:prstGeom prst="rect">
            <a:avLst/>
          </a:prstGeom>
        </p:spPr>
        <p:txBody>
          <a:bodyPr wrap="square">
            <a:spAutoFit/>
          </a:bodyPr>
          <a:lstStyle/>
          <a:p>
            <a:pPr marL="457200" indent="-457200">
              <a:buFont typeface="Wingdings" panose="05000000000000000000" pitchFamily="2" charset="2"/>
              <a:buChar char="Ø"/>
            </a:pPr>
            <a:r>
              <a:rPr lang="ru-RU" sz="2800" b="1" i="1" dirty="0" err="1" smtClean="0">
                <a:solidFill>
                  <a:srgbClr val="FF0000"/>
                </a:solidFill>
                <a:latin typeface="Times New Roman" panose="02020603050405020304" pitchFamily="18" charset="0"/>
                <a:cs typeface="Times New Roman" panose="02020603050405020304" pitchFamily="18" charset="0"/>
              </a:rPr>
              <a:t>Оқушыларға</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болашақ</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мамандық</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және</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оқу</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бағдарын</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таңдауда</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көмектесу</a:t>
            </a:r>
            <a:r>
              <a:rPr lang="kk-KZ" sz="2800" b="1" i="1" dirty="0" smtClean="0">
                <a:solidFill>
                  <a:srgbClr val="FF0000"/>
                </a:solidFill>
                <a:latin typeface="Times New Roman" panose="02020603050405020304" pitchFamily="18" charset="0"/>
                <a:cs typeface="Times New Roman" panose="02020603050405020304" pitchFamily="18" charset="0"/>
              </a:rPr>
              <a:t>;</a:t>
            </a:r>
          </a:p>
          <a:p>
            <a:endParaRPr lang="ru-RU" sz="2800" b="1" i="1" dirty="0" smtClean="0">
              <a:solidFill>
                <a:srgbClr val="FF000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ru-RU" sz="2800" b="1" i="1" dirty="0" smtClean="0">
                <a:solidFill>
                  <a:srgbClr val="FF0000"/>
                </a:solidFill>
                <a:latin typeface="Times New Roman" panose="02020603050405020304" pitchFamily="18" charset="0"/>
                <a:cs typeface="Times New Roman" panose="02020603050405020304" pitchFamily="18" charset="0"/>
              </a:rPr>
              <a:t>Д</a:t>
            </a:r>
            <a:r>
              <a:rPr lang="kk-KZ" sz="2800" b="1" i="1" dirty="0" smtClean="0">
                <a:solidFill>
                  <a:srgbClr val="FF0000"/>
                </a:solidFill>
                <a:latin typeface="Times New Roman" panose="02020603050405020304" pitchFamily="18" charset="0"/>
                <a:cs typeface="Times New Roman" panose="02020603050405020304" pitchFamily="18" charset="0"/>
              </a:rPr>
              <a:t>әрігер </a:t>
            </a:r>
            <a:r>
              <a:rPr lang="ru-RU" sz="2800" b="1" i="1" dirty="0" err="1" smtClean="0">
                <a:solidFill>
                  <a:srgbClr val="FF0000"/>
                </a:solidFill>
                <a:latin typeface="Times New Roman" panose="02020603050405020304" pitchFamily="18" charset="0"/>
                <a:cs typeface="Times New Roman" panose="02020603050405020304" pitchFamily="18" charset="0"/>
              </a:rPr>
              <a:t>мамандығының</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әлемі</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smtClean="0">
                <a:solidFill>
                  <a:srgbClr val="FF0000"/>
                </a:solidFill>
                <a:latin typeface="Times New Roman" panose="02020603050405020304" pitchFamily="18" charset="0"/>
                <a:cs typeface="Times New Roman" panose="02020603050405020304" pitchFamily="18" charset="0"/>
              </a:rPr>
              <a:t>мен </a:t>
            </a:r>
            <a:r>
              <a:rPr lang="ru-RU" sz="2800" b="1" i="1" dirty="0" err="1">
                <a:solidFill>
                  <a:srgbClr val="FF0000"/>
                </a:solidFill>
                <a:latin typeface="Times New Roman" panose="02020603050405020304" pitchFamily="18" charset="0"/>
                <a:cs typeface="Times New Roman" panose="02020603050405020304" pitchFamily="18" charset="0"/>
              </a:rPr>
              <a:t>оның</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ерекшеліктері</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туралы</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дүниетанымын</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кеңейту</a:t>
            </a:r>
            <a:r>
              <a:rPr lang="ru-RU" sz="2800" b="1" i="1" dirty="0" smtClean="0">
                <a:solidFill>
                  <a:srgbClr val="FF0000"/>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Ø"/>
            </a:pPr>
            <a:endParaRPr lang="ru-RU" sz="2400" b="1" i="1" dirty="0" smtClean="0">
              <a:solidFill>
                <a:srgbClr val="FF0000"/>
              </a:solidFill>
              <a:latin typeface="Times New Roman" panose="02020603050405020304" pitchFamily="18" charset="0"/>
              <a:cs typeface="Times New Roman" panose="02020603050405020304" pitchFamily="18" charset="0"/>
            </a:endParaRPr>
          </a:p>
        </p:txBody>
      </p:sp>
      <p:pic>
        <p:nvPicPr>
          <p:cNvPr id="6" name="Picture 4" descr="Гифка прозрачный болезнь гиф картинка, скачать анимированный gif на GIFER  от Doomhamme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4520473"/>
            <a:ext cx="2926290" cy="2553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4" name="Picture 2" descr="C:\Documents and Settings\User\Рабочий стол\Доктор фон Кымбат.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Скругленный прямоугольник 6"/>
          <p:cNvSpPr/>
          <p:nvPr/>
        </p:nvSpPr>
        <p:spPr>
          <a:xfrm>
            <a:off x="714348" y="714356"/>
            <a:ext cx="7643866" cy="52149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3600" b="1" dirty="0" smtClean="0">
                <a:solidFill>
                  <a:srgbClr val="FF0000"/>
                </a:solidFill>
                <a:latin typeface="Times New Roman" pitchFamily="18" charset="0"/>
                <a:cs typeface="Times New Roman" pitchFamily="18" charset="0"/>
              </a:rPr>
              <a:t>                   </a:t>
            </a:r>
          </a:p>
          <a:p>
            <a:pPr algn="ctr"/>
            <a:endParaRPr lang="kk-KZ" sz="3600" b="1" dirty="0" smtClean="0">
              <a:solidFill>
                <a:srgbClr val="FF0000"/>
              </a:solidFill>
              <a:latin typeface="Times New Roman" pitchFamily="18" charset="0"/>
              <a:cs typeface="Times New Roman" pitchFamily="18" charset="0"/>
            </a:endParaRPr>
          </a:p>
          <a:p>
            <a:pPr algn="ctr"/>
            <a:r>
              <a:rPr lang="kk-KZ" sz="3600" b="1" dirty="0" smtClean="0">
                <a:solidFill>
                  <a:srgbClr val="FF0000"/>
                </a:solidFill>
                <a:latin typeface="Times New Roman" pitchFamily="18" charset="0"/>
                <a:cs typeface="Times New Roman" pitchFamily="18" charset="0"/>
              </a:rPr>
              <a:t>Міндеттері:</a:t>
            </a:r>
          </a:p>
          <a:p>
            <a:pPr algn="ctr"/>
            <a:endParaRPr lang="kk-KZ" sz="3600" b="1" dirty="0">
              <a:solidFill>
                <a:srgbClr val="002060"/>
              </a:solidFill>
              <a:latin typeface="Times New Roman" pitchFamily="18" charset="0"/>
              <a:cs typeface="Times New Roman" pitchFamily="18" charset="0"/>
            </a:endParaRPr>
          </a:p>
          <a:p>
            <a:endParaRPr lang="kk-KZ" sz="36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002060"/>
              </a:solidFill>
              <a:latin typeface="Times New Roman" pitchFamily="18" charset="0"/>
              <a:cs typeface="Times New Roman" pitchFamily="18" charset="0"/>
            </a:endParaRPr>
          </a:p>
          <a:p>
            <a:endParaRPr lang="kk-KZ" sz="2800" b="1" dirty="0">
              <a:solidFill>
                <a:srgbClr val="002060"/>
              </a:solidFill>
              <a:latin typeface="Times New Roman" pitchFamily="18" charset="0"/>
              <a:cs typeface="Times New Roman" pitchFamily="18" charset="0"/>
            </a:endParaRPr>
          </a:p>
          <a:p>
            <a:endParaRPr lang="kk-KZ" sz="2800" b="1" dirty="0" smtClean="0">
              <a:solidFill>
                <a:srgbClr val="FF0000"/>
              </a:solidFill>
              <a:latin typeface="Times New Roman" pitchFamily="18" charset="0"/>
              <a:cs typeface="Times New Roman" pitchFamily="18" charset="0"/>
            </a:endParaRPr>
          </a:p>
        </p:txBody>
      </p:sp>
      <p:sp>
        <p:nvSpPr>
          <p:cNvPr id="8" name="Прямоугольник 7"/>
          <p:cNvSpPr/>
          <p:nvPr/>
        </p:nvSpPr>
        <p:spPr>
          <a:xfrm>
            <a:off x="971600" y="1600200"/>
            <a:ext cx="6984776" cy="3785652"/>
          </a:xfrm>
          <a:prstGeom prst="rect">
            <a:avLst/>
          </a:prstGeom>
        </p:spPr>
        <p:txBody>
          <a:bodyPr wrap="square">
            <a:spAutoFit/>
          </a:bodyPr>
          <a:lstStyle/>
          <a:p>
            <a:pPr marL="342900" indent="-342900">
              <a:buFont typeface="Wingdings" panose="05000000000000000000" pitchFamily="2" charset="2"/>
              <a:buChar char="Ø"/>
            </a:pPr>
            <a:r>
              <a:rPr lang="ru-RU" sz="2800" b="1" i="1" dirty="0" err="1" smtClean="0">
                <a:solidFill>
                  <a:srgbClr val="FF0000"/>
                </a:solidFill>
                <a:latin typeface="Times New Roman" panose="02020603050405020304" pitchFamily="18" charset="0"/>
                <a:cs typeface="Times New Roman" panose="02020603050405020304" pitchFamily="18" charset="0"/>
              </a:rPr>
              <a:t>Мамандықты</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талдай</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және</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таңдай</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білуге</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үйрену</a:t>
            </a:r>
            <a:r>
              <a:rPr lang="ru-RU" sz="2800" b="1" i="1" dirty="0" smtClean="0">
                <a:solidFill>
                  <a:srgbClr val="FF0000"/>
                </a:solidFill>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Ø"/>
            </a:pPr>
            <a:endParaRPr lang="ru-RU" sz="2800" b="1" i="1" dirty="0" smtClean="0">
              <a:solidFill>
                <a:srgbClr val="FF0000"/>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ru-RU" sz="2800" b="1" i="1" dirty="0" err="1">
                <a:solidFill>
                  <a:srgbClr val="FF0000"/>
                </a:solidFill>
                <a:latin typeface="Times New Roman" panose="02020603050405020304" pitchFamily="18" charset="0"/>
                <a:cs typeface="Times New Roman" panose="02020603050405020304" pitchFamily="18" charset="0"/>
              </a:rPr>
              <a:t>Оқушыны</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өзінің</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қабілетін</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бейімін</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қызығушылығын</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мамандыққа</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сай</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тани</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a:solidFill>
                  <a:srgbClr val="FF0000"/>
                </a:solidFill>
                <a:latin typeface="Times New Roman" panose="02020603050405020304" pitchFamily="18" charset="0"/>
                <a:cs typeface="Times New Roman" panose="02020603050405020304" pitchFamily="18" charset="0"/>
              </a:rPr>
              <a:t>білуге</a:t>
            </a:r>
            <a:r>
              <a:rPr lang="ru-RU" sz="2800" b="1" i="1" dirty="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үйрену</a:t>
            </a:r>
            <a:r>
              <a:rPr lang="ru-RU" sz="2800" b="1" i="1" dirty="0" smtClean="0">
                <a:solidFill>
                  <a:srgbClr val="FF0000"/>
                </a:solidFill>
                <a:latin typeface="Times New Roman" panose="02020603050405020304" pitchFamily="18" charset="0"/>
                <a:cs typeface="Times New Roman" panose="02020603050405020304" pitchFamily="18" charset="0"/>
              </a:rPr>
              <a:t>;</a:t>
            </a:r>
          </a:p>
          <a:p>
            <a:r>
              <a:rPr lang="ru-RU" sz="2400" b="1" i="1" dirty="0">
                <a:solidFill>
                  <a:srgbClr val="FF0000"/>
                </a:solidFill>
                <a:latin typeface="Times New Roman" panose="02020603050405020304" pitchFamily="18" charset="0"/>
                <a:cs typeface="Times New Roman" panose="02020603050405020304" pitchFamily="18" charset="0"/>
              </a:rPr>
              <a:t/>
            </a:r>
            <a:br>
              <a:rPr lang="ru-RU" sz="2400" b="1" i="1" dirty="0">
                <a:solidFill>
                  <a:srgbClr val="FF0000"/>
                </a:solidFill>
                <a:latin typeface="Times New Roman" panose="02020603050405020304" pitchFamily="18" charset="0"/>
                <a:cs typeface="Times New Roman" panose="02020603050405020304" pitchFamily="18" charset="0"/>
              </a:rPr>
            </a:br>
            <a:r>
              <a:rPr lang="ru-RU" sz="2400" b="1" i="1" dirty="0">
                <a:solidFill>
                  <a:srgbClr val="FF0000"/>
                </a:solidFill>
                <a:latin typeface="Times New Roman" panose="02020603050405020304" pitchFamily="18" charset="0"/>
                <a:cs typeface="Times New Roman" panose="02020603050405020304" pitchFamily="18" charset="0"/>
              </a:rPr>
              <a:t/>
            </a:r>
            <a:br>
              <a:rPr lang="ru-RU" sz="2400" b="1" i="1" dirty="0">
                <a:solidFill>
                  <a:srgbClr val="FF0000"/>
                </a:solidFill>
                <a:latin typeface="Times New Roman" panose="02020603050405020304" pitchFamily="18" charset="0"/>
                <a:cs typeface="Times New Roman" panose="02020603050405020304" pitchFamily="18" charset="0"/>
              </a:rPr>
            </a:br>
            <a:endParaRPr lang="ru-RU" sz="2400" b="1" i="1" dirty="0">
              <a:solidFill>
                <a:srgbClr val="FF0000"/>
              </a:solidFill>
              <a:latin typeface="Times New Roman" panose="02020603050405020304" pitchFamily="18" charset="0"/>
              <a:cs typeface="Times New Roman" panose="02020603050405020304" pitchFamily="18" charset="0"/>
            </a:endParaRPr>
          </a:p>
        </p:txBody>
      </p:sp>
      <p:pic>
        <p:nvPicPr>
          <p:cNvPr id="9" name="Picture 4" descr="Гифка прозрачный болезнь гиф картинка, скачать анимированный gif на GIFER  от Doomhamme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4520473"/>
            <a:ext cx="2926290" cy="255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5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Documents and Settings\User\Рабочий стол\Доктор фон Кымбат.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2" name="AutoShape 2" descr="[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TextBox 13"/>
          <p:cNvSpPr txBox="1"/>
          <p:nvPr/>
        </p:nvSpPr>
        <p:spPr>
          <a:xfrm>
            <a:off x="307975" y="140624"/>
            <a:ext cx="8512496" cy="3539430"/>
          </a:xfrm>
          <a:prstGeom prst="rect">
            <a:avLst/>
          </a:prstGeom>
          <a:noFill/>
        </p:spPr>
        <p:txBody>
          <a:bodyPr wrap="square" rtlCol="0">
            <a:spAutoFit/>
          </a:bodyPr>
          <a:lstStyle/>
          <a:p>
            <a:r>
              <a:rPr lang="kk-KZ" sz="2800" b="1" i="1" dirty="0" smtClean="0">
                <a:solidFill>
                  <a:srgbClr val="FF0000"/>
                </a:solidFill>
                <a:latin typeface="Times New Roman" panose="02020603050405020304" pitchFamily="18" charset="0"/>
                <a:cs typeface="Times New Roman" panose="02020603050405020304" pitchFamily="18" charset="0"/>
              </a:rPr>
              <a:t>Менің анам Ахметова Алтын Серикбековна Саяқ кентінде медбике болып істеген. Анамның жолын қуып, мен болашақ дәрігер мамандығын таңдадым.Себебі мен елімізде ешкімнің ауырғанын қаламаймын.Бәріміздің деніміз сау болғанын қалаймын.Мен адамдарды өз қолыммен емдегім келеді.Науқастардың ауырған жерін жазып, кішкене болса да көмегімді тигізгім келеді.</a:t>
            </a:r>
            <a:endParaRPr lang="ru-RU" sz="2800" b="1" i="1" dirty="0">
              <a:solidFill>
                <a:srgbClr val="FF0000"/>
              </a:solidFill>
              <a:latin typeface="Times New Roman" panose="02020603050405020304" pitchFamily="18" charset="0"/>
              <a:cs typeface="Times New Roman" panose="02020603050405020304" pitchFamily="18" charset="0"/>
            </a:endParaRPr>
          </a:p>
        </p:txBody>
      </p:sp>
      <p:sp>
        <p:nvSpPr>
          <p:cNvPr id="15" name="AutoShape 4" descr="[Phot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 name="Рисунок 19"/>
          <p:cNvPicPr>
            <a:picLocks noChangeAspect="1"/>
          </p:cNvPicPr>
          <p:nvPr/>
        </p:nvPicPr>
        <p:blipFill>
          <a:blip r:embed="rId3"/>
          <a:stretch>
            <a:fillRect/>
          </a:stretch>
        </p:blipFill>
        <p:spPr>
          <a:xfrm>
            <a:off x="1619672" y="3666942"/>
            <a:ext cx="2205790" cy="2937426"/>
          </a:xfrm>
          <a:prstGeom prst="rect">
            <a:avLst/>
          </a:prstGeom>
          <a:ln>
            <a:noFill/>
          </a:ln>
          <a:effectLst>
            <a:softEdge rad="112500"/>
          </a:effectLst>
        </p:spPr>
      </p:pic>
      <p:sp>
        <p:nvSpPr>
          <p:cNvPr id="21" name="AutoShape 6" descr="[Phot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2" name="Рисунок 21"/>
          <p:cNvPicPr>
            <a:picLocks noChangeAspect="1"/>
          </p:cNvPicPr>
          <p:nvPr/>
        </p:nvPicPr>
        <p:blipFill>
          <a:blip r:embed="rId4"/>
          <a:stretch>
            <a:fillRect/>
          </a:stretch>
        </p:blipFill>
        <p:spPr>
          <a:xfrm>
            <a:off x="4376401" y="3664773"/>
            <a:ext cx="2137466" cy="2924314"/>
          </a:xfrm>
          <a:prstGeom prst="rect">
            <a:avLst/>
          </a:prstGeom>
          <a:ln>
            <a:noFill/>
          </a:ln>
          <a:effectLst>
            <a:softEdge rad="112500"/>
          </a:effectLst>
        </p:spPr>
      </p:pic>
      <p:pic>
        <p:nvPicPr>
          <p:cNvPr id="10" name="Picture 4" descr="Гифка прозрачный болезнь гиф картинка, скачать анимированный gif на GIFER  от Doomhamme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4520473"/>
            <a:ext cx="2926290" cy="255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427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Documents and Settings\User\Рабочий стол\Доктор фон Кымбат.jpg"/>
          <p:cNvPicPr>
            <a:picLocks noChangeAspect="1" noChangeArrowheads="1"/>
          </p:cNvPicPr>
          <p:nvPr/>
        </p:nvPicPr>
        <p:blipFill>
          <a:blip r:embed="rId4"/>
          <a:srcRect/>
          <a:stretch>
            <a:fillRect/>
          </a:stretch>
        </p:blipFill>
        <p:spPr bwMode="auto">
          <a:xfrm>
            <a:off x="18927" y="0"/>
            <a:ext cx="9144000" cy="6858000"/>
          </a:xfrm>
          <a:prstGeom prst="rect">
            <a:avLst/>
          </a:prstGeom>
          <a:noFill/>
        </p:spPr>
      </p:pic>
      <p:pic>
        <p:nvPicPr>
          <p:cNvPr id="7" name="t_video547438819047742153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4250" r="34250"/>
          <a:stretch/>
        </p:blipFill>
        <p:spPr>
          <a:xfrm>
            <a:off x="467544" y="497310"/>
            <a:ext cx="3672408" cy="56574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4" descr="Гифка прозрачный болезнь гиф картинка, скачать анимированный gif на GIFER  от Doomhamme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444208" y="4520473"/>
            <a:ext cx="2926290" cy="25535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535488" y="692696"/>
            <a:ext cx="4231903" cy="2308324"/>
          </a:xfrm>
          <a:prstGeom prst="rect">
            <a:avLst/>
          </a:prstGeom>
          <a:noFill/>
        </p:spPr>
        <p:txBody>
          <a:bodyPr wrap="square" rtlCol="0">
            <a:spAutoFit/>
          </a:bodyPr>
          <a:lstStyle/>
          <a:p>
            <a:pPr algn="ctr"/>
            <a:r>
              <a:rPr lang="kk-KZ" sz="3600" b="1" i="1" dirty="0" smtClean="0">
                <a:solidFill>
                  <a:srgbClr val="FF0000"/>
                </a:solidFill>
                <a:latin typeface="Times New Roman" pitchFamily="18" charset="0"/>
                <a:cs typeface="Times New Roman" pitchFamily="18" charset="0"/>
              </a:rPr>
              <a:t>Емханада анамның науқасты қабылдау барысы неден тұрады екен?</a:t>
            </a:r>
            <a:endParaRPr lang="ru-RU" sz="36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869686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100000">
                <p:cTn id="7" fill="hold" display="0">
                  <p:stCondLst>
                    <p:cond delay="indefinite"/>
                  </p:stCondLst>
                </p:cTn>
                <p:tgtEl>
                  <p:spTgt spid="7"/>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User\Рабочий стол\Доктор фон Кымбат.jpg"/>
          <p:cNvPicPr>
            <a:picLocks noChangeAspect="1" noChangeArrowheads="1"/>
          </p:cNvPicPr>
          <p:nvPr/>
        </p:nvPicPr>
        <p:blipFill>
          <a:blip r:embed="rId2"/>
          <a:srcRect/>
          <a:stretch>
            <a:fillRect/>
          </a:stretch>
        </p:blipFill>
        <p:spPr bwMode="auto">
          <a:xfrm>
            <a:off x="38334" y="0"/>
            <a:ext cx="9144000" cy="6858000"/>
          </a:xfrm>
          <a:prstGeom prst="rect">
            <a:avLst/>
          </a:prstGeom>
          <a:noFill/>
        </p:spPr>
      </p:pic>
      <p:pic>
        <p:nvPicPr>
          <p:cNvPr id="5" name="Picture 4" descr="Гифка прозрачный болезнь гиф картинка, скачать анимированный gif на GIFER  от Doomhamme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4520473"/>
            <a:ext cx="2926290" cy="255355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p:cNvPicPr>
            <a:picLocks noChangeAspect="1"/>
          </p:cNvPicPr>
          <p:nvPr/>
        </p:nvPicPr>
        <p:blipFill>
          <a:blip r:embed="rId4"/>
          <a:stretch>
            <a:fillRect/>
          </a:stretch>
        </p:blipFill>
        <p:spPr>
          <a:xfrm>
            <a:off x="460375" y="312738"/>
            <a:ext cx="1714500" cy="304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Рисунок 7"/>
          <p:cNvPicPr>
            <a:picLocks noChangeAspect="1"/>
          </p:cNvPicPr>
          <p:nvPr/>
        </p:nvPicPr>
        <p:blipFill>
          <a:blip r:embed="rId5"/>
          <a:stretch>
            <a:fillRect/>
          </a:stretch>
        </p:blipFill>
        <p:spPr>
          <a:xfrm>
            <a:off x="2712261" y="1928161"/>
            <a:ext cx="1714500" cy="304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AutoShape 4" descr="[Phot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 name="Рисунок 9"/>
          <p:cNvPicPr>
            <a:picLocks noChangeAspect="1"/>
          </p:cNvPicPr>
          <p:nvPr/>
        </p:nvPicPr>
        <p:blipFill>
          <a:blip r:embed="rId6"/>
          <a:stretch>
            <a:fillRect/>
          </a:stretch>
        </p:blipFill>
        <p:spPr>
          <a:xfrm>
            <a:off x="4729708" y="381000"/>
            <a:ext cx="1714500" cy="304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Рисунок 10"/>
          <p:cNvPicPr>
            <a:picLocks noChangeAspect="1"/>
          </p:cNvPicPr>
          <p:nvPr/>
        </p:nvPicPr>
        <p:blipFill>
          <a:blip r:embed="rId7"/>
          <a:stretch>
            <a:fillRect/>
          </a:stretch>
        </p:blipFill>
        <p:spPr>
          <a:xfrm>
            <a:off x="725366" y="3536982"/>
            <a:ext cx="1714500" cy="304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AutoShape 6" descr="[Phot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3" name="Рисунок 12"/>
          <p:cNvPicPr>
            <a:picLocks noChangeAspect="1"/>
          </p:cNvPicPr>
          <p:nvPr/>
        </p:nvPicPr>
        <p:blipFill>
          <a:blip r:embed="rId8"/>
          <a:stretch>
            <a:fillRect/>
          </a:stretch>
        </p:blipFill>
        <p:spPr>
          <a:xfrm>
            <a:off x="7050103" y="1388336"/>
            <a:ext cx="1714500" cy="304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Рисунок 13"/>
          <p:cNvPicPr>
            <a:picLocks noChangeAspect="1"/>
          </p:cNvPicPr>
          <p:nvPr/>
        </p:nvPicPr>
        <p:blipFill>
          <a:blip r:embed="rId9"/>
          <a:stretch>
            <a:fillRect/>
          </a:stretch>
        </p:blipFill>
        <p:spPr>
          <a:xfrm>
            <a:off x="5074452" y="3646809"/>
            <a:ext cx="1714500" cy="3048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298227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User\Рабочий стол\Доктор фон Кымбат.jpg"/>
          <p:cNvPicPr>
            <a:picLocks noChangeAspect="1" noChangeArrowheads="1"/>
          </p:cNvPicPr>
          <p:nvPr/>
        </p:nvPicPr>
        <p:blipFill>
          <a:blip r:embed="rId2"/>
          <a:srcRect/>
          <a:stretch>
            <a:fillRect/>
          </a:stretch>
        </p:blipFill>
        <p:spPr bwMode="auto">
          <a:xfrm>
            <a:off x="38334" y="0"/>
            <a:ext cx="9144000" cy="6858000"/>
          </a:xfrm>
          <a:prstGeom prst="rect">
            <a:avLst/>
          </a:prstGeom>
          <a:noFill/>
        </p:spPr>
      </p:pic>
      <p:sp>
        <p:nvSpPr>
          <p:cNvPr id="5" name="TextBox 4"/>
          <p:cNvSpPr txBox="1"/>
          <p:nvPr/>
        </p:nvSpPr>
        <p:spPr>
          <a:xfrm>
            <a:off x="611560" y="548680"/>
            <a:ext cx="8280920" cy="5078313"/>
          </a:xfrm>
          <a:prstGeom prst="rect">
            <a:avLst/>
          </a:prstGeom>
          <a:noFill/>
        </p:spPr>
        <p:txBody>
          <a:bodyPr wrap="square" rtlCol="0">
            <a:spAutoFit/>
          </a:bodyPr>
          <a:lstStyle/>
          <a:p>
            <a:r>
              <a:rPr lang="ru-RU" sz="3600" b="1" i="1" dirty="0" err="1" smtClean="0">
                <a:solidFill>
                  <a:srgbClr val="FF0000"/>
                </a:solidFill>
                <a:latin typeface="Times New Roman" panose="02020603050405020304" pitchFamily="18" charset="0"/>
                <a:cs typeface="Times New Roman" panose="02020603050405020304" pitchFamily="18" charset="0"/>
              </a:rPr>
              <a:t>Жобамды</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мына</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сөздермен</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аяқтағым</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келеді</a:t>
            </a:r>
            <a:r>
              <a:rPr lang="ru-RU" sz="3600" b="1" i="1" dirty="0" smtClean="0">
                <a:solidFill>
                  <a:srgbClr val="FF0000"/>
                </a:solidFill>
                <a:latin typeface="Times New Roman" panose="02020603050405020304" pitchFamily="18" charset="0"/>
                <a:cs typeface="Times New Roman" panose="02020603050405020304" pitchFamily="18" charset="0"/>
              </a:rPr>
              <a:t>:</a:t>
            </a:r>
          </a:p>
          <a:p>
            <a:endParaRPr lang="ru-RU" sz="3600" b="1" i="1" dirty="0">
              <a:solidFill>
                <a:srgbClr val="FF0000"/>
              </a:solidFill>
              <a:latin typeface="Times New Roman" panose="02020603050405020304" pitchFamily="18" charset="0"/>
              <a:cs typeface="Times New Roman" panose="02020603050405020304" pitchFamily="18" charset="0"/>
            </a:endParaRPr>
          </a:p>
          <a:p>
            <a:r>
              <a:rPr lang="ru-RU" sz="3600" b="1" i="1" dirty="0" err="1" smtClean="0">
                <a:solidFill>
                  <a:srgbClr val="FF0000"/>
                </a:solidFill>
                <a:latin typeface="Times New Roman" panose="02020603050405020304" pitchFamily="18" charset="0"/>
                <a:cs typeface="Times New Roman" panose="02020603050405020304" pitchFamily="18" charset="0"/>
              </a:rPr>
              <a:t>Қандай</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маман</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иесі</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болсаңыз</a:t>
            </a:r>
            <a:r>
              <a:rPr lang="ru-RU" sz="3600" b="1" i="1" dirty="0" smtClean="0">
                <a:solidFill>
                  <a:srgbClr val="FF0000"/>
                </a:solidFill>
                <a:latin typeface="Times New Roman" panose="02020603050405020304" pitchFamily="18" charset="0"/>
                <a:cs typeface="Times New Roman" panose="02020603050405020304" pitchFamily="18" charset="0"/>
              </a:rPr>
              <a:t>  да, </a:t>
            </a:r>
            <a:r>
              <a:rPr lang="ru-RU" sz="3600" b="1" i="1" dirty="0" err="1" smtClean="0">
                <a:solidFill>
                  <a:srgbClr val="FF0000"/>
                </a:solidFill>
                <a:latin typeface="Times New Roman" panose="02020603050405020304" pitchFamily="18" charset="0"/>
                <a:cs typeface="Times New Roman" panose="02020603050405020304" pitchFamily="18" charset="0"/>
              </a:rPr>
              <a:t>өз</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таңдауыңызға</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адал</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болыңыз</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Өз</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мамандығыңызды</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сүйе</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біліңіз.Өйткені</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мамандыққа</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деген</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сүйіспеншілік</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болашақта</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үлкен</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белестерге</a:t>
            </a:r>
            <a:r>
              <a:rPr lang="ru-RU" sz="3600" b="1" i="1" dirty="0" smtClean="0">
                <a:solidFill>
                  <a:srgbClr val="FF0000"/>
                </a:solidFill>
                <a:latin typeface="Times New Roman" panose="02020603050405020304" pitchFamily="18" charset="0"/>
                <a:cs typeface="Times New Roman" panose="02020603050405020304" pitchFamily="18" charset="0"/>
              </a:rPr>
              <a:t> </a:t>
            </a:r>
            <a:r>
              <a:rPr lang="ru-RU" sz="3600" b="1" i="1" dirty="0" err="1" smtClean="0">
                <a:solidFill>
                  <a:srgbClr val="FF0000"/>
                </a:solidFill>
                <a:latin typeface="Times New Roman" panose="02020603050405020304" pitchFamily="18" charset="0"/>
                <a:cs typeface="Times New Roman" panose="02020603050405020304" pitchFamily="18" charset="0"/>
              </a:rPr>
              <a:t>жеткізеді</a:t>
            </a:r>
            <a:r>
              <a:rPr lang="ru-RU" sz="3600" b="1" i="1" dirty="0" smtClean="0">
                <a:solidFill>
                  <a:srgbClr val="FF0000"/>
                </a:solidFill>
                <a:latin typeface="Times New Roman" panose="02020603050405020304" pitchFamily="18" charset="0"/>
                <a:cs typeface="Times New Roman" panose="02020603050405020304" pitchFamily="18" charset="0"/>
              </a:rPr>
              <a:t>.  </a:t>
            </a:r>
            <a:endParaRPr lang="ru-RU" sz="36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86840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69489445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1769</TotalTime>
  <Words>165</Words>
  <Application>Microsoft Office PowerPoint</Application>
  <PresentationFormat>Экран (4:3)</PresentationFormat>
  <Paragraphs>52</Paragraphs>
  <Slides>8</Slides>
  <Notes>0</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Пользователь</cp:lastModifiedBy>
  <cp:revision>35</cp:revision>
  <dcterms:modified xsi:type="dcterms:W3CDTF">2021-04-21T19:31:16Z</dcterms:modified>
</cp:coreProperties>
</file>