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13">
  <p:sldMasterIdLst>
    <p:sldMasterId id="2147483648" r:id="rId1"/>
  </p:sldMasterIdLst>
  <p:handoutMasterIdLst>
    <p:handoutMasterId r:id="rId40"/>
  </p:handoutMasterIdLst>
  <p:sldIdLst>
    <p:sldId id="256" r:id="rId2"/>
    <p:sldId id="257" r:id="rId3"/>
    <p:sldId id="262" r:id="rId4"/>
    <p:sldId id="263" r:id="rId5"/>
    <p:sldId id="264" r:id="rId6"/>
    <p:sldId id="265" r:id="rId7"/>
    <p:sldId id="266" r:id="rId8"/>
    <p:sldId id="268" r:id="rId9"/>
    <p:sldId id="269" r:id="rId10"/>
    <p:sldId id="297" r:id="rId11"/>
    <p:sldId id="270" r:id="rId12"/>
    <p:sldId id="271" r:id="rId13"/>
    <p:sldId id="272" r:id="rId14"/>
    <p:sldId id="273" r:id="rId15"/>
    <p:sldId id="274" r:id="rId16"/>
    <p:sldId id="275" r:id="rId17"/>
    <p:sldId id="276" r:id="rId18"/>
    <p:sldId id="277" r:id="rId19"/>
    <p:sldId id="278" r:id="rId20"/>
    <p:sldId id="279" r:id="rId21"/>
    <p:sldId id="280" r:id="rId22"/>
    <p:sldId id="281" r:id="rId23"/>
    <p:sldId id="282" r:id="rId24"/>
    <p:sldId id="283" r:id="rId25"/>
    <p:sldId id="284" r:id="rId26"/>
    <p:sldId id="285" r:id="rId27"/>
    <p:sldId id="286" r:id="rId28"/>
    <p:sldId id="287" r:id="rId29"/>
    <p:sldId id="288" r:id="rId30"/>
    <p:sldId id="289" r:id="rId31"/>
    <p:sldId id="290" r:id="rId32"/>
    <p:sldId id="291" r:id="rId33"/>
    <p:sldId id="292" r:id="rId34"/>
    <p:sldId id="293" r:id="rId35"/>
    <p:sldId id="294" r:id="rId36"/>
    <p:sldId id="295" r:id="rId37"/>
    <p:sldId id="296" r:id="rId38"/>
    <p:sldId id="261" r:id="rId39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16DA210-FB5B-4158-B5E0-FEB733F419BA}" styleName="Светлый стиль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DA37D80-6434-44D0-A028-1B22A696006F}" styleName="Светлый стиль 3 — акцент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25" autoAdjust="0"/>
    <p:restoredTop sz="93922" autoAdjust="0"/>
  </p:normalViewPr>
  <p:slideViewPr>
    <p:cSldViewPr>
      <p:cViewPr varScale="1">
        <p:scale>
          <a:sx n="68" d="100"/>
          <a:sy n="68" d="100"/>
        </p:scale>
        <p:origin x="816" y="6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49" d="100"/>
          <a:sy n="49" d="100"/>
        </p:scale>
        <p:origin x="1842" y="60"/>
      </p:cViewPr>
      <p:guideLst/>
    </p:cSldViewPr>
  </p:notesViewPr>
  <p:gridSpacing cx="45000" cy="450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heme" Target="theme/theme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>
            <a:extLst>
              <a:ext uri="{FF2B5EF4-FFF2-40B4-BE49-F238E27FC236}">
                <a16:creationId xmlns:a16="http://schemas.microsoft.com/office/drawing/2014/main" id="{64841CAF-A07E-41D8-BD8F-52F73295D5F9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0188BD95-FBAB-4D16-BD86-CE51C9507094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DA3847C-6236-49F0-8959-82DC0EBC11ED}" type="datetimeFigureOut">
              <a:rPr lang="ru-RU" smtClean="0"/>
              <a:t>13.01.2022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F7E1B677-B06C-4E64-BFEC-82AE7D552DC3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9768CD68-BDDA-40E2-B24A-A8ACE53D9EB8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A08E3F0-51D1-4467-BF31-1BD72ECE435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0180215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4EEB5F3-46D5-4827-9176-87B3ED40876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E9C46714-EA01-4BA8-B3F4-1804E1ADDE4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7FFA0AC6-9EBA-40E1-BBC8-87B9F008BC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89DCA0-1BB0-4A78-B9FD-CBA4791AF177}" type="datetimeFigureOut">
              <a:rPr lang="ru-RU" smtClean="0"/>
              <a:t>13.01.2022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BDAAFA1-B9E1-4CF6-9E6D-8761377676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2847870-C82B-4F62-91CF-02C2A8DE68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941388-63F8-4FEC-99A6-4E4A5CF5E88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390091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4F60D616-074D-47B4-B726-E9928A98B0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89DCA0-1BB0-4A78-B9FD-CBA4791AF177}" type="datetimeFigureOut">
              <a:rPr lang="ru-RU" smtClean="0"/>
              <a:t>13.01.2022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89EA2C6B-320E-404F-B8A0-821D109328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ABFE942B-7393-4B73-A8D9-DB6C12184C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941388-63F8-4FEC-99A6-4E4A5CF5E88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734257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87CEB6D-ED6D-4526-81A8-6B48D45004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752732C-DB42-4FF4-B63F-BDB95C239D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1D427B4B-0BA1-4E32-AC35-3A7656175DD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C8EFE849-CF36-4DF7-B3AA-B5613D2784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89DCA0-1BB0-4A78-B9FD-CBA4791AF177}" type="datetimeFigureOut">
              <a:rPr lang="ru-RU" smtClean="0"/>
              <a:t>13.01.2022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00B612AF-149D-40FD-81B8-0BEF0CA21F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2186FBBA-6EDD-41C1-83F2-A92D6A1E12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941388-63F8-4FEC-99A6-4E4A5CF5E88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352420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4E0E3E9-2EA0-4F93-ACF3-69B3BFD810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28FF30DC-8368-4617-B796-6D8CD1AA939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990E88DC-1E9E-475D-B470-7C75BF6F8AD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B7651535-13B0-4736-B6E0-8114A25C32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89DCA0-1BB0-4A78-B9FD-CBA4791AF177}" type="datetimeFigureOut">
              <a:rPr lang="ru-RU" smtClean="0"/>
              <a:t>13.01.2022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A85029B0-26CA-4FD7-8F74-A591073467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5CFDCF4F-29F3-434F-93BF-7145496CAF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941388-63F8-4FEC-99A6-4E4A5CF5E88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865031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5119624-59D1-41E3-AEA2-748028B578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B761F556-4960-4FFB-84B0-6DD9DECFF68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BF3852AA-44AB-40DE-ABB5-D989F49F6D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89DCA0-1BB0-4A78-B9FD-CBA4791AF177}" type="datetimeFigureOut">
              <a:rPr lang="ru-RU" smtClean="0"/>
              <a:t>13.01.2022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FF99121-21B5-44CE-A3CC-FB750D0013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CBA2C88A-CBD1-4F5D-AFDA-B87C66F4D2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941388-63F8-4FEC-99A6-4E4A5CF5E88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596333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29D2C97F-DA00-4FE0-831A-7C4145CC871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69E203A0-4947-4CC0-B314-D5F901EC7BF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B39999C7-CA6F-4918-9A59-E4F9979B2F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89DCA0-1BB0-4A78-B9FD-CBA4791AF177}" type="datetimeFigureOut">
              <a:rPr lang="ru-RU" smtClean="0"/>
              <a:t>13.01.2022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17F7D328-60F9-4536-BF6F-A153291207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CC5CB392-EC5F-4163-9BD2-AD0959FD76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941388-63F8-4FEC-99A6-4E4A5CF5E88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884418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BCF96D8-8510-4EF3-B422-332DC57E5B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B3007763-0BB5-4DD5-BC47-1C50AB65A6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89DCA0-1BB0-4A78-B9FD-CBA4791AF177}" type="datetimeFigureOut">
              <a:rPr lang="ru-RU" smtClean="0"/>
              <a:t>13.01.2022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1048DF2C-669A-4DCA-8793-1F7410D7F8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5933E309-0F6F-484F-98FA-46AB4551E6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941388-63F8-4FEC-99A6-4E4A5CF5E88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780632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Титульный слайд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4EEB5F3-46D5-4827-9176-87B3ED40876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6000" y="4464000"/>
            <a:ext cx="9144000" cy="1305000"/>
          </a:xfrm>
        </p:spPr>
        <p:txBody>
          <a:bodyPr anchor="b"/>
          <a:lstStyle>
            <a:lvl1pPr algn="ctr">
              <a:defRPr sz="6000" b="1">
                <a:solidFill>
                  <a:schemeClr val="accent2"/>
                </a:solidFill>
                <a:effectLst/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</p:spTree>
    <p:extLst>
      <p:ext uri="{BB962C8B-B14F-4D97-AF65-F5344CB8AC3E}">
        <p14:creationId xmlns:p14="http://schemas.microsoft.com/office/powerpoint/2010/main" val="29046480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BD4EC29-EC9D-4966-9B2F-5A81BAAA14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1000" y="63255"/>
            <a:ext cx="10342800" cy="1325563"/>
          </a:xfrm>
        </p:spPr>
        <p:txBody>
          <a:bodyPr>
            <a:normAutofit/>
          </a:bodyPr>
          <a:lstStyle>
            <a:lvl1pPr>
              <a:defRPr sz="6000" b="1">
                <a:solidFill>
                  <a:schemeClr val="bg2"/>
                </a:solidFill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2AF823D-AA6C-41CE-8369-D43088671A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61000" y="2034000"/>
            <a:ext cx="10515600" cy="4097963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37337952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Заголовок и объект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>
            <a:extLst>
              <a:ext uri="{FF2B5EF4-FFF2-40B4-BE49-F238E27FC236}">
                <a16:creationId xmlns:a16="http://schemas.microsoft.com/office/drawing/2014/main" id="{9687A894-023D-4237-87D6-74D11C8743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1000" y="63255"/>
            <a:ext cx="10342800" cy="1325563"/>
          </a:xfrm>
        </p:spPr>
        <p:txBody>
          <a:bodyPr>
            <a:normAutofit/>
          </a:bodyPr>
          <a:lstStyle>
            <a:lvl1pPr>
              <a:defRPr sz="6000" b="1">
                <a:solidFill>
                  <a:schemeClr val="bg1"/>
                </a:solidFill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</p:spTree>
    <p:extLst>
      <p:ext uri="{BB962C8B-B14F-4D97-AF65-F5344CB8AC3E}">
        <p14:creationId xmlns:p14="http://schemas.microsoft.com/office/powerpoint/2010/main" val="3170312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278A106-66FA-4DD6-BAB3-B8D8393A6A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1C6B7C11-BF9E-408C-887F-6B9BC186374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0579E133-BC16-4FB3-9BC0-B6A568D981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89DCA0-1BB0-4A78-B9FD-CBA4791AF177}" type="datetimeFigureOut">
              <a:rPr lang="ru-RU" smtClean="0"/>
              <a:t>13.01.2022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F95CB5E0-055B-4886-BB25-0C7618D300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410B8AC-7215-4E96-8E27-FC440628EC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941388-63F8-4FEC-99A6-4E4A5CF5E88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895025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B456F72-33A8-4910-A853-F0EF915F06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3EF7DE8-23CA-4D99-8CC9-4903DDD552D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38C177F8-D6AF-47A0-B490-1B3CDFEE6E6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2B72E65B-AF1C-4F65-9941-D855AC96A7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89DCA0-1BB0-4A78-B9FD-CBA4791AF177}" type="datetimeFigureOut">
              <a:rPr lang="ru-RU" smtClean="0"/>
              <a:t>13.01.2022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108AAEDA-38B0-46A7-BB17-DB378E2D8E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C07335DD-857A-49BC-BF94-7878B3D9B9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941388-63F8-4FEC-99A6-4E4A5CF5E88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949900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27FFB23-FD3E-408F-A23F-4855215496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3557B89F-6135-4F2B-893F-E89610007D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F995CA68-6719-40C1-95A2-F647EA7FA46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2A4B353A-0A39-4E56-A1C1-2DDA22C594C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B2A394CB-908A-4E67-874E-EA58FD2B228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DA4D78FF-9BDC-47EE-AD08-F85FEF056D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89DCA0-1BB0-4A78-B9FD-CBA4791AF177}" type="datetimeFigureOut">
              <a:rPr lang="ru-RU" smtClean="0"/>
              <a:t>13.01.2022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8B64B697-85E0-44B7-99FA-9C7AC68592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32D574AC-5168-4E22-8835-2D38CC2BBF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941388-63F8-4FEC-99A6-4E4A5CF5E88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423505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E9317D4-8ACB-498D-8524-4257775409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358D9979-8217-47E8-9E8D-B2D0F8032B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89DCA0-1BB0-4A78-B9FD-CBA4791AF177}" type="datetimeFigureOut">
              <a:rPr lang="ru-RU" smtClean="0"/>
              <a:t>13.01.2022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987BFD1B-2793-4D83-B874-8CE6EE8A1F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5293DF3D-5BBD-49D4-B217-881FB13897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941388-63F8-4FEC-99A6-4E4A5CF5E88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582339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97ACF60-303D-438B-ADDF-FD8A00C5B5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9D57D61A-5D1E-48D1-8F9F-72DCC613125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6FE97FC-8D71-4940-B6BB-6862C765941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89DCA0-1BB0-4A78-B9FD-CBA4791AF177}" type="datetimeFigureOut">
              <a:rPr lang="ru-RU" smtClean="0"/>
              <a:t>13.01.2022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5017A4A-6BE4-47CB-9CD4-A285E2D43DB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9B2747D-D825-4A66-8A60-C4EE4BC7466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941388-63F8-4FEC-99A6-4E4A5CF5E88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882519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1" r:id="rId3"/>
    <p:sldLayoutId id="2147483650" r:id="rId4"/>
    <p:sldLayoutId id="2147483662" r:id="rId5"/>
    <p:sldLayoutId id="2147483651" r:id="rId6"/>
    <p:sldLayoutId id="2147483652" r:id="rId7"/>
    <p:sldLayoutId id="2147483653" r:id="rId8"/>
    <p:sldLayoutId id="2147483654" r:id="rId9"/>
    <p:sldLayoutId id="2147483655" r:id="rId10"/>
    <p:sldLayoutId id="2147483656" r:id="rId11"/>
    <p:sldLayoutId id="2147483657" r:id="rId12"/>
    <p:sldLayoutId id="2147483658" r:id="rId13"/>
    <p:sldLayoutId id="2147483659" r:id="rId14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4.svg"/><Relationship Id="rId7" Type="http://schemas.openxmlformats.org/officeDocument/2006/relationships/image" Target="../media/image8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7.png"/><Relationship Id="rId5" Type="http://schemas.openxmlformats.org/officeDocument/2006/relationships/image" Target="../media/image6.svg"/><Relationship Id="rId4" Type="http://schemas.openxmlformats.org/officeDocument/2006/relationships/image" Target="../media/image5.png"/><Relationship Id="rId9" Type="http://schemas.openxmlformats.org/officeDocument/2006/relationships/image" Target="../media/image10.sv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png"/><Relationship Id="rId3" Type="http://schemas.openxmlformats.org/officeDocument/2006/relationships/image" Target="../media/image12.svg"/><Relationship Id="rId7" Type="http://schemas.openxmlformats.org/officeDocument/2006/relationships/image" Target="../media/image16.sv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15.png"/><Relationship Id="rId5" Type="http://schemas.openxmlformats.org/officeDocument/2006/relationships/image" Target="../media/image14.svg"/><Relationship Id="rId4" Type="http://schemas.openxmlformats.org/officeDocument/2006/relationships/image" Target="../media/image13.png"/><Relationship Id="rId9" Type="http://schemas.openxmlformats.org/officeDocument/2006/relationships/image" Target="../media/image18.sv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49DE0BE0-A2C4-4428-86D8-D9DE377D540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6000" y="4464000"/>
            <a:ext cx="7650000" cy="1305000"/>
          </a:xfrm>
        </p:spPr>
        <p:txBody>
          <a:bodyPr>
            <a:normAutofit fontScale="90000"/>
          </a:bodyPr>
          <a:lstStyle/>
          <a:p>
            <a:r>
              <a:rPr lang="ru-RU" sz="8000" dirty="0"/>
              <a:t>Правила аттестации педагогов</a:t>
            </a:r>
            <a:br>
              <a:rPr lang="ru-RU" sz="8000" dirty="0"/>
            </a:br>
            <a:r>
              <a:rPr lang="ru-RU" sz="8000" dirty="0"/>
              <a:t>2022 год</a:t>
            </a:r>
          </a:p>
        </p:txBody>
      </p:sp>
    </p:spTree>
    <p:extLst>
      <p:ext uri="{BB962C8B-B14F-4D97-AF65-F5344CB8AC3E}">
        <p14:creationId xmlns:p14="http://schemas.microsoft.com/office/powerpoint/2010/main" val="11178443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id="{2635B919-D8E5-4131-95B7-8B98C212645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84157187"/>
              </p:ext>
            </p:extLst>
          </p:nvPr>
        </p:nvGraphicFramePr>
        <p:xfrm>
          <a:off x="336000" y="182973"/>
          <a:ext cx="11429999" cy="648170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30385">
                  <a:extLst>
                    <a:ext uri="{9D8B030D-6E8A-4147-A177-3AD203B41FA5}">
                      <a16:colId xmlns:a16="http://schemas.microsoft.com/office/drawing/2014/main" val="1070800472"/>
                    </a:ext>
                  </a:extLst>
                </a:gridCol>
                <a:gridCol w="2149231">
                  <a:extLst>
                    <a:ext uri="{9D8B030D-6E8A-4147-A177-3AD203B41FA5}">
                      <a16:colId xmlns:a16="http://schemas.microsoft.com/office/drawing/2014/main" val="2078611047"/>
                    </a:ext>
                  </a:extLst>
                </a:gridCol>
                <a:gridCol w="4265384">
                  <a:extLst>
                    <a:ext uri="{9D8B030D-6E8A-4147-A177-3AD203B41FA5}">
                      <a16:colId xmlns:a16="http://schemas.microsoft.com/office/drawing/2014/main" val="926854411"/>
                    </a:ext>
                  </a:extLst>
                </a:gridCol>
                <a:gridCol w="1815961">
                  <a:extLst>
                    <a:ext uri="{9D8B030D-6E8A-4147-A177-3AD203B41FA5}">
                      <a16:colId xmlns:a16="http://schemas.microsoft.com/office/drawing/2014/main" val="680829965"/>
                    </a:ext>
                  </a:extLst>
                </a:gridCol>
                <a:gridCol w="2369038">
                  <a:extLst>
                    <a:ext uri="{9D8B030D-6E8A-4147-A177-3AD203B41FA5}">
                      <a16:colId xmlns:a16="http://schemas.microsoft.com/office/drawing/2014/main" val="274027455"/>
                    </a:ext>
                  </a:extLst>
                </a:gridCol>
              </a:tblGrid>
              <a:tr h="71567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 п/п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189" marR="5318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категория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189" marR="5318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предмет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189" marR="5318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было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189" marR="5318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стало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189" marR="53189" marT="0" marB="0"/>
                </a:tc>
                <a:extLst>
                  <a:ext uri="{0D108BD9-81ED-4DB2-BD59-A6C34878D82A}">
                    <a16:rowId xmlns:a16="http://schemas.microsoft.com/office/drawing/2014/main" val="2103636380"/>
                  </a:ext>
                </a:extLst>
              </a:tr>
              <a:tr h="715670"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189" marR="53189" marT="0" marB="0"/>
                </a:tc>
                <a:tc rowSpan="2"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педагог-модератор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189" marR="5318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педагогика, методика обучения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189" marR="5318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189" marR="5318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189" marR="53189" marT="0" marB="0"/>
                </a:tc>
                <a:extLst>
                  <a:ext uri="{0D108BD9-81ED-4DB2-BD59-A6C34878D82A}">
                    <a16:rowId xmlns:a16="http://schemas.microsoft.com/office/drawing/2014/main" val="3758281499"/>
                  </a:ext>
                </a:extLst>
              </a:tr>
              <a:tr h="71567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содержание учебного предмета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189" marR="5318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</a:t>
                      </a:r>
                      <a:endParaRPr lang="ru-RU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189" marR="5318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48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189" marR="53189" marT="0" marB="0"/>
                </a:tc>
                <a:extLst>
                  <a:ext uri="{0D108BD9-81ED-4DB2-BD59-A6C34878D82A}">
                    <a16:rowId xmlns:a16="http://schemas.microsoft.com/office/drawing/2014/main" val="2759037546"/>
                  </a:ext>
                </a:extLst>
              </a:tr>
              <a:tr h="715670"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189" marR="53189" marT="0" marB="0"/>
                </a:tc>
                <a:tc rowSpan="2"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педагог-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эксперт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189" marR="5318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педагогика, методика обучения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189" marR="5318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  <a:endParaRPr lang="ru-RU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189" marR="5318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189" marR="53189" marT="0" marB="0"/>
                </a:tc>
                <a:extLst>
                  <a:ext uri="{0D108BD9-81ED-4DB2-BD59-A6C34878D82A}">
                    <a16:rowId xmlns:a16="http://schemas.microsoft.com/office/drawing/2014/main" val="982725356"/>
                  </a:ext>
                </a:extLst>
              </a:tr>
              <a:tr h="71567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содержание учебного предмета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189" marR="5318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48</a:t>
                      </a:r>
                      <a:endParaRPr lang="ru-RU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189" marR="5318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56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189" marR="53189" marT="0" marB="0"/>
                </a:tc>
                <a:extLst>
                  <a:ext uri="{0D108BD9-81ED-4DB2-BD59-A6C34878D82A}">
                    <a16:rowId xmlns:a16="http://schemas.microsoft.com/office/drawing/2014/main" val="3574888292"/>
                  </a:ext>
                </a:extLst>
              </a:tr>
              <a:tr h="715670"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3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189" marR="53189" marT="0" marB="0"/>
                </a:tc>
                <a:tc rowSpan="2"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педагог-исследователь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189" marR="5318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педагогика, методика обучения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189" marR="5318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189" marR="5318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189" marR="53189" marT="0" marB="0"/>
                </a:tc>
                <a:extLst>
                  <a:ext uri="{0D108BD9-81ED-4DB2-BD59-A6C34878D82A}">
                    <a16:rowId xmlns:a16="http://schemas.microsoft.com/office/drawing/2014/main" val="2571782204"/>
                  </a:ext>
                </a:extLst>
              </a:tr>
              <a:tr h="71567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содержание учебного предмета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189" marR="5318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52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189" marR="5318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64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189" marR="53189" marT="0" marB="0"/>
                </a:tc>
                <a:extLst>
                  <a:ext uri="{0D108BD9-81ED-4DB2-BD59-A6C34878D82A}">
                    <a16:rowId xmlns:a16="http://schemas.microsoft.com/office/drawing/2014/main" val="1340763979"/>
                  </a:ext>
                </a:extLst>
              </a:tr>
              <a:tr h="715670"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4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189" marR="53189" marT="0" marB="0"/>
                </a:tc>
                <a:tc rowSpan="2"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педагог-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мастер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189" marR="5318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педагогика, методика обучения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189" marR="5318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189" marR="5318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189" marR="53189" marT="0" marB="0"/>
                </a:tc>
                <a:extLst>
                  <a:ext uri="{0D108BD9-81ED-4DB2-BD59-A6C34878D82A}">
                    <a16:rowId xmlns:a16="http://schemas.microsoft.com/office/drawing/2014/main" val="2663055683"/>
                  </a:ext>
                </a:extLst>
              </a:tr>
              <a:tr h="71567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содержание учебного предмета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189" marR="5318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56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189" marR="5318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72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189" marR="53189" marT="0" marB="0"/>
                </a:tc>
                <a:extLst>
                  <a:ext uri="{0D108BD9-81ED-4DB2-BD59-A6C34878D82A}">
                    <a16:rowId xmlns:a16="http://schemas.microsoft.com/office/drawing/2014/main" val="238141347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413296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9E420A8-74F4-446A-9262-5BB63824B1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9A2DCBF-6FF3-47E5-B8A5-CD49D7C628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1000" y="1388818"/>
            <a:ext cx="11685600" cy="5100182"/>
          </a:xfrm>
        </p:spPr>
        <p:txBody>
          <a:bodyPr/>
          <a:lstStyle/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4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Для кандидатов без стажа, имеющих техническое и профессиональное, высшее и/или послевузовское образование по педагогическим (специальностям) направлениям: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en-US" sz="4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    </a:t>
            </a:r>
            <a:r>
              <a:rPr lang="ru-RU" sz="4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"Содержание учебного предмета":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en-US" sz="4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    </a:t>
            </a:r>
            <a:r>
              <a:rPr lang="ru-RU" sz="4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квалификационная категория "педагог" – 50 %;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en-US" sz="4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    </a:t>
            </a:r>
            <a:r>
              <a:rPr lang="ru-RU" sz="4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"Педагогика, методика обучения":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en-US" sz="4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    </a:t>
            </a:r>
            <a:r>
              <a:rPr lang="ru-RU" sz="4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квалификационная категория "педагог" – 50 %.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980107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3E53AED-18DF-4158-8617-384844B8DE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AA432BB-EE8C-4FE7-AAF9-9138379575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1000" y="1494000"/>
            <a:ext cx="11415600" cy="4637963"/>
          </a:xfrm>
        </p:spPr>
        <p:txBody>
          <a:bodyPr/>
          <a:lstStyle/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4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Время сдачи НКТ составляет: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4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для предметов "Математика", "Физика", "Химия", "Информатика" – двести сорок минут;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4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для иных педагогов – двести десять минут.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628090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49AB3C0-F078-444B-881F-D25C34C816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9957F35-D705-423A-A285-3210BF0A9E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1000" y="1388818"/>
            <a:ext cx="11685600" cy="5145182"/>
          </a:xfrm>
        </p:spPr>
        <p:txBody>
          <a:bodyPr>
            <a:normAutofit lnSpcReduction="10000"/>
          </a:bodyPr>
          <a:lstStyle/>
          <a:p>
            <a:pPr algn="just"/>
            <a:r>
              <a:rPr lang="ru-RU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При недостаточном количестве баллов на заявленную категорию при очередной аттестации педагога на присвоение (подтверждение) квалификационной категории в аттестационный период январь-май (август - декабрь) квалификационная категория сохраняется до истечения ее срока, далее квалификационная категория снижается на один уровень ниже. Данная квалификационная категория сохраняется до следующего аттестационного периода август-декабрь (январь – май). В следующий аттестационный период педагог проходит аттестацию по первоначально заявленной квалификационной категории после прохождения НКТ.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321084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5967B46-CB2E-43A8-9A80-946FB56A5B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B214C8E-B0CA-4E6B-ADFF-009251F1E0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1000" y="1388818"/>
            <a:ext cx="11685600" cy="5145182"/>
          </a:xfrm>
        </p:spPr>
        <p:txBody>
          <a:bodyPr>
            <a:normAutofit/>
          </a:bodyPr>
          <a:lstStyle/>
          <a:p>
            <a:pPr algn="just"/>
            <a:r>
              <a:rPr lang="ru-RU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При несвоевременной подаче заявления педагогом на очередную аттестацию на присвоение (подтверждение) квалификационной категории в аттестационный период август-декабрь (январь – май) квалификационная категория снижается до квалификационной категории "педагог". Данная квалификационная категория сохраняется до следующего аттестационного периода август-декабрь (январь – май). В следующий аттестационный период педагог проходит аттестацию на квалификационную категорию в соответствии с квалификационными требованиями согласно приказа № 338</a:t>
            </a:r>
            <a:endParaRPr lang="ru-RU" sz="4400" b="1" dirty="0"/>
          </a:p>
        </p:txBody>
      </p:sp>
    </p:spTree>
    <p:extLst>
      <p:ext uri="{BB962C8B-B14F-4D97-AF65-F5344CB8AC3E}">
        <p14:creationId xmlns:p14="http://schemas.microsoft.com/office/powerpoint/2010/main" val="12578498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A5D0F08-E306-4338-8FF8-E52AB58C29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756643F-3DAF-4209-A9FC-345AC778C5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1000" y="1388818"/>
            <a:ext cx="11685600" cy="5190182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ru-RU" sz="3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При недостаточном количестве баллов на заявленную категорию за педагогом, имеющим "вторую", "первую", "высшую" категории, в аттестационный период январь-май (август - декабрь) квалификационная категория сохраняется до истечения его срока, далее – снижается до категории "педагог". Данная квалификационная категория сохраняется до следующего аттестационного периода август-декабрь (январь – май). В следующий аттестационный период педагоги проходят аттестацию на квалификационную категорию в соответствии с квалификационными требованиями согласно приказа № 338.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548411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413E1B6-A423-4C29-ACD7-9A49F0CE30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32682A5-36C3-425A-94B2-C32934249A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1000" y="2034000"/>
            <a:ext cx="11685600" cy="4097963"/>
          </a:xfrm>
        </p:spPr>
        <p:txBody>
          <a:bodyPr>
            <a:normAutofit lnSpcReduction="10000"/>
          </a:bodyPr>
          <a:lstStyle/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3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 окончании тестирования педагог пишет эссе. Общее затрачиваемое время - 30 минут. Количество слов – 250-300 слов. Тема эссе ежегодно определяется уполномоченным органом в области образования. Написанное эссе отображается в личном кабинете педагога по ссылке </a:t>
            </a:r>
            <a:r>
              <a:rPr lang="en-US" sz="36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ngt</a:t>
            </a:r>
            <a:r>
              <a:rPr lang="ru-RU" sz="3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r>
              <a:rPr lang="en-US" sz="36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testcenter</a:t>
            </a:r>
            <a:r>
              <a:rPr lang="ru-RU" sz="3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r>
              <a:rPr lang="en-US" sz="36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kz</a:t>
            </a:r>
            <a:r>
              <a:rPr lang="ru-RU" sz="3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en-US" sz="3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r>
              <a:rPr lang="ru-RU" sz="3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Написанное эссе направляется в личный кабинет педагога.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285100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0215970-2C83-4EEE-85D4-EEFECC8565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382B215-CE28-47C2-B3D8-6D0C865EFA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1000" y="1388818"/>
            <a:ext cx="11685600" cy="5145182"/>
          </a:xfrm>
        </p:spPr>
        <p:txBody>
          <a:bodyPr/>
          <a:lstStyle/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3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Квалификационная оценка педагогов проводится организациями образования и включает рассмотрение документов на соответствие перечню документов, изложенных в стандарте государственной услуги по форме согласно приложению 7 настоящих Правил.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3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При отсутствие необходимых документов педагог в течение 3-х рабочих дней приносит недостающие документы.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82602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979FE4D-ED11-4165-A91E-0C3CBEC7D1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1536300-B3CF-4FEA-AB6E-323F8106A1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1000" y="1388818"/>
            <a:ext cx="11685600" cy="5190182"/>
          </a:xfrm>
        </p:spPr>
        <p:txBody>
          <a:bodyPr>
            <a:normAutofit fontScale="92500" lnSpcReduction="10000"/>
          </a:bodyPr>
          <a:lstStyle/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Для проведения процедуры присвоения (подтверждения) квалификационных категорий на соответствие заявленной квалификационной категории создается экспертный совет отдельно по каждому предмету или по направлению (далее – Экспертный совет):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на квалификационную категорию </a:t>
            </a:r>
            <a:r>
              <a:rPr lang="ru-RU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"педагог"</a:t>
            </a:r>
            <a:r>
              <a:rPr lang="ru-RU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- Экспертный совет, организуемый на уровне организации образования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на квалификационную категорию </a:t>
            </a:r>
            <a:r>
              <a:rPr lang="ru-RU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"</a:t>
            </a:r>
            <a:r>
              <a:rPr lang="ru-RU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педагог-модератор</a:t>
            </a:r>
            <a:r>
              <a:rPr lang="ru-RU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" </a:t>
            </a:r>
            <a:r>
              <a:rPr lang="ru-RU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Экспертный совет, организуемый на уровне района (города областного значения)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на квалификационную категорию </a:t>
            </a:r>
            <a:r>
              <a:rPr lang="ru-RU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"</a:t>
            </a:r>
            <a:r>
              <a:rPr lang="ru-RU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педагог-эксперт</a:t>
            </a:r>
            <a:r>
              <a:rPr lang="ru-RU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", "</a:t>
            </a:r>
            <a:r>
              <a:rPr lang="ru-RU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педагог-исследователь</a:t>
            </a:r>
            <a:r>
              <a:rPr lang="ru-RU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" </a:t>
            </a:r>
            <a:r>
              <a:rPr lang="ru-RU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Экспертный совет, организуемый на уровне области, городов республиканского значения и столицы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на квалификационную категорию </a:t>
            </a:r>
            <a:r>
              <a:rPr lang="ru-RU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"</a:t>
            </a:r>
            <a:r>
              <a:rPr lang="ru-RU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педагог-мастер</a:t>
            </a:r>
            <a:r>
              <a:rPr lang="ru-RU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" </a:t>
            </a:r>
            <a:r>
              <a:rPr lang="ru-RU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Экспертный совет, организуемый при Республиканском учебно-методическом совете Национальной академии образования имени Ы. Алтынсарина</a:t>
            </a:r>
            <a:endParaRPr lang="ru-RU" sz="4000" b="1" dirty="0"/>
          </a:p>
        </p:txBody>
      </p:sp>
    </p:spTree>
    <p:extLst>
      <p:ext uri="{BB962C8B-B14F-4D97-AF65-F5344CB8AC3E}">
        <p14:creationId xmlns:p14="http://schemas.microsoft.com/office/powerpoint/2010/main" val="30297022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F080577-FEDF-4E82-8CC5-F92AE920DA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C74D958-0791-4257-8C25-D9A2784175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1000" y="2034000"/>
            <a:ext cx="11685600" cy="4097963"/>
          </a:xfrm>
        </p:spPr>
        <p:txBody>
          <a:bodyPr>
            <a:normAutofit/>
          </a:bodyPr>
          <a:lstStyle/>
          <a:p>
            <a:pPr algn="just"/>
            <a:r>
              <a:rPr lang="ru-RU" sz="4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Материалы, представленные для комплексного аналитического обобщения результатов деятельности, направляются Комиссией для рассмотрения в экспертный совет два раза в год (до 5 мая и 5 ноября текущего года соответственно)</a:t>
            </a:r>
            <a:endParaRPr lang="ru-RU" sz="6000" b="1" dirty="0"/>
          </a:p>
        </p:txBody>
      </p:sp>
    </p:spTree>
    <p:extLst>
      <p:ext uri="{BB962C8B-B14F-4D97-AF65-F5344CB8AC3E}">
        <p14:creationId xmlns:p14="http://schemas.microsoft.com/office/powerpoint/2010/main" val="41339547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extBox 18">
            <a:extLst>
              <a:ext uri="{FF2B5EF4-FFF2-40B4-BE49-F238E27FC236}">
                <a16:creationId xmlns:a16="http://schemas.microsoft.com/office/drawing/2014/main" id="{4D180843-7FBF-4691-B34B-59512CE3A474}"/>
              </a:ext>
            </a:extLst>
          </p:cNvPr>
          <p:cNvSpPr txBox="1"/>
          <p:nvPr/>
        </p:nvSpPr>
        <p:spPr>
          <a:xfrm>
            <a:off x="7175375" y="2568167"/>
            <a:ext cx="80663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b="1" dirty="0">
                <a:solidFill>
                  <a:schemeClr val="bg1"/>
                </a:solidFill>
              </a:rPr>
              <a:t>2020</a:t>
            </a:r>
            <a:endParaRPr lang="ru-RU" sz="2400" b="1" dirty="0">
              <a:solidFill>
                <a:schemeClr val="bg1"/>
              </a:solidFill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448FD914-AE6F-463C-A045-02FFA962142E}"/>
              </a:ext>
            </a:extLst>
          </p:cNvPr>
          <p:cNvSpPr txBox="1"/>
          <p:nvPr/>
        </p:nvSpPr>
        <p:spPr>
          <a:xfrm>
            <a:off x="10102134" y="2073168"/>
            <a:ext cx="80663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b="1" dirty="0">
                <a:solidFill>
                  <a:schemeClr val="bg1"/>
                </a:solidFill>
              </a:rPr>
              <a:t>2025</a:t>
            </a:r>
            <a:endParaRPr lang="ru-RU" sz="2400" b="1" dirty="0">
              <a:solidFill>
                <a:schemeClr val="bg1"/>
              </a:solidFill>
            </a:endParaRPr>
          </a:p>
        </p:txBody>
      </p:sp>
      <p:pic>
        <p:nvPicPr>
          <p:cNvPr id="25" name="Рисунок 24">
            <a:extLst>
              <a:ext uri="{FF2B5EF4-FFF2-40B4-BE49-F238E27FC236}">
                <a16:creationId xmlns:a16="http://schemas.microsoft.com/office/drawing/2014/main" id="{D60C65D1-41FA-4A55-AD14-C385D923D5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667100" y="4236252"/>
            <a:ext cx="432000" cy="432000"/>
          </a:xfrm>
          <a:prstGeom prst="rect">
            <a:avLst/>
          </a:prstGeom>
        </p:spPr>
      </p:pic>
      <p:pic>
        <p:nvPicPr>
          <p:cNvPr id="26" name="Рисунок 25">
            <a:extLst>
              <a:ext uri="{FF2B5EF4-FFF2-40B4-BE49-F238E27FC236}">
                <a16:creationId xmlns:a16="http://schemas.microsoft.com/office/drawing/2014/main" id="{AC3C22AE-6121-49D1-9BD1-B3E87BC97B4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rcRect/>
          <a:stretch/>
        </p:blipFill>
        <p:spPr>
          <a:xfrm>
            <a:off x="3688846" y="3732626"/>
            <a:ext cx="432000" cy="432000"/>
          </a:xfrm>
          <a:prstGeom prst="rect">
            <a:avLst/>
          </a:prstGeom>
        </p:spPr>
      </p:pic>
      <p:pic>
        <p:nvPicPr>
          <p:cNvPr id="27" name="Рисунок 26">
            <a:extLst>
              <a:ext uri="{FF2B5EF4-FFF2-40B4-BE49-F238E27FC236}">
                <a16:creationId xmlns:a16="http://schemas.microsoft.com/office/drawing/2014/main" id="{D60F84A1-6BF8-47EA-95CB-734BFBD3A667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6547836" y="3246750"/>
            <a:ext cx="432000" cy="432000"/>
          </a:xfrm>
          <a:prstGeom prst="rect">
            <a:avLst/>
          </a:prstGeom>
        </p:spPr>
      </p:pic>
      <p:pic>
        <p:nvPicPr>
          <p:cNvPr id="28" name="Рисунок 27">
            <a:extLst>
              <a:ext uri="{FF2B5EF4-FFF2-40B4-BE49-F238E27FC236}">
                <a16:creationId xmlns:a16="http://schemas.microsoft.com/office/drawing/2014/main" id="{AB38B191-52F0-4D55-8A06-7DFBCE2E6BBD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9525143" y="2769750"/>
            <a:ext cx="396000" cy="396000"/>
          </a:xfrm>
          <a:prstGeom prst="rect">
            <a:avLst/>
          </a:prstGeom>
        </p:spPr>
      </p:pic>
      <p:sp>
        <p:nvSpPr>
          <p:cNvPr id="32" name="TextBox 31">
            <a:extLst>
              <a:ext uri="{FF2B5EF4-FFF2-40B4-BE49-F238E27FC236}">
                <a16:creationId xmlns:a16="http://schemas.microsoft.com/office/drawing/2014/main" id="{44417080-A692-44A8-B1BB-FAA635371D19}"/>
              </a:ext>
            </a:extLst>
          </p:cNvPr>
          <p:cNvSpPr txBox="1"/>
          <p:nvPr/>
        </p:nvSpPr>
        <p:spPr>
          <a:xfrm>
            <a:off x="1323616" y="3600817"/>
            <a:ext cx="80663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b="1" dirty="0">
                <a:solidFill>
                  <a:schemeClr val="bg1"/>
                </a:solidFill>
              </a:rPr>
              <a:t>2010</a:t>
            </a:r>
            <a:endParaRPr lang="ru-RU" sz="2400" b="1" dirty="0">
              <a:solidFill>
                <a:schemeClr val="bg1"/>
              </a:solidFill>
            </a:endParaRPr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D40883D-ACBF-462A-8056-050E3BA474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6D5C8E68-EB62-4694-B9FE-1D98CE45630F}"/>
              </a:ext>
            </a:extLst>
          </p:cNvPr>
          <p:cNvSpPr txBox="1"/>
          <p:nvPr/>
        </p:nvSpPr>
        <p:spPr>
          <a:xfrm>
            <a:off x="479050" y="1375110"/>
            <a:ext cx="11233900" cy="528330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ru-RU" sz="2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 внесении изменений в приказ Министра образования и науки Республики Казахстан от 27 января 2016 года № 83 "Об утверждении Правил и условий проведения аттестации педагогических работников и приравненных к ним лиц, занимающих должности в организациях образования, реализующих общеобразовательные учебные программы дошкольного воспитания и обучения, начального, основного среднего и общего среднего образования, образовательные программы технического и профессионального, </a:t>
            </a:r>
            <a:r>
              <a:rPr lang="ru-RU" sz="24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послесреднего</a:t>
            </a:r>
            <a:r>
              <a:rPr lang="ru-RU" sz="2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дополнительного образования и специальные учебные программы, и иных гражданских служащих в области образования и науки"</a:t>
            </a:r>
            <a:endParaRPr lang="ru-RU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ru-RU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Приказ Министра образования и науки Республики Казахстан от 12 ноября 2021 года № 561. Зарегистрирован в Министерстве юстиции Республики Казахстан 18 ноября 2021 года № 25208</a:t>
            </a:r>
          </a:p>
        </p:txBody>
      </p:sp>
    </p:spTree>
    <p:extLst>
      <p:ext uri="{BB962C8B-B14F-4D97-AF65-F5344CB8AC3E}">
        <p14:creationId xmlns:p14="http://schemas.microsoft.com/office/powerpoint/2010/main" val="19866549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22FDB2E-96B5-4AF6-8C0A-2999E88E1B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F73E12B-BE0A-4214-BA6B-36674F5893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6000" y="1539000"/>
            <a:ext cx="11550600" cy="4592963"/>
          </a:xfrm>
        </p:spPr>
        <p:txBody>
          <a:bodyPr>
            <a:normAutofit/>
          </a:bodyPr>
          <a:lstStyle/>
          <a:p>
            <a:pPr algn="just"/>
            <a:r>
              <a:rPr lang="ru-RU" sz="4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Экспертный совет отдельно по каждому предмету или по направлению рассматривает и оценивает портфолио с присутствием аттестуемого в дистанционном или очном формате. Рассмотрение портфолио с участием аттестуемого длится не более 30 минут. При этом, ведется аудио или видеозапись. </a:t>
            </a:r>
            <a:endParaRPr lang="ru-RU" sz="5400" b="1" dirty="0"/>
          </a:p>
        </p:txBody>
      </p:sp>
    </p:spTree>
    <p:extLst>
      <p:ext uri="{BB962C8B-B14F-4D97-AF65-F5344CB8AC3E}">
        <p14:creationId xmlns:p14="http://schemas.microsoft.com/office/powerpoint/2010/main" val="20103888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86D6927-2793-46BD-AAC6-D13ECACBB3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709997A-8F30-4D27-80AA-3CDD850E5B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5766" y="1089000"/>
            <a:ext cx="11685600" cy="5580000"/>
          </a:xfrm>
        </p:spPr>
        <p:txBody>
          <a:bodyPr>
            <a:normAutofit fontScale="92500" lnSpcReduction="10000"/>
          </a:bodyPr>
          <a:lstStyle/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Очередному присвоению квалификационной категории подлежат: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en-US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    </a:t>
            </a:r>
            <a:r>
              <a:rPr lang="ru-RU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на квалификационную категорию "педагог":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en-US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    </a:t>
            </a:r>
            <a:r>
              <a:rPr lang="ru-RU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лица, имеющие педагогическое или иное профессиональное образование по соответствующему профилю или прошедшие курсы переподготовки, впервые приступившие к педагогической деятельности, успешно прошедшие Национальное квалификационное тестирование, а также соответствующие следующим профессиональным компетенциям: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en-US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    </a:t>
            </a:r>
            <a:r>
              <a:rPr lang="ru-RU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знает содержание учебного предмета, учебно-воспитательного процесса, методики преподавания и оценивания; планирует и организует учебно-воспитательный процесс с учетом психолого-возрастных особенностей обучающихся, способствует формированию общей культуры обучающегося и его социализации, принимает участие в мероприятиях на уровне организации образования, осуществляет индивидуальный подход в воспитании и обучении с учетом потребностей обучающихся, владеет навыками профессионально-педагогического диалога, применяет цифровые образовательные ресурсы;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    </a:t>
            </a:r>
            <a:r>
              <a:rPr lang="ru-RU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соблюдает основные нормы педагогической этики в соответствии с приказом Министра образования и науки Республики Казахстан от 11 мая 2020 года № 190 "О некоторых вопросах педагогической этики" (зарегистрирован в Реестре государственной регистрации нормативных правовых актов № 20619)</a:t>
            </a:r>
            <a:endParaRPr lang="ru-RU" sz="3200" b="1" dirty="0"/>
          </a:p>
        </p:txBody>
      </p:sp>
    </p:spTree>
    <p:extLst>
      <p:ext uri="{BB962C8B-B14F-4D97-AF65-F5344CB8AC3E}">
        <p14:creationId xmlns:p14="http://schemas.microsoft.com/office/powerpoint/2010/main" val="27270479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83C083A-2FAB-41A9-BADD-F0639DB367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2637" y="-101563"/>
            <a:ext cx="10342800" cy="1325563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9250594-600B-48AE-B9AE-C0963D1131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3763" y="1359000"/>
            <a:ext cx="11685600" cy="5355000"/>
          </a:xfrm>
        </p:spPr>
        <p:txBody>
          <a:bodyPr>
            <a:normAutofit fontScale="92500" lnSpcReduction="10000"/>
          </a:bodyPr>
          <a:lstStyle/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на квалификационную категорию "</a:t>
            </a:r>
            <a:r>
              <a:rPr lang="ru-RU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педагог-модератор</a:t>
            </a:r>
            <a:r>
              <a:rPr lang="ru-RU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":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лица, имеющие педагогическое или иное профессиональное образование по соответствующему профилю, а также лица, прошедшие курсы переподготовки, педагогический стаж не менее двух лет, соответствующие следующим профессиональным компетенциям: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соответствует общим требованиям квалификационной категории "педагог", кроме того: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использует инновационные формы, методы и средства обучения;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является участником или призером или победителем конкурса профессионального мастерства или имеет участников или призеров или победителей олимпиад, конкурсов, соревнований, на уровне организации образования, района (города областного значения) в соответствии с перечнем, утвержденным уполномоченным органом в области образования</a:t>
            </a:r>
            <a:endParaRPr lang="ru-RU" sz="4000" b="1" dirty="0"/>
          </a:p>
        </p:txBody>
      </p:sp>
    </p:spTree>
    <p:extLst>
      <p:ext uri="{BB962C8B-B14F-4D97-AF65-F5344CB8AC3E}">
        <p14:creationId xmlns:p14="http://schemas.microsoft.com/office/powerpoint/2010/main" val="12594199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114E870-E34B-4A77-9D54-BAA54CC0F4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1000" y="63255"/>
            <a:ext cx="10342800" cy="980745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E8F7053-4633-4EE2-88A2-BD1F23E49D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1000" y="1179000"/>
            <a:ext cx="11685600" cy="5615745"/>
          </a:xfrm>
        </p:spPr>
        <p:txBody>
          <a:bodyPr>
            <a:normAutofit fontScale="92500" lnSpcReduction="20000"/>
          </a:bodyPr>
          <a:lstStyle/>
          <a:p>
            <a:pPr algn="just">
              <a:lnSpc>
                <a:spcPct val="110000"/>
              </a:lnSpc>
              <a:spcBef>
                <a:spcPts val="0"/>
              </a:spcBef>
            </a:pPr>
            <a:r>
              <a:rPr lang="ru-RU" sz="2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на квалификационную категорию "</a:t>
            </a:r>
            <a:r>
              <a:rPr lang="ru-RU" sz="24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педагог-эксперт</a:t>
            </a:r>
            <a:r>
              <a:rPr lang="ru-RU" sz="2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":</a:t>
            </a:r>
          </a:p>
          <a:p>
            <a:pPr algn="just">
              <a:lnSpc>
                <a:spcPct val="110000"/>
              </a:lnSpc>
              <a:spcBef>
                <a:spcPts val="0"/>
              </a:spcBef>
            </a:pPr>
            <a:r>
              <a:rPr lang="ru-RU" sz="2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лица, имеющие педагогическое или иное профессиональное образование по соответствующему профилю, а также лица, прошедшие курсы переподготовки, педагогический стаж не менее трех лет, соответствующие следующим профессиональным компетенциям:</a:t>
            </a:r>
          </a:p>
          <a:p>
            <a:pPr algn="just">
              <a:lnSpc>
                <a:spcPct val="110000"/>
              </a:lnSpc>
              <a:spcBef>
                <a:spcPts val="0"/>
              </a:spcBef>
            </a:pPr>
            <a:r>
              <a:rPr lang="ru-RU" sz="2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соответствует общим требованиям квалификационной категории "</a:t>
            </a:r>
            <a:r>
              <a:rPr lang="ru-RU" sz="24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педагог-модератор</a:t>
            </a:r>
            <a:r>
              <a:rPr lang="ru-RU" sz="2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", кроме того:</a:t>
            </a:r>
          </a:p>
          <a:p>
            <a:pPr algn="just">
              <a:lnSpc>
                <a:spcPct val="110000"/>
              </a:lnSpc>
              <a:spcBef>
                <a:spcPts val="0"/>
              </a:spcBef>
            </a:pPr>
            <a:r>
              <a:rPr lang="ru-RU" sz="2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владеет навыками анализа организованной учебной деятельности, учебно-воспитательного процесса;</a:t>
            </a:r>
          </a:p>
          <a:p>
            <a:pPr algn="just">
              <a:lnSpc>
                <a:spcPct val="110000"/>
              </a:lnSpc>
              <a:spcBef>
                <a:spcPts val="0"/>
              </a:spcBef>
            </a:pPr>
            <a:r>
              <a:rPr lang="ru-RU" sz="2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конструктивно определяет приоритеты профессионального развития: собственного и коллег на уровне организации образования;</a:t>
            </a:r>
          </a:p>
          <a:p>
            <a:pPr algn="just">
              <a:lnSpc>
                <a:spcPct val="110000"/>
              </a:lnSpc>
              <a:spcBef>
                <a:spcPts val="0"/>
              </a:spcBef>
            </a:pPr>
            <a:r>
              <a:rPr lang="ru-RU" sz="2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является участником или призером или победителем конкурса профессионального мастерства или имеет участников или победителей или призеров олимпиад, конкурсов, соревнований на уровне района (города областного значения), конкурсов, соревнований на уровне области в соответствии с перечнем, утвержденным уполномоченным органом в области образования;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ru-RU" sz="2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подготовил видео-, телеуроки, включенные для трансляции на телевидении области, страны (при наличии)</a:t>
            </a:r>
            <a:endParaRPr lang="ru-RU" sz="3600" b="1" dirty="0"/>
          </a:p>
        </p:txBody>
      </p:sp>
    </p:spTree>
    <p:extLst>
      <p:ext uri="{BB962C8B-B14F-4D97-AF65-F5344CB8AC3E}">
        <p14:creationId xmlns:p14="http://schemas.microsoft.com/office/powerpoint/2010/main" val="7937800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A590DB5A-C25F-400A-90A3-C6250CA249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6000" y="324000"/>
            <a:ext cx="11730600" cy="6390000"/>
          </a:xfrm>
        </p:spPr>
        <p:txBody>
          <a:bodyPr>
            <a:normAutofit fontScale="92500" lnSpcReduction="20000"/>
          </a:bodyPr>
          <a:lstStyle/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1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на квалификационную категорию "</a:t>
            </a:r>
            <a:r>
              <a:rPr lang="ru-RU" sz="16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педагог-исследователь</a:t>
            </a:r>
            <a:r>
              <a:rPr lang="ru-RU" sz="1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":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en-US" sz="1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    </a:t>
            </a:r>
            <a:r>
              <a:rPr lang="ru-RU" sz="1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лица, имеющие высшее или послевузовское педагогическое или иное профессиональное образование по соответствующему профилю, педагогический стаж не менее пяти лет, соответствующие следующим профессиональным компетенциям: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en-US" sz="1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    </a:t>
            </a:r>
            <a:r>
              <a:rPr lang="ru-RU" sz="1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соответствует общим требованиям квалификационной категории "</a:t>
            </a:r>
            <a:r>
              <a:rPr lang="ru-RU" sz="16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педагог-эксперт</a:t>
            </a:r>
            <a:r>
              <a:rPr lang="ru-RU" sz="1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", кроме того: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en-US" sz="1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    </a:t>
            </a:r>
            <a:r>
              <a:rPr lang="ru-RU" sz="1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владеет навыками исследования урока и разработки инструментов оценивания;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en-US" sz="1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    </a:t>
            </a:r>
            <a:r>
              <a:rPr lang="ru-RU" sz="1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обеспечивает развитие исследовательских навыков, обучающихся;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en-US" sz="1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    </a:t>
            </a:r>
            <a:r>
              <a:rPr lang="ru-RU" sz="1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обобщает опыт на уровне области, городов республиканского значения и столицы, республики (для республиканских подведомственных организаций и организаций образования отраслевых государственных органов);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en-US" sz="1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    </a:t>
            </a:r>
            <a:r>
              <a:rPr lang="ru-RU" sz="1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является участником или призером или победителем конкурса профессионального мастерства или имеет участников или победителей или призеров олимпиад, конкурсов, соревнований на областном, республиканском, международном уровнях в соответствии с перечнем, утвержденным уполномоченным органом в области образования;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en-US" sz="1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    </a:t>
            </a:r>
            <a:r>
              <a:rPr lang="ru-RU" sz="1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является участником или призером, или победителем Национальной премии "Учитель Казахстана", обладателем звания "Лучший педагог" (при наличии);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en-US" sz="1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    </a:t>
            </a:r>
            <a:r>
              <a:rPr lang="ru-RU" sz="1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осуществляет наставничество и конструктивно определяет стратегии развития в педагогическом сообществе на уровне района (города областного значения), области (при наличии);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en-US" sz="1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    </a:t>
            </a:r>
            <a:r>
              <a:rPr lang="ru-RU" sz="1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участвует в организации и проведении семинаров, конференций для педагогов, организованных подведомственными организациями образования соответствующего уполномоченного органа;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en-US" sz="1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    </a:t>
            </a:r>
            <a:r>
              <a:rPr lang="ru-RU" sz="1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входит в состав экспертов по экспертизе учебников, учебно-методических комплексов и учебно-методических пособий в соответствии с "Электронной базой экспертов" Республиканского государственного предприятия на праве хозяйственного ведения "Республиканский научно-практический центр экспертизы содержания образования" Министерства образования и науки Республики Казахстан (далее - Республиканский научно-практический центр экспертизы содержания образования) или рекомендованных Республиканским учебно-методическим советом при Департаменте технического и профессионального образования (при наличии);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en-US" sz="1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    </a:t>
            </a:r>
            <a:r>
              <a:rPr lang="ru-RU" sz="1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подготовил видео-, телеуроки, включенные для трансляции на телевидении страны, области, размещенные на образовательных порталах (при наличии);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sz="1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    </a:t>
            </a:r>
            <a:r>
              <a:rPr lang="ru-RU" sz="1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распространяет опыт работы, используя интернет-ресурсы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28474744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DAA7A7ED-0838-49A9-9C6F-0CDA0FF826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1000" y="189000"/>
            <a:ext cx="11685600" cy="6570000"/>
          </a:xfrm>
        </p:spPr>
        <p:txBody>
          <a:bodyPr>
            <a:normAutofit fontScale="92500" lnSpcReduction="20000"/>
          </a:bodyPr>
          <a:lstStyle/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1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на квалификационную категорию "</a:t>
            </a:r>
            <a:r>
              <a:rPr lang="ru-RU" sz="16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педагог-мастер</a:t>
            </a:r>
            <a:r>
              <a:rPr lang="ru-RU" sz="1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":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1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лица, имеющие высшее или послевузовское педагогическое образование по соответствующему профилю, педагогический стаж не менее шести лет, соответствующие следующим профессиональным компетенциям: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1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соответствует общим требованиям квалификационной категории "</a:t>
            </a:r>
            <a:r>
              <a:rPr lang="ru-RU" sz="16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педагог-исследователь</a:t>
            </a:r>
            <a:r>
              <a:rPr lang="ru-RU" sz="1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", кроме того: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1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имеет авторскую программу, получившую одобрение на Республиканском учебно-методическом совете при Национальной академии образования имени </a:t>
            </a:r>
            <a:r>
              <a:rPr lang="ru-RU" sz="16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Ы.Алтынсарина</a:t>
            </a:r>
            <a:r>
              <a:rPr lang="ru-RU" sz="1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или на Республиканском учебно-методическом совете при Департаменте технического и профессионального образования, или является автором (соавтором) изданных учебников, учебно-методических пособий, включенных в перечень учебников, учебно-методических комплексов и учебно-методических пособий, утвержденных уполномоченным органом в сфере образования или рекомендованных Республиканским учебно-методическим советом при Департаменте технического и профессионального образования или входит в состав экспертов по экспертизе тестовых заданий, учебников, учебно-методических комплексов, или является экспертом чемпионатов </a:t>
            </a:r>
            <a:r>
              <a:rPr lang="ru-RU" sz="16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уорлд</a:t>
            </a:r>
            <a:r>
              <a:rPr lang="ru-RU" sz="1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скилс</a:t>
            </a:r>
            <a:r>
              <a:rPr lang="ru-RU" sz="1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(</a:t>
            </a:r>
            <a:r>
              <a:rPr lang="en-US" sz="1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WorldSkills</a:t>
            </a:r>
            <a:r>
              <a:rPr lang="ru-RU" sz="1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 (конкурс профессионального мастерства) или тренером по повышению квалификации педагогов;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1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является призером или победителем республиканских или международных профессиональных конкурсов, или олимпиад или подготовил победителей или призеров олимпиад, конкурсов, соревнований на республиканском или международном уровнях в соответствии с перечнем, утвержденным уполномоченным органом в сфере образования;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1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является участником или призером, или победителем Национальной премии "Учитель Казахстана", обладателем звания "Лучший педагог" (при наличии);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1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распространяет опыт работы, используя интернет-ресурсы;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1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осуществляет наставничество и планирует развитие сети профессионального сообщества на уровне области, республики (при наличии);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1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входит в состав экспертов по экспертизе учебников, учебно-методических комплексов и учебно-методических пособий в с "Электронной базой экспертов" Республиканского научно-практического центра экспертизы содержания образования или рекомендованных Республиканским учебно-методическим советом при Департаменте технического и профессионального образования (при наличии);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1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обобщает опыт на уровне республики, участвует в организации и проведении семинаров, конференций для педагогов, организованных подведомственными организациями образования соответствующего уполномоченного органа;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sz="1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r>
              <a:rPr lang="ru-RU" sz="1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подготовил видео-, телеуроки, включенные для трансляции на телевидении страны, области, размещенные на образовательных порталах (при наличии)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28115769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E2212FB-DDD0-4FE7-906D-84F3A2ECB2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C4946D2-39FD-4430-ADF2-F757AB7741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1000" y="1388818"/>
            <a:ext cx="11685600" cy="5145182"/>
          </a:xfrm>
        </p:spPr>
        <p:txBody>
          <a:bodyPr>
            <a:normAutofit fontScale="92500"/>
          </a:bodyPr>
          <a:lstStyle/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Педагоги предпенсионного возраста, которым осталось менее двух лет до выхода на пенсию, в соответствии с пунктом 1 статьи 53 Трудового кодекса Республики Казахстан освобождаются от НКТ.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Педагоги пенсионного возраста, продолжающие осуществлять педагогическую деятельность после выхода на пенсию, проходят процедуру аттестации на общих основаниях.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При отказе от процедуры присвоения (подтверждения) квалификационной категории на общих основаниях квалификационная категория снижается до квалификационной категории "педагог"</a:t>
            </a:r>
            <a:endParaRPr lang="ru-RU" sz="4400" b="1" dirty="0"/>
          </a:p>
        </p:txBody>
      </p:sp>
    </p:spTree>
    <p:extLst>
      <p:ext uri="{BB962C8B-B14F-4D97-AF65-F5344CB8AC3E}">
        <p14:creationId xmlns:p14="http://schemas.microsoft.com/office/powerpoint/2010/main" val="21870634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5DB88FC-F31A-4F04-8C0B-5889BBCA29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sz="36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Для педагогов организаций среднего образования, методистов организаций образования</a:t>
            </a:r>
            <a:endParaRPr lang="ru-RU" sz="9600" dirty="0">
              <a:solidFill>
                <a:schemeClr val="tx1"/>
              </a:solidFill>
            </a:endParaRPr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id="{D210607C-9631-4347-AC07-D889F0007CB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46937289"/>
              </p:ext>
            </p:extLst>
          </p:nvPr>
        </p:nvGraphicFramePr>
        <p:xfrm>
          <a:off x="291000" y="1674000"/>
          <a:ext cx="10862142" cy="436594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890000">
                  <a:extLst>
                    <a:ext uri="{9D8B030D-6E8A-4147-A177-3AD203B41FA5}">
                      <a16:colId xmlns:a16="http://schemas.microsoft.com/office/drawing/2014/main" val="3961805398"/>
                    </a:ext>
                  </a:extLst>
                </a:gridCol>
                <a:gridCol w="3728317">
                  <a:extLst>
                    <a:ext uri="{9D8B030D-6E8A-4147-A177-3AD203B41FA5}">
                      <a16:colId xmlns:a16="http://schemas.microsoft.com/office/drawing/2014/main" val="445674223"/>
                    </a:ext>
                  </a:extLst>
                </a:gridCol>
                <a:gridCol w="1575000">
                  <a:extLst>
                    <a:ext uri="{9D8B030D-6E8A-4147-A177-3AD203B41FA5}">
                      <a16:colId xmlns:a16="http://schemas.microsoft.com/office/drawing/2014/main" val="3846123805"/>
                    </a:ext>
                  </a:extLst>
                </a:gridCol>
                <a:gridCol w="1980000">
                  <a:extLst>
                    <a:ext uri="{9D8B030D-6E8A-4147-A177-3AD203B41FA5}">
                      <a16:colId xmlns:a16="http://schemas.microsoft.com/office/drawing/2014/main" val="1898846138"/>
                    </a:ext>
                  </a:extLst>
                </a:gridCol>
                <a:gridCol w="1688825">
                  <a:extLst>
                    <a:ext uri="{9D8B030D-6E8A-4147-A177-3AD203B41FA5}">
                      <a16:colId xmlns:a16="http://schemas.microsoft.com/office/drawing/2014/main" val="1261644191"/>
                    </a:ext>
                  </a:extLst>
                </a:gridCol>
              </a:tblGrid>
              <a:tr h="1470799">
                <a:tc>
                  <a:txBody>
                    <a:bodyPr/>
                    <a:lstStyle/>
                    <a:p>
                      <a:pPr marL="1270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 err="1">
                          <a:effectLst/>
                        </a:rPr>
                        <a:t>Категории</a:t>
                      </a:r>
                      <a:endParaRPr lang="ru-RU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1270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 err="1">
                          <a:effectLst/>
                        </a:rPr>
                        <a:t>Блок</a:t>
                      </a:r>
                      <a:endParaRPr lang="ru-RU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127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 err="1">
                          <a:effectLst/>
                        </a:rPr>
                        <a:t>Баллы</a:t>
                      </a:r>
                      <a:r>
                        <a:rPr lang="en-US" sz="2000" b="1" dirty="0">
                          <a:effectLst/>
                        </a:rPr>
                        <a:t> </a:t>
                      </a:r>
                      <a:r>
                        <a:rPr lang="en-US" sz="2000" b="1" dirty="0" err="1">
                          <a:effectLst/>
                        </a:rPr>
                        <a:t>по</a:t>
                      </a:r>
                      <a:r>
                        <a:rPr lang="en-US" sz="2000" b="1" dirty="0">
                          <a:effectLst/>
                        </a:rPr>
                        <a:t> </a:t>
                      </a:r>
                      <a:r>
                        <a:rPr lang="en-US" sz="2000" b="1" dirty="0" err="1">
                          <a:effectLst/>
                        </a:rPr>
                        <a:t>предметам</a:t>
                      </a:r>
                      <a:endParaRPr lang="ru-RU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127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effectLst/>
                        </a:rPr>
                        <a:t>Для прохождения квалификационного теста (%)</a:t>
                      </a:r>
                      <a:endParaRPr lang="ru-RU" sz="20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127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</a:rPr>
                        <a:t>Для прохождения квалификационного теста (баллы)</a:t>
                      </a:r>
                      <a:endParaRPr lang="ru-RU" sz="20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44889105"/>
                  </a:ext>
                </a:extLst>
              </a:tr>
              <a:tr h="381873">
                <a:tc rowSpan="2">
                  <a:txBody>
                    <a:bodyPr/>
                    <a:lstStyle/>
                    <a:p>
                      <a:pPr marL="1270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 err="1">
                          <a:effectLst/>
                        </a:rPr>
                        <a:t>Педагог</a:t>
                      </a:r>
                      <a:r>
                        <a:rPr lang="en-US" sz="2000" b="1" dirty="0">
                          <a:effectLst/>
                        </a:rPr>
                        <a:t>-</a:t>
                      </a:r>
                      <a:endParaRPr lang="ru-RU" sz="2000" b="1" dirty="0">
                        <a:effectLst/>
                      </a:endParaRPr>
                    </a:p>
                    <a:p>
                      <a:pPr marL="1270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 err="1">
                          <a:effectLst/>
                        </a:rPr>
                        <a:t>модератор</a:t>
                      </a:r>
                      <a:endParaRPr lang="ru-RU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marL="1270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 err="1">
                          <a:effectLst/>
                        </a:rPr>
                        <a:t>Содержание</a:t>
                      </a:r>
                      <a:r>
                        <a:rPr lang="en-US" sz="2000" b="1" dirty="0">
                          <a:effectLst/>
                        </a:rPr>
                        <a:t> </a:t>
                      </a:r>
                      <a:r>
                        <a:rPr lang="en-US" sz="2000" b="1" dirty="0" err="1">
                          <a:effectLst/>
                        </a:rPr>
                        <a:t>учебного</a:t>
                      </a:r>
                      <a:r>
                        <a:rPr lang="en-US" sz="2000" b="1" dirty="0">
                          <a:effectLst/>
                        </a:rPr>
                        <a:t> </a:t>
                      </a:r>
                      <a:r>
                        <a:rPr lang="en-US" sz="2000" b="1" dirty="0" err="1">
                          <a:effectLst/>
                        </a:rPr>
                        <a:t>предмета</a:t>
                      </a:r>
                      <a:endParaRPr lang="ru-RU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marL="127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</a:rPr>
                        <a:t>70</a:t>
                      </a:r>
                      <a:endParaRPr lang="ru-RU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127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effectLst/>
                        </a:rPr>
                        <a:t>60%</a:t>
                      </a:r>
                      <a:endParaRPr lang="ru-RU" sz="20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127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effectLst/>
                        </a:rPr>
                        <a:t>42</a:t>
                      </a:r>
                      <a:endParaRPr lang="ru-RU" sz="20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3928948710"/>
                  </a:ext>
                </a:extLst>
              </a:tr>
              <a:tr h="26232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270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 err="1">
                          <a:effectLst/>
                        </a:rPr>
                        <a:t>Педагогика</a:t>
                      </a:r>
                      <a:r>
                        <a:rPr lang="en-US" sz="2000" b="1" dirty="0">
                          <a:effectLst/>
                        </a:rPr>
                        <a:t>,</a:t>
                      </a:r>
                      <a:r>
                        <a:rPr lang="ru-RU" sz="2000" b="1" dirty="0">
                          <a:effectLst/>
                        </a:rPr>
                        <a:t> </a:t>
                      </a:r>
                      <a:r>
                        <a:rPr lang="en-US" sz="2000" b="1" dirty="0" err="1">
                          <a:effectLst/>
                        </a:rPr>
                        <a:t>методика</a:t>
                      </a:r>
                      <a:r>
                        <a:rPr lang="en-US" sz="2000" b="1" dirty="0">
                          <a:effectLst/>
                        </a:rPr>
                        <a:t>  </a:t>
                      </a:r>
                      <a:r>
                        <a:rPr lang="en-US" sz="2000" b="1" dirty="0" err="1">
                          <a:effectLst/>
                        </a:rPr>
                        <a:t>обучения</a:t>
                      </a:r>
                      <a:r>
                        <a:rPr lang="en-US" sz="2000" b="1" dirty="0">
                          <a:effectLst/>
                        </a:rPr>
                        <a:t> </a:t>
                      </a:r>
                      <a:endParaRPr lang="ru-RU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marL="127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</a:rPr>
                        <a:t>30</a:t>
                      </a:r>
                      <a:endParaRPr lang="ru-RU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127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effectLst/>
                        </a:rPr>
                        <a:t>40%</a:t>
                      </a:r>
                      <a:endParaRPr lang="ru-RU" sz="20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127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effectLst/>
                        </a:rPr>
                        <a:t>12</a:t>
                      </a:r>
                      <a:endParaRPr lang="ru-RU" sz="20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2970645109"/>
                  </a:ext>
                </a:extLst>
              </a:tr>
              <a:tr h="381873">
                <a:tc rowSpan="2">
                  <a:txBody>
                    <a:bodyPr/>
                    <a:lstStyle/>
                    <a:p>
                      <a:pPr marL="1270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 err="1">
                          <a:effectLst/>
                        </a:rPr>
                        <a:t>Педагог</a:t>
                      </a:r>
                      <a:r>
                        <a:rPr lang="en-US" sz="2000" b="1" dirty="0">
                          <a:effectLst/>
                        </a:rPr>
                        <a:t>-</a:t>
                      </a:r>
                      <a:endParaRPr lang="ru-RU" sz="2000" b="1" dirty="0">
                        <a:effectLst/>
                      </a:endParaRPr>
                    </a:p>
                    <a:p>
                      <a:pPr marL="1270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 err="1">
                          <a:effectLst/>
                        </a:rPr>
                        <a:t>эксперт</a:t>
                      </a:r>
                      <a:endParaRPr lang="ru-RU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marL="1270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 err="1">
                          <a:effectLst/>
                        </a:rPr>
                        <a:t>Содержание</a:t>
                      </a:r>
                      <a:r>
                        <a:rPr lang="en-US" sz="2000" b="1" dirty="0">
                          <a:effectLst/>
                        </a:rPr>
                        <a:t> </a:t>
                      </a:r>
                      <a:r>
                        <a:rPr lang="en-US" sz="2000" b="1" dirty="0" err="1">
                          <a:effectLst/>
                        </a:rPr>
                        <a:t>учебного</a:t>
                      </a:r>
                      <a:r>
                        <a:rPr lang="en-US" sz="2000" b="1" dirty="0">
                          <a:effectLst/>
                        </a:rPr>
                        <a:t> </a:t>
                      </a:r>
                      <a:r>
                        <a:rPr lang="en-US" sz="2000" b="1" dirty="0" err="1">
                          <a:effectLst/>
                        </a:rPr>
                        <a:t>предмета</a:t>
                      </a:r>
                      <a:endParaRPr lang="ru-RU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marL="127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</a:rPr>
                        <a:t>70</a:t>
                      </a:r>
                      <a:endParaRPr lang="ru-RU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127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effectLst/>
                        </a:rPr>
                        <a:t>70%</a:t>
                      </a:r>
                      <a:endParaRPr lang="ru-RU" sz="20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127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effectLst/>
                        </a:rPr>
                        <a:t>49</a:t>
                      </a:r>
                      <a:endParaRPr lang="ru-RU" sz="20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2886230591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270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 err="1">
                          <a:effectLst/>
                        </a:rPr>
                        <a:t>Педагогика</a:t>
                      </a:r>
                      <a:r>
                        <a:rPr lang="en-US" sz="2000" b="1" dirty="0">
                          <a:effectLst/>
                        </a:rPr>
                        <a:t>, </a:t>
                      </a:r>
                      <a:r>
                        <a:rPr lang="en-US" sz="2000" b="1" dirty="0" err="1">
                          <a:effectLst/>
                        </a:rPr>
                        <a:t>методика</a:t>
                      </a:r>
                      <a:r>
                        <a:rPr lang="en-US" sz="2000" b="1" dirty="0">
                          <a:effectLst/>
                        </a:rPr>
                        <a:t>  </a:t>
                      </a:r>
                      <a:r>
                        <a:rPr lang="en-US" sz="2000" b="1" dirty="0" err="1">
                          <a:effectLst/>
                        </a:rPr>
                        <a:t>обучения</a:t>
                      </a:r>
                      <a:r>
                        <a:rPr lang="en-US" sz="2000" b="1" dirty="0">
                          <a:effectLst/>
                        </a:rPr>
                        <a:t> </a:t>
                      </a:r>
                      <a:endParaRPr lang="ru-RU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marL="127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</a:rPr>
                        <a:t>30</a:t>
                      </a:r>
                      <a:endParaRPr lang="ru-RU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127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</a:rPr>
                        <a:t>50%</a:t>
                      </a:r>
                      <a:endParaRPr lang="ru-RU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127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effectLst/>
                        </a:rPr>
                        <a:t>15</a:t>
                      </a:r>
                      <a:endParaRPr lang="ru-RU" sz="20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28804"/>
                  </a:ext>
                </a:extLst>
              </a:tr>
              <a:tr h="381873">
                <a:tc rowSpan="2">
                  <a:txBody>
                    <a:bodyPr/>
                    <a:lstStyle/>
                    <a:p>
                      <a:pPr marL="1270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 err="1">
                          <a:effectLst/>
                        </a:rPr>
                        <a:t>Педагог</a:t>
                      </a:r>
                      <a:r>
                        <a:rPr lang="en-US" sz="2000" b="1" dirty="0">
                          <a:effectLst/>
                        </a:rPr>
                        <a:t>-</a:t>
                      </a:r>
                      <a:endParaRPr lang="ru-RU" sz="2000" b="1" dirty="0">
                        <a:effectLst/>
                      </a:endParaRPr>
                    </a:p>
                    <a:p>
                      <a:pPr marL="1270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 err="1">
                          <a:effectLst/>
                        </a:rPr>
                        <a:t>исследователь</a:t>
                      </a:r>
                      <a:endParaRPr lang="ru-RU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marL="1270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 err="1">
                          <a:effectLst/>
                        </a:rPr>
                        <a:t>Содержание</a:t>
                      </a:r>
                      <a:r>
                        <a:rPr lang="en-US" sz="2000" b="1" dirty="0">
                          <a:effectLst/>
                        </a:rPr>
                        <a:t> </a:t>
                      </a:r>
                      <a:r>
                        <a:rPr lang="en-US" sz="2000" b="1" dirty="0" err="1">
                          <a:effectLst/>
                        </a:rPr>
                        <a:t>учебного</a:t>
                      </a:r>
                      <a:r>
                        <a:rPr lang="en-US" sz="2000" b="1" dirty="0">
                          <a:effectLst/>
                        </a:rPr>
                        <a:t> </a:t>
                      </a:r>
                      <a:r>
                        <a:rPr lang="en-US" sz="2000" b="1" dirty="0" err="1">
                          <a:effectLst/>
                        </a:rPr>
                        <a:t>предмета</a:t>
                      </a:r>
                      <a:endParaRPr lang="ru-RU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marL="127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</a:rPr>
                        <a:t>70</a:t>
                      </a:r>
                      <a:endParaRPr lang="ru-RU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127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</a:rPr>
                        <a:t>80%</a:t>
                      </a:r>
                      <a:endParaRPr lang="ru-RU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127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effectLst/>
                        </a:rPr>
                        <a:t>56</a:t>
                      </a:r>
                      <a:endParaRPr lang="ru-RU" sz="20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2700078334"/>
                  </a:ext>
                </a:extLst>
              </a:tr>
              <a:tr h="26184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270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 err="1">
                          <a:effectLst/>
                        </a:rPr>
                        <a:t>Педагогика</a:t>
                      </a:r>
                      <a:r>
                        <a:rPr lang="en-US" sz="2000" b="1" dirty="0">
                          <a:effectLst/>
                        </a:rPr>
                        <a:t>, </a:t>
                      </a:r>
                      <a:r>
                        <a:rPr lang="en-US" sz="2000" b="1" dirty="0" err="1">
                          <a:effectLst/>
                        </a:rPr>
                        <a:t>методика</a:t>
                      </a:r>
                      <a:r>
                        <a:rPr lang="en-US" sz="2000" b="1" dirty="0">
                          <a:effectLst/>
                        </a:rPr>
                        <a:t>  </a:t>
                      </a:r>
                      <a:r>
                        <a:rPr lang="en-US" sz="2000" b="1" dirty="0" err="1">
                          <a:effectLst/>
                        </a:rPr>
                        <a:t>обучения</a:t>
                      </a:r>
                      <a:r>
                        <a:rPr lang="en-US" sz="2000" b="1" dirty="0">
                          <a:effectLst/>
                        </a:rPr>
                        <a:t> </a:t>
                      </a:r>
                      <a:endParaRPr lang="ru-RU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marL="127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</a:rPr>
                        <a:t>30</a:t>
                      </a:r>
                      <a:endParaRPr lang="ru-RU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127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</a:rPr>
                        <a:t>60%</a:t>
                      </a:r>
                      <a:endParaRPr lang="ru-RU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127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</a:rPr>
                        <a:t>18</a:t>
                      </a:r>
                      <a:endParaRPr lang="ru-RU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721653131"/>
                  </a:ext>
                </a:extLst>
              </a:tr>
              <a:tr h="381873">
                <a:tc rowSpan="2">
                  <a:txBody>
                    <a:bodyPr/>
                    <a:lstStyle/>
                    <a:p>
                      <a:pPr marL="1270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 err="1">
                          <a:effectLst/>
                        </a:rPr>
                        <a:t>Педагог</a:t>
                      </a:r>
                      <a:r>
                        <a:rPr lang="en-US" sz="2000" b="1" dirty="0">
                          <a:effectLst/>
                        </a:rPr>
                        <a:t>-</a:t>
                      </a:r>
                      <a:endParaRPr lang="ru-RU" sz="2000" b="1" dirty="0">
                        <a:effectLst/>
                      </a:endParaRPr>
                    </a:p>
                    <a:p>
                      <a:pPr marL="1270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 err="1">
                          <a:effectLst/>
                        </a:rPr>
                        <a:t>мастер</a:t>
                      </a:r>
                      <a:endParaRPr lang="ru-RU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marL="1270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 err="1">
                          <a:effectLst/>
                        </a:rPr>
                        <a:t>Содержание</a:t>
                      </a:r>
                      <a:r>
                        <a:rPr lang="en-US" sz="2000" b="1" dirty="0">
                          <a:effectLst/>
                        </a:rPr>
                        <a:t> </a:t>
                      </a:r>
                      <a:r>
                        <a:rPr lang="en-US" sz="2000" b="1" dirty="0" err="1">
                          <a:effectLst/>
                        </a:rPr>
                        <a:t>учебного</a:t>
                      </a:r>
                      <a:r>
                        <a:rPr lang="en-US" sz="2000" b="1" dirty="0">
                          <a:effectLst/>
                        </a:rPr>
                        <a:t> </a:t>
                      </a:r>
                      <a:r>
                        <a:rPr lang="en-US" sz="2000" b="1" dirty="0" err="1">
                          <a:effectLst/>
                        </a:rPr>
                        <a:t>предмета</a:t>
                      </a:r>
                      <a:endParaRPr lang="ru-RU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marL="127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</a:rPr>
                        <a:t>70</a:t>
                      </a:r>
                      <a:endParaRPr lang="ru-RU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127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</a:rPr>
                        <a:t>90%</a:t>
                      </a:r>
                      <a:endParaRPr lang="ru-RU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127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</a:rPr>
                        <a:t>63</a:t>
                      </a:r>
                      <a:endParaRPr lang="ru-RU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357128681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270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 err="1">
                          <a:effectLst/>
                        </a:rPr>
                        <a:t>Педагогика</a:t>
                      </a:r>
                      <a:r>
                        <a:rPr lang="en-US" sz="2000" b="1" dirty="0">
                          <a:effectLst/>
                        </a:rPr>
                        <a:t>, </a:t>
                      </a:r>
                      <a:r>
                        <a:rPr lang="en-US" sz="2000" b="1" dirty="0" err="1">
                          <a:effectLst/>
                        </a:rPr>
                        <a:t>методика</a:t>
                      </a:r>
                      <a:r>
                        <a:rPr lang="en-US" sz="2000" b="1" dirty="0">
                          <a:effectLst/>
                        </a:rPr>
                        <a:t>  </a:t>
                      </a:r>
                      <a:r>
                        <a:rPr lang="en-US" sz="2000" b="1" dirty="0" err="1">
                          <a:effectLst/>
                        </a:rPr>
                        <a:t>обучения</a:t>
                      </a:r>
                      <a:r>
                        <a:rPr lang="en-US" sz="2000" b="1" dirty="0">
                          <a:effectLst/>
                        </a:rPr>
                        <a:t> </a:t>
                      </a:r>
                      <a:endParaRPr lang="ru-RU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marL="127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</a:rPr>
                        <a:t>30</a:t>
                      </a:r>
                      <a:endParaRPr lang="ru-RU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127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</a:rPr>
                        <a:t>70%</a:t>
                      </a:r>
                      <a:endParaRPr lang="ru-RU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127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</a:rPr>
                        <a:t>21</a:t>
                      </a:r>
                      <a:endParaRPr lang="ru-RU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346506443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106862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AF421F3-F792-4C20-880E-2D402A8B7F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6000" y="234000"/>
            <a:ext cx="10342800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6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Для педагогов по физической культуре по выбору:</a:t>
            </a:r>
            <a:b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ru-RU" dirty="0"/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id="{B130BD85-308B-488A-B243-5D6A75A5EAB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36735772"/>
              </p:ext>
            </p:extLst>
          </p:nvPr>
        </p:nvGraphicFramePr>
        <p:xfrm>
          <a:off x="291000" y="1179000"/>
          <a:ext cx="11520000" cy="545046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512771">
                  <a:extLst>
                    <a:ext uri="{9D8B030D-6E8A-4147-A177-3AD203B41FA5}">
                      <a16:colId xmlns:a16="http://schemas.microsoft.com/office/drawing/2014/main" val="2526441332"/>
                    </a:ext>
                  </a:extLst>
                </a:gridCol>
                <a:gridCol w="4339207">
                  <a:extLst>
                    <a:ext uri="{9D8B030D-6E8A-4147-A177-3AD203B41FA5}">
                      <a16:colId xmlns:a16="http://schemas.microsoft.com/office/drawing/2014/main" val="3449328697"/>
                    </a:ext>
                  </a:extLst>
                </a:gridCol>
                <a:gridCol w="1379673">
                  <a:extLst>
                    <a:ext uri="{9D8B030D-6E8A-4147-A177-3AD203B41FA5}">
                      <a16:colId xmlns:a16="http://schemas.microsoft.com/office/drawing/2014/main" val="2312971371"/>
                    </a:ext>
                  </a:extLst>
                </a:gridCol>
                <a:gridCol w="2147962">
                  <a:extLst>
                    <a:ext uri="{9D8B030D-6E8A-4147-A177-3AD203B41FA5}">
                      <a16:colId xmlns:a16="http://schemas.microsoft.com/office/drawing/2014/main" val="3299866357"/>
                    </a:ext>
                  </a:extLst>
                </a:gridCol>
                <a:gridCol w="2140387">
                  <a:extLst>
                    <a:ext uri="{9D8B030D-6E8A-4147-A177-3AD203B41FA5}">
                      <a16:colId xmlns:a16="http://schemas.microsoft.com/office/drawing/2014/main" val="2875205296"/>
                    </a:ext>
                  </a:extLst>
                </a:gridCol>
              </a:tblGrid>
              <a:tr h="1042920">
                <a:tc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000" b="1" dirty="0" err="1">
                          <a:effectLst/>
                        </a:rPr>
                        <a:t>Категории</a:t>
                      </a:r>
                      <a:endParaRPr lang="ru-RU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000" b="1">
                          <a:effectLst/>
                        </a:rPr>
                        <a:t>Блок</a:t>
                      </a:r>
                      <a:endParaRPr lang="ru-RU" sz="20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000" b="1">
                          <a:effectLst/>
                        </a:rPr>
                        <a:t>Баллы по предметам</a:t>
                      </a:r>
                      <a:endParaRPr lang="ru-RU" sz="20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000" b="1">
                          <a:effectLst/>
                        </a:rPr>
                        <a:t>Для прохождения квалификационного теста (%)</a:t>
                      </a:r>
                      <a:endParaRPr lang="ru-RU" sz="20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b="1">
                          <a:effectLst/>
                        </a:rPr>
                        <a:t>Для прохождения квалификационного теста (баллы)</a:t>
                      </a:r>
                      <a:endParaRPr lang="ru-RU" sz="20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2434686681"/>
                  </a:ext>
                </a:extLst>
              </a:tr>
              <a:tr h="355788">
                <a:tc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000" b="1">
                          <a:effectLst/>
                        </a:rPr>
                        <a:t>Педагог</a:t>
                      </a:r>
                      <a:endParaRPr lang="ru-RU" sz="20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000" b="1" dirty="0" err="1">
                          <a:effectLst/>
                        </a:rPr>
                        <a:t>Педагогика</a:t>
                      </a:r>
                      <a:r>
                        <a:rPr lang="en-US" sz="2000" b="1" dirty="0">
                          <a:effectLst/>
                        </a:rPr>
                        <a:t>, </a:t>
                      </a:r>
                      <a:r>
                        <a:rPr lang="en-US" sz="2000" b="1" dirty="0" err="1">
                          <a:effectLst/>
                        </a:rPr>
                        <a:t>методика</a:t>
                      </a:r>
                      <a:r>
                        <a:rPr lang="en-US" sz="2000" b="1" dirty="0">
                          <a:effectLst/>
                        </a:rPr>
                        <a:t> </a:t>
                      </a:r>
                      <a:r>
                        <a:rPr lang="en-US" sz="2000" b="1" dirty="0" err="1">
                          <a:effectLst/>
                        </a:rPr>
                        <a:t>обучения</a:t>
                      </a:r>
                      <a:endParaRPr lang="ru-RU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000" b="1">
                          <a:effectLst/>
                        </a:rPr>
                        <a:t>30</a:t>
                      </a:r>
                      <a:endParaRPr lang="ru-RU" sz="20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000" b="1">
                          <a:effectLst/>
                        </a:rPr>
                        <a:t>50%</a:t>
                      </a:r>
                      <a:endParaRPr lang="ru-RU" sz="20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000" b="1">
                          <a:effectLst/>
                        </a:rPr>
                        <a:t>15</a:t>
                      </a:r>
                      <a:endParaRPr lang="ru-RU" sz="20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2275224724"/>
                  </a:ext>
                </a:extLst>
              </a:tr>
              <a:tr h="925682">
                <a:tc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000" b="1">
                          <a:effectLst/>
                        </a:rPr>
                        <a:t>Педагог-</a:t>
                      </a:r>
                      <a:endParaRPr lang="ru-RU" sz="2000" b="1">
                        <a:effectLst/>
                      </a:endParaRPr>
                    </a:p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000" b="1">
                          <a:effectLst/>
                        </a:rPr>
                        <a:t>модератор</a:t>
                      </a:r>
                      <a:endParaRPr lang="ru-RU" sz="20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000" b="1" dirty="0" err="1">
                          <a:effectLst/>
                        </a:rPr>
                        <a:t>Педагогика</a:t>
                      </a:r>
                      <a:r>
                        <a:rPr lang="en-US" sz="2000" b="1" dirty="0">
                          <a:effectLst/>
                        </a:rPr>
                        <a:t>, </a:t>
                      </a:r>
                      <a:r>
                        <a:rPr lang="en-US" sz="2000" b="1" dirty="0" err="1">
                          <a:effectLst/>
                        </a:rPr>
                        <a:t>методика</a:t>
                      </a:r>
                      <a:r>
                        <a:rPr lang="en-US" sz="2000" b="1" dirty="0">
                          <a:effectLst/>
                        </a:rPr>
                        <a:t> </a:t>
                      </a:r>
                      <a:r>
                        <a:rPr lang="en-US" sz="2000" b="1" dirty="0" err="1">
                          <a:effectLst/>
                        </a:rPr>
                        <a:t>обучения</a:t>
                      </a:r>
                      <a:endParaRPr lang="ru-RU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000" b="1">
                          <a:effectLst/>
                        </a:rPr>
                        <a:t>30</a:t>
                      </a:r>
                      <a:endParaRPr lang="ru-RU" sz="20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000" b="1">
                          <a:effectLst/>
                        </a:rPr>
                        <a:t>60%</a:t>
                      </a:r>
                      <a:endParaRPr lang="ru-RU" sz="20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000" b="1">
                          <a:effectLst/>
                        </a:rPr>
                        <a:t>18</a:t>
                      </a:r>
                      <a:endParaRPr lang="ru-RU" sz="20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980284434"/>
                  </a:ext>
                </a:extLst>
              </a:tr>
              <a:tr h="925682">
                <a:tc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000" b="1">
                          <a:effectLst/>
                        </a:rPr>
                        <a:t>Педагог-</a:t>
                      </a:r>
                      <a:endParaRPr lang="ru-RU" sz="2000" b="1">
                        <a:effectLst/>
                      </a:endParaRPr>
                    </a:p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000" b="1">
                          <a:effectLst/>
                        </a:rPr>
                        <a:t>эксперт</a:t>
                      </a:r>
                      <a:endParaRPr lang="ru-RU" sz="20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000" b="1" dirty="0" err="1">
                          <a:effectLst/>
                        </a:rPr>
                        <a:t>Педагогика</a:t>
                      </a:r>
                      <a:r>
                        <a:rPr lang="en-US" sz="2000" b="1" dirty="0">
                          <a:effectLst/>
                        </a:rPr>
                        <a:t>, </a:t>
                      </a:r>
                      <a:r>
                        <a:rPr lang="en-US" sz="2000" b="1" dirty="0" err="1">
                          <a:effectLst/>
                        </a:rPr>
                        <a:t>методика</a:t>
                      </a:r>
                      <a:r>
                        <a:rPr lang="en-US" sz="2000" b="1" dirty="0">
                          <a:effectLst/>
                        </a:rPr>
                        <a:t> </a:t>
                      </a:r>
                      <a:r>
                        <a:rPr lang="en-US" sz="2000" b="1" dirty="0" err="1">
                          <a:effectLst/>
                        </a:rPr>
                        <a:t>обучения</a:t>
                      </a:r>
                      <a:endParaRPr lang="ru-RU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000" b="1">
                          <a:effectLst/>
                        </a:rPr>
                        <a:t>30</a:t>
                      </a:r>
                      <a:endParaRPr lang="ru-RU" sz="20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000" b="1">
                          <a:effectLst/>
                        </a:rPr>
                        <a:t>70%</a:t>
                      </a:r>
                      <a:endParaRPr lang="ru-RU" sz="20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000" b="1">
                          <a:effectLst/>
                        </a:rPr>
                        <a:t>21</a:t>
                      </a:r>
                      <a:endParaRPr lang="ru-RU" sz="20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2059917409"/>
                  </a:ext>
                </a:extLst>
              </a:tr>
              <a:tr h="1269248">
                <a:tc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000" b="1">
                          <a:effectLst/>
                        </a:rPr>
                        <a:t>Педагог-</a:t>
                      </a:r>
                      <a:endParaRPr lang="ru-RU" sz="2000" b="1">
                        <a:effectLst/>
                      </a:endParaRPr>
                    </a:p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000" b="1">
                          <a:effectLst/>
                        </a:rPr>
                        <a:t>исследователь</a:t>
                      </a:r>
                      <a:endParaRPr lang="ru-RU" sz="20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000" b="1" dirty="0" err="1">
                          <a:effectLst/>
                        </a:rPr>
                        <a:t>Педагогика</a:t>
                      </a:r>
                      <a:r>
                        <a:rPr lang="en-US" sz="2000" b="1" dirty="0">
                          <a:effectLst/>
                        </a:rPr>
                        <a:t>, </a:t>
                      </a:r>
                      <a:r>
                        <a:rPr lang="en-US" sz="2000" b="1" dirty="0" err="1">
                          <a:effectLst/>
                        </a:rPr>
                        <a:t>методика</a:t>
                      </a:r>
                      <a:r>
                        <a:rPr lang="en-US" sz="2000" b="1" dirty="0">
                          <a:effectLst/>
                        </a:rPr>
                        <a:t> </a:t>
                      </a:r>
                      <a:r>
                        <a:rPr lang="en-US" sz="2000" b="1" dirty="0" err="1">
                          <a:effectLst/>
                        </a:rPr>
                        <a:t>обучения</a:t>
                      </a:r>
                      <a:endParaRPr lang="ru-RU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000" b="1" dirty="0">
                          <a:effectLst/>
                        </a:rPr>
                        <a:t>30</a:t>
                      </a:r>
                      <a:endParaRPr lang="ru-RU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000" b="1">
                          <a:effectLst/>
                        </a:rPr>
                        <a:t>80%</a:t>
                      </a:r>
                      <a:endParaRPr lang="ru-RU" sz="20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000" b="1">
                          <a:effectLst/>
                        </a:rPr>
                        <a:t>24</a:t>
                      </a:r>
                      <a:endParaRPr lang="ru-RU" sz="20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2541133995"/>
                  </a:ext>
                </a:extLst>
              </a:tr>
              <a:tr h="925682">
                <a:tc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000" b="1">
                          <a:effectLst/>
                        </a:rPr>
                        <a:t>Педагог-</a:t>
                      </a:r>
                      <a:endParaRPr lang="ru-RU" sz="2000" b="1">
                        <a:effectLst/>
                      </a:endParaRPr>
                    </a:p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000" b="1">
                          <a:effectLst/>
                        </a:rPr>
                        <a:t>мастер</a:t>
                      </a:r>
                      <a:endParaRPr lang="ru-RU" sz="20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000" b="1">
                          <a:effectLst/>
                        </a:rPr>
                        <a:t>Педагогика, методика обучения</a:t>
                      </a:r>
                      <a:endParaRPr lang="ru-RU" sz="20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000" b="1">
                          <a:effectLst/>
                        </a:rPr>
                        <a:t>30</a:t>
                      </a:r>
                      <a:endParaRPr lang="ru-RU" sz="20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000" b="1" dirty="0">
                          <a:effectLst/>
                        </a:rPr>
                        <a:t>90%</a:t>
                      </a:r>
                      <a:endParaRPr lang="ru-RU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000" b="1" dirty="0">
                          <a:effectLst/>
                        </a:rPr>
                        <a:t>27</a:t>
                      </a:r>
                      <a:endParaRPr lang="ru-RU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329965999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979471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8CDD801-F919-4166-8146-5237ABBDE0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1000" y="279000"/>
            <a:ext cx="10342800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1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Для педагогов по предметам "Информатика", </a:t>
            </a:r>
            <a:br>
              <a:rPr lang="ru-RU" sz="31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31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"Цифровая грамотность"</a:t>
            </a:r>
            <a:br>
              <a:rPr lang="ru-RU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ru-RU" dirty="0">
              <a:solidFill>
                <a:schemeClr val="tx1"/>
              </a:solidFill>
            </a:endParaRPr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id="{BF963EA1-E525-4A2A-87BE-85E0374CA57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18277986"/>
              </p:ext>
            </p:extLst>
          </p:nvPr>
        </p:nvGraphicFramePr>
        <p:xfrm>
          <a:off x="278908" y="1119175"/>
          <a:ext cx="11603897" cy="544500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108898">
                  <a:extLst>
                    <a:ext uri="{9D8B030D-6E8A-4147-A177-3AD203B41FA5}">
                      <a16:colId xmlns:a16="http://schemas.microsoft.com/office/drawing/2014/main" val="2197768686"/>
                    </a:ext>
                  </a:extLst>
                </a:gridCol>
                <a:gridCol w="4553706">
                  <a:extLst>
                    <a:ext uri="{9D8B030D-6E8A-4147-A177-3AD203B41FA5}">
                      <a16:colId xmlns:a16="http://schemas.microsoft.com/office/drawing/2014/main" val="1511783522"/>
                    </a:ext>
                  </a:extLst>
                </a:gridCol>
                <a:gridCol w="1649036">
                  <a:extLst>
                    <a:ext uri="{9D8B030D-6E8A-4147-A177-3AD203B41FA5}">
                      <a16:colId xmlns:a16="http://schemas.microsoft.com/office/drawing/2014/main" val="1511371564"/>
                    </a:ext>
                  </a:extLst>
                </a:gridCol>
                <a:gridCol w="1649036">
                  <a:extLst>
                    <a:ext uri="{9D8B030D-6E8A-4147-A177-3AD203B41FA5}">
                      <a16:colId xmlns:a16="http://schemas.microsoft.com/office/drawing/2014/main" val="682670183"/>
                    </a:ext>
                  </a:extLst>
                </a:gridCol>
                <a:gridCol w="1643221">
                  <a:extLst>
                    <a:ext uri="{9D8B030D-6E8A-4147-A177-3AD203B41FA5}">
                      <a16:colId xmlns:a16="http://schemas.microsoft.com/office/drawing/2014/main" val="2919683245"/>
                    </a:ext>
                  </a:extLst>
                </a:gridCol>
              </a:tblGrid>
              <a:tr h="898723">
                <a:tc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600" b="1" dirty="0" err="1">
                          <a:effectLst/>
                        </a:rPr>
                        <a:t>Категории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600" b="1" dirty="0" err="1">
                          <a:effectLst/>
                        </a:rPr>
                        <a:t>Блок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600" b="1">
                          <a:effectLst/>
                        </a:rPr>
                        <a:t>Баллы по предметам</a:t>
                      </a:r>
                      <a:endParaRPr lang="ru-RU" sz="16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600" b="1">
                          <a:effectLst/>
                        </a:rPr>
                        <a:t>Для прохождения квалификационного теста (%)</a:t>
                      </a:r>
                      <a:endParaRPr lang="ru-RU" sz="16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>
                          <a:effectLst/>
                        </a:rPr>
                        <a:t>Для прохождения квалификационного теста (баллы)</a:t>
                      </a:r>
                      <a:endParaRPr lang="ru-RU" sz="16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2107923185"/>
                  </a:ext>
                </a:extLst>
              </a:tr>
              <a:tr h="306596">
                <a:tc rowSpan="2"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 dirty="0">
                          <a:effectLst/>
                        </a:rPr>
                        <a:t> </a:t>
                      </a:r>
                      <a:r>
                        <a:rPr lang="en-US" sz="1600" b="1" dirty="0" err="1">
                          <a:effectLst/>
                        </a:rPr>
                        <a:t>Педагог</a:t>
                      </a:r>
                      <a:r>
                        <a:rPr lang="en-US" sz="1600" b="1" dirty="0">
                          <a:effectLst/>
                        </a:rPr>
                        <a:t> 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600" b="1" dirty="0" err="1">
                          <a:effectLst/>
                        </a:rPr>
                        <a:t>Педагогика</a:t>
                      </a:r>
                      <a:r>
                        <a:rPr lang="en-US" sz="1600" b="1" dirty="0">
                          <a:effectLst/>
                        </a:rPr>
                        <a:t>, </a:t>
                      </a:r>
                      <a:r>
                        <a:rPr lang="en-US" sz="1600" b="1" dirty="0" err="1">
                          <a:effectLst/>
                        </a:rPr>
                        <a:t>методика</a:t>
                      </a:r>
                      <a:r>
                        <a:rPr lang="en-US" sz="1600" b="1" dirty="0">
                          <a:effectLst/>
                        </a:rPr>
                        <a:t> </a:t>
                      </a:r>
                      <a:r>
                        <a:rPr lang="en-US" sz="1600" b="1" dirty="0" err="1">
                          <a:effectLst/>
                        </a:rPr>
                        <a:t>обучения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600" b="1">
                          <a:effectLst/>
                        </a:rPr>
                        <a:t>30</a:t>
                      </a:r>
                      <a:endParaRPr lang="ru-RU" sz="16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600" b="1">
                          <a:effectLst/>
                        </a:rPr>
                        <a:t>30%</a:t>
                      </a:r>
                      <a:endParaRPr lang="ru-RU" sz="16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600" b="1">
                          <a:effectLst/>
                        </a:rPr>
                        <a:t>9</a:t>
                      </a:r>
                      <a:endParaRPr lang="ru-RU" sz="16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866035786"/>
                  </a:ext>
                </a:extLst>
              </a:tr>
              <a:tr h="60266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 dirty="0">
                          <a:effectLst/>
                        </a:rPr>
                        <a:t>Содержание учебного предмета и программирование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600" b="1">
                          <a:effectLst/>
                        </a:rPr>
                        <a:t>30</a:t>
                      </a:r>
                      <a:endParaRPr lang="ru-RU" sz="16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600" b="1">
                          <a:effectLst/>
                        </a:rPr>
                        <a:t>50%</a:t>
                      </a:r>
                      <a:endParaRPr lang="ru-RU" sz="16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600" b="1">
                          <a:effectLst/>
                        </a:rPr>
                        <a:t>15</a:t>
                      </a:r>
                      <a:endParaRPr lang="ru-RU" sz="16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2086976106"/>
                  </a:ext>
                </a:extLst>
              </a:tr>
              <a:tr h="306596">
                <a:tc rowSpan="2"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600" b="1">
                          <a:effectLst/>
                        </a:rPr>
                        <a:t>Педагог-</a:t>
                      </a:r>
                      <a:endParaRPr lang="ru-RU" sz="1600" b="1">
                        <a:effectLst/>
                      </a:endParaRPr>
                    </a:p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600" b="1">
                          <a:effectLst/>
                        </a:rPr>
                        <a:t>модератор</a:t>
                      </a:r>
                      <a:endParaRPr lang="ru-RU" sz="16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600" b="1" dirty="0" err="1">
                          <a:effectLst/>
                        </a:rPr>
                        <a:t>Педагогика</a:t>
                      </a:r>
                      <a:r>
                        <a:rPr lang="en-US" sz="1600" b="1" dirty="0">
                          <a:effectLst/>
                        </a:rPr>
                        <a:t>, </a:t>
                      </a:r>
                      <a:r>
                        <a:rPr lang="en-US" sz="1600" b="1" dirty="0" err="1">
                          <a:effectLst/>
                        </a:rPr>
                        <a:t>методика</a:t>
                      </a:r>
                      <a:r>
                        <a:rPr lang="en-US" sz="1600" b="1" dirty="0">
                          <a:effectLst/>
                        </a:rPr>
                        <a:t> </a:t>
                      </a:r>
                      <a:r>
                        <a:rPr lang="en-US" sz="1600" b="1" dirty="0" err="1">
                          <a:effectLst/>
                        </a:rPr>
                        <a:t>обучения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600" b="1" dirty="0">
                          <a:effectLst/>
                        </a:rPr>
                        <a:t>30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600" b="1">
                          <a:effectLst/>
                        </a:rPr>
                        <a:t>40%</a:t>
                      </a:r>
                      <a:endParaRPr lang="ru-RU" sz="16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600" b="1">
                          <a:effectLst/>
                        </a:rPr>
                        <a:t>12</a:t>
                      </a:r>
                      <a:endParaRPr lang="ru-RU" sz="16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3901886274"/>
                  </a:ext>
                </a:extLst>
              </a:tr>
              <a:tr h="60266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 dirty="0">
                          <a:effectLst/>
                        </a:rPr>
                        <a:t>Содержание учебного предмета и программирование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600" b="1" dirty="0">
                          <a:effectLst/>
                        </a:rPr>
                        <a:t>30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600" b="1">
                          <a:effectLst/>
                        </a:rPr>
                        <a:t>60%</a:t>
                      </a:r>
                      <a:endParaRPr lang="ru-RU" sz="16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600" b="1">
                          <a:effectLst/>
                        </a:rPr>
                        <a:t>18</a:t>
                      </a:r>
                      <a:endParaRPr lang="ru-RU" sz="16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3212112445"/>
                  </a:ext>
                </a:extLst>
              </a:tr>
              <a:tr h="306596">
                <a:tc rowSpan="2"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600" b="1">
                          <a:effectLst/>
                        </a:rPr>
                        <a:t>Педагог-</a:t>
                      </a:r>
                      <a:endParaRPr lang="ru-RU" sz="1600" b="1">
                        <a:effectLst/>
                      </a:endParaRPr>
                    </a:p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600" b="1">
                          <a:effectLst/>
                        </a:rPr>
                        <a:t>эксперт</a:t>
                      </a:r>
                      <a:endParaRPr lang="ru-RU" sz="16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600" b="1" dirty="0" err="1">
                          <a:effectLst/>
                        </a:rPr>
                        <a:t>Педагогика</a:t>
                      </a:r>
                      <a:r>
                        <a:rPr lang="en-US" sz="1600" b="1" dirty="0">
                          <a:effectLst/>
                        </a:rPr>
                        <a:t>, </a:t>
                      </a:r>
                      <a:r>
                        <a:rPr lang="en-US" sz="1600" b="1" dirty="0" err="1">
                          <a:effectLst/>
                        </a:rPr>
                        <a:t>методика</a:t>
                      </a:r>
                      <a:r>
                        <a:rPr lang="en-US" sz="1600" b="1" dirty="0">
                          <a:effectLst/>
                        </a:rPr>
                        <a:t> </a:t>
                      </a:r>
                      <a:r>
                        <a:rPr lang="en-US" sz="1600" b="1" dirty="0" err="1">
                          <a:effectLst/>
                        </a:rPr>
                        <a:t>обучения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600" b="1" dirty="0">
                          <a:effectLst/>
                        </a:rPr>
                        <a:t>30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600" b="1" dirty="0">
                          <a:effectLst/>
                        </a:rPr>
                        <a:t>50%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600" b="1">
                          <a:effectLst/>
                        </a:rPr>
                        <a:t>15</a:t>
                      </a:r>
                      <a:endParaRPr lang="ru-RU" sz="16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2958651674"/>
                  </a:ext>
                </a:extLst>
              </a:tr>
              <a:tr h="60266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 dirty="0">
                          <a:effectLst/>
                        </a:rPr>
                        <a:t>Содержание учебного предмета и программирование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600" b="1">
                          <a:effectLst/>
                        </a:rPr>
                        <a:t>30</a:t>
                      </a:r>
                      <a:endParaRPr lang="ru-RU" sz="16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600" b="1" dirty="0">
                          <a:effectLst/>
                        </a:rPr>
                        <a:t>70%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600" b="1">
                          <a:effectLst/>
                        </a:rPr>
                        <a:t>21</a:t>
                      </a:r>
                      <a:endParaRPr lang="ru-RU" sz="16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3409968723"/>
                  </a:ext>
                </a:extLst>
              </a:tr>
              <a:tr h="306596">
                <a:tc rowSpan="2"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600" b="1">
                          <a:effectLst/>
                        </a:rPr>
                        <a:t>Педагог-</a:t>
                      </a:r>
                      <a:endParaRPr lang="ru-RU" sz="1600" b="1">
                        <a:effectLst/>
                      </a:endParaRPr>
                    </a:p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600" b="1">
                          <a:effectLst/>
                        </a:rPr>
                        <a:t>исследователь</a:t>
                      </a:r>
                      <a:endParaRPr lang="ru-RU" sz="16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600" b="1">
                          <a:effectLst/>
                        </a:rPr>
                        <a:t>Педагогика, методика обучения</a:t>
                      </a:r>
                      <a:endParaRPr lang="ru-RU" sz="16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600" b="1" dirty="0">
                          <a:effectLst/>
                        </a:rPr>
                        <a:t>30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600" b="1" dirty="0">
                          <a:effectLst/>
                        </a:rPr>
                        <a:t>60%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600" b="1">
                          <a:effectLst/>
                        </a:rPr>
                        <a:t>18</a:t>
                      </a:r>
                      <a:endParaRPr lang="ru-RU" sz="16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3207609927"/>
                  </a:ext>
                </a:extLst>
              </a:tr>
              <a:tr h="60266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>
                          <a:effectLst/>
                        </a:rPr>
                        <a:t>Содержание учебного предмета и программирование</a:t>
                      </a:r>
                      <a:endParaRPr lang="ru-RU" sz="16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600" b="1" dirty="0">
                          <a:effectLst/>
                        </a:rPr>
                        <a:t>30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600" b="1" dirty="0">
                          <a:effectLst/>
                        </a:rPr>
                        <a:t>80%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600" b="1" dirty="0">
                          <a:effectLst/>
                        </a:rPr>
                        <a:t>24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175886729"/>
                  </a:ext>
                </a:extLst>
              </a:tr>
              <a:tr h="306596">
                <a:tc rowSpan="2"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600" b="1">
                          <a:effectLst/>
                        </a:rPr>
                        <a:t>Педагог-</a:t>
                      </a:r>
                      <a:endParaRPr lang="ru-RU" sz="1600" b="1">
                        <a:effectLst/>
                      </a:endParaRPr>
                    </a:p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600" b="1">
                          <a:effectLst/>
                        </a:rPr>
                        <a:t>мастер</a:t>
                      </a:r>
                      <a:endParaRPr lang="ru-RU" sz="16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600" b="1">
                          <a:effectLst/>
                        </a:rPr>
                        <a:t>Педагогика, методика обучения</a:t>
                      </a:r>
                      <a:endParaRPr lang="ru-RU" sz="16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600" b="1">
                          <a:effectLst/>
                        </a:rPr>
                        <a:t>3</a:t>
                      </a:r>
                      <a:endParaRPr lang="ru-RU" sz="16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600" b="1" dirty="0">
                          <a:effectLst/>
                        </a:rPr>
                        <a:t>70%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600" b="1" dirty="0">
                          <a:effectLst/>
                        </a:rPr>
                        <a:t>21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2379647108"/>
                  </a:ext>
                </a:extLst>
              </a:tr>
              <a:tr h="60266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>
                          <a:effectLst/>
                        </a:rPr>
                        <a:t>Содержание учебного предмета и программирование</a:t>
                      </a:r>
                      <a:endParaRPr lang="ru-RU" sz="16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600" b="1">
                          <a:effectLst/>
                        </a:rPr>
                        <a:t>30</a:t>
                      </a:r>
                      <a:endParaRPr lang="ru-RU" sz="16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600" b="1" dirty="0">
                          <a:effectLst/>
                        </a:rPr>
                        <a:t>90%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600" b="1" dirty="0">
                          <a:effectLst/>
                        </a:rPr>
                        <a:t>27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225655104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801572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4DC3523-BB61-45BB-BE01-D13E3BD9AB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4CD3FCE-F959-4EA8-853A-2417CD8853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1000" y="1388818"/>
            <a:ext cx="11685600" cy="4743145"/>
          </a:xfrm>
        </p:spPr>
        <p:txBody>
          <a:bodyPr>
            <a:normAutofit fontScale="92500" lnSpcReduction="10000"/>
          </a:bodyPr>
          <a:lstStyle/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Комиссии для следующих квалификационных категорий: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"педагог" </a:t>
            </a:r>
            <a:r>
              <a:rPr lang="ru-RU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в организациях образования;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"</a:t>
            </a:r>
            <a:r>
              <a:rPr lang="ru-RU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педагог-модератор</a:t>
            </a:r>
            <a:r>
              <a:rPr lang="ru-RU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"</a:t>
            </a:r>
            <a:r>
              <a:rPr lang="ru-RU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"заместитель руководителя третьей квалификационной категории" или "руководитель-организатор", "заместитель руководителя второй квалификационной категории" или "руководитель-менеджер", "</a:t>
            </a:r>
            <a:r>
              <a:rPr lang="ru-RU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педагог-модератор</a:t>
            </a:r>
            <a:r>
              <a:rPr lang="ru-RU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" – для методистов – в органах отдела образования района, города областного значения;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"</a:t>
            </a:r>
            <a:r>
              <a:rPr lang="ru-RU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педагог-эксперт</a:t>
            </a:r>
            <a:r>
              <a:rPr lang="ru-RU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" </a:t>
            </a:r>
            <a:r>
              <a:rPr lang="ru-RU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и </a:t>
            </a:r>
            <a:r>
              <a:rPr lang="ru-RU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"</a:t>
            </a:r>
            <a:r>
              <a:rPr lang="ru-RU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педагог-исследователь</a:t>
            </a:r>
            <a:r>
              <a:rPr lang="ru-RU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"</a:t>
            </a:r>
            <a:r>
              <a:rPr lang="ru-RU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"заместитель руководителя первой квалификационной категории" или "руководитель-лидер", "</a:t>
            </a:r>
            <a:r>
              <a:rPr lang="ru-RU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педагог-эксперт</a:t>
            </a:r>
            <a:r>
              <a:rPr lang="ru-RU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", "</a:t>
            </a:r>
            <a:r>
              <a:rPr lang="ru-RU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педагог-исследователь</a:t>
            </a:r>
            <a:r>
              <a:rPr lang="ru-RU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", "</a:t>
            </a:r>
            <a:r>
              <a:rPr lang="ru-RU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педагог-мастер</a:t>
            </a:r>
            <a:r>
              <a:rPr lang="ru-RU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" – для методистов – в органах управления образования области, города республиканского значения и столицы;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"</a:t>
            </a:r>
            <a:r>
              <a:rPr lang="ru-RU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педагог-мастер</a:t>
            </a:r>
            <a:r>
              <a:rPr lang="ru-RU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" </a:t>
            </a:r>
            <a:r>
              <a:rPr lang="ru-RU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при уполномоченном органе в области образования.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781589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CC975BB-030D-4A35-8B31-611F7E4970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6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Перечень документов необходимых для оказания государственной услуги</a:t>
            </a:r>
            <a:endParaRPr lang="ru-RU" sz="9600" dirty="0">
              <a:solidFill>
                <a:schemeClr val="tx1"/>
              </a:solidFill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31E8D11-F17A-4CB0-8D10-BAF1B1AC3D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1000" y="1388818"/>
            <a:ext cx="11685600" cy="5235182"/>
          </a:xfrm>
        </p:spPr>
        <p:txBody>
          <a:bodyPr/>
          <a:lstStyle/>
          <a:p>
            <a:pPr marL="12700" algn="just">
              <a:lnSpc>
                <a:spcPct val="100000"/>
              </a:lnSpc>
              <a:spcBef>
                <a:spcPts val="0"/>
              </a:spcBef>
            </a:pPr>
            <a:r>
              <a:rPr lang="ru-RU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1) заявление;</a:t>
            </a:r>
          </a:p>
          <a:p>
            <a:pPr marL="12700" algn="just">
              <a:lnSpc>
                <a:spcPct val="100000"/>
              </a:lnSpc>
              <a:spcBef>
                <a:spcPts val="0"/>
              </a:spcBef>
            </a:pPr>
            <a:r>
              <a:rPr lang="ru-RU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2) документ, удостоверяющий личность (требуется для идентификации личности) (возвращается владельцу) либо электронный документ из сервиса цифровых документов (для идентификации); </a:t>
            </a:r>
          </a:p>
          <a:p>
            <a:pPr marL="12700" algn="just">
              <a:lnSpc>
                <a:spcPct val="100000"/>
              </a:lnSpc>
              <a:spcBef>
                <a:spcPts val="0"/>
              </a:spcBef>
            </a:pPr>
            <a:r>
              <a:rPr lang="ru-RU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3) диплом об образовании;</a:t>
            </a:r>
          </a:p>
          <a:p>
            <a:pPr marL="12700" algn="just">
              <a:lnSpc>
                <a:spcPct val="100000"/>
              </a:lnSpc>
              <a:spcBef>
                <a:spcPts val="0"/>
              </a:spcBef>
            </a:pPr>
            <a:r>
              <a:rPr lang="ru-RU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4) документ о прохождении курсов переподготовки (при наличии);</a:t>
            </a:r>
          </a:p>
          <a:p>
            <a:pPr marL="12700" algn="just">
              <a:lnSpc>
                <a:spcPct val="100000"/>
              </a:lnSpc>
              <a:spcBef>
                <a:spcPts val="0"/>
              </a:spcBef>
            </a:pPr>
            <a:r>
              <a:rPr lang="ru-RU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5) документ, подтверждающий трудовую деятельность работника;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601322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62C5A09-DBCF-448F-8C47-DA64A8A5DC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1022" y="189000"/>
            <a:ext cx="10342800" cy="1325563"/>
          </a:xfrm>
        </p:spPr>
        <p:txBody>
          <a:bodyPr>
            <a:noAutofit/>
          </a:bodyPr>
          <a:lstStyle/>
          <a:p>
            <a:pPr algn="ctr"/>
            <a:r>
              <a:rPr lang="ru-RU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При этом для прохождения аттестации аттестационная комиссия соответствующего уровня запрашивает по информационной системе следующие данные:</a:t>
            </a:r>
            <a:br>
              <a:rPr lang="ru-RU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ru-RU" sz="2800" dirty="0">
              <a:solidFill>
                <a:schemeClr val="tx1"/>
              </a:solidFill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5CB7A0E-C811-44A2-95C3-074341BC66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6000" y="1388818"/>
            <a:ext cx="11820600" cy="5280182"/>
          </a:xfrm>
        </p:spPr>
        <p:txBody>
          <a:bodyPr>
            <a:normAutofit fontScale="92500" lnSpcReduction="10000"/>
          </a:bodyPr>
          <a:lstStyle/>
          <a:p>
            <a:pPr marL="12700" algn="just">
              <a:lnSpc>
                <a:spcPct val="120000"/>
              </a:lnSpc>
              <a:spcBef>
                <a:spcPts val="0"/>
              </a:spcBef>
            </a:pPr>
            <a: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1) удостоверение и приказ о присвоенной квалификационной категории (для лиц, ранее имевших квалификационную категорию);</a:t>
            </a:r>
          </a:p>
          <a:p>
            <a:pPr marL="12700" algn="just">
              <a:lnSpc>
                <a:spcPct val="120000"/>
              </a:lnSpc>
              <a:spcBef>
                <a:spcPts val="0"/>
              </a:spcBef>
            </a:pPr>
            <a: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2) документ о прохождении национального квалификационного тестирования, эссе;</a:t>
            </a:r>
          </a:p>
          <a:p>
            <a:pPr marL="12700" algn="just">
              <a:lnSpc>
                <a:spcPct val="120000"/>
              </a:lnSpc>
              <a:spcBef>
                <a:spcPts val="0"/>
              </a:spcBef>
            </a:pPr>
            <a: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3) документы, подтверждающие профессиональные достижения; </a:t>
            </a:r>
          </a:p>
          <a:p>
            <a:pPr marL="12700" algn="just">
              <a:lnSpc>
                <a:spcPct val="120000"/>
              </a:lnSpc>
              <a:spcBef>
                <a:spcPts val="0"/>
              </a:spcBef>
            </a:pPr>
            <a:r>
              <a:rPr lang="ru-RU" sz="18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4) на квалификационную категорию "</a:t>
            </a:r>
            <a:r>
              <a:rPr lang="ru-RU" sz="18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педагог-исследователь</a:t>
            </a:r>
            <a:r>
              <a:rPr lang="ru-RU" sz="18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" или "</a:t>
            </a:r>
            <a:r>
              <a:rPr lang="ru-RU" sz="18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педагог-мастер</a:t>
            </a:r>
            <a:r>
              <a:rPr lang="ru-RU" sz="18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" - обобщение опыта; </a:t>
            </a:r>
          </a:p>
          <a:p>
            <a:pPr marL="12700" algn="just">
              <a:lnSpc>
                <a:spcPct val="120000"/>
              </a:lnSpc>
              <a:spcBef>
                <a:spcPts val="0"/>
              </a:spcBef>
            </a:pPr>
            <a: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5) видеозаписи уроков/занятий с листами наблюдения и анализом уроков/занятий (за исключением педагогов ПМПК);</a:t>
            </a:r>
          </a:p>
          <a:p>
            <a:pPr marL="12700" algn="just">
              <a:lnSpc>
                <a:spcPct val="120000"/>
              </a:lnSpc>
              <a:spcBef>
                <a:spcPts val="0"/>
              </a:spcBef>
            </a:pPr>
            <a: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6) выписка из протокола педагогического совета организации образования.</a:t>
            </a:r>
          </a:p>
          <a:p>
            <a:pPr marL="12700" algn="just">
              <a:lnSpc>
                <a:spcPct val="120000"/>
              </a:lnSpc>
              <a:spcBef>
                <a:spcPts val="0"/>
              </a:spcBef>
            </a:pPr>
            <a: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Примечание: </a:t>
            </a:r>
          </a:p>
          <a:p>
            <a:pPr marL="12700" algn="just">
              <a:lnSpc>
                <a:spcPct val="120000"/>
              </a:lnSpc>
              <a:spcBef>
                <a:spcPts val="0"/>
              </a:spcBef>
            </a:pPr>
            <a: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сертификат о прохождении курсов повышения квалификации по программам, согласованным с уполномоченным органом в области образования и документы, подтверждающие профессиональные достижения и обобщение рассматривается Комиссией на официальных сайтах управлений образования и МОН РК (подведомственные организации)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документы, подтверждающие достижения обучающихся/воспитанников (за исключением методистов методических кабинетов (центров), педагогов ПМПК, КППК, РЦ); рассматривается аттестационной комиссией на официальных сайтах управлений образования и РНПЦ "</a:t>
            </a:r>
            <a:r>
              <a:rPr lang="ru-RU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Дарын</a:t>
            </a:r>
            <a: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" в соответствии с перечнем республиканских и международных олимпиад, конкурсов и соревнований, утвержденным уполномоченным органом в области образования.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1925963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705E7CC-0E89-410D-B4F7-F44FE7C363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6000" y="324000"/>
            <a:ext cx="10342800" cy="1325563"/>
          </a:xfrm>
        </p:spPr>
        <p:txBody>
          <a:bodyPr>
            <a:noAutofit/>
          </a:bodyPr>
          <a:lstStyle/>
          <a:p>
            <a:pPr algn="ctr"/>
            <a: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Критерии оценивания портфолио педагога организаций общего среднего образования на присвоение (подтверждение) квалификационной категории</a:t>
            </a:r>
            <a:br>
              <a:rPr lang="ru-RU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ru-RU" dirty="0">
              <a:solidFill>
                <a:schemeClr val="tx1"/>
              </a:solidFill>
            </a:endParaRPr>
          </a:p>
        </p:txBody>
      </p:sp>
      <p:graphicFrame>
        <p:nvGraphicFramePr>
          <p:cNvPr id="7" name="Объект 6">
            <a:extLst>
              <a:ext uri="{FF2B5EF4-FFF2-40B4-BE49-F238E27FC236}">
                <a16:creationId xmlns:a16="http://schemas.microsoft.com/office/drawing/2014/main" id="{C94CE252-0CA7-4525-9A90-D62CF643CA1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52659225"/>
              </p:ext>
            </p:extLst>
          </p:nvPr>
        </p:nvGraphicFramePr>
        <p:xfrm>
          <a:off x="291000" y="1269000"/>
          <a:ext cx="11565001" cy="52650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981370">
                  <a:extLst>
                    <a:ext uri="{9D8B030D-6E8A-4147-A177-3AD203B41FA5}">
                      <a16:colId xmlns:a16="http://schemas.microsoft.com/office/drawing/2014/main" val="1047512521"/>
                    </a:ext>
                  </a:extLst>
                </a:gridCol>
                <a:gridCol w="1981370">
                  <a:extLst>
                    <a:ext uri="{9D8B030D-6E8A-4147-A177-3AD203B41FA5}">
                      <a16:colId xmlns:a16="http://schemas.microsoft.com/office/drawing/2014/main" val="1130447511"/>
                    </a:ext>
                  </a:extLst>
                </a:gridCol>
                <a:gridCol w="2829527">
                  <a:extLst>
                    <a:ext uri="{9D8B030D-6E8A-4147-A177-3AD203B41FA5}">
                      <a16:colId xmlns:a16="http://schemas.microsoft.com/office/drawing/2014/main" val="3814056517"/>
                    </a:ext>
                  </a:extLst>
                </a:gridCol>
                <a:gridCol w="2829527">
                  <a:extLst>
                    <a:ext uri="{9D8B030D-6E8A-4147-A177-3AD203B41FA5}">
                      <a16:colId xmlns:a16="http://schemas.microsoft.com/office/drawing/2014/main" val="1148162791"/>
                    </a:ext>
                  </a:extLst>
                </a:gridCol>
                <a:gridCol w="1943207">
                  <a:extLst>
                    <a:ext uri="{9D8B030D-6E8A-4147-A177-3AD203B41FA5}">
                      <a16:colId xmlns:a16="http://schemas.microsoft.com/office/drawing/2014/main" val="1320899680"/>
                    </a:ext>
                  </a:extLst>
                </a:gridCol>
              </a:tblGrid>
              <a:tr h="289999">
                <a:tc rowSpan="2"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400" dirty="0">
                          <a:solidFill>
                            <a:schemeClr val="bg1"/>
                          </a:solidFill>
                          <a:effectLst/>
                        </a:rPr>
                        <a:t>Критерии оценивания</a:t>
                      </a:r>
                      <a:endParaRPr lang="ru-RU" sz="14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 gridSpan="4"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400">
                          <a:solidFill>
                            <a:schemeClr val="tx1"/>
                          </a:solidFill>
                          <a:effectLst/>
                        </a:rPr>
                        <a:t>Квалификационная категория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47252750"/>
                  </a:ext>
                </a:extLst>
              </a:tr>
              <a:tr h="28999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400">
                          <a:solidFill>
                            <a:schemeClr val="tx1"/>
                          </a:solidFill>
                          <a:effectLst/>
                        </a:rPr>
                        <a:t>Педагог-модератор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400">
                          <a:solidFill>
                            <a:schemeClr val="tx1"/>
                          </a:solidFill>
                          <a:effectLst/>
                        </a:rPr>
                        <a:t>Педагог-эксперт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400">
                          <a:solidFill>
                            <a:schemeClr val="tx1"/>
                          </a:solidFill>
                          <a:effectLst/>
                        </a:rPr>
                        <a:t>Педагог-исследователь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400">
                          <a:solidFill>
                            <a:schemeClr val="tx1"/>
                          </a:solidFill>
                          <a:effectLst/>
                        </a:rPr>
                        <a:t>Педагог-мастер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3738277830"/>
                  </a:ext>
                </a:extLst>
              </a:tr>
              <a:tr h="1874665">
                <a:tc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solidFill>
                            <a:schemeClr val="bg1"/>
                          </a:solidFill>
                          <a:effectLst/>
                        </a:rPr>
                        <a:t>Качество знаний</a:t>
                      </a:r>
                    </a:p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solidFill>
                            <a:schemeClr val="bg1"/>
                          </a:solidFill>
                          <a:effectLst/>
                        </a:rPr>
                        <a:t>обучающихся за последние три учебных года. С учетом динамики качества знаний (четверть/полугодие)</a:t>
                      </a:r>
                      <a:r>
                        <a:rPr lang="ru-RU" sz="1400" baseline="30000" dirty="0">
                          <a:solidFill>
                            <a:schemeClr val="bg1"/>
                          </a:solidFill>
                          <a:effectLst/>
                        </a:rPr>
                        <a:t>1</a:t>
                      </a:r>
                      <a:endParaRPr lang="ru-RU" sz="14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</a:rPr>
                        <a:t>Динамика роста качества знаний - на 3%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</a:rPr>
                        <a:t>Динамика роста качества знаний - на 4%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>
                          <a:solidFill>
                            <a:schemeClr val="tx1"/>
                          </a:solidFill>
                          <a:effectLst/>
                        </a:rPr>
                        <a:t>Динамика роста качества знаний - на 5%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>
                          <a:solidFill>
                            <a:schemeClr val="tx1"/>
                          </a:solidFill>
                          <a:effectLst/>
                        </a:rPr>
                        <a:t>Динамика роста качества знаний - на 6%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1345345260"/>
                  </a:ext>
                </a:extLst>
              </a:tr>
              <a:tr h="2810337">
                <a:tc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400" dirty="0" err="1">
                          <a:solidFill>
                            <a:schemeClr val="bg1"/>
                          </a:solidFill>
                          <a:effectLst/>
                        </a:rPr>
                        <a:t>Работа</a:t>
                      </a:r>
                      <a:r>
                        <a:rPr lang="en-US" sz="1400" dirty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r>
                        <a:rPr lang="en-US" sz="1400" dirty="0" err="1">
                          <a:solidFill>
                            <a:schemeClr val="bg1"/>
                          </a:solidFill>
                          <a:effectLst/>
                        </a:rPr>
                        <a:t>со</a:t>
                      </a:r>
                      <a:r>
                        <a:rPr lang="en-US" sz="1400" dirty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r>
                        <a:rPr lang="en-US" sz="1400" dirty="0" err="1">
                          <a:solidFill>
                            <a:schemeClr val="bg1"/>
                          </a:solidFill>
                          <a:effectLst/>
                        </a:rPr>
                        <a:t>слабоуспевающими</a:t>
                      </a:r>
                      <a:r>
                        <a:rPr lang="en-US" sz="1400" dirty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r>
                        <a:rPr lang="en-US" sz="1400" dirty="0" err="1">
                          <a:solidFill>
                            <a:schemeClr val="bg1"/>
                          </a:solidFill>
                          <a:effectLst/>
                        </a:rPr>
                        <a:t>учащимися</a:t>
                      </a:r>
                      <a:endParaRPr lang="ru-RU" sz="14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>
                          <a:solidFill>
                            <a:schemeClr val="tx1"/>
                          </a:solidFill>
                          <a:effectLst/>
                        </a:rPr>
                        <a:t>Динамика обучаемости – на уменьшение или на увеличение. Работа по предупреждению неуспеваемости (наличие плана работы, анализ и выявление (1 раз на начало учебного года), анкетирование (1 раз в конце учебного года)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</a:rPr>
                        <a:t>Динамика обучаемости – на уменьшение или на увеличение. Работа по предупреждению неуспеваемости (наличие плана работы, анализ и выявление (1 раз на начало учебного года), анкетирование (1 раз в конце учебного года)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</a:rPr>
                        <a:t>Динамика обучаемости – на уменьшение или на увеличение. Работа по предупреждению неуспеваемости (наличие плана работы, анализ и выявление (1 раз на начало учебного года), анкетирование (1 раз в конце учебного года)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</a:rPr>
                        <a:t>Динамика обучаемости – на уменьшение или на увеличение. Работа по предупреждению неуспеваемости (наличие плана работы, анализ и выявление (1 раз на начало учебного года), анкетирование (1 раз в конце учебного года)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312377573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107583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C0594BD-81DC-4522-9583-A0619DDD87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id="{ACCCF178-877D-4A57-B5A5-A8E5E6CF8A5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65941868"/>
              </p:ext>
            </p:extLst>
          </p:nvPr>
        </p:nvGraphicFramePr>
        <p:xfrm>
          <a:off x="302528" y="1539000"/>
          <a:ext cx="11463470" cy="49500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061950">
                  <a:extLst>
                    <a:ext uri="{9D8B030D-6E8A-4147-A177-3AD203B41FA5}">
                      <a16:colId xmlns:a16="http://schemas.microsoft.com/office/drawing/2014/main" val="2268090468"/>
                    </a:ext>
                  </a:extLst>
                </a:gridCol>
                <a:gridCol w="2600380">
                  <a:extLst>
                    <a:ext uri="{9D8B030D-6E8A-4147-A177-3AD203B41FA5}">
                      <a16:colId xmlns:a16="http://schemas.microsoft.com/office/drawing/2014/main" val="1048299355"/>
                    </a:ext>
                  </a:extLst>
                </a:gridCol>
                <a:gridCol w="2600380">
                  <a:extLst>
                    <a:ext uri="{9D8B030D-6E8A-4147-A177-3AD203B41FA5}">
                      <a16:colId xmlns:a16="http://schemas.microsoft.com/office/drawing/2014/main" val="3084179008"/>
                    </a:ext>
                  </a:extLst>
                </a:gridCol>
                <a:gridCol w="2600380">
                  <a:extLst>
                    <a:ext uri="{9D8B030D-6E8A-4147-A177-3AD203B41FA5}">
                      <a16:colId xmlns:a16="http://schemas.microsoft.com/office/drawing/2014/main" val="2912855774"/>
                    </a:ext>
                  </a:extLst>
                </a:gridCol>
                <a:gridCol w="2600380">
                  <a:extLst>
                    <a:ext uri="{9D8B030D-6E8A-4147-A177-3AD203B41FA5}">
                      <a16:colId xmlns:a16="http://schemas.microsoft.com/office/drawing/2014/main" val="4180573831"/>
                    </a:ext>
                  </a:extLst>
                </a:gridCol>
              </a:tblGrid>
              <a:tr h="4950000">
                <a:tc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800" dirty="0" err="1">
                          <a:effectLst/>
                        </a:rPr>
                        <a:t>Качество</a:t>
                      </a:r>
                      <a:r>
                        <a:rPr lang="en-US" sz="1800" dirty="0">
                          <a:effectLst/>
                        </a:rPr>
                        <a:t> преподавания</a:t>
                      </a:r>
                      <a:r>
                        <a:rPr lang="en-US" sz="1800" baseline="30000" dirty="0">
                          <a:effectLst/>
                        </a:rPr>
                        <a:t>2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>
                          <a:effectLst/>
                        </a:rPr>
                        <a:t>Видеозапись урока (продолжительностью 10 минут. Основное требование: без монтажа, аудио- видео склеиваний) с листом наблюдения и анализом урока заместителя руководителя и руководителя организации образования, (не менее 2-х уроков за текущий учебный год)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>
                          <a:effectLst/>
                        </a:rPr>
                        <a:t>Видеозапись урока (продолжительностью 10 минут. Основное требование: без монтажа, аудио- видео склеиваний) с листом наблюдения и анализом урока заместителя руководителя и руководителя организации образования (не менее 2-х уроков за текущий учебный год)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>
                          <a:effectLst/>
                        </a:rPr>
                        <a:t>Видеозапись урока (продолжительностью 10 минут. Основное требование: без монтажа, аудио- видео склеиваний) с листом наблюдения и анализом урока заместителя руководителя и руководителя организации образования (не менее 3-х уроков за текущий учебный год)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>
                          <a:effectLst/>
                        </a:rPr>
                        <a:t>Видеозапись урока (продолжительностью 10 минут. Основное требование: без монтажа, аудио- видео склеиваний) с листом наблюдения и анализом урока заместителя руководителя и руководителя организации образования (не менее 3-х уроков за текущий учебный год)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3522769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832323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id="{25660440-AE2E-47A1-AD8F-71F8B1F1CFA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51061977"/>
              </p:ext>
            </p:extLst>
          </p:nvPr>
        </p:nvGraphicFramePr>
        <p:xfrm>
          <a:off x="296520" y="774001"/>
          <a:ext cx="11604480" cy="57600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144480">
                  <a:extLst>
                    <a:ext uri="{9D8B030D-6E8A-4147-A177-3AD203B41FA5}">
                      <a16:colId xmlns:a16="http://schemas.microsoft.com/office/drawing/2014/main" val="4210270081"/>
                    </a:ext>
                  </a:extLst>
                </a:gridCol>
                <a:gridCol w="2115000">
                  <a:extLst>
                    <a:ext uri="{9D8B030D-6E8A-4147-A177-3AD203B41FA5}">
                      <a16:colId xmlns:a16="http://schemas.microsoft.com/office/drawing/2014/main" val="546849081"/>
                    </a:ext>
                  </a:extLst>
                </a:gridCol>
                <a:gridCol w="2115000">
                  <a:extLst>
                    <a:ext uri="{9D8B030D-6E8A-4147-A177-3AD203B41FA5}">
                      <a16:colId xmlns:a16="http://schemas.microsoft.com/office/drawing/2014/main" val="298273063"/>
                    </a:ext>
                  </a:extLst>
                </a:gridCol>
                <a:gridCol w="2115000">
                  <a:extLst>
                    <a:ext uri="{9D8B030D-6E8A-4147-A177-3AD203B41FA5}">
                      <a16:colId xmlns:a16="http://schemas.microsoft.com/office/drawing/2014/main" val="3963605213"/>
                    </a:ext>
                  </a:extLst>
                </a:gridCol>
                <a:gridCol w="2115000">
                  <a:extLst>
                    <a:ext uri="{9D8B030D-6E8A-4147-A177-3AD203B41FA5}">
                      <a16:colId xmlns:a16="http://schemas.microsoft.com/office/drawing/2014/main" val="1797783155"/>
                    </a:ext>
                  </a:extLst>
                </a:gridCol>
              </a:tblGrid>
              <a:tr h="2979181">
                <a:tc>
                  <a:txBody>
                    <a:bodyPr/>
                    <a:lstStyle/>
                    <a:p>
                      <a:pPr marL="1270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</a:rPr>
                        <a:t> Достижения, обучающихся в конкурсах </a:t>
                      </a:r>
                    </a:p>
                    <a:p>
                      <a:pPr marL="1270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</a:rPr>
                        <a:t>или олимпиадах, или </a:t>
                      </a:r>
                    </a:p>
                    <a:p>
                      <a:pPr marL="1270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</a:rPr>
                        <a:t>соревнованиях в соответствии </a:t>
                      </a:r>
                    </a:p>
                    <a:p>
                      <a:pPr marL="1270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</a:rPr>
                        <a:t>с приказом № 514</a:t>
                      </a:r>
                      <a:endParaRPr lang="ru-RU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974" marR="6974" marT="6974" marB="6974" anchor="ctr"/>
                </a:tc>
                <a:tc>
                  <a:txBody>
                    <a:bodyPr/>
                    <a:lstStyle/>
                    <a:p>
                      <a:pPr marL="1270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</a:rPr>
                        <a:t>Победитель или призер, или участник. </a:t>
                      </a:r>
                    </a:p>
                    <a:p>
                      <a:pPr marL="1270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 err="1">
                          <a:effectLst/>
                        </a:rPr>
                        <a:t>Уровень</a:t>
                      </a:r>
                      <a:r>
                        <a:rPr lang="en-US" sz="2000" b="1" dirty="0">
                          <a:effectLst/>
                        </a:rPr>
                        <a:t> </a:t>
                      </a:r>
                      <a:r>
                        <a:rPr lang="en-US" sz="2000" b="1" dirty="0" err="1">
                          <a:effectLst/>
                        </a:rPr>
                        <a:t>района</a:t>
                      </a:r>
                      <a:r>
                        <a:rPr lang="en-US" sz="2000" b="1" dirty="0">
                          <a:effectLst/>
                        </a:rPr>
                        <a:t>/</a:t>
                      </a:r>
                      <a:r>
                        <a:rPr lang="en-US" sz="2000" b="1" dirty="0" err="1">
                          <a:effectLst/>
                        </a:rPr>
                        <a:t>города</a:t>
                      </a:r>
                      <a:endParaRPr lang="ru-RU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974" marR="6974" marT="6974" marB="6974" anchor="ctr"/>
                </a:tc>
                <a:tc>
                  <a:txBody>
                    <a:bodyPr/>
                    <a:lstStyle/>
                    <a:p>
                      <a:pPr marL="1270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</a:rPr>
                        <a:t>Победитель или призер, </a:t>
                      </a:r>
                    </a:p>
                    <a:p>
                      <a:pPr marL="1270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</a:rPr>
                        <a:t>или участник. </a:t>
                      </a:r>
                    </a:p>
                    <a:p>
                      <a:pPr marL="1270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</a:rPr>
                        <a:t>Уровень области/</a:t>
                      </a:r>
                    </a:p>
                    <a:p>
                      <a:pPr marL="1270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</a:rPr>
                        <a:t>городов </a:t>
                      </a:r>
                    </a:p>
                    <a:p>
                      <a:pPr marL="1270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</a:rPr>
                        <a:t>республиканского значения и столицы</a:t>
                      </a:r>
                      <a:endParaRPr lang="ru-RU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974" marR="6974" marT="6974" marB="6974" anchor="ctr"/>
                </a:tc>
                <a:tc>
                  <a:txBody>
                    <a:bodyPr/>
                    <a:lstStyle/>
                    <a:p>
                      <a:pPr marL="1270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</a:rPr>
                        <a:t>Победитель или призер, или участник Уровень области/городов республиканского значения и столицы</a:t>
                      </a:r>
                      <a:endParaRPr lang="ru-RU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974" marR="6974" marT="6974" marB="6974" anchor="ctr"/>
                </a:tc>
                <a:tc>
                  <a:txBody>
                    <a:bodyPr/>
                    <a:lstStyle/>
                    <a:p>
                      <a:pPr marL="1270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</a:rPr>
                        <a:t>Победитель или призер, или участник Республиканский или международный уровень</a:t>
                      </a:r>
                      <a:endParaRPr lang="ru-RU" sz="20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974" marR="6974" marT="6974" marB="6974" anchor="ctr"/>
                </a:tc>
                <a:extLst>
                  <a:ext uri="{0D108BD9-81ED-4DB2-BD59-A6C34878D82A}">
                    <a16:rowId xmlns:a16="http://schemas.microsoft.com/office/drawing/2014/main" val="2951162211"/>
                  </a:ext>
                </a:extLst>
              </a:tr>
              <a:tr h="2780819">
                <a:tc>
                  <a:txBody>
                    <a:bodyPr/>
                    <a:lstStyle/>
                    <a:p>
                      <a:pPr marL="1270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</a:rPr>
                        <a:t> Достижения педагога в </a:t>
                      </a:r>
                    </a:p>
                    <a:p>
                      <a:pPr marL="1270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</a:rPr>
                        <a:t>профессиональных конкурсах </a:t>
                      </a:r>
                    </a:p>
                    <a:p>
                      <a:pPr marL="1270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</a:rPr>
                        <a:t>или олимпиадах в соответствии </a:t>
                      </a:r>
                    </a:p>
                    <a:p>
                      <a:pPr marL="1270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</a:rPr>
                        <a:t>с приказом №514</a:t>
                      </a:r>
                      <a:endParaRPr lang="ru-RU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974" marR="6974" marT="6974" marB="6974" anchor="ctr"/>
                </a:tc>
                <a:tc>
                  <a:txBody>
                    <a:bodyPr/>
                    <a:lstStyle/>
                    <a:p>
                      <a:pPr marL="1270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</a:rPr>
                        <a:t>-</a:t>
                      </a:r>
                      <a:endParaRPr lang="ru-RU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974" marR="6974" marT="6974" marB="6974" anchor="ctr"/>
                </a:tc>
                <a:tc>
                  <a:txBody>
                    <a:bodyPr/>
                    <a:lstStyle/>
                    <a:p>
                      <a:pPr marL="1270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</a:rPr>
                        <a:t>Победитель или призер, </a:t>
                      </a:r>
                    </a:p>
                    <a:p>
                      <a:pPr marL="1270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</a:rPr>
                        <a:t>или участник. </a:t>
                      </a:r>
                    </a:p>
                    <a:p>
                      <a:pPr marL="1270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</a:rPr>
                        <a:t>Уровень области/</a:t>
                      </a:r>
                    </a:p>
                    <a:p>
                      <a:pPr marL="1270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</a:rPr>
                        <a:t>городов </a:t>
                      </a:r>
                    </a:p>
                    <a:p>
                      <a:pPr marL="1270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</a:rPr>
                        <a:t>республиканского значения</a:t>
                      </a:r>
                    </a:p>
                    <a:p>
                      <a:pPr marL="1270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</a:rPr>
                        <a:t> и столицы (при наличии)</a:t>
                      </a:r>
                      <a:endParaRPr lang="ru-RU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974" marR="6974" marT="6974" marB="6974" anchor="ctr"/>
                </a:tc>
                <a:tc>
                  <a:txBody>
                    <a:bodyPr/>
                    <a:lstStyle/>
                    <a:p>
                      <a:pPr marL="1270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</a:rPr>
                        <a:t>Победитель или призер, или участник. Уровень области/городов республиканского значения и столицы (при наличии)</a:t>
                      </a:r>
                      <a:endParaRPr lang="ru-RU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974" marR="6974" marT="6974" marB="6974" anchor="ctr"/>
                </a:tc>
                <a:tc>
                  <a:txBody>
                    <a:bodyPr/>
                    <a:lstStyle/>
                    <a:p>
                      <a:pPr marL="1270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</a:rPr>
                        <a:t>Победитель или призер, или участник. Республиканский или международный уровень (при наличии)</a:t>
                      </a:r>
                      <a:endParaRPr lang="ru-RU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974" marR="6974" marT="6974" marB="6974" anchor="ctr"/>
                </a:tc>
                <a:extLst>
                  <a:ext uri="{0D108BD9-81ED-4DB2-BD59-A6C34878D82A}">
                    <a16:rowId xmlns:a16="http://schemas.microsoft.com/office/drawing/2014/main" val="14744933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751201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7191327-E812-4B8C-A3CE-2924AF68DE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id="{44F1D761-B4D6-42A9-B9E4-4448EAC791E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79341703"/>
              </p:ext>
            </p:extLst>
          </p:nvPr>
        </p:nvGraphicFramePr>
        <p:xfrm>
          <a:off x="291000" y="1388818"/>
          <a:ext cx="11610000" cy="519018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215000">
                  <a:extLst>
                    <a:ext uri="{9D8B030D-6E8A-4147-A177-3AD203B41FA5}">
                      <a16:colId xmlns:a16="http://schemas.microsoft.com/office/drawing/2014/main" val="326904424"/>
                    </a:ext>
                  </a:extLst>
                </a:gridCol>
                <a:gridCol w="990000">
                  <a:extLst>
                    <a:ext uri="{9D8B030D-6E8A-4147-A177-3AD203B41FA5}">
                      <a16:colId xmlns:a16="http://schemas.microsoft.com/office/drawing/2014/main" val="2428174322"/>
                    </a:ext>
                  </a:extLst>
                </a:gridCol>
                <a:gridCol w="1170000">
                  <a:extLst>
                    <a:ext uri="{9D8B030D-6E8A-4147-A177-3AD203B41FA5}">
                      <a16:colId xmlns:a16="http://schemas.microsoft.com/office/drawing/2014/main" val="123971759"/>
                    </a:ext>
                  </a:extLst>
                </a:gridCol>
                <a:gridCol w="4117500">
                  <a:extLst>
                    <a:ext uri="{9D8B030D-6E8A-4147-A177-3AD203B41FA5}">
                      <a16:colId xmlns:a16="http://schemas.microsoft.com/office/drawing/2014/main" val="3393343207"/>
                    </a:ext>
                  </a:extLst>
                </a:gridCol>
                <a:gridCol w="4117500">
                  <a:extLst>
                    <a:ext uri="{9D8B030D-6E8A-4147-A177-3AD203B41FA5}">
                      <a16:colId xmlns:a16="http://schemas.microsoft.com/office/drawing/2014/main" val="1481662419"/>
                    </a:ext>
                  </a:extLst>
                </a:gridCol>
              </a:tblGrid>
              <a:tr h="5190182">
                <a:tc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800" dirty="0" err="1">
                          <a:effectLst/>
                        </a:rPr>
                        <a:t>Обобщение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педагогического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опыта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800" dirty="0">
                          <a:effectLst/>
                        </a:rPr>
                        <a:t> </a:t>
                      </a:r>
                      <a:endParaRPr lang="ru-RU" sz="1800" dirty="0">
                        <a:effectLst/>
                      </a:endParaRPr>
                    </a:p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800" dirty="0">
                          <a:effectLst/>
                        </a:rPr>
                        <a:t> 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800" dirty="0">
                          <a:effectLst/>
                        </a:rPr>
                        <a:t> </a:t>
                      </a:r>
                      <a:endParaRPr lang="ru-RU" sz="1800" dirty="0">
                        <a:effectLst/>
                      </a:endParaRPr>
                    </a:p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800" dirty="0">
                          <a:effectLst/>
                        </a:rPr>
                        <a:t> 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>
                          <a:effectLst/>
                        </a:rPr>
                        <a:t>выступление на семинарах, конференциях, форумах на уровне области/городов (представляются копии программы, публикации в сборнике) или разработка методических материалов (представляется решение учебно-методического совета соответствующего уровня (при управлении образования) или свидетельство об авторском праве) или документ о внесении опыта в банк данных соответствующего уровня (при управлении образования) или наличие свидетельства об авторском праве (управлением образования)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>
                          <a:effectLst/>
                        </a:rPr>
                        <a:t>выступление на семинарах, конференциях, форумах на уровне республики (международный) (представляются копии программы, публикации в сборнике) или авторские разработки или документ о внесении опыта в банк данных соответствующего уровня или наличие свидетельства об авторском праве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/>
                </a:tc>
                <a:extLst>
                  <a:ext uri="{0D108BD9-81ED-4DB2-BD59-A6C34878D82A}">
                    <a16:rowId xmlns:a16="http://schemas.microsoft.com/office/drawing/2014/main" val="39100096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291086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id="{DFEB2B1A-2C6B-4A4A-8EC9-C8CAD5D7EDB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75493743"/>
              </p:ext>
            </p:extLst>
          </p:nvPr>
        </p:nvGraphicFramePr>
        <p:xfrm>
          <a:off x="838200" y="1989000"/>
          <a:ext cx="10515600" cy="33750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0515600">
                  <a:extLst>
                    <a:ext uri="{9D8B030D-6E8A-4147-A177-3AD203B41FA5}">
                      <a16:colId xmlns:a16="http://schemas.microsoft.com/office/drawing/2014/main" val="3060795943"/>
                    </a:ext>
                  </a:extLst>
                </a:gridCol>
              </a:tblGrid>
              <a:tr h="3375000">
                <a:tc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3200" dirty="0">
                          <a:effectLst/>
                        </a:rPr>
                        <a:t>Примечание: для педагогов по предметам "Цифровая грамотность", "Информатика" - документ о прохождении дополнительного обучения по программам: "Основы программирования в </a:t>
                      </a:r>
                      <a:r>
                        <a:rPr lang="ru-RU" sz="3200" dirty="0" err="1">
                          <a:effectLst/>
                        </a:rPr>
                        <a:t>Пайтон</a:t>
                      </a:r>
                      <a:r>
                        <a:rPr lang="ru-RU" sz="3200" dirty="0">
                          <a:effectLst/>
                        </a:rPr>
                        <a:t> (</a:t>
                      </a:r>
                      <a:r>
                        <a:rPr lang="en-US" sz="3200" dirty="0">
                          <a:effectLst/>
                        </a:rPr>
                        <a:t>Python</a:t>
                      </a:r>
                      <a:r>
                        <a:rPr lang="ru-RU" sz="3200" dirty="0">
                          <a:effectLst/>
                        </a:rPr>
                        <a:t>)", "Обучение работе с Майкрософт (</a:t>
                      </a:r>
                      <a:r>
                        <a:rPr lang="en-US" sz="3200" dirty="0">
                          <a:effectLst/>
                        </a:rPr>
                        <a:t>Microsoft</a:t>
                      </a:r>
                      <a:r>
                        <a:rPr lang="ru-RU" sz="3200" dirty="0">
                          <a:effectLst/>
                        </a:rPr>
                        <a:t>)" (при наличии)</a:t>
                      </a:r>
                      <a:endParaRPr lang="ru-RU" sz="3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363351436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958259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EC19396-CD74-463D-8876-A5FC54226E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1BF3D76-2E25-40AE-B1A7-75E40F4297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1000" y="1179000"/>
            <a:ext cx="11685600" cy="5490000"/>
          </a:xfrm>
        </p:spPr>
        <p:txBody>
          <a:bodyPr>
            <a:normAutofit fontScale="85000" lnSpcReduction="10000"/>
          </a:bodyPr>
          <a:lstStyle/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2100" b="1" baseline="30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</a:t>
            </a:r>
            <a:r>
              <a:rPr lang="ru-RU" sz="21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Информация о динамике качества знания (четверть/полугодие) обучающихся выгружается из автоматизированных информационных систем или НОБД. В случае их отсутствия информация предоставляется в электронном формате - сканированный вариант за подписью первого руководителя.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21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Ответственность за достоверность данных несут педагог и руководитель.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2100" b="1" baseline="30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</a:t>
            </a:r>
            <a:r>
              <a:rPr lang="ru-RU" sz="21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Рекомендуемые требования к видео записи урока: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en-US" sz="21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r>
              <a:rPr lang="ru-RU" sz="21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указывается ФИО аттестуемого, место работы, должность, предмет, класс, учебные цели, тема урока;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en-US" sz="21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r>
              <a:rPr lang="ru-RU" sz="21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отсутствуют водяные знаки, посторонние надписи или реклама;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en-US" sz="21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r>
              <a:rPr lang="ru-RU" sz="21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отсутствуют посторонние звуковые шумы;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en-US" sz="21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r>
              <a:rPr lang="ru-RU" sz="21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рекомендуемое разрешение видео урока 1280х720 (720Р)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21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речь соответствует нормам современного казахского, русского или иностранного языка (например, на уроках английского языка);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21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видео предоставляется в одном из популярных и распространенных форматов видео файлов.</a:t>
            </a:r>
            <a:r>
              <a:rPr lang="en-US" sz="21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avi</a:t>
            </a:r>
            <a:r>
              <a:rPr lang="ru-RU" sz="21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или .</a:t>
            </a:r>
            <a:r>
              <a:rPr lang="en-US" sz="21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mp</a:t>
            </a:r>
            <a:r>
              <a:rPr lang="ru-RU" sz="21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4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21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Примечание: все критерии оценивания портфолио педагога на присвоение (подтверждение) квалификационной категории представляются за период между процедурами присвоения (подтверждения) категории, являются обязательными.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21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Документы, подтверждающие достижения обучающихся/воспитанников, рассматриваются аттестационной комиссией на официальных сайтах управлений образования и РНПЦ "</a:t>
            </a:r>
            <a:r>
              <a:rPr lang="ru-RU" sz="21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Дарын</a:t>
            </a:r>
            <a:r>
              <a:rPr lang="ru-RU" sz="21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".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080624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BD7062D2-87BA-47CB-AA8D-848BE686EE02}"/>
              </a:ext>
            </a:extLst>
          </p:cNvPr>
          <p:cNvSpPr txBox="1"/>
          <p:nvPr/>
        </p:nvSpPr>
        <p:spPr>
          <a:xfrm>
            <a:off x="4275181" y="3204000"/>
            <a:ext cx="3641638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6600" dirty="0">
                <a:solidFill>
                  <a:schemeClr val="accent2"/>
                </a:solidFill>
              </a:rPr>
              <a:t>СПАСИБО</a:t>
            </a:r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B291C9CB-97EF-4869-9943-D47D8C13926F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656000" y="5083790"/>
            <a:ext cx="476176" cy="476176"/>
          </a:xfrm>
          <a:prstGeom prst="rect">
            <a:avLst/>
          </a:prstGeom>
        </p:spPr>
      </p:pic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F90E789E-9521-4149-8E06-223B8EDFEFFC}"/>
              </a:ext>
            </a:extLst>
          </p:cNvPr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rcRect/>
          <a:stretch/>
        </p:blipFill>
        <p:spPr>
          <a:xfrm>
            <a:off x="5466001" y="5083790"/>
            <a:ext cx="476176" cy="476176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6901D014-EF1E-43AF-92AE-4BF16EB4108A}"/>
              </a:ext>
            </a:extLst>
          </p:cNvPr>
          <p:cNvPicPr>
            <a:picLocks noChangeAspect="1"/>
          </p:cNvPicPr>
          <p:nvPr/>
        </p:nvPicPr>
        <p:blipFill>
          <a:blip r:embed="rId6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rcRect/>
          <a:stretch/>
        </p:blipFill>
        <p:spPr>
          <a:xfrm>
            <a:off x="6276000" y="5083790"/>
            <a:ext cx="476176" cy="476176"/>
          </a:xfrm>
          <a:prstGeom prst="rect">
            <a:avLst/>
          </a:prstGeom>
        </p:spPr>
      </p:pic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FDC8E9F6-ED53-4B6A-8979-B6CF3385AB4F}"/>
              </a:ext>
            </a:extLst>
          </p:cNvPr>
          <p:cNvPicPr>
            <a:picLocks noChangeAspect="1"/>
          </p:cNvPicPr>
          <p:nvPr/>
        </p:nvPicPr>
        <p:blipFill>
          <a:blip r:embed="rId8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rcRect/>
          <a:stretch/>
        </p:blipFill>
        <p:spPr>
          <a:xfrm>
            <a:off x="7086000" y="5083790"/>
            <a:ext cx="476176" cy="476176"/>
          </a:xfrm>
          <a:prstGeom prst="rect">
            <a:avLst/>
          </a:prstGeom>
        </p:spPr>
      </p:pic>
      <p:sp>
        <p:nvSpPr>
          <p:cNvPr id="3" name="Заголовок 2">
            <a:extLst>
              <a:ext uri="{FF2B5EF4-FFF2-40B4-BE49-F238E27FC236}">
                <a16:creationId xmlns:a16="http://schemas.microsoft.com/office/drawing/2014/main" id="{79094FAB-1CFA-42C2-9F98-90A55F0F57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66481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DC7142C-D374-48EE-A8CD-9B4E68BB01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6B298D6-4D5D-4C7B-9D2B-D5AB7FE12C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6000" y="1388818"/>
            <a:ext cx="11385000" cy="5055182"/>
          </a:xfrm>
        </p:spPr>
        <p:txBody>
          <a:bodyPr/>
          <a:lstStyle/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4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Аттестация включает в себя следующие этапы: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en-US" sz="4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    </a:t>
            </a:r>
            <a:r>
              <a:rPr lang="ru-RU" sz="4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для педагогов: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en-US" sz="4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    </a:t>
            </a:r>
            <a:r>
              <a:rPr lang="ru-RU" sz="4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1) НКТ;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en-US" sz="4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    </a:t>
            </a:r>
            <a:r>
              <a:rPr lang="ru-RU" sz="4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2) эссе;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en-US" sz="4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    </a:t>
            </a:r>
            <a:r>
              <a:rPr lang="ru-RU" sz="4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3) квалификационная оценка;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4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    </a:t>
            </a:r>
            <a:r>
              <a:rPr lang="ru-RU" sz="4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4) комплексное аналитическое обобщение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4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       </a:t>
            </a:r>
            <a:r>
              <a:rPr lang="ru-RU" sz="4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  результатов деятельности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42643421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1A1163C-DD68-488C-88B0-3647F08722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189E7BE-DBF6-4A57-83F1-B9530001EC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1000" y="1388818"/>
            <a:ext cx="11505600" cy="4743145"/>
          </a:xfrm>
        </p:spPr>
        <p:txBody>
          <a:bodyPr>
            <a:normAutofit fontScale="92500" lnSpcReduction="10000"/>
          </a:bodyPr>
          <a:lstStyle/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НКТ проходят: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педагоги: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 (один) раз в календарный год – бесплатно;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en-US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r>
              <a:rPr lang="ru-RU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повторно 1 (один) раз на платной основе в течение календарного года;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педагоги, претендующие на досрочную аттестацию 1 (один) раз в течение календарного года – бесплатно;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пробные (по желанию педагога) – на платной основе в течение календарного года;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кандидаты без стажа, имеющие техническое и профессиональное, высшее и/или послевузовское образование по педагогическим (специальностям) направлениям: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 раз в течение календарного года – бесплатно</a:t>
            </a:r>
            <a:endParaRPr lang="ru-RU" sz="4000" b="1" dirty="0"/>
          </a:p>
        </p:txBody>
      </p:sp>
    </p:spTree>
    <p:extLst>
      <p:ext uri="{BB962C8B-B14F-4D97-AF65-F5344CB8AC3E}">
        <p14:creationId xmlns:p14="http://schemas.microsoft.com/office/powerpoint/2010/main" val="18866447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DF04B6A-7180-4E83-98BC-0005CCE452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64251F9-00B8-4DC8-B5E5-0009A906C9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1000" y="2034000"/>
            <a:ext cx="11685600" cy="4097963"/>
          </a:xfrm>
        </p:spPr>
        <p:txBody>
          <a:bodyPr>
            <a:normAutofit/>
          </a:bodyPr>
          <a:lstStyle/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4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Для педагогов основного среднего и общего среднего образования: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en-US" sz="4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    </a:t>
            </a:r>
            <a:r>
              <a:rPr lang="ru-RU" sz="4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"Педагогика, методика обучения" – тридцать заданий;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4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    </a:t>
            </a:r>
            <a:r>
              <a:rPr lang="ru-RU" sz="4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"Содержание учебного предмета" – семьдесят заданий</a:t>
            </a:r>
            <a:endParaRPr lang="ru-RU" sz="5400" b="1" dirty="0"/>
          </a:p>
        </p:txBody>
      </p:sp>
    </p:spTree>
    <p:extLst>
      <p:ext uri="{BB962C8B-B14F-4D97-AF65-F5344CB8AC3E}">
        <p14:creationId xmlns:p14="http://schemas.microsoft.com/office/powerpoint/2010/main" val="24261584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9F33B54-9D63-483F-8D3F-CFA3D3E124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7EA4656-A67A-4A16-856F-C83D995323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1000" y="1539000"/>
            <a:ext cx="11685600" cy="4592963"/>
          </a:xfrm>
        </p:spPr>
        <p:txBody>
          <a:bodyPr>
            <a:normAutofit lnSpcReduction="10000"/>
          </a:bodyPr>
          <a:lstStyle/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Для педагогов по физической культуре по выбору: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en-US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    </a:t>
            </a:r>
            <a:r>
              <a:rPr lang="ru-RU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1) "Содержание учебного предмета" – семьдесят заданий;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en-US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    </a:t>
            </a:r>
            <a:r>
              <a:rPr lang="ru-RU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"Педагогика, методика обучения" – тридцать заданий;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en-US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    </a:t>
            </a:r>
            <a:r>
              <a:rPr lang="ru-RU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либо 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2) "Педагогика, методика обучения" – тридцать заданий;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en-US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  </a:t>
            </a:r>
            <a:r>
              <a:rPr lang="ru-RU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Тесты Первого Президента Республики Казахстан – </a:t>
            </a:r>
            <a:r>
              <a:rPr lang="ru-RU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Елбасы</a:t>
            </a:r>
            <a:r>
              <a:rPr lang="ru-RU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по выбору в соответствии с Правилами проведения тестов Первого Президента Республики Казахстан – </a:t>
            </a:r>
            <a:r>
              <a:rPr lang="ru-RU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Елбасы</a:t>
            </a:r>
            <a:r>
              <a:rPr lang="ru-RU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утвержденными приказом </a:t>
            </a:r>
            <a:r>
              <a:rPr lang="ru-RU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соотвествующего</a:t>
            </a:r>
            <a:r>
              <a:rPr lang="ru-RU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уполномоченного органа (проводится организацией, определяемой уполномоченным органом в области образования).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49312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0A74576-AEDE-4164-9472-6FB5460D33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1AAD0FD-795E-40EF-A758-1A0337B5B2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1000" y="1388818"/>
            <a:ext cx="11685600" cy="5100182"/>
          </a:xfrm>
        </p:spPr>
        <p:txBody>
          <a:bodyPr>
            <a:normAutofit fontScale="92500" lnSpcReduction="20000"/>
          </a:bodyPr>
          <a:lstStyle/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2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Для педагогов начального, основного среднего и общего среднего образования: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en-US" sz="2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    </a:t>
            </a:r>
            <a:r>
              <a:rPr lang="ru-RU" sz="2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по направлению "Содержание учебного предмета":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en-US" sz="2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    </a:t>
            </a:r>
            <a:r>
              <a:rPr lang="ru-RU" sz="2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квалификационная категория "педагог" – 50 %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en-US" sz="2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    </a:t>
            </a:r>
            <a:r>
              <a:rPr lang="ru-RU" sz="2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квалификационная категория "</a:t>
            </a:r>
            <a:r>
              <a:rPr lang="ru-RU" sz="26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педагог-модератор</a:t>
            </a:r>
            <a:r>
              <a:rPr lang="ru-RU" sz="2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" – </a:t>
            </a:r>
            <a:r>
              <a:rPr lang="ru-RU" sz="2600" b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60% (50%);</a:t>
            </a:r>
            <a:endParaRPr lang="ru-RU" sz="26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en-US" sz="2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    </a:t>
            </a:r>
            <a:r>
              <a:rPr lang="ru-RU" sz="2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квалификационная категория "</a:t>
            </a:r>
            <a:r>
              <a:rPr lang="ru-RU" sz="26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педагог-эксперт</a:t>
            </a:r>
            <a:r>
              <a:rPr lang="ru-RU" sz="2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" – 70%;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en-US" sz="2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    </a:t>
            </a:r>
            <a:r>
              <a:rPr lang="ru-RU" sz="2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квалификационная категория "</a:t>
            </a:r>
            <a:r>
              <a:rPr lang="ru-RU" sz="26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педагог-исследователь</a:t>
            </a:r>
            <a:r>
              <a:rPr lang="ru-RU" sz="2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" – 80 %;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en-US" sz="2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    </a:t>
            </a:r>
            <a:r>
              <a:rPr lang="ru-RU" sz="2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квалификационная категория "</a:t>
            </a:r>
            <a:r>
              <a:rPr lang="ru-RU" sz="26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педагог-мастер</a:t>
            </a:r>
            <a:r>
              <a:rPr lang="ru-RU" sz="2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" – 90 %;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en-US" sz="2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    </a:t>
            </a:r>
            <a:r>
              <a:rPr lang="ru-RU" sz="2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по направлению "Педагогика, методика обучения":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en-US" sz="2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    </a:t>
            </a:r>
            <a:r>
              <a:rPr lang="ru-RU" sz="2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квалификационная категория "педагог" – 30 %;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en-US" sz="2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    </a:t>
            </a:r>
            <a:r>
              <a:rPr lang="ru-RU" sz="2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квалификационная категория "</a:t>
            </a:r>
            <a:r>
              <a:rPr lang="ru-RU" sz="26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педагог-модератор</a:t>
            </a:r>
            <a:r>
              <a:rPr lang="ru-RU" sz="2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" – 40 %;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en-US" sz="2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    </a:t>
            </a:r>
            <a:r>
              <a:rPr lang="ru-RU" sz="2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квалификационная категория "</a:t>
            </a:r>
            <a:r>
              <a:rPr lang="ru-RU" sz="26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педагог-эксперт</a:t>
            </a:r>
            <a:r>
              <a:rPr lang="ru-RU" sz="2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" – 50 %;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en-US" sz="2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    </a:t>
            </a:r>
            <a:r>
              <a:rPr lang="ru-RU" sz="2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квалификационная категория "</a:t>
            </a:r>
            <a:r>
              <a:rPr lang="ru-RU" sz="26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педагог-исследователь</a:t>
            </a:r>
            <a:r>
              <a:rPr lang="ru-RU" sz="2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" – 60 %;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en-US" sz="2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    </a:t>
            </a:r>
            <a:r>
              <a:rPr lang="ru-RU" sz="2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квалификационная категория "</a:t>
            </a:r>
            <a:r>
              <a:rPr lang="ru-RU" sz="26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педагог-мастер</a:t>
            </a:r>
            <a:r>
              <a:rPr lang="ru-RU" sz="2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" – 70 %;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498497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BFA2637-AF71-4E2A-B0EB-5DBABBEF59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4B0FB64-118F-46B2-9484-C8ADA1827C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1000" y="1388818"/>
            <a:ext cx="11685600" cy="5190182"/>
          </a:xfrm>
        </p:spPr>
        <p:txBody>
          <a:bodyPr>
            <a:normAutofit fontScale="47500" lnSpcReduction="20000"/>
          </a:bodyPr>
          <a:lstStyle/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4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Для педагогов по физической культуре: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en-US" sz="4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    </a:t>
            </a:r>
            <a:r>
              <a:rPr lang="ru-RU" sz="4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по направлению "Содержание учебного предмета":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en-US" sz="4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    </a:t>
            </a:r>
            <a:r>
              <a:rPr lang="ru-RU" sz="4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квалификационная категория "педагог" – 50 %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en-US" sz="4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    </a:t>
            </a:r>
            <a:r>
              <a:rPr lang="ru-RU" sz="4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квалификационная категория "</a:t>
            </a:r>
            <a:r>
              <a:rPr lang="ru-RU" sz="42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педагог-модератор</a:t>
            </a:r>
            <a:r>
              <a:rPr lang="ru-RU" sz="4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" – 60%;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en-US" sz="4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    </a:t>
            </a:r>
            <a:r>
              <a:rPr lang="ru-RU" sz="4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квалификационная категория "</a:t>
            </a:r>
            <a:r>
              <a:rPr lang="ru-RU" sz="42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педагог-эксперт</a:t>
            </a:r>
            <a:r>
              <a:rPr lang="ru-RU" sz="4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" – 70%;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en-US" sz="4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    </a:t>
            </a:r>
            <a:r>
              <a:rPr lang="ru-RU" sz="4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квалификационная категория "</a:t>
            </a:r>
            <a:r>
              <a:rPr lang="ru-RU" sz="42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педагог-исследователь</a:t>
            </a:r>
            <a:r>
              <a:rPr lang="ru-RU" sz="4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" – 80 %;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en-US" sz="4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    </a:t>
            </a:r>
            <a:r>
              <a:rPr lang="ru-RU" sz="4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квалификационная категория "</a:t>
            </a:r>
            <a:r>
              <a:rPr lang="ru-RU" sz="42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педагог-мастер</a:t>
            </a:r>
            <a:r>
              <a:rPr lang="ru-RU" sz="4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" – 90 %;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en-US" sz="4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    </a:t>
            </a:r>
            <a:r>
              <a:rPr lang="ru-RU" sz="4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"Педагогика, методика обучения":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en-US" sz="4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    </a:t>
            </a:r>
            <a:r>
              <a:rPr lang="ru-RU" sz="4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квалификационная категория "педагог" – 50 %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en-US" sz="4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    </a:t>
            </a:r>
            <a:r>
              <a:rPr lang="ru-RU" sz="4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квалификационная категория "</a:t>
            </a:r>
            <a:r>
              <a:rPr lang="ru-RU" sz="42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педагог-модератор</a:t>
            </a:r>
            <a:r>
              <a:rPr lang="ru-RU" sz="4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" – 60 %;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en-US" sz="4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    </a:t>
            </a:r>
            <a:r>
              <a:rPr lang="ru-RU" sz="4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квалификационная категория "</a:t>
            </a:r>
            <a:r>
              <a:rPr lang="ru-RU" sz="42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педагог-эксперт</a:t>
            </a:r>
            <a:r>
              <a:rPr lang="ru-RU" sz="4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" – 70 %;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en-US" sz="4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    </a:t>
            </a:r>
            <a:r>
              <a:rPr lang="ru-RU" sz="4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квалификационная категория "</a:t>
            </a:r>
            <a:r>
              <a:rPr lang="ru-RU" sz="42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педагог-исследователь</a:t>
            </a:r>
            <a:r>
              <a:rPr lang="ru-RU" sz="4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" – 80 %;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en-US" sz="4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    </a:t>
            </a:r>
            <a:r>
              <a:rPr lang="ru-RU" sz="4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квалификационная категория "</a:t>
            </a:r>
            <a:r>
              <a:rPr lang="ru-RU" sz="42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педагог-мастер</a:t>
            </a:r>
            <a:r>
              <a:rPr lang="ru-RU" sz="4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" – 90 %.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en-US" sz="4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    </a:t>
            </a:r>
            <a:r>
              <a:rPr lang="ru-RU" sz="4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Тесты Первого Президента Республики Казахстан – </a:t>
            </a:r>
            <a:r>
              <a:rPr lang="ru-RU" sz="42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Елбасы</a:t>
            </a:r>
            <a:r>
              <a:rPr lang="ru-RU" sz="4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 </a:t>
            </a:r>
            <a:r>
              <a:rPr lang="en-US" sz="4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    </a:t>
            </a:r>
            <a:r>
              <a:rPr lang="ru-RU" sz="4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квалификационные категории "педагог", "</a:t>
            </a:r>
            <a:r>
              <a:rPr lang="ru-RU" sz="42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педагог-модератор</a:t>
            </a:r>
            <a:r>
              <a:rPr lang="ru-RU" sz="4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", "</a:t>
            </a:r>
            <a:r>
              <a:rPr lang="ru-RU" sz="42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педагог-эксперт</a:t>
            </a:r>
            <a:r>
              <a:rPr lang="ru-RU" sz="4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", "</a:t>
            </a:r>
            <a:r>
              <a:rPr lang="ru-RU" sz="42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педагог-исследователь</a:t>
            </a:r>
            <a:r>
              <a:rPr lang="ru-RU" sz="4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", "</a:t>
            </a:r>
            <a:r>
              <a:rPr lang="ru-RU" sz="42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педагог-мастер</a:t>
            </a:r>
            <a:r>
              <a:rPr lang="ru-RU" sz="4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" – соответствуют начальному уровню готовности.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940162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Тема Office">
  <a:themeElements>
    <a:clrScheme name="Другая 2">
      <a:dk1>
        <a:sysClr val="windowText" lastClr="000000"/>
      </a:dk1>
      <a:lt1>
        <a:sysClr val="window" lastClr="FFFFFF"/>
      </a:lt1>
      <a:dk2>
        <a:srgbClr val="025373"/>
      </a:dk2>
      <a:lt2>
        <a:srgbClr val="E7E6E6"/>
      </a:lt2>
      <a:accent1>
        <a:srgbClr val="025373"/>
      </a:accent1>
      <a:accent2>
        <a:srgbClr val="0378A6"/>
      </a:accent2>
      <a:accent3>
        <a:srgbClr val="F2CB05"/>
      </a:accent3>
      <a:accent4>
        <a:srgbClr val="D6D6D6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283</TotalTime>
  <Words>3897</Words>
  <Application>Microsoft Office PowerPoint</Application>
  <PresentationFormat>Широкоэкранный</PresentationFormat>
  <Paragraphs>388</Paragraphs>
  <Slides>38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38</vt:i4>
      </vt:variant>
    </vt:vector>
  </HeadingPairs>
  <TitlesOfParts>
    <vt:vector size="43" baseType="lpstr">
      <vt:lpstr>Arial</vt:lpstr>
      <vt:lpstr>Calibri</vt:lpstr>
      <vt:lpstr>Calibri Light</vt:lpstr>
      <vt:lpstr>Times New Roman</vt:lpstr>
      <vt:lpstr>Тема Office</vt:lpstr>
      <vt:lpstr>Правила аттестации педагогов 2022 год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Для педагогов организаций среднего образования, методистов организаций образования</vt:lpstr>
      <vt:lpstr>Для педагогов по физической культуре по выбору: </vt:lpstr>
      <vt:lpstr>Для педагогов по предметам "Информатика",  "Цифровая грамотность" </vt:lpstr>
      <vt:lpstr>Перечень документов необходимых для оказания государственной услуги</vt:lpstr>
      <vt:lpstr>При этом для прохождения аттестации аттестационная комиссия соответствующего уровня запрашивает по информационной системе следующие данные: </vt:lpstr>
      <vt:lpstr> Критерии оценивания портфолио педагога организаций общего среднего образования на присвоение (подтверждение) квалификационной категории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Юрий Козырев</dc:creator>
  <cp:lastModifiedBy>Пользователь</cp:lastModifiedBy>
  <cp:revision>74</cp:revision>
  <dcterms:created xsi:type="dcterms:W3CDTF">2020-07-05T17:04:43Z</dcterms:created>
  <dcterms:modified xsi:type="dcterms:W3CDTF">2022-01-13T09:02:03Z</dcterms:modified>
</cp:coreProperties>
</file>