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3">
  <p:sldMasterIdLst>
    <p:sldMasterId id="2147483648" r:id="rId1"/>
  </p:sldMasterIdLst>
  <p:handoutMasterIdLst>
    <p:handoutMasterId r:id="rId40"/>
  </p:handout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8" r:id="rId9"/>
    <p:sldId id="269" r:id="rId10"/>
    <p:sldId id="297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61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5" autoAdjust="0"/>
    <p:restoredTop sz="93922" autoAdjust="0"/>
  </p:normalViewPr>
  <p:slideViewPr>
    <p:cSldViewPr>
      <p:cViewPr varScale="1">
        <p:scale>
          <a:sx n="68" d="100"/>
          <a:sy n="68" d="100"/>
        </p:scale>
        <p:origin x="816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1842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4841CAF-A07E-41D8-BD8F-52F73295D5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88BD95-FBAB-4D16-BD86-CE51C95070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3847C-6236-49F0-8959-82DC0EBC11E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7E1B677-B06C-4E64-BFEC-82AE7D552D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768CD68-BDDA-40E2-B24A-A8ACE53D9E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8E3F0-51D1-4467-BF31-1BD72ECE4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802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C46714-EA01-4BA8-B3F4-1804E1ADD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FA0AC6-9EBA-40E1-BBC8-87B9F008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DAAFA1-B9E1-4CF6-9E6D-876137767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847870-C82B-4F62-91CF-02C2A8DE6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00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F60D616-074D-47B4-B726-E9928A98B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9EA2C6B-320E-404F-B8A0-821D10932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FE942B-7393-4B73-A8D9-DB6C12184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42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CEB6D-ED6D-4526-81A8-6B48D4500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52732C-DB42-4FF4-B63F-BDB95C239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427B4B-0BA1-4E32-AC35-3A7656175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8EFE849-CF36-4DF7-B3AA-B5613D278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B612AF-149D-40FD-81B8-0BEF0CA21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86FBBA-6EDD-41C1-83F2-A92D6A1E1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24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E0E3E9-2EA0-4F93-ACF3-69B3BFD81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8FF30DC-8368-4617-B796-6D8CD1AA93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90E88DC-1E9E-475D-B470-7C75BF6F8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651535-13B0-4736-B6E0-8114A25C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5029B0-26CA-4FD7-8F74-A59107346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FDCF4F-29F3-434F-93BF-7145496CA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50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19624-59D1-41E3-AEA2-748028B57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61F556-4960-4FFB-84B0-6DD9DECFF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3852AA-44AB-40DE-ABB5-D989F49F6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F99121-21B5-44CE-A3CC-FB750D001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A2C88A-CBD1-4F5D-AFDA-B87C66F4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63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9D2C97F-DA00-4FE0-831A-7C4145CC87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9E203A0-4947-4CC0-B314-D5F901EC7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9999C7-CA6F-4918-9A59-E4F9979B2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F7D328-60F9-4536-BF6F-A15329120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5CB392-EC5F-4163-9BD2-AD0959FD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44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F96D8-8510-4EF3-B422-332DC57E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3007763-0BB5-4DD5-BC47-1C50AB65A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048DF2C-669A-4DCA-8793-1F7410D7F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33E309-0F6F-484F-98FA-46AB455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6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4464000"/>
            <a:ext cx="9144000" cy="1305000"/>
          </a:xfrm>
        </p:spPr>
        <p:txBody>
          <a:bodyPr anchor="b"/>
          <a:lstStyle>
            <a:lvl1pPr algn="ctr">
              <a:defRPr sz="6000" b="1">
                <a:solidFill>
                  <a:schemeClr val="accent2"/>
                </a:solidFill>
                <a:effectLst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0464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D4EC29-EC9D-4966-9B2F-5A81BAAA1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00" y="63255"/>
            <a:ext cx="103428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AF823D-AA6C-41CE-8369-D43088671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1000" y="2034000"/>
            <a:ext cx="10515600" cy="40979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3379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687A894-023D-4237-87D6-74D11C874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00" y="63255"/>
            <a:ext cx="103428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703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78A106-66FA-4DD6-BAB3-B8D8393A6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6B7C11-BF9E-408C-887F-6B9BC1863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79E133-BC16-4FB3-9BC0-B6A568D98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5CB5E0-055B-4886-BB25-0C7618D30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10B8AC-7215-4E96-8E27-FC440628E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50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456F72-33A8-4910-A853-F0EF915F0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EF7DE8-23CA-4D99-8CC9-4903DDD55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8C177F8-D6AF-47A0-B490-1B3CDFEE6E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72E65B-AF1C-4F65-9941-D855AC96A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8AAEDA-38B0-46A7-BB17-DB378E2D8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7335DD-857A-49BC-BF94-7878B3D9B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99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FFB23-FD3E-408F-A23F-485521549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57B89F-6135-4F2B-893F-E89610007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995CA68-6719-40C1-95A2-F647EA7FA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4B353A-0A39-4E56-A1C1-2DDA22C594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A394CB-908A-4E67-874E-EA58FD2B22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A4D78FF-9BDC-47EE-AD08-F85FEF05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64B697-85E0-44B7-99FA-9C7AC6859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2D574AC-5168-4E22-8835-2D38CC2BB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5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9317D4-8ACB-498D-8524-42577754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8D9979-8217-47E8-9E8D-B2D0F8032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87BFD1B-2793-4D83-B874-8CE6EE8A1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293DF3D-5BBD-49D4-B217-881FB1389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23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7ACF60-303D-438B-ADDF-FD8A00C5B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57D61A-5D1E-48D1-8F9F-72DCC6131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97FC-8D71-4940-B6BB-6862C76594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9DCA0-1BB0-4A78-B9FD-CBA4791AF177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017A4A-6BE4-47CB-9CD4-A285E2D43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B2747D-D825-4A66-8A60-C4EE4BC74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25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9DE0BE0-A2C4-4428-86D8-D9DE377D5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4464000"/>
            <a:ext cx="7650000" cy="1305000"/>
          </a:xfrm>
        </p:spPr>
        <p:txBody>
          <a:bodyPr>
            <a:normAutofit fontScale="90000"/>
          </a:bodyPr>
          <a:lstStyle/>
          <a:p>
            <a:r>
              <a:rPr lang="ru-RU" sz="8000" dirty="0"/>
              <a:t>Правила аттестации педагогов</a:t>
            </a:r>
            <a:br>
              <a:rPr lang="ru-RU" sz="8000" dirty="0"/>
            </a:br>
            <a:r>
              <a:rPr lang="ru-RU" sz="8000" dirty="0"/>
              <a:t>2022 год</a:t>
            </a:r>
          </a:p>
        </p:txBody>
      </p:sp>
    </p:spTree>
    <p:extLst>
      <p:ext uri="{BB962C8B-B14F-4D97-AF65-F5344CB8AC3E}">
        <p14:creationId xmlns:p14="http://schemas.microsoft.com/office/powerpoint/2010/main" val="111784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635B919-D8E5-4131-95B7-8B98C21264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4157187"/>
              </p:ext>
            </p:extLst>
          </p:nvPr>
        </p:nvGraphicFramePr>
        <p:xfrm>
          <a:off x="336000" y="182973"/>
          <a:ext cx="11429999" cy="64817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385">
                  <a:extLst>
                    <a:ext uri="{9D8B030D-6E8A-4147-A177-3AD203B41FA5}">
                      <a16:colId xmlns:a16="http://schemas.microsoft.com/office/drawing/2014/main" val="1070800472"/>
                    </a:ext>
                  </a:extLst>
                </a:gridCol>
                <a:gridCol w="2149231">
                  <a:extLst>
                    <a:ext uri="{9D8B030D-6E8A-4147-A177-3AD203B41FA5}">
                      <a16:colId xmlns:a16="http://schemas.microsoft.com/office/drawing/2014/main" val="2078611047"/>
                    </a:ext>
                  </a:extLst>
                </a:gridCol>
                <a:gridCol w="4265384">
                  <a:extLst>
                    <a:ext uri="{9D8B030D-6E8A-4147-A177-3AD203B41FA5}">
                      <a16:colId xmlns:a16="http://schemas.microsoft.com/office/drawing/2014/main" val="926854411"/>
                    </a:ext>
                  </a:extLst>
                </a:gridCol>
                <a:gridCol w="1815961">
                  <a:extLst>
                    <a:ext uri="{9D8B030D-6E8A-4147-A177-3AD203B41FA5}">
                      <a16:colId xmlns:a16="http://schemas.microsoft.com/office/drawing/2014/main" val="680829965"/>
                    </a:ext>
                  </a:extLst>
                </a:gridCol>
                <a:gridCol w="2369038">
                  <a:extLst>
                    <a:ext uri="{9D8B030D-6E8A-4147-A177-3AD203B41FA5}">
                      <a16:colId xmlns:a16="http://schemas.microsoft.com/office/drawing/2014/main" val="274027455"/>
                    </a:ext>
                  </a:extLst>
                </a:gridCol>
              </a:tblGrid>
              <a:tr h="7156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было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стало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extLst>
                  <a:ext uri="{0D108BD9-81ED-4DB2-BD59-A6C34878D82A}">
                    <a16:rowId xmlns:a16="http://schemas.microsoft.com/office/drawing/2014/main" val="2103636380"/>
                  </a:ext>
                </a:extLst>
              </a:tr>
              <a:tr h="71567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педагог-модератор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педагогика, методика обучения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extLst>
                  <a:ext uri="{0D108BD9-81ED-4DB2-BD59-A6C34878D82A}">
                    <a16:rowId xmlns:a16="http://schemas.microsoft.com/office/drawing/2014/main" val="3758281499"/>
                  </a:ext>
                </a:extLst>
              </a:tr>
              <a:tr h="715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учебного предмета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extLst>
                  <a:ext uri="{0D108BD9-81ED-4DB2-BD59-A6C34878D82A}">
                    <a16:rowId xmlns:a16="http://schemas.microsoft.com/office/drawing/2014/main" val="2759037546"/>
                  </a:ext>
                </a:extLst>
              </a:tr>
              <a:tr h="71567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педагогика, методика обучения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extLst>
                  <a:ext uri="{0D108BD9-81ED-4DB2-BD59-A6C34878D82A}">
                    <a16:rowId xmlns:a16="http://schemas.microsoft.com/office/drawing/2014/main" val="982725356"/>
                  </a:ext>
                </a:extLst>
              </a:tr>
              <a:tr h="715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учебного предмета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extLst>
                  <a:ext uri="{0D108BD9-81ED-4DB2-BD59-A6C34878D82A}">
                    <a16:rowId xmlns:a16="http://schemas.microsoft.com/office/drawing/2014/main" val="3574888292"/>
                  </a:ext>
                </a:extLst>
              </a:tr>
              <a:tr h="71567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педагог-исследователь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педагогика, методика обучения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extLst>
                  <a:ext uri="{0D108BD9-81ED-4DB2-BD59-A6C34878D82A}">
                    <a16:rowId xmlns:a16="http://schemas.microsoft.com/office/drawing/2014/main" val="2571782204"/>
                  </a:ext>
                </a:extLst>
              </a:tr>
              <a:tr h="715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учебного предмета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extLst>
                  <a:ext uri="{0D108BD9-81ED-4DB2-BD59-A6C34878D82A}">
                    <a16:rowId xmlns:a16="http://schemas.microsoft.com/office/drawing/2014/main" val="1340763979"/>
                  </a:ext>
                </a:extLst>
              </a:tr>
              <a:tr h="71567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педагогика, методика обучения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extLst>
                  <a:ext uri="{0D108BD9-81ED-4DB2-BD59-A6C34878D82A}">
                    <a16:rowId xmlns:a16="http://schemas.microsoft.com/office/drawing/2014/main" val="2663055683"/>
                  </a:ext>
                </a:extLst>
              </a:tr>
              <a:tr h="715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учебного предмета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89" marR="53189" marT="0" marB="0"/>
                </a:tc>
                <a:extLst>
                  <a:ext uri="{0D108BD9-81ED-4DB2-BD59-A6C34878D82A}">
                    <a16:rowId xmlns:a16="http://schemas.microsoft.com/office/drawing/2014/main" val="2381413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132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E420A8-74F4-446A-9262-5BB63824B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A2DCBF-6FF3-47E5-B8A5-CD49D7C62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1388818"/>
            <a:ext cx="11685600" cy="510018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кандидатов без стажа, имеющих техническое и профессиональное, высшее и/или послевузовское образование по педагогическим (специальностям) направлениям: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"Содержание учебного предмета":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"педагог" – 50 %;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"Педагогика, методика обучения":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"педагог" – 50 %.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801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E53AED-18DF-4158-8617-384844B8D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A432BB-EE8C-4FE7-AAF9-913837957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000" y="1494000"/>
            <a:ext cx="11415600" cy="4637963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4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Время сдачи НКТ составляет: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4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предметов "Математика", "Физика", "Химия", "Информатика" – двести сорок минут;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4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иных педагогов – двести десять минут.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280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AB3C0-F078-444B-881F-D25C34C81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957F35-D705-423A-A285-3210BF0A9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1388818"/>
            <a:ext cx="11685600" cy="514518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недостаточном количестве баллов на заявленную категорию при очередной аттестации педагога на присвоение (подтверждение) квалификационной категории в аттестационный период январь-май (август - декабрь) квалификационная категория сохраняется до истечения ее срока, далее квалификационная категория снижается на один уровень ниже. Данная квалификационная категория сохраняется до следующего аттестационного периода август-декабрь (январь – май). В следующий аттестационный период педагог проходит аттестацию по первоначально заявленной квалификационной категории после прохождения НКТ.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210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967B46-CB2E-43A8-9A80-946FB56A5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214C8E-B0CA-4E6B-ADFF-009251F1E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1388818"/>
            <a:ext cx="11685600" cy="5145182"/>
          </a:xfrm>
        </p:spPr>
        <p:txBody>
          <a:bodyPr>
            <a:normAutofit/>
          </a:bodyPr>
          <a:lstStyle/>
          <a:p>
            <a:pPr algn="just"/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несвоевременной подаче заявления педагогом на очередную аттестацию на присвоение (подтверждение) квалификационной категории в аттестационный период август-декабрь (январь – май) квалификационная категория снижается до квалификационной категории "педагог". Данная квалификационная категория сохраняется до следующего аттестационного периода август-декабрь (январь – май). В следующий аттестационный период педагог проходит аттестацию на квалификационную категорию в соответствии с квалификационными требованиями согласно приказа № 338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25784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5D0F08-E306-4338-8FF8-E52AB58C2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56643F-3DAF-4209-A9FC-345AC778C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1388818"/>
            <a:ext cx="11685600" cy="519018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недостаточном количестве баллов на заявленную категорию за педагогом, имеющим "вторую", "первую", "высшую" категории, в аттестационный период январь-май (август - декабрь) квалификационная категория сохраняется до истечения его срока, далее – снижается до категории "педагог". Данная квалификационная категория сохраняется до следующего аттестационного периода август-декабрь (январь – май). В следующий аттестационный период педагоги проходят аттестацию на квалификационную категорию в соответствии с квалификационными требованиями согласно приказа № 338.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484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13E1B6-A423-4C29-ACD7-9A49F0CE3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2682A5-36C3-425A-94B2-C32934249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2034000"/>
            <a:ext cx="11685600" cy="409796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окончании тестирования педагог пишет эссе. Общее затрачиваемое время - 30 минут. Количество слов – 250-300 слов. Тема эссе ежегодно определяется уполномоченным органом в области образования. Написанное эссе отображается в личном кабинете педагога по ссылке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ngt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testcenter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kz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Написанное эссе направляется в личный кабинет педагога.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51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215970-2C83-4EEE-85D4-EEFECC856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82B215-CE28-47C2-B3D8-6D0C865EF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1388818"/>
            <a:ext cx="11685600" cy="514518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Квалификационная оценка педагогов проводится организациями образования и включает рассмотрение документов на соответствие перечню документов, изложенных в стандарте государственной услуги по форме согласно приложению 7 настоящих Правил.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отсутствие необходимых документов педагог в течение 3-х рабочих дней приносит недостающие документы.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26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9FE4D-ED11-4165-A91E-0C3CBEC7D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536300-B3CF-4FEA-AB6E-323F8106A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1388818"/>
            <a:ext cx="11685600" cy="5190182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проведения процедуры присвоения (подтверждения) квалификационных категорий на соответствие заявленной квалификационной категории создается экспертный совет отдельно по каждому предмету или по направлению (далее – Экспертный совет):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квалификационную категорию 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"педагог"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Экспертный совет, организуемый на уровне организации образования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квалификационную категорию 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педагог-модератор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Экспертный совет, организуемый на уровне района (города областного значения)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квалификационную категорию 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педагог-эксперт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", "</a:t>
            </a:r>
            <a:r>
              <a:rPr lang="ru-RU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педагог-исследователь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Экспертный совет, организуемый на уровне области, городов республиканского значения и столицы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квалификационную категорию 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педагог-мастер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Экспертный совет, организуемый при Республиканском учебно-методическом совете Национальной академии образования имени Ы. Алтынсарина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02970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080577-FEDF-4E82-8CC5-F92AE920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74D958-0791-4257-8C25-D9A278417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2034000"/>
            <a:ext cx="11685600" cy="4097963"/>
          </a:xfrm>
        </p:spPr>
        <p:txBody>
          <a:bodyPr>
            <a:normAutofit/>
          </a:bodyPr>
          <a:lstStyle/>
          <a:p>
            <a:pPr algn="just"/>
            <a:r>
              <a:rPr lang="ru-RU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Материалы, представленные для комплексного аналитического обобщения результатов деятельности, направляются Комиссией для рассмотрения в экспертный совет два раза в год (до 5 мая и 5 ноября текущего года соответственно)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413395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D180843-7FBF-4691-B34B-59512CE3A474}"/>
              </a:ext>
            </a:extLst>
          </p:cNvPr>
          <p:cNvSpPr txBox="1"/>
          <p:nvPr/>
        </p:nvSpPr>
        <p:spPr>
          <a:xfrm>
            <a:off x="7175375" y="2568167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2020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8FD914-AE6F-463C-A045-02FFA962142E}"/>
              </a:ext>
            </a:extLst>
          </p:cNvPr>
          <p:cNvSpPr txBox="1"/>
          <p:nvPr/>
        </p:nvSpPr>
        <p:spPr>
          <a:xfrm>
            <a:off x="10102134" y="2073168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2025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60C65D1-41FA-4A55-AD14-C385D923D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67100" y="4236252"/>
            <a:ext cx="432000" cy="4320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C3C22AE-6121-49D1-9BD1-B3E87BC97B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688846" y="3732626"/>
            <a:ext cx="432000" cy="43200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60F84A1-6BF8-47EA-95CB-734BFBD3A6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47836" y="3246750"/>
            <a:ext cx="432000" cy="43200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B38B191-52F0-4D55-8A06-7DFBCE2E6B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25143" y="2769750"/>
            <a:ext cx="396000" cy="3960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4417080-A692-44A8-B1BB-FAA635371D19}"/>
              </a:ext>
            </a:extLst>
          </p:cNvPr>
          <p:cNvSpPr txBox="1"/>
          <p:nvPr/>
        </p:nvSpPr>
        <p:spPr>
          <a:xfrm>
            <a:off x="1323616" y="3600817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2010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40883D-ACBF-462A-8056-050E3BA47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D5C8E68-EB62-4694-B9FE-1D98CE45630F}"/>
              </a:ext>
            </a:extLst>
          </p:cNvPr>
          <p:cNvSpPr txBox="1"/>
          <p:nvPr/>
        </p:nvSpPr>
        <p:spPr>
          <a:xfrm>
            <a:off x="479050" y="1375110"/>
            <a:ext cx="11233900" cy="5283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 внесении изменений в приказ Министра образования и науки Республики Казахстан от 27 января 2016 года № 83 "Об утверждении Правил и условий проведения аттестации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дошкольного воспитания и обучения, начального, основного среднего и общего среднего образования, образовательные программы технического и профессионального,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послесреднего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дополнительного образования и специальные учебные программы, и иных гражданских служащих в области образования и науки"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Приказ Министра образования и науки Республики Казахстан от 12 ноября 2021 года № 561. Зарегистрирован в Министерстве юстиции Республики Казахстан 18 ноября 2021 года № 25208</a:t>
            </a:r>
          </a:p>
        </p:txBody>
      </p:sp>
    </p:spTree>
    <p:extLst>
      <p:ext uri="{BB962C8B-B14F-4D97-AF65-F5344CB8AC3E}">
        <p14:creationId xmlns:p14="http://schemas.microsoft.com/office/powerpoint/2010/main" val="198665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FDB2E-96B5-4AF6-8C0A-2999E88E1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73E12B-BE0A-4214-BA6B-36674F589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000" y="1539000"/>
            <a:ext cx="11550600" cy="4592963"/>
          </a:xfrm>
        </p:spPr>
        <p:txBody>
          <a:bodyPr>
            <a:normAutofit/>
          </a:bodyPr>
          <a:lstStyle/>
          <a:p>
            <a:pPr algn="just"/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Экспертный совет отдельно по каждому предмету или по направлению рассматривает и оценивает портфолио с присутствием аттестуемого в дистанционном или очном формате. Рассмотрение портфолио с участием аттестуемого длится не более 30 минут. При этом, ведется аудио или видеозапись. 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01038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6D6927-2793-46BD-AAC6-D13ECACBB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09997A-8F30-4D27-80AA-3CDD850E5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766" y="1089000"/>
            <a:ext cx="11685600" cy="55800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Очередному присвоению квалификационной категории подлежат: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квалификационную категорию "педагог":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лица, имеющие педагогическое или иное профессиональное образование по соответствующему профилю или прошедшие курсы переподготовки, впервые приступившие к педагогической деятельности, успешно прошедшие Национальное квалификационное тестирование, а также соответствующие следующим профессиональным компетенциям: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знает содержание учебного предмета, учебно-воспитательного процесса, методики преподавания и оценивания; планирует и организует учебно-воспитательный процесс с учетом психолого-возрастных особенностей обучающихся, способствует формированию общей культуры обучающегося и его социализации, принимает участие в мероприятиях на уровне организации образования, осуществляет индивидуальный подход в воспитании и обучении с учетом потребностей обучающихся, владеет навыками профессионально-педагогического диалога, применяет цифровые образовательные ресурсы;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соблюдает основные нормы педагогической этики в соответствии с приказом Министра образования и науки Республики Казахстан от 11 мая 2020 года № 190 "О некоторых вопросах педагогической этики" (зарегистрирован в Реестре государственной регистрации нормативных правовых актов № 20619)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72704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3C083A-2FAB-41A9-BADD-F0639DB36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637" y="-101563"/>
            <a:ext cx="10342800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250594-600B-48AE-B9AE-C0963D11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763" y="1359000"/>
            <a:ext cx="11685600" cy="53550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квалификационную категорию "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педагог-модератор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лица, имеющие педагогическое или иное профессиональное образование по соответствующему профилю, а также лица, прошедшие курсы переподготовки, педагогический стаж не менее двух лет, соответствующие следующим профессиональным компетенциям: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соответствует общим требованиям квалификационной категории "педагог", кроме того: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использует инновационные формы, методы и средства обучения;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участником или призером или победителем конкурса профессионального мастерства или имеет участников или призеров или победителей олимпиад, конкурсов, соревнований, на уровне организации образования, района (города областного значения) в соответствии с перечнем, утвержденным уполномоченным органом в области образования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25941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14E870-E34B-4A77-9D54-BAA54CC0F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00" y="63255"/>
            <a:ext cx="10342800" cy="9807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8F7053-4633-4EE2-88A2-BD1F23E49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1179000"/>
            <a:ext cx="11685600" cy="5615745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квалификационную категорию "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педагог-эксперт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":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лица, имеющие педагогическое или иное профессиональное образование по соответствующему профилю, а также лица, прошедшие курсы переподготовки, педагогический стаж не менее трех лет, соответствующие следующим профессиональным компетенциям: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соответствует общим требованиям квалификационной категории "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педагог-модератор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", кроме того: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владеет навыками анализа организованной учебной деятельности, учебно-воспитательного процесса;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конструктивно определяет приоритеты профессионального развития: собственного и коллег на уровне организации образования;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участником или призером или победителем конкурса профессионального мастерства или имеет участников или победителей или призеров олимпиад, конкурсов, соревнований на уровне района (города областного значения), конкурсов, соревнований на уровне области в соответствии с перечнем, утвержденным уполномоченным органом в области образования;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подготовил видео-, телеуроки, включенные для трансляции на телевидении области, страны (при наличии)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79378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590DB5A-C25F-400A-90A3-C6250CA24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000" y="324000"/>
            <a:ext cx="11730600" cy="63900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квалификационную категорию "</a:t>
            </a:r>
            <a:r>
              <a:rPr lang="ru-RU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педагог-исследователь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лица, имеющие высшее или послевузовское педагогическое или иное профессиональное образование по соответствующему профилю, педагогический стаж не менее пяти лет, соответствующие следующим профессиональным компетенциям: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соответствует общим требованиям квалификационной категории "</a:t>
            </a:r>
            <a:r>
              <a:rPr lang="ru-RU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педагог-эксперт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", кроме того: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владеет навыками исследования урока и разработки инструментов оценивания;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обеспечивает развитие исследовательских навыков, обучающихся;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обобщает опыт на уровне области, городов республиканского значения и столицы, республики (для республиканских подведомственных организаций и организаций образования отраслевых государственных органов);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является участником или призером или победителем конкурса профессионального мастерства или имеет участников или победителей или призеров олимпиад, конкурсов, соревнований на областном, республиканском, международном уровнях в соответствии с перечнем, утвержденным уполномоченным органом в области образования;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является участником или призером, или победителем Национальной премии "Учитель Казахстана", обладателем звания "Лучший педагог" (при наличии);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осуществляет наставничество и конструктивно определяет стратегии развития в педагогическом сообществе на уровне района (города областного значения), области (при наличии);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участвует в организации и проведении семинаров, конференций для педагогов, организованных подведомственными организациями образования соответствующего уполномоченного органа;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входит в состав экспертов по экспертизе учебников, учебно-методических комплексов и учебно-методических пособий в соответствии с "Электронной базой экспертов" Республиканского государственного предприятия на праве хозяйственного ведения "Республиканский научно-практический центр экспертизы содержания образования" Министерства образования и науки Республики Казахстан (далее - Республиканский научно-практический центр экспертизы содержания образования) или рекомендованных Республиканским учебно-методическим советом при Департаменте технического и профессионального образования (при наличии);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подготовил видео-, телеуроки, включенные для трансляции на телевидении страны, области, размещенные на образовательных порталах (при наличии);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распространяет опыт работы, используя интернет-ресурсы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4747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AA7A7ED-0838-49A9-9C6F-0CDA0FF82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189000"/>
            <a:ext cx="11685600" cy="65700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квалификационную категорию "</a:t>
            </a:r>
            <a:r>
              <a:rPr lang="ru-RU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педагог-мастер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лица, имеющие высшее или послевузовское педагогическое образование по соответствующему профилю, педагогический стаж не менее шести лет, соответствующие следующим профессиональным компетенциям: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соответствует общим требованиям квалификационной категории "</a:t>
            </a:r>
            <a:r>
              <a:rPr lang="ru-RU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педагог-исследователь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", кроме того: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имеет авторскую программу, получившую одобрение на Республиканском учебно-методическом совете при Национальной академии образования имени </a:t>
            </a:r>
            <a:r>
              <a:rPr lang="ru-RU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Ы.Алтынсарина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или на Республиканском учебно-методическом совете при Департаменте технического и профессионального образования, или является автором (соавтором) изданных учебников, учебно-методических пособий, включенных в перечень учебников, учебно-методических комплексов и учебно-методических пособий, утвержденных уполномоченным органом в сфере образования или рекомендованных Республиканским учебно-методическим советом при Департаменте технического и профессионального образования или входит в состав экспертов по экспертизе тестовых заданий, учебников, учебно-методических комплексов, или является экспертом чемпионатов </a:t>
            </a:r>
            <a:r>
              <a:rPr lang="ru-RU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уорлд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скилс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WorldSkills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(конкурс профессионального мастерства) или тренером по повышению квалификации педагогов;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призером или победителем республиканских или международных профессиональных конкурсов, или олимпиад или подготовил победителей или призеров олимпиад, конкурсов, соревнований на республиканском или международном уровнях в соответствии с перечнем, утвержденным уполномоченным органом в сфере образования;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участником или призером, или победителем Национальной премии "Учитель Казахстана", обладателем звания "Лучший педагог" (при наличии);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распространяет опыт работы, используя интернет-ресурсы;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осуществляет наставничество и планирует развитие сети профессионального сообщества на уровне области, республики (при наличии);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входит в состав экспертов по экспертизе учебников, учебно-методических комплексов и учебно-методических пособий в с "Электронной базой экспертов" Республиканского научно-практического центра экспертизы содержания образования или рекомендованных Республиканским учебно-методическим советом при Департаменте технического и профессионального образования (при наличии);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обобщает опыт на уровне республики, участвует в организации и проведении семинаров, конференций для педагогов, организованных подведомственными организациями образования соответствующего уполномоченного органа;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подготовил видео-, телеуроки, включенные для трансляции на телевидении страны, области, размещенные на образовательных порталах (при наличии)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1157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212FB-DDD0-4FE7-906D-84F3A2ECB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4946D2-39FD-4430-ADF2-F757AB774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1388818"/>
            <a:ext cx="11685600" cy="5145182"/>
          </a:xfrm>
        </p:spPr>
        <p:txBody>
          <a:bodyPr>
            <a:normAutofit fontScale="925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 предпенсионного возраста, которым осталось менее двух лет до выхода на пенсию, в соответствии с пунктом 1 статьи 53 Трудового кодекса Республики Казахстан освобождаются от НКТ.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 пенсионного возраста, продолжающие осуществлять педагогическую деятельность после выхода на пенсию, проходят процедуру аттестации на общих основаниях.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отказе от процедуры присвоения (подтверждения) квалификационной категории на общих основаниях квалификационная категория снижается до квалификационной категории "педагог"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18706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B88FC-F31A-4F04-8C0B-5889BBCA2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педагогов организаций среднего образования, методистов организаций образования</a:t>
            </a:r>
            <a:endParaRPr lang="ru-RU" sz="96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210607C-9631-4347-AC07-D889F0007C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6937289"/>
              </p:ext>
            </p:extLst>
          </p:nvPr>
        </p:nvGraphicFramePr>
        <p:xfrm>
          <a:off x="291000" y="1674000"/>
          <a:ext cx="10862142" cy="43659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0000">
                  <a:extLst>
                    <a:ext uri="{9D8B030D-6E8A-4147-A177-3AD203B41FA5}">
                      <a16:colId xmlns:a16="http://schemas.microsoft.com/office/drawing/2014/main" val="3961805398"/>
                    </a:ext>
                  </a:extLst>
                </a:gridCol>
                <a:gridCol w="3728317">
                  <a:extLst>
                    <a:ext uri="{9D8B030D-6E8A-4147-A177-3AD203B41FA5}">
                      <a16:colId xmlns:a16="http://schemas.microsoft.com/office/drawing/2014/main" val="445674223"/>
                    </a:ext>
                  </a:extLst>
                </a:gridCol>
                <a:gridCol w="1575000">
                  <a:extLst>
                    <a:ext uri="{9D8B030D-6E8A-4147-A177-3AD203B41FA5}">
                      <a16:colId xmlns:a16="http://schemas.microsoft.com/office/drawing/2014/main" val="3846123805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1898846138"/>
                    </a:ext>
                  </a:extLst>
                </a:gridCol>
                <a:gridCol w="1688825">
                  <a:extLst>
                    <a:ext uri="{9D8B030D-6E8A-4147-A177-3AD203B41FA5}">
                      <a16:colId xmlns:a16="http://schemas.microsoft.com/office/drawing/2014/main" val="1261644191"/>
                    </a:ext>
                  </a:extLst>
                </a:gridCol>
              </a:tblGrid>
              <a:tr h="1470799"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Категории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Блок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Баллы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по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предметам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Для прохождения квалификационного теста (%)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Для прохождения квалификационного теста (баллы)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4889105"/>
                  </a:ext>
                </a:extLst>
              </a:tr>
              <a:tr h="381873"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Педагог</a:t>
                      </a:r>
                      <a:r>
                        <a:rPr lang="en-US" sz="2000" b="1" dirty="0">
                          <a:effectLst/>
                        </a:rPr>
                        <a:t>-</a:t>
                      </a:r>
                      <a:endParaRPr lang="ru-RU" sz="2000" b="1" dirty="0">
                        <a:effectLst/>
                      </a:endParaRP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модератор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Содержание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учебного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предмета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70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60%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42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28948710"/>
                  </a:ext>
                </a:extLst>
              </a:tr>
              <a:tr h="2623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Педагогика</a:t>
                      </a:r>
                      <a:r>
                        <a:rPr lang="en-US" sz="2000" b="1" dirty="0">
                          <a:effectLst/>
                        </a:rPr>
                        <a:t>,</a:t>
                      </a:r>
                      <a:r>
                        <a:rPr lang="ru-RU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методика</a:t>
                      </a:r>
                      <a:r>
                        <a:rPr lang="en-US" sz="2000" b="1" dirty="0">
                          <a:effectLst/>
                        </a:rPr>
                        <a:t>  </a:t>
                      </a:r>
                      <a:r>
                        <a:rPr lang="en-US" sz="2000" b="1" dirty="0" err="1">
                          <a:effectLst/>
                        </a:rPr>
                        <a:t>обучения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30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40%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12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70645109"/>
                  </a:ext>
                </a:extLst>
              </a:tr>
              <a:tr h="381873"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Педагог</a:t>
                      </a:r>
                      <a:r>
                        <a:rPr lang="en-US" sz="2000" b="1" dirty="0">
                          <a:effectLst/>
                        </a:rPr>
                        <a:t>-</a:t>
                      </a:r>
                      <a:endParaRPr lang="ru-RU" sz="2000" b="1" dirty="0">
                        <a:effectLst/>
                      </a:endParaRP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эксперт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Содержание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учебного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предмета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70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70%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49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8623059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Педагогика</a:t>
                      </a:r>
                      <a:r>
                        <a:rPr lang="en-US" sz="2000" b="1" dirty="0">
                          <a:effectLst/>
                        </a:rPr>
                        <a:t>, </a:t>
                      </a:r>
                      <a:r>
                        <a:rPr lang="en-US" sz="2000" b="1" dirty="0" err="1">
                          <a:effectLst/>
                        </a:rPr>
                        <a:t>методика</a:t>
                      </a:r>
                      <a:r>
                        <a:rPr lang="en-US" sz="2000" b="1" dirty="0">
                          <a:effectLst/>
                        </a:rPr>
                        <a:t>  </a:t>
                      </a:r>
                      <a:r>
                        <a:rPr lang="en-US" sz="2000" b="1" dirty="0" err="1">
                          <a:effectLst/>
                        </a:rPr>
                        <a:t>обучения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30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50%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15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804"/>
                  </a:ext>
                </a:extLst>
              </a:tr>
              <a:tr h="381873"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Педагог</a:t>
                      </a:r>
                      <a:r>
                        <a:rPr lang="en-US" sz="2000" b="1" dirty="0">
                          <a:effectLst/>
                        </a:rPr>
                        <a:t>-</a:t>
                      </a:r>
                      <a:endParaRPr lang="ru-RU" sz="2000" b="1" dirty="0">
                        <a:effectLst/>
                      </a:endParaRP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исследователь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Содержание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учебного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предмета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70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80%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56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00078334"/>
                  </a:ext>
                </a:extLst>
              </a:tr>
              <a:tr h="261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Педагогика</a:t>
                      </a:r>
                      <a:r>
                        <a:rPr lang="en-US" sz="2000" b="1" dirty="0">
                          <a:effectLst/>
                        </a:rPr>
                        <a:t>, </a:t>
                      </a:r>
                      <a:r>
                        <a:rPr lang="en-US" sz="2000" b="1" dirty="0" err="1">
                          <a:effectLst/>
                        </a:rPr>
                        <a:t>методика</a:t>
                      </a:r>
                      <a:r>
                        <a:rPr lang="en-US" sz="2000" b="1" dirty="0">
                          <a:effectLst/>
                        </a:rPr>
                        <a:t>  </a:t>
                      </a:r>
                      <a:r>
                        <a:rPr lang="en-US" sz="2000" b="1" dirty="0" err="1">
                          <a:effectLst/>
                        </a:rPr>
                        <a:t>обучения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30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60%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18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21653131"/>
                  </a:ext>
                </a:extLst>
              </a:tr>
              <a:tr h="381873"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Педагог</a:t>
                      </a:r>
                      <a:r>
                        <a:rPr lang="en-US" sz="2000" b="1" dirty="0">
                          <a:effectLst/>
                        </a:rPr>
                        <a:t>-</a:t>
                      </a:r>
                      <a:endParaRPr lang="ru-RU" sz="2000" b="1" dirty="0">
                        <a:effectLst/>
                      </a:endParaRP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мастер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Содержание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учебного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предмета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70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90%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63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712868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Педагогика</a:t>
                      </a:r>
                      <a:r>
                        <a:rPr lang="en-US" sz="2000" b="1" dirty="0">
                          <a:effectLst/>
                        </a:rPr>
                        <a:t>, </a:t>
                      </a:r>
                      <a:r>
                        <a:rPr lang="en-US" sz="2000" b="1" dirty="0" err="1">
                          <a:effectLst/>
                        </a:rPr>
                        <a:t>методика</a:t>
                      </a:r>
                      <a:r>
                        <a:rPr lang="en-US" sz="2000" b="1" dirty="0">
                          <a:effectLst/>
                        </a:rPr>
                        <a:t>  </a:t>
                      </a:r>
                      <a:r>
                        <a:rPr lang="en-US" sz="2000" b="1" dirty="0" err="1">
                          <a:effectLst/>
                        </a:rPr>
                        <a:t>обучения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30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70%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21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65064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068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F421F3-F792-4C20-880E-2D402A8B7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234000"/>
            <a:ext cx="103428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педагогов по физической культуре по выбору: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130BD85-308B-488A-B243-5D6A75A5EA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6735772"/>
              </p:ext>
            </p:extLst>
          </p:nvPr>
        </p:nvGraphicFramePr>
        <p:xfrm>
          <a:off x="291000" y="1179000"/>
          <a:ext cx="11520000" cy="54504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771">
                  <a:extLst>
                    <a:ext uri="{9D8B030D-6E8A-4147-A177-3AD203B41FA5}">
                      <a16:colId xmlns:a16="http://schemas.microsoft.com/office/drawing/2014/main" val="2526441332"/>
                    </a:ext>
                  </a:extLst>
                </a:gridCol>
                <a:gridCol w="4339207">
                  <a:extLst>
                    <a:ext uri="{9D8B030D-6E8A-4147-A177-3AD203B41FA5}">
                      <a16:colId xmlns:a16="http://schemas.microsoft.com/office/drawing/2014/main" val="3449328697"/>
                    </a:ext>
                  </a:extLst>
                </a:gridCol>
                <a:gridCol w="1379673">
                  <a:extLst>
                    <a:ext uri="{9D8B030D-6E8A-4147-A177-3AD203B41FA5}">
                      <a16:colId xmlns:a16="http://schemas.microsoft.com/office/drawing/2014/main" val="2312971371"/>
                    </a:ext>
                  </a:extLst>
                </a:gridCol>
                <a:gridCol w="2147962">
                  <a:extLst>
                    <a:ext uri="{9D8B030D-6E8A-4147-A177-3AD203B41FA5}">
                      <a16:colId xmlns:a16="http://schemas.microsoft.com/office/drawing/2014/main" val="3299866357"/>
                    </a:ext>
                  </a:extLst>
                </a:gridCol>
                <a:gridCol w="2140387">
                  <a:extLst>
                    <a:ext uri="{9D8B030D-6E8A-4147-A177-3AD203B41FA5}">
                      <a16:colId xmlns:a16="http://schemas.microsoft.com/office/drawing/2014/main" val="2875205296"/>
                    </a:ext>
                  </a:extLst>
                </a:gridCol>
              </a:tblGrid>
              <a:tr h="104292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Категории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Блок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Баллы по предметам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Для прохождения квалификационного теста (%)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</a:rPr>
                        <a:t>Для прохождения квалификационного теста (баллы)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34686681"/>
                  </a:ext>
                </a:extLst>
              </a:tr>
              <a:tr h="355788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Педагог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Педагогика</a:t>
                      </a:r>
                      <a:r>
                        <a:rPr lang="en-US" sz="2000" b="1" dirty="0">
                          <a:effectLst/>
                        </a:rPr>
                        <a:t>, </a:t>
                      </a:r>
                      <a:r>
                        <a:rPr lang="en-US" sz="2000" b="1" dirty="0" err="1">
                          <a:effectLst/>
                        </a:rPr>
                        <a:t>методика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обучения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30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50%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15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75224724"/>
                  </a:ext>
                </a:extLst>
              </a:tr>
              <a:tr h="925682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Педагог-</a:t>
                      </a:r>
                      <a:endParaRPr lang="ru-RU" sz="2000" b="1">
                        <a:effectLst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модератор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Педагогика</a:t>
                      </a:r>
                      <a:r>
                        <a:rPr lang="en-US" sz="2000" b="1" dirty="0">
                          <a:effectLst/>
                        </a:rPr>
                        <a:t>, </a:t>
                      </a:r>
                      <a:r>
                        <a:rPr lang="en-US" sz="2000" b="1" dirty="0" err="1">
                          <a:effectLst/>
                        </a:rPr>
                        <a:t>методика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обучения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30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60%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18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80284434"/>
                  </a:ext>
                </a:extLst>
              </a:tr>
              <a:tr h="925682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Педагог-</a:t>
                      </a:r>
                      <a:endParaRPr lang="ru-RU" sz="2000" b="1">
                        <a:effectLst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эксперт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Педагогика</a:t>
                      </a:r>
                      <a:r>
                        <a:rPr lang="en-US" sz="2000" b="1" dirty="0">
                          <a:effectLst/>
                        </a:rPr>
                        <a:t>, </a:t>
                      </a:r>
                      <a:r>
                        <a:rPr lang="en-US" sz="2000" b="1" dirty="0" err="1">
                          <a:effectLst/>
                        </a:rPr>
                        <a:t>методика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обучения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30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70%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21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59917409"/>
                  </a:ext>
                </a:extLst>
              </a:tr>
              <a:tr h="1269248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Педагог-</a:t>
                      </a:r>
                      <a:endParaRPr lang="ru-RU" sz="2000" b="1">
                        <a:effectLst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исследователь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Педагогика</a:t>
                      </a:r>
                      <a:r>
                        <a:rPr lang="en-US" sz="2000" b="1" dirty="0">
                          <a:effectLst/>
                        </a:rPr>
                        <a:t>, </a:t>
                      </a:r>
                      <a:r>
                        <a:rPr lang="en-US" sz="2000" b="1" dirty="0" err="1">
                          <a:effectLst/>
                        </a:rPr>
                        <a:t>методика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обучения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effectLst/>
                        </a:rPr>
                        <a:t>30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80%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24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41133995"/>
                  </a:ext>
                </a:extLst>
              </a:tr>
              <a:tr h="925682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Педагог-</a:t>
                      </a:r>
                      <a:endParaRPr lang="ru-RU" sz="2000" b="1">
                        <a:effectLst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мастер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Педагогика, методика обучения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</a:rPr>
                        <a:t>30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effectLst/>
                        </a:rPr>
                        <a:t>90%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effectLst/>
                        </a:rPr>
                        <a:t>27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99659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794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CDD801-F919-4166-8146-5237ABBDE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00" y="279000"/>
            <a:ext cx="103428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педагогов по предметам "Информатика", </a:t>
            </a:r>
            <a:br>
              <a:rPr lang="ru-RU" sz="31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1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"Цифровая грамотность"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F963EA1-E525-4A2A-87BE-85E0374CA5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8277986"/>
              </p:ext>
            </p:extLst>
          </p:nvPr>
        </p:nvGraphicFramePr>
        <p:xfrm>
          <a:off x="278908" y="1119175"/>
          <a:ext cx="11603897" cy="5445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8898">
                  <a:extLst>
                    <a:ext uri="{9D8B030D-6E8A-4147-A177-3AD203B41FA5}">
                      <a16:colId xmlns:a16="http://schemas.microsoft.com/office/drawing/2014/main" val="2197768686"/>
                    </a:ext>
                  </a:extLst>
                </a:gridCol>
                <a:gridCol w="4553706">
                  <a:extLst>
                    <a:ext uri="{9D8B030D-6E8A-4147-A177-3AD203B41FA5}">
                      <a16:colId xmlns:a16="http://schemas.microsoft.com/office/drawing/2014/main" val="1511783522"/>
                    </a:ext>
                  </a:extLst>
                </a:gridCol>
                <a:gridCol w="1649036">
                  <a:extLst>
                    <a:ext uri="{9D8B030D-6E8A-4147-A177-3AD203B41FA5}">
                      <a16:colId xmlns:a16="http://schemas.microsoft.com/office/drawing/2014/main" val="1511371564"/>
                    </a:ext>
                  </a:extLst>
                </a:gridCol>
                <a:gridCol w="1649036">
                  <a:extLst>
                    <a:ext uri="{9D8B030D-6E8A-4147-A177-3AD203B41FA5}">
                      <a16:colId xmlns:a16="http://schemas.microsoft.com/office/drawing/2014/main" val="682670183"/>
                    </a:ext>
                  </a:extLst>
                </a:gridCol>
                <a:gridCol w="1643221">
                  <a:extLst>
                    <a:ext uri="{9D8B030D-6E8A-4147-A177-3AD203B41FA5}">
                      <a16:colId xmlns:a16="http://schemas.microsoft.com/office/drawing/2014/main" val="2919683245"/>
                    </a:ext>
                  </a:extLst>
                </a:gridCol>
              </a:tblGrid>
              <a:tr h="89872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Категории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Блок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Баллы по предметам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Для прохождения квалификационного теста (%)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Для прохождения квалификационного теста (баллы)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07923185"/>
                  </a:ext>
                </a:extLst>
              </a:tr>
              <a:tr h="306596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Педагог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Педагогика</a:t>
                      </a:r>
                      <a:r>
                        <a:rPr lang="en-US" sz="1600" b="1" dirty="0">
                          <a:effectLst/>
                        </a:rPr>
                        <a:t>, </a:t>
                      </a:r>
                      <a:r>
                        <a:rPr lang="en-US" sz="1600" b="1" dirty="0" err="1">
                          <a:effectLst/>
                        </a:rPr>
                        <a:t>методика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обучения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30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30%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9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66035786"/>
                  </a:ext>
                </a:extLst>
              </a:tr>
              <a:tr h="6026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Содержание учебного предмета и программирование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30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50%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15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86976106"/>
                  </a:ext>
                </a:extLst>
              </a:tr>
              <a:tr h="306596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Педагог-</a:t>
                      </a:r>
                      <a:endParaRPr lang="ru-RU" sz="1600" b="1">
                        <a:effectLst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модератор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Педагогика</a:t>
                      </a:r>
                      <a:r>
                        <a:rPr lang="en-US" sz="1600" b="1" dirty="0">
                          <a:effectLst/>
                        </a:rPr>
                        <a:t>, </a:t>
                      </a:r>
                      <a:r>
                        <a:rPr lang="en-US" sz="1600" b="1" dirty="0" err="1">
                          <a:effectLst/>
                        </a:rPr>
                        <a:t>методика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обучения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30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40%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12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01886274"/>
                  </a:ext>
                </a:extLst>
              </a:tr>
              <a:tr h="6026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Содержание учебного предмета и программирование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30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60%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18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12112445"/>
                  </a:ext>
                </a:extLst>
              </a:tr>
              <a:tr h="306596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Педагог-</a:t>
                      </a:r>
                      <a:endParaRPr lang="ru-RU" sz="1600" b="1">
                        <a:effectLst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эксперт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Педагогика</a:t>
                      </a:r>
                      <a:r>
                        <a:rPr lang="en-US" sz="1600" b="1" dirty="0">
                          <a:effectLst/>
                        </a:rPr>
                        <a:t>, </a:t>
                      </a:r>
                      <a:r>
                        <a:rPr lang="en-US" sz="1600" b="1" dirty="0" err="1">
                          <a:effectLst/>
                        </a:rPr>
                        <a:t>методика</a:t>
                      </a:r>
                      <a:r>
                        <a:rPr lang="en-US" sz="1600" b="1" dirty="0">
                          <a:effectLst/>
                        </a:rPr>
                        <a:t> </a:t>
                      </a:r>
                      <a:r>
                        <a:rPr lang="en-US" sz="1600" b="1" dirty="0" err="1">
                          <a:effectLst/>
                        </a:rPr>
                        <a:t>обучения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30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50%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15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58651674"/>
                  </a:ext>
                </a:extLst>
              </a:tr>
              <a:tr h="6026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Содержание учебного предмета и программирование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30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70%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21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09968723"/>
                  </a:ext>
                </a:extLst>
              </a:tr>
              <a:tr h="306596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Педагог-</a:t>
                      </a:r>
                      <a:endParaRPr lang="ru-RU" sz="1600" b="1">
                        <a:effectLst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исследователь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Педагогика, методика обучения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30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60%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18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07609927"/>
                  </a:ext>
                </a:extLst>
              </a:tr>
              <a:tr h="6026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Содержание учебного предмета и программирование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30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80%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24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5886729"/>
                  </a:ext>
                </a:extLst>
              </a:tr>
              <a:tr h="306596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Педагог-</a:t>
                      </a:r>
                      <a:endParaRPr lang="ru-RU" sz="1600" b="1">
                        <a:effectLst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мастер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Педагогика, методика обучения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3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70%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21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79647108"/>
                  </a:ext>
                </a:extLst>
              </a:tr>
              <a:tr h="6026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Содержание учебного предмета и программирование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effectLst/>
                        </a:rPr>
                        <a:t>30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90%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effectLst/>
                        </a:rPr>
                        <a:t>27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56551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015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DC3523-BB61-45BB-BE01-D13E3BD9A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CD3FCE-F959-4EA8-853A-2417CD885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1388818"/>
            <a:ext cx="11685600" cy="4743145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Комиссии для следующих квалификационных категорий: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"педагог"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 организациях образования;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педагог-модератор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"заместитель руководителя третьей квалификационной категории" или "руководитель-организатор", "заместитель руководителя второй квалификационной категории" или "руководитель-менеджер", "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педагог-модератор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для методистов – в органах отдела образования района, города областного значения;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педагог-эксперт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педагог-исследователь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"заместитель руководителя первой квалификационной категории" или "руководитель-лидер", "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педагог-эксперт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", "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педагог-исследователь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", "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педагог-мастер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для методистов – в органах управления образования области, города республиканского значения и столицы;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педагог-мастер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при уполномоченном органе в области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815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C975BB-030D-4A35-8B31-611F7E497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Перечень документов необходимых для оказания государственной услуги</a:t>
            </a:r>
            <a:endParaRPr lang="ru-RU" sz="96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1E8D11-F17A-4CB0-8D10-BAF1B1AC3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1388818"/>
            <a:ext cx="11685600" cy="5235182"/>
          </a:xfrm>
        </p:spPr>
        <p:txBody>
          <a:bodyPr/>
          <a:lstStyle/>
          <a:p>
            <a:pPr marL="12700" algn="just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заявление;</a:t>
            </a:r>
          </a:p>
          <a:p>
            <a:pPr marL="12700" algn="just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2) документ, удостоверяющий личность (требуется для идентификации личности) (возвращается владельцу) либо электронный документ из сервиса цифровых документов (для идентификации); </a:t>
            </a:r>
          </a:p>
          <a:p>
            <a:pPr marL="12700" algn="just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3) диплом об образовании;</a:t>
            </a:r>
          </a:p>
          <a:p>
            <a:pPr marL="12700" algn="just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4) документ о прохождении курсов переподготовки (при наличии);</a:t>
            </a:r>
          </a:p>
          <a:p>
            <a:pPr marL="12700" algn="just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5) документ, подтверждающий трудовую деятельность работника;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013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C5A09-DBCF-448F-8C47-DA64A8A5D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022" y="189000"/>
            <a:ext cx="10342800" cy="1325563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этом для прохождения аттестации аттестационная комиссия соответствующего уровня запрашивает по информационной системе следующие данные:</a:t>
            </a:r>
            <a:b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CB7A0E-C811-44A2-95C3-074341BC6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000" y="1388818"/>
            <a:ext cx="11820600" cy="5280182"/>
          </a:xfrm>
        </p:spPr>
        <p:txBody>
          <a:bodyPr>
            <a:normAutofit fontScale="92500" lnSpcReduction="10000"/>
          </a:bodyPr>
          <a:lstStyle/>
          <a:p>
            <a:pPr marL="12700"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удостоверение и приказ о присвоенной квалификационной категории (для лиц, ранее имевших квалификационную категорию);</a:t>
            </a:r>
          </a:p>
          <a:p>
            <a:pPr marL="12700"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документ о прохождении национального квалификационного тестирования, эссе;</a:t>
            </a:r>
          </a:p>
          <a:p>
            <a:pPr marL="12700"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документы, подтверждающие профессиональные достижения; </a:t>
            </a:r>
          </a:p>
          <a:p>
            <a:pPr marL="12700"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4) на квалификационную категорию "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педагог-исследователь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или "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педагог-мастер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- обобщение опыта; </a:t>
            </a:r>
          </a:p>
          <a:p>
            <a:pPr marL="12700"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5) видеозаписи уроков/занятий с листами наблюдения и анализом уроков/занятий (за исключением педагогов ПМПК);</a:t>
            </a:r>
          </a:p>
          <a:p>
            <a:pPr marL="12700"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6) выписка из протокола педагогического совета организации образования.</a:t>
            </a:r>
          </a:p>
          <a:p>
            <a:pPr marL="12700"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Примечание: </a:t>
            </a:r>
          </a:p>
          <a:p>
            <a:pPr marL="12700"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сертификат о прохождении курсов повышения квалификации по программам, согласованным с уполномоченным органом в области образования и документы, подтверждающие профессиональные достижения и обобщение рассматривается Комиссией на официальных сайтах управлений образования и МОН РК (подведомственные организации)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документы, подтверждающие достижения обучающихся/воспитанников (за исключением методистов методических кабинетов (центров), педагогов ПМПК, КППК, РЦ); рассматривается аттестационной комиссией на официальных сайтах управлений образования и РНПЦ "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Дарын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в соответствии с перечнем республиканских и международных олимпиад, конкурсов и соревнований, утвержденным уполномоченным органом в области образования.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259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05E7CC-0E89-410D-B4F7-F44FE7C36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324000"/>
            <a:ext cx="10342800" cy="1325563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Критерии оценивания портфолио педагога организаций общего среднего образования на присвоение (подтверждение) квалификационной категории</a:t>
            </a:r>
            <a:b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C94CE252-0CA7-4525-9A90-D62CF643CA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2659225"/>
              </p:ext>
            </p:extLst>
          </p:nvPr>
        </p:nvGraphicFramePr>
        <p:xfrm>
          <a:off x="291000" y="1269000"/>
          <a:ext cx="11565001" cy="5265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1370">
                  <a:extLst>
                    <a:ext uri="{9D8B030D-6E8A-4147-A177-3AD203B41FA5}">
                      <a16:colId xmlns:a16="http://schemas.microsoft.com/office/drawing/2014/main" val="1047512521"/>
                    </a:ext>
                  </a:extLst>
                </a:gridCol>
                <a:gridCol w="1981370">
                  <a:extLst>
                    <a:ext uri="{9D8B030D-6E8A-4147-A177-3AD203B41FA5}">
                      <a16:colId xmlns:a16="http://schemas.microsoft.com/office/drawing/2014/main" val="1130447511"/>
                    </a:ext>
                  </a:extLst>
                </a:gridCol>
                <a:gridCol w="2829527">
                  <a:extLst>
                    <a:ext uri="{9D8B030D-6E8A-4147-A177-3AD203B41FA5}">
                      <a16:colId xmlns:a16="http://schemas.microsoft.com/office/drawing/2014/main" val="3814056517"/>
                    </a:ext>
                  </a:extLst>
                </a:gridCol>
                <a:gridCol w="2829527">
                  <a:extLst>
                    <a:ext uri="{9D8B030D-6E8A-4147-A177-3AD203B41FA5}">
                      <a16:colId xmlns:a16="http://schemas.microsoft.com/office/drawing/2014/main" val="1148162791"/>
                    </a:ext>
                  </a:extLst>
                </a:gridCol>
                <a:gridCol w="1943207">
                  <a:extLst>
                    <a:ext uri="{9D8B030D-6E8A-4147-A177-3AD203B41FA5}">
                      <a16:colId xmlns:a16="http://schemas.microsoft.com/office/drawing/2014/main" val="1320899680"/>
                    </a:ext>
                  </a:extLst>
                </a:gridCol>
              </a:tblGrid>
              <a:tr h="289999"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</a:rPr>
                        <a:t>Критерии оценивания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4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Квалификационная категория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252750"/>
                  </a:ext>
                </a:extLst>
              </a:tr>
              <a:tr h="289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Педагог-модератор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Педагог-эксперт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Педагог-исследователь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Педагог-мастер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38277830"/>
                  </a:ext>
                </a:extLst>
              </a:tr>
              <a:tr h="1874665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</a:rPr>
                        <a:t>Качество знаний</a:t>
                      </a: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</a:rPr>
                        <a:t>обучающихся за последние три учебных года. С учетом динамики качества знаний (четверть/полугодие)</a:t>
                      </a:r>
                      <a:r>
                        <a:rPr lang="ru-RU" sz="1400" baseline="30000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Динамика роста качества знаний - на 3%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Динамика роста качества знаний - на 4%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Динамика роста качества знаний - на 5%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Динамика роста качества знаний - на 6%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45345260"/>
                  </a:ext>
                </a:extLst>
              </a:tr>
              <a:tr h="2810337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 err="1">
                          <a:solidFill>
                            <a:schemeClr val="bg1"/>
                          </a:solidFill>
                          <a:effectLst/>
                        </a:rPr>
                        <a:t>Работа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bg1"/>
                          </a:solidFill>
                          <a:effectLst/>
                        </a:rPr>
                        <a:t>со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bg1"/>
                          </a:solidFill>
                          <a:effectLst/>
                        </a:rPr>
                        <a:t>слабоуспевающими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bg1"/>
                          </a:solidFill>
                          <a:effectLst/>
                        </a:rPr>
                        <a:t>учащимися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Динамика обучаемости – на уменьшение или на увеличение. Работа по предупреждению неуспеваемости (наличие плана работы, анализ и выявление (1 раз на начало учебного года), анкетирование (1 раз в конце учебного года)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Динамика обучаемости – на уменьшение или на увеличение. Работа по предупреждению неуспеваемости (наличие плана работы, анализ и выявление (1 раз на начало учебного года), анкетирование (1 раз в конце учебного года)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Динамика обучаемости – на уменьшение или на увеличение. Работа по предупреждению неуспеваемости (наличие плана работы, анализ и выявление (1 раз на начало учебного года), анкетирование (1 раз в конце учебного года)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Динамика обучаемости – на уменьшение или на увеличение. Работа по предупреждению неуспеваемости (наличие плана работы, анализ и выявление (1 раз на начало учебного года), анкетирование (1 раз в конце учебного года)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23775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075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0594BD-81DC-4522-9583-A0619DDD8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CCCF178-877D-4A57-B5A5-A8E5E6CF8A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5941868"/>
              </p:ext>
            </p:extLst>
          </p:nvPr>
        </p:nvGraphicFramePr>
        <p:xfrm>
          <a:off x="302528" y="1539000"/>
          <a:ext cx="11463470" cy="4950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1950">
                  <a:extLst>
                    <a:ext uri="{9D8B030D-6E8A-4147-A177-3AD203B41FA5}">
                      <a16:colId xmlns:a16="http://schemas.microsoft.com/office/drawing/2014/main" val="2268090468"/>
                    </a:ext>
                  </a:extLst>
                </a:gridCol>
                <a:gridCol w="2600380">
                  <a:extLst>
                    <a:ext uri="{9D8B030D-6E8A-4147-A177-3AD203B41FA5}">
                      <a16:colId xmlns:a16="http://schemas.microsoft.com/office/drawing/2014/main" val="1048299355"/>
                    </a:ext>
                  </a:extLst>
                </a:gridCol>
                <a:gridCol w="2600380">
                  <a:extLst>
                    <a:ext uri="{9D8B030D-6E8A-4147-A177-3AD203B41FA5}">
                      <a16:colId xmlns:a16="http://schemas.microsoft.com/office/drawing/2014/main" val="3084179008"/>
                    </a:ext>
                  </a:extLst>
                </a:gridCol>
                <a:gridCol w="2600380">
                  <a:extLst>
                    <a:ext uri="{9D8B030D-6E8A-4147-A177-3AD203B41FA5}">
                      <a16:colId xmlns:a16="http://schemas.microsoft.com/office/drawing/2014/main" val="2912855774"/>
                    </a:ext>
                  </a:extLst>
                </a:gridCol>
                <a:gridCol w="2600380">
                  <a:extLst>
                    <a:ext uri="{9D8B030D-6E8A-4147-A177-3AD203B41FA5}">
                      <a16:colId xmlns:a16="http://schemas.microsoft.com/office/drawing/2014/main" val="4180573831"/>
                    </a:ext>
                  </a:extLst>
                </a:gridCol>
              </a:tblGrid>
              <a:tr h="4950000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</a:rPr>
                        <a:t>Качество</a:t>
                      </a:r>
                      <a:r>
                        <a:rPr lang="en-US" sz="1800" dirty="0">
                          <a:effectLst/>
                        </a:rPr>
                        <a:t> преподавания</a:t>
                      </a:r>
                      <a:r>
                        <a:rPr lang="en-US" sz="1800" baseline="300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Видеозапись урока (продолжительностью 10 минут. Основное требование: без монтажа, аудио- видео склеиваний) с листом наблюдения и анализом урока заместителя руководителя и руководителя организации образования, (не менее 2-х уроков за текущий учебный год)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Видеозапись урока (продолжительностью 10 минут. Основное требование: без монтажа, аудио- видео склеиваний) с листом наблюдения и анализом урока заместителя руководителя и руководителя организации образования (не менее 2-х уроков за текущий учебный год)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Видеозапись урока (продолжительностью 10 минут. Основное требование: без монтажа, аудио- видео склеиваний) с листом наблюдения и анализом урока заместителя руководителя и руководителя организации образования (не менее 3-х уроков за текущий учебный год)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Видеозапись урока (продолжительностью 10 минут. Основное требование: без монтажа, аудио- видео склеиваний) с листом наблюдения и анализом урока заместителя руководителя и руководителя организации образования (не менее 3-х уроков за текущий учебный год)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2276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323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5660440-AE2E-47A1-AD8F-71F8B1F1CF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1061977"/>
              </p:ext>
            </p:extLst>
          </p:nvPr>
        </p:nvGraphicFramePr>
        <p:xfrm>
          <a:off x="296520" y="774001"/>
          <a:ext cx="11604480" cy="5760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4480">
                  <a:extLst>
                    <a:ext uri="{9D8B030D-6E8A-4147-A177-3AD203B41FA5}">
                      <a16:colId xmlns:a16="http://schemas.microsoft.com/office/drawing/2014/main" val="4210270081"/>
                    </a:ext>
                  </a:extLst>
                </a:gridCol>
                <a:gridCol w="2115000">
                  <a:extLst>
                    <a:ext uri="{9D8B030D-6E8A-4147-A177-3AD203B41FA5}">
                      <a16:colId xmlns:a16="http://schemas.microsoft.com/office/drawing/2014/main" val="546849081"/>
                    </a:ext>
                  </a:extLst>
                </a:gridCol>
                <a:gridCol w="2115000">
                  <a:extLst>
                    <a:ext uri="{9D8B030D-6E8A-4147-A177-3AD203B41FA5}">
                      <a16:colId xmlns:a16="http://schemas.microsoft.com/office/drawing/2014/main" val="298273063"/>
                    </a:ext>
                  </a:extLst>
                </a:gridCol>
                <a:gridCol w="2115000">
                  <a:extLst>
                    <a:ext uri="{9D8B030D-6E8A-4147-A177-3AD203B41FA5}">
                      <a16:colId xmlns:a16="http://schemas.microsoft.com/office/drawing/2014/main" val="3963605213"/>
                    </a:ext>
                  </a:extLst>
                </a:gridCol>
                <a:gridCol w="2115000">
                  <a:extLst>
                    <a:ext uri="{9D8B030D-6E8A-4147-A177-3AD203B41FA5}">
                      <a16:colId xmlns:a16="http://schemas.microsoft.com/office/drawing/2014/main" val="1797783155"/>
                    </a:ext>
                  </a:extLst>
                </a:gridCol>
              </a:tblGrid>
              <a:tr h="2979181"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 Достижения, обучающихся в конкурсах </a:t>
                      </a: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или олимпиадах, или </a:t>
                      </a: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соревнованиях в соответствии </a:t>
                      </a: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с приказом № 514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74" marR="6974" marT="6974" marB="6974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Победитель или призер, или участник. </a:t>
                      </a: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Уровень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района</a:t>
                      </a:r>
                      <a:r>
                        <a:rPr lang="en-US" sz="2000" b="1" dirty="0">
                          <a:effectLst/>
                        </a:rPr>
                        <a:t>/</a:t>
                      </a:r>
                      <a:r>
                        <a:rPr lang="en-US" sz="2000" b="1" dirty="0" err="1">
                          <a:effectLst/>
                        </a:rPr>
                        <a:t>города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74" marR="6974" marT="6974" marB="6974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Победитель или призер, </a:t>
                      </a: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или участник. </a:t>
                      </a: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Уровень области/</a:t>
                      </a: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городов </a:t>
                      </a: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республиканского значения и столицы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74" marR="6974" marT="6974" marB="6974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Победитель или призер, или участник Уровень области/городов республиканского значения и столицы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74" marR="6974" marT="6974" marB="6974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Победитель или призер, или участник Республиканский или международный уровень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74" marR="6974" marT="6974" marB="6974" anchor="ctr"/>
                </a:tc>
                <a:extLst>
                  <a:ext uri="{0D108BD9-81ED-4DB2-BD59-A6C34878D82A}">
                    <a16:rowId xmlns:a16="http://schemas.microsoft.com/office/drawing/2014/main" val="2951162211"/>
                  </a:ext>
                </a:extLst>
              </a:tr>
              <a:tr h="2780819"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 Достижения педагога в </a:t>
                      </a: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профессиональных конкурсах </a:t>
                      </a: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или олимпиадах в соответствии </a:t>
                      </a: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с приказом №514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74" marR="6974" marT="6974" marB="6974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-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74" marR="6974" marT="6974" marB="6974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Победитель или призер, </a:t>
                      </a: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или участник. </a:t>
                      </a: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Уровень области/</a:t>
                      </a: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городов </a:t>
                      </a: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республиканского значения</a:t>
                      </a:r>
                    </a:p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 и столицы (при наличии)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74" marR="6974" marT="6974" marB="6974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Победитель или призер, или участник. Уровень области/городов республиканского значения и столицы (при наличии)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74" marR="6974" marT="6974" marB="6974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Победитель или призер, или участник. Республиканский или международный уровень (при наличии)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74" marR="6974" marT="6974" marB="6974" anchor="ctr"/>
                </a:tc>
                <a:extLst>
                  <a:ext uri="{0D108BD9-81ED-4DB2-BD59-A6C34878D82A}">
                    <a16:rowId xmlns:a16="http://schemas.microsoft.com/office/drawing/2014/main" val="147449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512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191327-E812-4B8C-A3CE-2924AF68D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4F1D761-B4D6-42A9-B9E4-4448EAC79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9341703"/>
              </p:ext>
            </p:extLst>
          </p:nvPr>
        </p:nvGraphicFramePr>
        <p:xfrm>
          <a:off x="291000" y="1388818"/>
          <a:ext cx="11610000" cy="51901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5000">
                  <a:extLst>
                    <a:ext uri="{9D8B030D-6E8A-4147-A177-3AD203B41FA5}">
                      <a16:colId xmlns:a16="http://schemas.microsoft.com/office/drawing/2014/main" val="326904424"/>
                    </a:ext>
                  </a:extLst>
                </a:gridCol>
                <a:gridCol w="990000">
                  <a:extLst>
                    <a:ext uri="{9D8B030D-6E8A-4147-A177-3AD203B41FA5}">
                      <a16:colId xmlns:a16="http://schemas.microsoft.com/office/drawing/2014/main" val="2428174322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123971759"/>
                    </a:ext>
                  </a:extLst>
                </a:gridCol>
                <a:gridCol w="4117500">
                  <a:extLst>
                    <a:ext uri="{9D8B030D-6E8A-4147-A177-3AD203B41FA5}">
                      <a16:colId xmlns:a16="http://schemas.microsoft.com/office/drawing/2014/main" val="3393343207"/>
                    </a:ext>
                  </a:extLst>
                </a:gridCol>
                <a:gridCol w="4117500">
                  <a:extLst>
                    <a:ext uri="{9D8B030D-6E8A-4147-A177-3AD203B41FA5}">
                      <a16:colId xmlns:a16="http://schemas.microsoft.com/office/drawing/2014/main" val="1481662419"/>
                    </a:ext>
                  </a:extLst>
                </a:gridCol>
              </a:tblGrid>
              <a:tr h="5190182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</a:rPr>
                        <a:t>Обобщение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педагогического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опыта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выступление на семинарах, конференциях, форумах на уровне области/городов (представляются копии программы, публикации в сборнике) или разработка методических материалов (представляется решение учебно-методического совета соответствующего уровня (при управлении образования) или свидетельство об авторском праве) или документ о внесении опыта в банк данных соответствующего уровня (при управлении образования) или наличие свидетельства об авторском праве (управлением образования)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выступление на семинарах, конференциях, форумах на уровне республики (международный) (представляются копии программы, публикации в сборнике) или авторские разработки или документ о внесении опыта в банк данных соответствующего уровня или наличие свидетельства об авторском праве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3910009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10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FEB2B1A-2C6B-4A4A-8EC9-C8CAD5D7ED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5493743"/>
              </p:ext>
            </p:extLst>
          </p:nvPr>
        </p:nvGraphicFramePr>
        <p:xfrm>
          <a:off x="838200" y="1989000"/>
          <a:ext cx="10515600" cy="3375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3060795943"/>
                    </a:ext>
                  </a:extLst>
                </a:gridCol>
              </a:tblGrid>
              <a:tr h="3375000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</a:rPr>
                        <a:t>Примечание: для педагогов по предметам "Цифровая грамотность", "Информатика" - документ о прохождении дополнительного обучения по программам: "Основы программирования в </a:t>
                      </a:r>
                      <a:r>
                        <a:rPr lang="ru-RU" sz="3200" dirty="0" err="1">
                          <a:effectLst/>
                        </a:rPr>
                        <a:t>Пайтон</a:t>
                      </a:r>
                      <a:r>
                        <a:rPr lang="ru-RU" sz="3200" dirty="0">
                          <a:effectLst/>
                        </a:rPr>
                        <a:t> (</a:t>
                      </a:r>
                      <a:r>
                        <a:rPr lang="en-US" sz="3200" dirty="0">
                          <a:effectLst/>
                        </a:rPr>
                        <a:t>Python</a:t>
                      </a:r>
                      <a:r>
                        <a:rPr lang="ru-RU" sz="3200" dirty="0">
                          <a:effectLst/>
                        </a:rPr>
                        <a:t>)", "Обучение работе с Майкрософт (</a:t>
                      </a:r>
                      <a:r>
                        <a:rPr lang="en-US" sz="3200" dirty="0">
                          <a:effectLst/>
                        </a:rPr>
                        <a:t>Microsoft</a:t>
                      </a:r>
                      <a:r>
                        <a:rPr lang="ru-RU" sz="3200" dirty="0">
                          <a:effectLst/>
                        </a:rPr>
                        <a:t>)" (при наличии)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33514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82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19396-CD74-463D-8876-A5FC54226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BF3D76-2E25-40AE-B1A7-75E40F429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1179000"/>
            <a:ext cx="11685600" cy="549000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100" b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Информация о динамике качества знания (четверть/полугодие) обучающихся выгружается из автоматизированных информационных систем или НОБД. В случае их отсутствия информация предоставляется в электронном формате - сканированный вариант за подписью первого руководителя.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Ответственность за достоверность данных несут педагог и руководитель.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100" b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Рекомендуемые требования к видео записи урока: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указывается ФИО аттестуемого, место работы, должность, предмет, класс, учебные цели, тема урока;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отсутствуют водяные знаки, посторонние надписи или реклама;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отсутствуют посторонние звуковые шумы;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рекомендуемое разрешение видео урока 1280х720 (720Р)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речь соответствует нормам современного казахского, русского или иностранного языка (например, на уроках английского языка);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видео предоставляется в одном из популярных и распространенных форматов видео файлов.</a:t>
            </a:r>
            <a:r>
              <a:rPr lang="en-US" sz="21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avi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или .</a:t>
            </a:r>
            <a:r>
              <a:rPr lang="en-US" sz="21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mp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Примечание: все критерии оценивания портфолио педагога на присвоение (подтверждение) квалификационной категории представляются за период между процедурами присвоения (подтверждения) категории, являются обязательными.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Документы, подтверждающие достижения обучающихся/воспитанников, рассматриваются аттестационной комиссией на официальных сайтах управлений образования и РНПЦ "</a:t>
            </a:r>
            <a:r>
              <a:rPr lang="ru-RU" sz="21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Дарын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806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D7062D2-87BA-47CB-AA8D-848BE686EE02}"/>
              </a:ext>
            </a:extLst>
          </p:cNvPr>
          <p:cNvSpPr txBox="1"/>
          <p:nvPr/>
        </p:nvSpPr>
        <p:spPr>
          <a:xfrm>
            <a:off x="4275181" y="3204000"/>
            <a:ext cx="36416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>
                <a:solidFill>
                  <a:schemeClr val="accent2"/>
                </a:solidFill>
              </a:rPr>
              <a:t>СПАСИБО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91C9CB-97EF-4869-9943-D47D8C1392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6000" y="5083790"/>
            <a:ext cx="476176" cy="4761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0E789E-9521-4149-8E06-223B8EDFEFF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466001" y="5083790"/>
            <a:ext cx="476176" cy="4761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901D014-EF1E-43AF-92AE-4BF16EB4108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276000" y="5083790"/>
            <a:ext cx="476176" cy="47617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DC8E9F6-ED53-4B6A-8979-B6CF3385AB4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086000" y="5083790"/>
            <a:ext cx="476176" cy="476176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9094FAB-1CFA-42C2-9F98-90A55F0F5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C7142C-D374-48EE-A8CD-9B4E68BB0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B298D6-4D5D-4C7B-9D2B-D5AB7FE12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000" y="1388818"/>
            <a:ext cx="11385000" cy="505518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Аттестация включает в себя следующие этапы: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для педагогов: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1) НКТ;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2) эссе;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3) квалификационная оценка;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4) комплексное аналитическое обобщение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результатов деятельности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6434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A1163C-DD68-488C-88B0-3647F0872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89E7BE-DBF6-4A57-83F1-B9530001E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000" y="1388818"/>
            <a:ext cx="11505600" cy="4743145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НКТ проходят: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(один) раз в календарный год – бесплатно;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повторно 1 (один) раз на платной основе в течение календарного года;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педагоги, претендующие на досрочную аттестацию 1 (один) раз в течение календарного года – бесплатно;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пробные (по желанию педагога) – на платной основе в течение календарного года;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кандидаты без стажа, имеющие техническое и профессиональное, высшее и/или послевузовское образование по педагогическим (специальностям) направлениям: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раз в течение календарного года – бесплатно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88664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F04B6A-7180-4E83-98BC-0005CCE45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4251F9-00B8-4DC8-B5E5-0009A906C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2034000"/>
            <a:ext cx="11685600" cy="4097963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педагогов основного среднего и общего среднего образования: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"Педагогика, методика обучения" – тридцать заданий;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"Содержание учебного предмета" – семьдесят заданий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426158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F33B54-9D63-483F-8D3F-CFA3D3E1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EA4656-A67A-4A16-856F-C83D99532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1539000"/>
            <a:ext cx="11685600" cy="459296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педагогов по физической культуре по выбору: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1) "Содержание учебного предмета" – семьдесят заданий;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"Педагогика, методика обучения" – тридцать заданий;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либо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"Педагогика, методика обучения" – тридцать заданий;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Тесты Первого Президента Республики Казахстан –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Елбасы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 выбору в соответствии с Правилами проведения тестов Первого Президента Республики Казахстан –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Елбасы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утвержденными приказом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соотвествующего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уполномоченного органа (проводится организацией, определяемой уполномоченным органом в области образования).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3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74576-AEDE-4164-9472-6FB5460D3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AAD0FD-795E-40EF-A758-1A0337B5B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1388818"/>
            <a:ext cx="11685600" cy="5100182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педагогов начального, основного среднего и общего среднего образования: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 направлению "Содержание учебного предмета":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"педагог" – 50 %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педагог-модератор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</a:t>
            </a:r>
            <a:r>
              <a:rPr lang="ru-RU" sz="26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60% (50%);</a:t>
            </a:r>
            <a:endParaRPr lang="ru-RU" sz="2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педагог-эксперт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70%;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педагог-исследователь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80 %;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педагог-мастер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90 %;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 направлению "Педагогика, методика обучения":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"педагог" – 30 %;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педагог-модератор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40 %;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педагог-эксперт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50 %;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педагог-исследователь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60 %;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педагог-мастер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70 %;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984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FA2637-AF71-4E2A-B0EB-5DBABBEF5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B0FB64-118F-46B2-9484-C8ADA1827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00" y="1388818"/>
            <a:ext cx="11685600" cy="5190182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педагогов по физической культуре: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 направлению "Содержание учебного предмета":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"педагог" – 50 %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</a:t>
            </a:r>
            <a:r>
              <a:rPr lang="ru-RU" sz="4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педагог-модератор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60%;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</a:t>
            </a:r>
            <a:r>
              <a:rPr lang="ru-RU" sz="4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педагог-эксперт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70%;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</a:t>
            </a:r>
            <a:r>
              <a:rPr lang="ru-RU" sz="4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педагог-исследователь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80 %;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</a:t>
            </a:r>
            <a:r>
              <a:rPr lang="ru-RU" sz="4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педагог-мастер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90 %;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"Педагогика, методика обучения":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"педагог" – 50 %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</a:t>
            </a:r>
            <a:r>
              <a:rPr lang="ru-RU" sz="4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педагог-модератор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60 %;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</a:t>
            </a:r>
            <a:r>
              <a:rPr lang="ru-RU" sz="4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педагог-эксперт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70 %;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</a:t>
            </a:r>
            <a:r>
              <a:rPr lang="ru-RU" sz="4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педагог-исследователь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80 %;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квалификационная категория "</a:t>
            </a:r>
            <a:r>
              <a:rPr lang="ru-RU" sz="4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педагог-мастер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90 %.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Тесты Первого Президента Республики Казахстан – </a:t>
            </a:r>
            <a:r>
              <a:rPr lang="ru-RU" sz="4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Елбасы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квалификационные категории "педагог", "</a:t>
            </a:r>
            <a:r>
              <a:rPr lang="ru-RU" sz="4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педагог-модератор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", "</a:t>
            </a:r>
            <a:r>
              <a:rPr lang="ru-RU" sz="4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педагог-эксперт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", "</a:t>
            </a:r>
            <a:r>
              <a:rPr lang="ru-RU" sz="4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педагог-исследователь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", "</a:t>
            </a:r>
            <a:r>
              <a:rPr lang="ru-RU" sz="4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педагог-мастер</a:t>
            </a:r>
            <a:r>
              <a:rPr lang="ru-RU" sz="4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– соответствуют начальному уровню готовности.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401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025373"/>
      </a:dk2>
      <a:lt2>
        <a:srgbClr val="E7E6E6"/>
      </a:lt2>
      <a:accent1>
        <a:srgbClr val="025373"/>
      </a:accent1>
      <a:accent2>
        <a:srgbClr val="0378A6"/>
      </a:accent2>
      <a:accent3>
        <a:srgbClr val="F2CB05"/>
      </a:accent3>
      <a:accent4>
        <a:srgbClr val="D6D6D6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3897</Words>
  <Application>Microsoft Office PowerPoint</Application>
  <PresentationFormat>Широкоэкранный</PresentationFormat>
  <Paragraphs>388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Тема Office</vt:lpstr>
      <vt:lpstr>Правила аттестации педагогов 2022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Для педагогов организаций среднего образования, методистов организаций образования</vt:lpstr>
      <vt:lpstr>Для педагогов по физической культуре по выбору: </vt:lpstr>
      <vt:lpstr>Для педагогов по предметам "Информатика",  "Цифровая грамотность" </vt:lpstr>
      <vt:lpstr>Перечень документов необходимых для оказания государственной услуги</vt:lpstr>
      <vt:lpstr>При этом для прохождения аттестации аттестационная комиссия соответствующего уровня запрашивает по информационной системе следующие данные: </vt:lpstr>
      <vt:lpstr> Критерии оценивания портфолио педагога организаций общего среднего образования на присвоение (подтверждение) квалификационной категории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Пользователь</cp:lastModifiedBy>
  <cp:revision>74</cp:revision>
  <dcterms:created xsi:type="dcterms:W3CDTF">2020-07-05T17:04:43Z</dcterms:created>
  <dcterms:modified xsi:type="dcterms:W3CDTF">2022-01-13T09:02:03Z</dcterms:modified>
</cp:coreProperties>
</file>