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67" r:id="rId2"/>
    <p:sldId id="297" r:id="rId3"/>
    <p:sldId id="268" r:id="rId4"/>
    <p:sldId id="306" r:id="rId5"/>
    <p:sldId id="269" r:id="rId6"/>
    <p:sldId id="289" r:id="rId7"/>
    <p:sldId id="271" r:id="rId8"/>
    <p:sldId id="292" r:id="rId9"/>
    <p:sldId id="309" r:id="rId10"/>
  </p:sldIdLst>
  <p:sldSz cx="10440988" cy="756126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4350" indent="-571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8700" indent="-114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43050" indent="-1714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99"/>
    <a:srgbClr val="0675F0"/>
    <a:srgbClr val="FF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3" autoAdjust="0"/>
    <p:restoredTop sz="94660"/>
  </p:normalViewPr>
  <p:slideViewPr>
    <p:cSldViewPr>
      <p:cViewPr>
        <p:scale>
          <a:sx n="66" d="100"/>
          <a:sy n="66" d="100"/>
        </p:scale>
        <p:origin x="-1026" y="-24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62FFD3C-3D5F-4056-94D9-FEB9F688E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6DAB7DA-5487-448B-A583-63F00D051D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4778F87-7413-4227-8792-B0118E6C42C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748C7D9-FA5C-4380-A6D2-03F7A9220D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50888"/>
            <a:ext cx="51863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0FC5F73-DBED-496F-A4F7-B03F5A914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0DF1F9-92FF-42B2-A387-3348A661D3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41509F-EB29-4FD7-BC4C-1F57CBD36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A7E3A1AC-BD23-491F-9161-FD0213AE814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id="{40E92E1B-F4A4-4376-B8F3-C0B7018D78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id="{E8E93EF9-9BDD-4259-A09A-46B0D63632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Номер слайда 3">
            <a:extLst>
              <a:ext uri="{FF2B5EF4-FFF2-40B4-BE49-F238E27FC236}">
                <a16:creationId xmlns:a16="http://schemas.microsoft.com/office/drawing/2014/main" id="{B3774A28-D461-459A-8E40-A6EEDEEE07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AAA45D-062A-408A-907D-C24D7C79568B}" type="slidenum">
              <a:rPr lang="ru-RU" altLang="en-US">
                <a:latin typeface="Calibri" panose="020F0502020204030204" pitchFamily="34" charset="0"/>
              </a:rPr>
              <a:pPr eaLnBrk="1" hangingPunct="1"/>
              <a:t>1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920F74-CA3A-4DDC-AD5D-E9DDC0C3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1039629-4411-4204-9D36-40865F90C99B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AF44C9-C39A-400D-87EC-4A6E02A4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B32DE6-6747-49A9-96C9-3139B625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C48217BD-DF11-4780-8F88-D223E08B23C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263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DE4479-9DE8-4F3F-AEC3-E4323661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16F1316-7E74-49AD-B3C1-8A88CB6D32E0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E68E80-3352-49A2-94A2-1A291AF8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3F624E-2DAB-4FE2-B392-2EBE4844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A8058F6A-8D70-464B-85A2-E3FAA8E5A11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6400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302802"/>
            <a:ext cx="2349222" cy="64515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302802"/>
            <a:ext cx="6873650" cy="64515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E624B-F243-4EBE-8915-C21FCBF2C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638955A-C352-44FD-8861-1484EC1314EB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70C62-3D07-476D-9994-ED66764B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AEC1EC-D6A6-4182-B821-B17846D3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92A08F90-6EB1-4131-B231-D0632725D54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926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197243-EFB5-4214-B8B0-C9E4141C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51051E1-099D-4D5F-836A-082191EFA91C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94A27E-EE02-4AE5-9EA5-2D20E6CB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881831-D3E1-4461-BD11-49E3D6BC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73921E02-C6C5-4BD9-ADCA-153A43EF066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233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C17A0-B0FE-4AF1-9325-4CB9ADBA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750C2B67-0B87-4782-A031-AC1F30F08313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86F48E-0577-4A63-AEC2-E8A35C18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B8241-F498-470F-8CEF-83E0CF3C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1D79A2A1-24E4-4CE6-B1F5-527D670DC43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6856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FF9BB6-95C2-4CDD-BAE7-75BC8932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55A8242-CE46-4FE9-BA50-90FB3DC6A23D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E0CB72-D128-4FAC-82C3-A08FF561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FE7F45-667F-4C34-B426-F6500CBB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FBC68FE9-0201-4BEC-BC07-77F344CD621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365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297834-5F3D-460C-81A3-35C9265C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FE45C76-5F56-4AE7-8EE7-8919823361F4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483070-BBEE-465D-B442-8ED3D8A9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3E625C-AF81-466D-87F5-D3614496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94D850CE-C5E6-49E1-8C1A-EA9244E5FB2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6358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4089E8-9618-4FD2-B671-67BE050A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2A7648A-710C-4784-912A-F4EEBD8CC77E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F0BF15-11B9-4411-8378-0EB9DEF1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1A9702-43B3-4F4F-A28E-B08C20B0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24517795-7A2C-41F5-BBED-A7BCFD7925F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624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4CE395A-53E7-4618-90B7-69B1BC70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F1F89D5-5F03-4010-9474-B75D75779E90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385148-104B-4C55-A790-BABFF2C6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9228FE-EFC7-4580-96DB-525E4E03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ADE5B54E-0940-4255-97CF-7AE12863AED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6292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956A0B-C9D2-4FC7-98C5-7603A57C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DB3DCED-4D99-4BA2-A70D-B026287DD2DB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37D0E6-733E-4895-B249-40D268BD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03801E-07C8-49C4-85F8-1AB31C2D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ADB8520D-E635-499F-9DB5-FBA900A9F19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3407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F5C266-9BD2-4396-993C-9F2ACA10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42061FA-0253-4AC4-A1AA-B56EBDDE6F94}" type="datetime1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A83ECC-8D15-46B2-B7D0-CDC39DF0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ru-RU"/>
              <a:t>автор  Тарасова Марина Сергеевна  БОУ СПО "Тюкалинский индустриально-педагогический колледж"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B3E90-27E7-468D-9774-F493C623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37A2CED-1C13-44ED-AC88-B86A947D23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285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32B8D3F-17F3-405B-BB2A-96109FA0BA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2288" y="303213"/>
            <a:ext cx="93964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70" tIns="51435" rIns="102870" bIns="514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E426B99E-05F9-4AE3-A2B0-C938BB2016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2288" y="1763713"/>
            <a:ext cx="9396412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870" tIns="51435" rIns="102870" bIns="514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34915-625D-4504-B766-DAB468366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2288" y="7008813"/>
            <a:ext cx="2435225" cy="40163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D0792-87F3-4F6B-96C0-66B5251E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7113" y="7008813"/>
            <a:ext cx="3306762" cy="40163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6DFE9-F6D4-4AD3-9AC2-6ED4824D0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83475" y="7008813"/>
            <a:ext cx="2435225" cy="401637"/>
          </a:xfrm>
          <a:prstGeom prst="rect">
            <a:avLst/>
          </a:prstGeom>
        </p:spPr>
        <p:txBody>
          <a:bodyPr vert="horz" wrap="square" lIns="102870" tIns="51435" rIns="102870" bIns="514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D33233BA-5B50-4A0E-AF64-868A6849A49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435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287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4305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574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5763" indent="-3857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025" indent="-3206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675F0"/>
            </a:gs>
            <a:gs pos="39999">
              <a:srgbClr val="00B0F0"/>
            </a:gs>
            <a:gs pos="70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9EDA6761-7808-4A19-A9CE-3B935B0DB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B168473F-A7FC-4115-A5E5-D7D2832970ED}"/>
              </a:ext>
            </a:extLst>
          </p:cNvPr>
          <p:cNvSpPr txBox="1">
            <a:spLocks/>
          </p:cNvSpPr>
          <p:nvPr/>
        </p:nvSpPr>
        <p:spPr>
          <a:xfrm>
            <a:off x="979488" y="5119688"/>
            <a:ext cx="8809037" cy="1497012"/>
          </a:xfrm>
          <a:prstGeom prst="rect">
            <a:avLst/>
          </a:prstGeom>
        </p:spPr>
        <p:txBody>
          <a:bodyPr lIns="102870" tIns="51435" rIns="102870" bIns="51435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kk-KZ" sz="3200" b="1" i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00E02EFC-8DA2-4AE0-8CDD-FB6A63ECB091}"/>
              </a:ext>
            </a:extLst>
          </p:cNvPr>
          <p:cNvSpPr txBox="1">
            <a:spLocks/>
          </p:cNvSpPr>
          <p:nvPr/>
        </p:nvSpPr>
        <p:spPr>
          <a:xfrm>
            <a:off x="1141413" y="787400"/>
            <a:ext cx="3916362" cy="1008063"/>
          </a:xfrm>
          <a:prstGeom prst="rect">
            <a:avLst/>
          </a:prstGeom>
        </p:spPr>
        <p:txBody>
          <a:bodyPr lIns="102870" tIns="51435" rIns="102870" bIns="51435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ru-RU" sz="5400" b="1" i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292E3B-DFDF-4141-BF6A-DF7105DB0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471" y="630084"/>
            <a:ext cx="9631842" cy="4806731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kk-KZ" sz="2000" b="1" i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kk-KZ" sz="7200" b="1" i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таңдауда қателесуге бола ма?</a:t>
            </a:r>
            <a:endParaRPr lang="ru-RU" sz="7200" b="1" i="1" dirty="0">
              <a:ln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FB343AA2-F3B1-4C1B-8ACF-749A37C88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14">
            <a:extLst>
              <a:ext uri="{FF2B5EF4-FFF2-40B4-BE49-F238E27FC236}">
                <a16:creationId xmlns:a16="http://schemas.microsoft.com/office/drawing/2014/main" id="{66AB6EF9-9CBA-437B-A6D0-5443007D4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468313"/>
            <a:ext cx="9705975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defTabSz="1081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81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81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81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81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81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en-US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– (орысша)профессия </a:t>
            </a:r>
          </a:p>
          <a:p>
            <a:pPr algn="ctr" eaLnBrk="1" hangingPunct="1"/>
            <a:r>
              <a:rPr lang="kk-KZ" altLang="en-US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– латын сөзінен шыққан, «</a:t>
            </a:r>
            <a:r>
              <a:rPr lang="en-US" altLang="en-US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</a:t>
            </a:r>
            <a:r>
              <a:rPr lang="kk-KZ" altLang="en-US" sz="4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анықталған іс, мамандық.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84E4FA38-17BA-4938-94B9-B7683B8C4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4BBDF-4D68-421A-B7C7-C81FC761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03" y="-78790"/>
            <a:ext cx="10072909" cy="4723517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4400" b="1" i="1" u="sng" spc="56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br>
              <a:rPr lang="kk-KZ" altLang="ru-RU" sz="3200" b="1" i="1" u="sng" spc="56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4000" b="1" i="1" spc="56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таңдауда жауапкершілікті қалыптастыру. Оқушының кәсіби бағдарының табандылығын анықтау, психологиялық дайындығы мен қиындықтан шығу шеберлігін шыңдау.</a:t>
            </a:r>
            <a:endParaRPr lang="ru-RU" sz="4000" b="1" i="1" spc="56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681D4-881A-4BB9-8B84-AF4ACB5DF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3" y="4068763"/>
            <a:ext cx="10440987" cy="28622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27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F172BD13-78C4-41DD-969E-793F32C43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75434-13E6-46D3-89B3-43EBEDDC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47" y="252239"/>
            <a:ext cx="9810178" cy="6336704"/>
          </a:xfrm>
          <a:ln>
            <a:miter lim="800000"/>
            <a:headEnd/>
            <a:tailEnd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1" i="1" dirty="0" err="1">
                <a:solidFill>
                  <a:srgbClr val="FF0000"/>
                </a:solidFill>
              </a:rPr>
              <a:t>Төртбұрыш</a:t>
            </a:r>
            <a:r>
              <a:rPr lang="ru-RU" sz="2000" b="1" i="1" dirty="0"/>
              <a:t> - </a:t>
            </a:r>
            <a:r>
              <a:rPr lang="ru-RU" sz="2000" b="1" i="1" dirty="0" err="1">
                <a:solidFill>
                  <a:schemeClr val="tx2"/>
                </a:solidFill>
              </a:rPr>
              <a:t>Еңбекқор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бастаған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ісін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аяғына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дейін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жеткізетін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тұлғаға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тән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Шыдамдылығы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арқасында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төртбұрыштар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өз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ісінің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нағыз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шебер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маманы</a:t>
            </a:r>
            <a:r>
              <a:rPr lang="ru-RU" sz="2000" b="1" i="1" dirty="0">
                <a:solidFill>
                  <a:schemeClr val="tx2"/>
                </a:solidFill>
              </a:rPr>
              <a:t> бола </a:t>
            </a:r>
            <a:r>
              <a:rPr lang="ru-RU" sz="2000" b="1" i="1" dirty="0" err="1">
                <a:solidFill>
                  <a:schemeClr val="tx2"/>
                </a:solidFill>
              </a:rPr>
              <a:t>алады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Олар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әрқашан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тәртіпті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қалайды</a:t>
            </a:r>
            <a:r>
              <a:rPr lang="ru-RU" sz="2000" b="1" i="1" dirty="0">
                <a:solidFill>
                  <a:schemeClr val="tx2"/>
                </a:solidFill>
              </a:rPr>
              <a:t>: </a:t>
            </a:r>
            <a:r>
              <a:rPr lang="ru-RU" sz="2000" b="1" i="1" dirty="0" err="1">
                <a:solidFill>
                  <a:schemeClr val="tx2"/>
                </a:solidFill>
              </a:rPr>
              <a:t>әр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нәрсенің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өз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орнында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және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уақытында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болғанын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ұнатады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Олар</a:t>
            </a:r>
            <a:r>
              <a:rPr lang="ru-RU" sz="2000" b="1" i="1" dirty="0">
                <a:solidFill>
                  <a:schemeClr val="tx2"/>
                </a:solidFill>
              </a:rPr>
              <a:t> “</a:t>
            </a:r>
            <a:r>
              <a:rPr lang="ru-RU" sz="2000" b="1" i="1" dirty="0" err="1">
                <a:solidFill>
                  <a:schemeClr val="tx2"/>
                </a:solidFill>
              </a:rPr>
              <a:t>тосын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сыйды</a:t>
            </a:r>
            <a:r>
              <a:rPr lang="ru-RU" sz="2000" b="1" i="1" dirty="0">
                <a:solidFill>
                  <a:schemeClr val="tx2"/>
                </a:solidFill>
              </a:rPr>
              <a:t>” </a:t>
            </a:r>
            <a:r>
              <a:rPr lang="ru-RU" sz="2000" b="1" i="1" dirty="0" err="1">
                <a:solidFill>
                  <a:schemeClr val="tx2"/>
                </a:solidFill>
              </a:rPr>
              <a:t>ұнатпайды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Жағымсыз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жақтары</a:t>
            </a:r>
            <a:r>
              <a:rPr lang="ru-RU" sz="2000" b="1" i="1" dirty="0">
                <a:solidFill>
                  <a:schemeClr val="tx2"/>
                </a:solidFill>
              </a:rPr>
              <a:t>: </a:t>
            </a:r>
            <a:r>
              <a:rPr lang="ru-RU" sz="2000" b="1" i="1" dirty="0" err="1">
                <a:solidFill>
                  <a:schemeClr val="tx2"/>
                </a:solidFill>
              </a:rPr>
              <a:t>ұсақшыл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адам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жатырқайды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тым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сақтанғыш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қырсық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керітартпа</a:t>
            </a:r>
            <a:r>
              <a:rPr lang="ru-RU" sz="2000" b="1" i="1" dirty="0">
                <a:solidFill>
                  <a:schemeClr val="tx2"/>
                </a:solidFill>
              </a:rPr>
              <a:t>. </a:t>
            </a:r>
            <a:br>
              <a:rPr lang="ru-RU" sz="2000" b="1" i="1" dirty="0">
                <a:solidFill>
                  <a:schemeClr val="tx2"/>
                </a:solidFill>
              </a:rPr>
            </a:br>
            <a:br>
              <a:rPr lang="ru-RU" sz="2000" b="1" i="1" dirty="0"/>
            </a:b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Үшбұрыш</a:t>
            </a:r>
            <a:r>
              <a:rPr lang="ru-RU" sz="2000" b="1" i="1" dirty="0"/>
              <a:t> - </a:t>
            </a:r>
            <a:r>
              <a:rPr lang="ru-RU" sz="2000" b="1" i="1" dirty="0" err="1">
                <a:solidFill>
                  <a:schemeClr val="tx2"/>
                </a:solidFill>
              </a:rPr>
              <a:t>бұл</a:t>
            </a:r>
            <a:r>
              <a:rPr lang="ru-RU" sz="2000" b="1" i="1" dirty="0">
                <a:solidFill>
                  <a:schemeClr val="tx2"/>
                </a:solidFill>
              </a:rPr>
              <a:t> фигура </a:t>
            </a:r>
            <a:r>
              <a:rPr lang="ru-RU" sz="2000" b="1" i="1" dirty="0" err="1">
                <a:solidFill>
                  <a:schemeClr val="tx2"/>
                </a:solidFill>
              </a:rPr>
              <a:t>көшбасшылықтың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белгісі.Үшбұрышқа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тән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қасиет-мақсатына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жету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ұмтылу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Ол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әрқашан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басқалармен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бәсекелесіп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жүреді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жеңіске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ұмтылады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Жұмысына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тиянақты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батыл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өз-өзіне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сенімді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тұлға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Жағымсыз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жақтары</a:t>
            </a:r>
            <a:r>
              <a:rPr lang="ru-RU" sz="2000" b="1" i="1" dirty="0">
                <a:solidFill>
                  <a:schemeClr val="tx2"/>
                </a:solidFill>
              </a:rPr>
              <a:t>: </a:t>
            </a:r>
            <a:r>
              <a:rPr lang="ru-RU" sz="2000" b="1" i="1" dirty="0" err="1">
                <a:solidFill>
                  <a:schemeClr val="tx2"/>
                </a:solidFill>
              </a:rPr>
              <a:t>атаққұмар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өзімшіл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кекшіл</a:t>
            </a:r>
            <a:r>
              <a:rPr lang="ru-RU" sz="2000" b="1" i="1" dirty="0">
                <a:solidFill>
                  <a:schemeClr val="tx2"/>
                </a:solidFill>
              </a:rPr>
              <a:t>, </a:t>
            </a:r>
            <a:r>
              <a:rPr lang="ru-RU" sz="2000" b="1" i="1" dirty="0" err="1">
                <a:solidFill>
                  <a:schemeClr val="tx2"/>
                </a:solidFill>
              </a:rPr>
              <a:t>қарсы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сөзді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кешірмейді</a:t>
            </a:r>
            <a:r>
              <a:rPr lang="ru-RU" sz="2000" b="1" i="1" dirty="0">
                <a:solidFill>
                  <a:schemeClr val="tx2"/>
                </a:solidFill>
              </a:rPr>
              <a:t>. </a:t>
            </a:r>
            <a:br>
              <a:rPr lang="ru-RU" sz="2000" b="1" i="1" dirty="0">
                <a:solidFill>
                  <a:schemeClr val="tx2"/>
                </a:solidFill>
              </a:rPr>
            </a:br>
            <a:br>
              <a:rPr lang="ru-RU" sz="2000" b="1" i="1" dirty="0">
                <a:solidFill>
                  <a:schemeClr val="tx2"/>
                </a:solidFill>
              </a:rPr>
            </a:br>
            <a:r>
              <a:rPr lang="ru-RU" sz="2000" b="1" i="1" dirty="0" err="1">
                <a:solidFill>
                  <a:srgbClr val="FF0000"/>
                </a:solidFill>
              </a:rPr>
              <a:t>Шеңбер</a:t>
            </a:r>
            <a:r>
              <a:rPr lang="ru-RU" sz="2000" b="1" i="1" dirty="0"/>
              <a:t> - </a:t>
            </a:r>
            <a:r>
              <a:rPr lang="ru-RU" sz="2000" b="1" i="1" dirty="0" err="1">
                <a:solidFill>
                  <a:schemeClr val="tx2"/>
                </a:solidFill>
              </a:rPr>
              <a:t>фигуралардың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ішіндегі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ең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ақкөңілі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Әрқашан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жылышырай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танытып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жүреді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Ол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өте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сезімтал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Басқа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адамдардың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қуанышын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бөлісіп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тілектес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болып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жүреді</a:t>
            </a:r>
            <a:r>
              <a:rPr lang="ru-RU" sz="2000" b="1" i="1" dirty="0">
                <a:solidFill>
                  <a:schemeClr val="tx2"/>
                </a:solidFill>
              </a:rPr>
              <a:t>. </a:t>
            </a:r>
            <a:r>
              <a:rPr lang="ru-RU" sz="2000" b="1" i="1" dirty="0" err="1">
                <a:solidFill>
                  <a:schemeClr val="tx2"/>
                </a:solidFill>
              </a:rPr>
              <a:t>Қолы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ашық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жомарт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болып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келеді</a:t>
            </a:r>
            <a:r>
              <a:rPr lang="ru-RU" sz="2000" b="1" i="1" dirty="0">
                <a:solidFill>
                  <a:schemeClr val="tx2"/>
                </a:solidFill>
              </a:rPr>
              <a:t>. Дау </a:t>
            </a:r>
            <a:r>
              <a:rPr lang="ru-RU" sz="2000" b="1" i="1" dirty="0" err="1">
                <a:solidFill>
                  <a:schemeClr val="tx2"/>
                </a:solidFill>
              </a:rPr>
              <a:t>жанжалдарды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ұнатпайды</a:t>
            </a:r>
            <a:r>
              <a:rPr lang="ru-RU" sz="2000" b="1" i="1" dirty="0">
                <a:solidFill>
                  <a:schemeClr val="tx2"/>
                </a:solidFill>
              </a:rPr>
              <a:t>. </a:t>
            </a:r>
            <a:br>
              <a:rPr lang="ru-RU" sz="2000" b="1" i="1" dirty="0">
                <a:solidFill>
                  <a:schemeClr val="tx2"/>
                </a:solidFill>
              </a:rPr>
            </a:br>
            <a:r>
              <a:rPr lang="ru-RU" sz="2000" b="1" i="1" dirty="0" err="1">
                <a:solidFill>
                  <a:schemeClr val="tx2"/>
                </a:solidFill>
              </a:rPr>
              <a:t>Жағымсыз</a:t>
            </a:r>
            <a:r>
              <a:rPr lang="ru-RU" sz="2000" b="1" i="1" dirty="0">
                <a:solidFill>
                  <a:schemeClr val="tx2"/>
                </a:solidFill>
              </a:rPr>
              <a:t> </a:t>
            </a:r>
            <a:r>
              <a:rPr lang="ru-RU" sz="2000" b="1" i="1" dirty="0" err="1">
                <a:solidFill>
                  <a:schemeClr val="tx2"/>
                </a:solidFill>
              </a:rPr>
              <a:t>жақтары</a:t>
            </a:r>
            <a:r>
              <a:rPr lang="ru-RU" sz="2000" b="1" i="1" dirty="0">
                <a:solidFill>
                  <a:schemeClr val="tx2"/>
                </a:solidFill>
              </a:rPr>
              <a:t>: </a:t>
            </a:r>
            <a:r>
              <a:rPr lang="ru-RU" sz="2000" b="1" i="1" dirty="0" err="1">
                <a:solidFill>
                  <a:schemeClr val="tx2"/>
                </a:solidFill>
              </a:rPr>
              <a:t>ысырапшыл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жалқау</a:t>
            </a:r>
            <a:r>
              <a:rPr lang="ru-RU" sz="2000" b="1" i="1" dirty="0">
                <a:solidFill>
                  <a:schemeClr val="tx2"/>
                </a:solidFill>
              </a:rPr>
              <a:t>, тез </a:t>
            </a:r>
            <a:r>
              <a:rPr lang="ru-RU" sz="2000" b="1" i="1" dirty="0" err="1">
                <a:solidFill>
                  <a:schemeClr val="tx2"/>
                </a:solidFill>
              </a:rPr>
              <a:t>көнгіш</a:t>
            </a:r>
            <a:r>
              <a:rPr lang="ru-RU" sz="2000" b="1" i="1" dirty="0">
                <a:solidFill>
                  <a:schemeClr val="tx2"/>
                </a:solidFill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</a:rPr>
              <a:t>жасқаншақ</a:t>
            </a:r>
            <a:br>
              <a:rPr lang="ru-RU" sz="2000" dirty="0"/>
            </a:br>
            <a:r>
              <a:rPr lang="ru-RU" sz="2000" b="1" dirty="0"/>
              <a:t> </a:t>
            </a:r>
            <a:br>
              <a:rPr lang="ru-RU" sz="2000" dirty="0"/>
            </a:b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/>
            </a:br>
            <a:endParaRPr lang="ru-RU" sz="1800" b="1" spc="56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28C51602-E21C-411F-AFAD-CD404A5FD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ACF16-7F71-4B20-98FB-794394E33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18" y="0"/>
            <a:ext cx="9810178" cy="3996655"/>
          </a:xfrm>
          <a:ln>
            <a:miter lim="800000"/>
            <a:headEnd/>
            <a:tailEnd/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7200" b="1" spc="5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Ең оңай мамандық?</a:t>
            </a:r>
            <a:br>
              <a:rPr lang="kk-KZ" sz="7200" b="1" spc="5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7200" b="1" spc="56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Ең қиын мамандық?</a:t>
            </a:r>
            <a:endParaRPr lang="ru-RU" sz="7200" b="1" spc="56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1B3F776F-B3FB-4B31-815D-2F96139AD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0009E-A2C6-49FA-8A6F-3D92D152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49" y="0"/>
            <a:ext cx="9396889" cy="4097386"/>
          </a:xfrm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6600" b="1" i="1" spc="5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«Пантомима» ойыны</a:t>
            </a:r>
            <a:br>
              <a:rPr lang="kk-KZ" sz="6600" b="1" i="1" spc="5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i="1" spc="5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Мамандықты тап.</a:t>
            </a:r>
            <a:endParaRPr lang="ru-RU" sz="6600" b="1" i="1" spc="56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Дата 3">
            <a:extLst>
              <a:ext uri="{FF2B5EF4-FFF2-40B4-BE49-F238E27FC236}">
                <a16:creationId xmlns:a16="http://schemas.microsoft.com/office/drawing/2014/main" id="{D0A2D85E-CD9A-40CA-8B05-674D6637EE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5BFF0B-4D8B-425D-A7AC-4738E2ACC7E5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09.04.2021</a:t>
            </a:fld>
            <a:endParaRPr lang="ru-RU">
              <a:solidFill>
                <a:srgbClr val="898989"/>
              </a:solidFill>
            </a:endParaRPr>
          </a:p>
        </p:txBody>
      </p:sp>
      <p:sp>
        <p:nvSpPr>
          <p:cNvPr id="19462" name="Нижний колонтитул 4">
            <a:extLst>
              <a:ext uri="{FF2B5EF4-FFF2-40B4-BE49-F238E27FC236}">
                <a16:creationId xmlns:a16="http://schemas.microsoft.com/office/drawing/2014/main" id="{B22A38FD-39C6-41B7-9118-1F768AF6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898989"/>
                </a:solidFill>
              </a:rPr>
              <a:t>автор  Тарасова Марина Сергеевна  БОУ СПО "Тюкалинский индустриально-педагогический колледж"</a:t>
            </a: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05D25D44-5491-4C1D-BC8E-EC0921FE5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Заголовок 1">
            <a:extLst>
              <a:ext uri="{FF2B5EF4-FFF2-40B4-BE49-F238E27FC236}">
                <a16:creationId xmlns:a16="http://schemas.microsoft.com/office/drawing/2014/main" id="{F5F699FE-F075-415C-A559-578C16F2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kk-KZ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Объект 2">
            <a:extLst>
              <a:ext uri="{FF2B5EF4-FFF2-40B4-BE49-F238E27FC236}">
                <a16:creationId xmlns:a16="http://schemas.microsoft.com/office/drawing/2014/main" id="{187F66E4-D682-4843-9D33-E0E24F39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3" y="1260475"/>
            <a:ext cx="9963150" cy="630078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kk-KZ" altLang="en-US" sz="60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 кім болғыңыз келеді?</a:t>
            </a:r>
            <a:endParaRPr lang="ru-RU" altLang="en-US" sz="6000" b="1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676DA295-3907-4F92-8BDE-5A8316FD0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538"/>
            <a:ext cx="10440988" cy="77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752DE5F-0088-4C3B-9EC4-10AE7A1F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0"/>
            <a:ext cx="9398000" cy="1381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kk-KZ" dirty="0"/>
            </a:br>
            <a:b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Picture 5" descr="C:\Documents and Settings\Абылай\Рабочий стол\ж2.jpg">
            <a:extLst>
              <a:ext uri="{FF2B5EF4-FFF2-40B4-BE49-F238E27FC236}">
                <a16:creationId xmlns:a16="http://schemas.microsoft.com/office/drawing/2014/main" id="{EF9B8C0F-7DDA-438D-A005-49CD12B00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23850"/>
            <a:ext cx="8999538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7" descr="C:\Users\йуук\Desktop\oboi-na.ru_background_20090609_009_resized_1280x1024.jpg">
            <a:extLst>
              <a:ext uri="{FF2B5EF4-FFF2-40B4-BE49-F238E27FC236}">
                <a16:creationId xmlns:a16="http://schemas.microsoft.com/office/drawing/2014/main" id="{3A4EDE0B-27BE-4647-B497-14FC12AF6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40988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Прямоугольник 1">
            <a:extLst>
              <a:ext uri="{FF2B5EF4-FFF2-40B4-BE49-F238E27FC236}">
                <a16:creationId xmlns:a16="http://schemas.microsoft.com/office/drawing/2014/main" id="{EA6C5E30-7142-4226-8280-CFF93B137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14325"/>
            <a:ext cx="9297988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kk-KZ" altLang="en-US" sz="27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kk-KZ" alt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kk-KZ" alt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kk-KZ" altLang="en-US" sz="7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</a:t>
            </a:r>
            <a:endParaRPr lang="ru-RU" altLang="en-US" sz="72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1569</TotalTime>
  <Words>57</Words>
  <Application>Microsoft Office PowerPoint</Application>
  <PresentationFormat>Произвольный</PresentationFormat>
  <Paragraphs>18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Мақсаты:  Мамандық таңдауда жауапкершілікті қалыптастыру. Оқушының кәсіби бағдарының табандылығын анықтау, психологиялық дайындығы мен қиындықтан шығу шеберлігін шыңдау.</vt:lpstr>
      <vt:lpstr>Төртбұрыш - Еңбекқор, бастаған ісін аяғына дейін жеткізетін тұлғаға тән. Шыдамдылығы арқасында төртбұрыштар өз ісінің нағыз шебер маманы бола алады. Олар әрқашан тәртіпті қалайды: әр нәрсенің өз орнында және уақытында болғанын ұнатады. Олар “тосын сыйды” ұнатпайды. Жағымсыз жақтары: ұсақшыл, адам жатырқайды, тым сақтанғыш, қырсық, керітартпа.   Үшбұрыш - бұл фигура көшбасшылықтың белгісі.Үшбұрышқа тән қасиет-мақсатына жету, ұмтылу. Ол әрқашан басқалармен бәсекелесіп жүреді, жеңіске ұмтылады. Жұмысына тиянақты, батыл, өз-өзіне сенімді тұлға. Жағымсыз жақтары: атаққұмар, өзімшіл, кекшіл, қарсы сөзді кешірмейді.   Шеңбер - фигуралардың ішіндегі ең ақкөңілі. Әрқашан жылышырай танытып жүреді. Ол өте сезімтал. Басқа адамдардың қуанышын бөлісіп, тілектес болып жүреді. Қолы ашық, жомарт болып келеді. Дау жанжалдарды ұнатпайды.  Жағымсыз жақтары: ысырапшыл, жалқау, тез көнгіш, жасқаншақ     </vt:lpstr>
      <vt:lpstr>Ең оңай мамандық? Ең қиын мамандық?</vt:lpstr>
      <vt:lpstr>«Пантомима» ойыны Мамандықты тап.</vt:lpstr>
      <vt:lpstr>  </vt:lpstr>
      <vt:lpstr>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Тақырып 7: Девиантты мінез құлық әлеуметтануы Дәріс жоспары: Девиантты мінез құлықты зерттеудегі негізгі теориялар (биологиялық, психологиялық және әлеуметтанулық) Жастардың мінез құлқының ерекшелігі. Жағымды және жағымсыз девиантты мінез құлық Негізгі ұғымдар: девиация, аномия, деликвентті мінез құлық, әлеуметтік бақылау, норма, белгі тағу, ақ жағалы қылмыскер, эндоморф, экзоморф, мезоморф, асоциалды мінез құлық.</dc:title>
  <dc:creator>user</dc:creator>
  <cp:lastModifiedBy>асем шубаева</cp:lastModifiedBy>
  <cp:revision>113</cp:revision>
  <dcterms:created xsi:type="dcterms:W3CDTF">2015-07-24T14:52:41Z</dcterms:created>
  <dcterms:modified xsi:type="dcterms:W3CDTF">2021-04-09T15:47:18Z</dcterms:modified>
</cp:coreProperties>
</file>