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5" r:id="rId20"/>
    <p:sldId id="274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52C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16.04.2014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16.04.2014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16.04.2014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16.04.2014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16.04.2014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16.04.2014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16.04.2014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149079"/>
            <a:ext cx="6400800" cy="880121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Кузнецова</a:t>
            </a: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</a:rPr>
              <a:t> С.В.</a:t>
            </a:r>
            <a:endParaRPr lang="ru-RU" sz="32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5800" y="404664"/>
            <a:ext cx="7772400" cy="3600400"/>
          </a:xfrm>
        </p:spPr>
        <p:txBody>
          <a:bodyPr>
            <a:noAutofit/>
          </a:bodyPr>
          <a:lstStyle/>
          <a:p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b="1" dirty="0" smtClean="0"/>
              <a:t>ПРОГРАММА </a:t>
            </a:r>
            <a:r>
              <a:rPr lang="ru-RU" sz="3200" b="1" dirty="0"/>
              <a:t>ПРОФЕССИОНАЛЬНОГО РОСТА УЧИТЕЛЯ, КАК ИНСТРУМЕНТ ЦЕЛЕНАПРАВЛЕННОГО И СИСТЕМАТИЧЕСКОГО ПОВЫШЕНИЯ ЕГО КВАЛИФИКАЦИИ</a:t>
            </a:r>
            <a:r>
              <a:rPr lang="ru-RU" sz="3200" dirty="0"/>
              <a:t/>
            </a:r>
            <a:br>
              <a:rPr lang="ru-RU" sz="3200" dirty="0"/>
            </a:b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4591043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2276872"/>
            <a:ext cx="7408333" cy="3849291"/>
          </a:xfrm>
        </p:spPr>
        <p:txBody>
          <a:bodyPr/>
          <a:lstStyle/>
          <a:p>
            <a:pPr marL="0" indent="0">
              <a:buNone/>
            </a:pPr>
            <a:r>
              <a:rPr lang="ru-RU" sz="2800" dirty="0" smtClean="0">
                <a:solidFill>
                  <a:srgbClr val="7030A0"/>
                </a:solidFill>
              </a:rPr>
              <a:t>Нужно ответить </a:t>
            </a:r>
            <a:r>
              <a:rPr lang="ru-RU" sz="2800" dirty="0">
                <a:solidFill>
                  <a:srgbClr val="7030A0"/>
                </a:solidFill>
              </a:rPr>
              <a:t>на следующие вопросы:</a:t>
            </a:r>
          </a:p>
          <a:p>
            <a:pPr lvl="0"/>
            <a:r>
              <a:rPr lang="ru-RU" sz="4400" i="1" dirty="0">
                <a:solidFill>
                  <a:schemeClr val="tx2">
                    <a:lumMod val="50000"/>
                  </a:schemeClr>
                </a:solidFill>
              </a:rPr>
              <a:t>Каким Вы хотите быть?</a:t>
            </a:r>
          </a:p>
          <a:p>
            <a:pPr lvl="0"/>
            <a:r>
              <a:rPr lang="ru-RU" sz="4400" dirty="0">
                <a:solidFill>
                  <a:schemeClr val="accent6">
                    <a:lumMod val="50000"/>
                  </a:schemeClr>
                </a:solidFill>
              </a:rPr>
              <a:t>Чего Вы хотите достигнуть в профессиональной сфере?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Как определить </a:t>
            </a:r>
            <a:r>
              <a:rPr lang="ru-RU" b="1" dirty="0" smtClean="0"/>
              <a:t>цель</a:t>
            </a:r>
            <a:r>
              <a:rPr lang="ru-RU" dirty="0" smtClean="0"/>
              <a:t> профессионального роста?</a:t>
            </a:r>
            <a:endParaRPr lang="ru-RU" dirty="0"/>
          </a:p>
        </p:txBody>
      </p:sp>
      <p:sp>
        <p:nvSpPr>
          <p:cNvPr id="5" name="Стрелка вниз 4"/>
          <p:cNvSpPr/>
          <p:nvPr/>
        </p:nvSpPr>
        <p:spPr>
          <a:xfrm>
            <a:off x="3923928" y="1772816"/>
            <a:ext cx="1224136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74674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772816"/>
            <a:ext cx="8784975" cy="4896544"/>
          </a:xfrm>
        </p:spPr>
        <p:txBody>
          <a:bodyPr>
            <a:normAutofit lnSpcReduction="10000"/>
          </a:bodyPr>
          <a:lstStyle/>
          <a:p>
            <a:pPr lvl="0"/>
            <a:r>
              <a:rPr lang="ru-RU" sz="2600" dirty="0"/>
              <a:t>формирование новых профессиональных компетенций;</a:t>
            </a:r>
          </a:p>
          <a:p>
            <a:pPr lvl="0"/>
            <a:r>
              <a:rPr lang="ru-RU" sz="2600" dirty="0"/>
              <a:t>повышение качества профессиональной деятельности;</a:t>
            </a:r>
          </a:p>
          <a:p>
            <a:pPr lvl="0"/>
            <a:r>
              <a:rPr lang="ru-RU" sz="2600" dirty="0"/>
              <a:t>овладение системой ценностей обновленного школьного образования; </a:t>
            </a:r>
          </a:p>
          <a:p>
            <a:pPr lvl="0"/>
            <a:r>
              <a:rPr lang="ru-RU" sz="2600" dirty="0"/>
              <a:t>владение технологиями, способствующими   успешному решению задач образования;</a:t>
            </a:r>
          </a:p>
          <a:p>
            <a:pPr lvl="0"/>
            <a:r>
              <a:rPr lang="ru-RU" sz="2600" dirty="0"/>
              <a:t>создание качественных методических материалов;</a:t>
            </a:r>
          </a:p>
          <a:p>
            <a:pPr lvl="0"/>
            <a:r>
              <a:rPr lang="ru-RU" sz="2600" dirty="0"/>
              <a:t>рост компетентности школьников;</a:t>
            </a:r>
          </a:p>
          <a:p>
            <a:pPr lvl="0"/>
            <a:r>
              <a:rPr lang="ru-RU" sz="2600" dirty="0"/>
              <a:t>победы школьников в предметных конкурсах и олимпиадах;</a:t>
            </a:r>
          </a:p>
          <a:p>
            <a:pPr lvl="0"/>
            <a:r>
              <a:rPr lang="ru-RU" sz="2600" dirty="0"/>
              <a:t>успешная социализация школьников.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Ожидаемые результаты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933237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3953606"/>
              </p:ext>
            </p:extLst>
          </p:nvPr>
        </p:nvGraphicFramePr>
        <p:xfrm>
          <a:off x="107503" y="1124745"/>
          <a:ext cx="8928993" cy="578378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75399"/>
                <a:gridCol w="2976331"/>
                <a:gridCol w="2977263"/>
              </a:tblGrid>
              <a:tr h="22628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Курсы ПК, проблемные курсы</a:t>
                      </a:r>
                      <a:endParaRPr lang="ru-RU" sz="140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302" marR="543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Тематика</a:t>
                      </a:r>
                      <a:endParaRPr lang="ru-RU" sz="140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302" marR="543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Сроки проведения</a:t>
                      </a:r>
                      <a:endParaRPr lang="ru-RU" sz="140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302" marR="54302" marT="0" marB="0"/>
                </a:tc>
              </a:tr>
              <a:tr h="45256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1.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2.</a:t>
                      </a:r>
                      <a:endParaRPr lang="ru-RU" sz="140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302" marR="543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302" marR="543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302" marR="54302" marT="0" marB="0"/>
                </a:tc>
              </a:tr>
              <a:tr h="22628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Тренинги, мастер-классы</a:t>
                      </a:r>
                      <a:endParaRPr lang="ru-RU" sz="140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302" marR="543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Тематика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302" marR="543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Сроки проведения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302" marR="54302" marT="0" marB="0"/>
                </a:tc>
              </a:tr>
              <a:tr h="2262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1.</a:t>
                      </a:r>
                      <a:endParaRPr lang="ru-RU" sz="140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302" marR="543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302" marR="543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302" marR="54302" marT="0" marB="0"/>
                </a:tc>
              </a:tr>
              <a:tr h="45256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Научно-практические конференции, семинары</a:t>
                      </a:r>
                      <a:endParaRPr lang="ru-RU" sz="140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302" marR="543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Тематика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302" marR="543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Сроки проведения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302" marR="54302" marT="0" marB="0"/>
                </a:tc>
              </a:tr>
              <a:tr h="2262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1.</a:t>
                      </a:r>
                      <a:endParaRPr lang="ru-RU" sz="140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302" marR="543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302" marR="543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302" marR="54302" marT="0" marB="0"/>
                </a:tc>
              </a:tr>
              <a:tr h="43446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Экскурсии, выставки, концерты</a:t>
                      </a:r>
                      <a:endParaRPr lang="ru-RU" sz="140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302" marR="543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Тематика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302" marR="543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Сроки проведения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302" marR="54302" marT="0" marB="0"/>
                </a:tc>
              </a:tr>
              <a:tr h="2262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1.</a:t>
                      </a:r>
                      <a:endParaRPr lang="ru-RU" sz="140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302" marR="543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302" marR="543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302" marR="54302" marT="0" marB="0"/>
                </a:tc>
              </a:tr>
              <a:tr h="45256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Интернет-источники, электронные издания</a:t>
                      </a:r>
                      <a:endParaRPr lang="ru-RU" sz="140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302" marR="543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Наименование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302" marR="543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Ссылка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302" marR="54302" marT="0" marB="0"/>
                </a:tc>
              </a:tr>
              <a:tr h="2262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1.</a:t>
                      </a:r>
                      <a:endParaRPr lang="ru-RU" sz="140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302" marR="543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302" marR="543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302" marR="54302" marT="0" marB="0"/>
                </a:tc>
              </a:tr>
              <a:tr h="65170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Печатные специализированные, научно-методические издания</a:t>
                      </a:r>
                      <a:endParaRPr lang="ru-RU" sz="140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302" marR="543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Выходные данные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302" marR="543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Важные для изучения разделы (с указанием страниц)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302" marR="54302" marT="0" marB="0"/>
                </a:tc>
              </a:tr>
              <a:tr h="2262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1.</a:t>
                      </a:r>
                      <a:endParaRPr lang="ru-RU" sz="140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302" marR="543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302" marR="543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302" marR="54302" marT="0" marB="0"/>
                </a:tc>
              </a:tr>
              <a:tr h="65170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Периодические издания</a:t>
                      </a:r>
                      <a:endParaRPr lang="ru-RU" sz="140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302" marR="543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Выходные данные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302" marR="543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Важные для изучения разделы (с указанием страниц)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302" marR="54302" marT="0" marB="0"/>
                </a:tc>
              </a:tr>
              <a:tr h="2262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1.</a:t>
                      </a:r>
                      <a:endParaRPr lang="ru-RU" sz="140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302" marR="543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302" marR="543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302" marR="54302" marT="0" marB="0"/>
                </a:tc>
              </a:tr>
              <a:tr h="65170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Художественные издания</a:t>
                      </a:r>
                      <a:endParaRPr lang="ru-RU" sz="140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302" marR="543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Выходные данные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302" marR="543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Важные для изучения разделы (с указанием страниц)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302" marR="54302" marT="0" marB="0"/>
                </a:tc>
              </a:tr>
              <a:tr h="2262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1.</a:t>
                      </a:r>
                      <a:endParaRPr lang="ru-RU" sz="14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302" marR="543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302" marR="543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302" marR="54302" marT="0" marB="0"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92088"/>
          </a:xfrm>
        </p:spPr>
        <p:txBody>
          <a:bodyPr/>
          <a:lstStyle/>
          <a:p>
            <a:r>
              <a:rPr lang="ru-RU" dirty="0" smtClean="0"/>
              <a:t>Источники самообразования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804671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Направления профессионального развития</a:t>
            </a:r>
            <a:endParaRPr lang="ru-RU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88" y="1988840"/>
            <a:ext cx="3347864" cy="3528392"/>
          </a:xfrm>
        </p:spPr>
      </p:pic>
      <p:sp>
        <p:nvSpPr>
          <p:cNvPr id="5" name="Объект 4"/>
          <p:cNvSpPr>
            <a:spLocks noGrp="1"/>
          </p:cNvSpPr>
          <p:nvPr>
            <p:ph sz="quarter" idx="14"/>
          </p:nvPr>
        </p:nvSpPr>
        <p:spPr>
          <a:xfrm>
            <a:off x="3203848" y="2348880"/>
            <a:ext cx="5688632" cy="3777600"/>
          </a:xfrm>
        </p:spPr>
        <p:txBody>
          <a:bodyPr>
            <a:normAutofit fontScale="92500" lnSpcReduction="20000"/>
          </a:bodyPr>
          <a:lstStyle/>
          <a:p>
            <a:r>
              <a:rPr lang="ru-RU" sz="3000" dirty="0"/>
              <a:t>адаптация своих индивидуально-неповторимых особенностей к требованиям педагогической деятельности;</a:t>
            </a:r>
          </a:p>
          <a:p>
            <a:r>
              <a:rPr lang="ru-RU" sz="3000" dirty="0" smtClean="0"/>
              <a:t>постоянное </a:t>
            </a:r>
            <a:r>
              <a:rPr lang="ru-RU" sz="3000" dirty="0"/>
              <a:t>повышение профессиональной компетентности;</a:t>
            </a:r>
          </a:p>
          <a:p>
            <a:r>
              <a:rPr lang="ru-RU" sz="3000" dirty="0" smtClean="0"/>
              <a:t>непрерывное </a:t>
            </a:r>
            <a:r>
              <a:rPr lang="ru-RU" sz="3000" dirty="0"/>
              <a:t>развитие социально-нравственных и других свойств личности</a:t>
            </a:r>
            <a:r>
              <a:rPr lang="ru-RU" sz="2800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338799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87996"/>
              </p:ext>
            </p:extLst>
          </p:nvPr>
        </p:nvGraphicFramePr>
        <p:xfrm>
          <a:off x="179512" y="1988840"/>
          <a:ext cx="8784976" cy="48353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559624"/>
                <a:gridCol w="1494836"/>
                <a:gridCol w="1730516"/>
              </a:tblGrid>
              <a:tr h="7374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Содержание деятельности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Сроки</a:t>
                      </a:r>
                      <a:endParaRPr lang="ru-RU" sz="2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Форма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завершения</a:t>
                      </a:r>
                      <a:endParaRPr lang="ru-RU" sz="2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30146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Раздел 1. Работа с психолого-педагогической, научной и методической литературой</a:t>
                      </a:r>
                      <a:endParaRPr lang="ru-RU" sz="200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39686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1. Изучение и анализ научно-методической литературы.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2. Подписка на журнал «…» издательского дома «…».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3. Обзор информации в Интернете по педагогике, психологии.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4. Изучение новых программ, учебников, УМК с целью выяснения их особенностей и недостатков. 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Сентябрь 20__ г.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Октябрь 20__ г.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В течение года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Конспекты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Памятки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Рекомендации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Содержание работы по самообразованию и самовоспитанию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1430013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2425094"/>
              </p:ext>
            </p:extLst>
          </p:nvPr>
        </p:nvGraphicFramePr>
        <p:xfrm>
          <a:off x="251520" y="188640"/>
          <a:ext cx="8640960" cy="65560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468483"/>
                <a:gridCol w="1470330"/>
                <a:gridCol w="1702147"/>
              </a:tblGrid>
              <a:tr h="432048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Раздел 2.  Научно-исследовательская работа</a:t>
                      </a:r>
                      <a:endParaRPr lang="ru-RU" sz="200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424" marR="43424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12395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1. Определение проблемы профессиональной деятельности. Обоснование ее актуальности.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2. Формулировка темы исследования.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3. Определение перечня источников для изучения выявленной проблемы.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4. Уточнение сущности исследуемого явления.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5. Определение критериев и показателей </a:t>
                      </a:r>
                      <a:r>
                        <a:rPr lang="ru-RU" sz="1600" dirty="0" err="1">
                          <a:effectLst/>
                        </a:rPr>
                        <a:t>сформированности</a:t>
                      </a:r>
                      <a:r>
                        <a:rPr lang="ru-RU" sz="1600" dirty="0">
                          <a:effectLst/>
                        </a:rPr>
                        <a:t> исследуемого явления.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6. Формулировка педагогических условий решения исследуемой проблемы.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7. Диагностика исходного состояния проблемы по выявленным критериям и показателям.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8. Изучение передового педагогического опыта по решению исследуемой проблемы в науке и практике.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9. Реализация педагогических условий решения проблемы, использование передового педагогического опыта в собственной практике.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10. Изучение текущего состояния проблемы по выявленным критериям и показателям.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11. Формулировка выводов по проблеме исследования.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424" marR="4342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Сентябрь 20__ г.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Октябрь 20__ г.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Ноябрь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20__ г.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….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424" marR="434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Программа НИР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Научные статьи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Материалы для проведения диагностики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Задания Конспекты Средства обучения для внедрения в практику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Отчеты по НИР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Методические рекомендации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424" marR="43424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756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4747158"/>
              </p:ext>
            </p:extLst>
          </p:nvPr>
        </p:nvGraphicFramePr>
        <p:xfrm>
          <a:off x="251520" y="260648"/>
          <a:ext cx="8640960" cy="62646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337335"/>
                <a:gridCol w="1601478"/>
                <a:gridCol w="1702147"/>
              </a:tblGrid>
              <a:tr h="424979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Раздел 3. Методическая работа</a:t>
                      </a:r>
                      <a:endParaRPr lang="ru-RU" sz="200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8397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1. Разработка календарно-тематического планирования, плана воспитательной работы.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2. Разработка конспектов уроков, воспитательных мероприятий.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3. Разработка индивидуальных и дифференцированных заданий для учащихся.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4. Разработка комплекта самостоятельных, контрольных работ, тестовых заданий.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5. Внедрение педагогических условий решения исследуемой проблемы, в том числе заданий, разработанных на основе изучения передового опыта.</a:t>
                      </a:r>
                      <a:endParaRPr lang="ru-RU" sz="2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Август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20__ г.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В течение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года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 </a:t>
                      </a:r>
                      <a:endParaRPr lang="ru-RU" sz="2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 smtClean="0">
                          <a:effectLst/>
                        </a:rPr>
                        <a:t>Календарно-</a:t>
                      </a:r>
                      <a:r>
                        <a:rPr lang="ru-RU" sz="2200" dirty="0" err="1" smtClean="0">
                          <a:effectLst/>
                        </a:rPr>
                        <a:t>тематич</a:t>
                      </a:r>
                      <a:r>
                        <a:rPr lang="ru-RU" sz="2200" dirty="0" smtClean="0">
                          <a:effectLst/>
                        </a:rPr>
                        <a:t>. </a:t>
                      </a:r>
                      <a:endParaRPr lang="ru-RU" sz="22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план, план </a:t>
                      </a:r>
                      <a:r>
                        <a:rPr lang="ru-RU" sz="2200" dirty="0" err="1" smtClean="0">
                          <a:effectLst/>
                        </a:rPr>
                        <a:t>воспитат</a:t>
                      </a:r>
                      <a:r>
                        <a:rPr lang="ru-RU" sz="2200" dirty="0" smtClean="0">
                          <a:effectLst/>
                        </a:rPr>
                        <a:t>. </a:t>
                      </a:r>
                      <a:r>
                        <a:rPr lang="ru-RU" sz="2200" dirty="0">
                          <a:effectLst/>
                        </a:rPr>
                        <a:t>работы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 err="1" smtClean="0">
                          <a:effectLst/>
                        </a:rPr>
                        <a:t>Дидактичес</a:t>
                      </a:r>
                      <a:r>
                        <a:rPr lang="ru-RU" sz="2200" dirty="0" smtClean="0">
                          <a:effectLst/>
                        </a:rPr>
                        <a:t>-кие </a:t>
                      </a:r>
                      <a:r>
                        <a:rPr lang="ru-RU" sz="2200" dirty="0">
                          <a:effectLst/>
                        </a:rPr>
                        <a:t>материалы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 </a:t>
                      </a:r>
                      <a:endParaRPr lang="ru-RU" sz="2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32020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3623862"/>
              </p:ext>
            </p:extLst>
          </p:nvPr>
        </p:nvGraphicFramePr>
        <p:xfrm>
          <a:off x="251520" y="260648"/>
          <a:ext cx="8712967" cy="626469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514053"/>
                <a:gridCol w="1482582"/>
                <a:gridCol w="1716332"/>
              </a:tblGrid>
              <a:tr h="372361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Раздел 4. Обобщение собственного опыта педагогической деятельности</a:t>
                      </a:r>
                      <a:endParaRPr lang="ru-RU" sz="200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4027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1. Участие в конференциях, семинарах, мастер-классах.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 2. Публикация  статей в научно-педагогических и методических изданиях,  в том числе в сети Интернет.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3. Участие в профессиональных конкурсах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4. Проведение открытых уроков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5. Составление портфолио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В течение года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Конкурсные материалы Статьи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Конспекты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Портфолио </a:t>
                      </a:r>
                      <a:endParaRPr lang="ru-RU" sz="2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2361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Раздел 5. Обучение на курсах в системе повышения квалификации</a:t>
                      </a:r>
                      <a:endParaRPr lang="ru-RU" sz="200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172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1. Прохождение предметных курсов, мастер-классов, семинаров.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2. Участие в работе Сетевого сообщества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3. Посещение уроков своих коллег.</a:t>
                      </a:r>
                      <a:endParaRPr lang="ru-RU" sz="2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Ноябрь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20__ г.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Постоянно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Сертификаты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Методические материалы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Анализ занятий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25463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2512582"/>
              </p:ext>
            </p:extLst>
          </p:nvPr>
        </p:nvGraphicFramePr>
        <p:xfrm>
          <a:off x="251520" y="188640"/>
          <a:ext cx="8640959" cy="640871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468482"/>
                <a:gridCol w="1470330"/>
                <a:gridCol w="1702147"/>
              </a:tblGrid>
              <a:tr h="779525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Раздел 6. Совершенствование профессионально значимых личностных качеств и черт характера</a:t>
                      </a:r>
                      <a:endParaRPr lang="ru-RU" sz="220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6291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1. Развитие творческого потенциала личности через участие  в профессиональных конкурсах «…»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2. Расширение педагогического кругозора.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3. Развитие педагогической рефлексии через самоанализ педагогической деятельности, самодиагностику.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4. Развитие психических процессов.</a:t>
                      </a:r>
                    </a:p>
                    <a:p>
                      <a:pPr marR="54610" algn="just">
                        <a:lnSpc>
                          <a:spcPct val="115000"/>
                        </a:lnSpc>
                        <a:spcBef>
                          <a:spcPts val="35"/>
                        </a:spcBef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5.Развитие уровня педагогической оценки и самооценки  через экспертизу уроков.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6. Развитие коммуникативных качеств.</a:t>
                      </a:r>
                      <a:endParaRPr lang="ru-RU" sz="2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Октябрь 20__ г.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Постоянно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 </a:t>
                      </a:r>
                      <a:endParaRPr lang="ru-RU" sz="2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Конкурсные материалы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 smtClean="0">
                          <a:effectLst/>
                        </a:rPr>
                        <a:t>Методичес-кая </a:t>
                      </a:r>
                      <a:r>
                        <a:rPr lang="ru-RU" sz="2200" dirty="0">
                          <a:effectLst/>
                        </a:rPr>
                        <a:t>копилка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Заполнение таблицы 1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 smtClean="0">
                          <a:effectLst/>
                        </a:rPr>
                        <a:t>Педагоги-</a:t>
                      </a:r>
                      <a:r>
                        <a:rPr lang="ru-RU" sz="2200" dirty="0" err="1" smtClean="0">
                          <a:effectLst/>
                        </a:rPr>
                        <a:t>ческий</a:t>
                      </a:r>
                      <a:r>
                        <a:rPr lang="ru-RU" sz="2200" dirty="0" smtClean="0">
                          <a:effectLst/>
                        </a:rPr>
                        <a:t> </a:t>
                      </a:r>
                      <a:r>
                        <a:rPr lang="ru-RU" sz="2200" dirty="0">
                          <a:effectLst/>
                        </a:rPr>
                        <a:t>дневник </a:t>
                      </a:r>
                      <a:endParaRPr lang="ru-RU" sz="22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 smtClean="0">
                          <a:effectLst/>
                        </a:rPr>
                        <a:t>с </a:t>
                      </a:r>
                      <a:r>
                        <a:rPr lang="ru-RU" sz="2200" dirty="0" err="1" smtClean="0">
                          <a:effectLst/>
                        </a:rPr>
                        <a:t>результа-тами</a:t>
                      </a:r>
                      <a:r>
                        <a:rPr lang="ru-RU" sz="2200" dirty="0" smtClean="0">
                          <a:effectLst/>
                        </a:rPr>
                        <a:t> </a:t>
                      </a:r>
                      <a:r>
                        <a:rPr lang="ru-RU" sz="2200" dirty="0">
                          <a:effectLst/>
                        </a:rPr>
                        <a:t>работы над собой </a:t>
                      </a:r>
                      <a:endParaRPr lang="ru-RU" sz="22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25423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628800"/>
            <a:ext cx="7408333" cy="4824536"/>
          </a:xfrm>
        </p:spPr>
        <p:txBody>
          <a:bodyPr>
            <a:normAutofit fontScale="55000" lnSpcReduction="20000"/>
          </a:bodyPr>
          <a:lstStyle/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2500" dirty="0">
                <a:solidFill>
                  <a:schemeClr val="tx1"/>
                </a:solidFill>
                <a:latin typeface="Arial" charset="0"/>
                <a:cs typeface="Arial" charset="0"/>
              </a:rPr>
              <a:t>Дэвид </a:t>
            </a:r>
            <a:r>
              <a:rPr lang="ru-RU" sz="2500" dirty="0" err="1">
                <a:solidFill>
                  <a:schemeClr val="tx1"/>
                </a:solidFill>
                <a:latin typeface="Arial" charset="0"/>
                <a:cs typeface="Arial" charset="0"/>
              </a:rPr>
              <a:t>Майстер</a:t>
            </a:r>
            <a:r>
              <a:rPr lang="ru-RU" sz="2500" dirty="0">
                <a:solidFill>
                  <a:schemeClr val="tx1"/>
                </a:solidFill>
                <a:latin typeface="Arial" charset="0"/>
                <a:cs typeface="Arial" charset="0"/>
              </a:rPr>
              <a:t>. </a:t>
            </a:r>
            <a:r>
              <a:rPr lang="ru-RU" sz="2500" i="1" dirty="0">
                <a:solidFill>
                  <a:schemeClr val="tx1"/>
                </a:solidFill>
                <a:latin typeface="Arial" charset="0"/>
                <a:cs typeface="Arial" charset="0"/>
              </a:rPr>
              <a:t>Истинный профессионализм.</a:t>
            </a:r>
            <a:endParaRPr lang="ru-RU" sz="2500" dirty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marL="457200" lvl="1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2500" dirty="0">
                <a:solidFill>
                  <a:schemeClr val="tx1"/>
                </a:solidFill>
                <a:latin typeface="Arial" charset="0"/>
                <a:cs typeface="Arial" charset="0"/>
              </a:rPr>
              <a:t>Дэвид </a:t>
            </a:r>
            <a:r>
              <a:rPr lang="ru-RU" sz="2500" dirty="0" err="1">
                <a:solidFill>
                  <a:schemeClr val="tx1"/>
                </a:solidFill>
                <a:latin typeface="Arial" charset="0"/>
                <a:cs typeface="Arial" charset="0"/>
              </a:rPr>
              <a:t>Майстер</a:t>
            </a:r>
            <a:r>
              <a:rPr lang="ru-RU" sz="2500" dirty="0">
                <a:solidFill>
                  <a:schemeClr val="tx1"/>
                </a:solidFill>
                <a:latin typeface="Arial" charset="0"/>
                <a:cs typeface="Arial" charset="0"/>
              </a:rPr>
              <a:t> рассматривает профессионализм в контексте </a:t>
            </a:r>
            <a:r>
              <a:rPr lang="ru-RU" sz="2500" dirty="0" err="1">
                <a:solidFill>
                  <a:schemeClr val="tx1"/>
                </a:solidFill>
                <a:latin typeface="Arial" charset="0"/>
                <a:cs typeface="Arial" charset="0"/>
              </a:rPr>
              <a:t>клиентоориентированного</a:t>
            </a:r>
            <a:r>
              <a:rPr lang="ru-RU" sz="2500" dirty="0">
                <a:solidFill>
                  <a:schemeClr val="tx1"/>
                </a:solidFill>
                <a:latin typeface="Arial" charset="0"/>
                <a:cs typeface="Arial" charset="0"/>
              </a:rPr>
              <a:t> бизнеса – отношения к делу, сотрудникам и клиентам. Содержит эффективные методики повышения уровня профессионализма.</a:t>
            </a:r>
          </a:p>
          <a:p>
            <a:pPr marL="457200" lvl="1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ru-RU" sz="2500" dirty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2500" dirty="0">
                <a:solidFill>
                  <a:schemeClr val="tx1"/>
                </a:solidFill>
                <a:latin typeface="Arial" charset="0"/>
                <a:cs typeface="Arial" charset="0"/>
              </a:rPr>
              <a:t>Том Питер. </a:t>
            </a:r>
            <a:r>
              <a:rPr lang="ru-RU" sz="2500" i="1" dirty="0">
                <a:solidFill>
                  <a:schemeClr val="tx1"/>
                </a:solidFill>
                <a:latin typeface="Arial" charset="0"/>
                <a:cs typeface="Arial" charset="0"/>
              </a:rPr>
              <a:t>Человек-бренд.</a:t>
            </a:r>
            <a:endParaRPr lang="ru-RU" sz="2500" dirty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marL="457200" lvl="1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2500" dirty="0">
                <a:solidFill>
                  <a:schemeClr val="tx1"/>
                </a:solidFill>
                <a:latin typeface="Arial" charset="0"/>
                <a:cs typeface="Arial" charset="0"/>
              </a:rPr>
              <a:t>Вершина личного профессионализма – это когда человек становится единственным в своем роде уникальным специалистом, востребованным и незаменимым. Как стать полноценным брендом, таким как бренды ведущих компаний, учит эта книга.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25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Иванов </a:t>
            </a:r>
            <a:r>
              <a:rPr lang="ru-RU" sz="2500" dirty="0">
                <a:solidFill>
                  <a:schemeClr val="tx1"/>
                </a:solidFill>
                <a:latin typeface="Arial" charset="0"/>
                <a:cs typeface="Arial" charset="0"/>
              </a:rPr>
              <a:t>Г.И. </a:t>
            </a:r>
            <a:r>
              <a:rPr lang="ru-RU" sz="2500" i="1" dirty="0">
                <a:solidFill>
                  <a:schemeClr val="tx1"/>
                </a:solidFill>
                <a:latin typeface="Arial" charset="0"/>
                <a:cs typeface="Arial" charset="0"/>
              </a:rPr>
              <a:t>Формулы творчества, или Как научиться изобретать.</a:t>
            </a:r>
            <a:endParaRPr lang="ru-RU" sz="2500" dirty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marL="457200" lvl="1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2500" dirty="0">
                <a:solidFill>
                  <a:schemeClr val="tx1"/>
                </a:solidFill>
                <a:latin typeface="Arial" charset="0"/>
                <a:cs typeface="Arial" charset="0"/>
              </a:rPr>
              <a:t>На многочисленных примерах автор показывает процесс перехода от случайного, неуправляемого метода проб и ошибок к управляемому творчеству высокого уровня. Книга может служить популярным учебным пособием для всех, кто желает развить свои творческие </a:t>
            </a:r>
            <a:r>
              <a:rPr lang="ru-RU" sz="25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способности</a:t>
            </a:r>
          </a:p>
          <a:p>
            <a:pPr marL="0" lvl="0" indent="0" algn="just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25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Джин </a:t>
            </a:r>
            <a:r>
              <a:rPr lang="ru-RU" sz="25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Ландрам</a:t>
            </a:r>
            <a:r>
              <a:rPr lang="ru-RU" sz="25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. </a:t>
            </a:r>
            <a:r>
              <a:rPr lang="ru-RU" sz="25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13 мужчин, которые изменили мир.</a:t>
            </a:r>
            <a:endParaRPr lang="ru-RU" sz="25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57200" lvl="1" indent="0" algn="just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25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 книге собраны истории успеха самых удачливых, настойчивых и инициативных мужчин. Их новаторский подход, умение найти «золотую жилу» и невероятная настойчивость подарили новые возможности для всего человечества и воистину изменили мир.</a:t>
            </a:r>
          </a:p>
          <a:p>
            <a:pPr marL="0" lvl="0" indent="0" algn="just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25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Джин </a:t>
            </a:r>
            <a:r>
              <a:rPr lang="ru-RU" sz="25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Ландрам</a:t>
            </a:r>
            <a:r>
              <a:rPr lang="ru-RU" sz="25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ru-RU" sz="25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13 женщин, которые изменили мир.</a:t>
            </a:r>
            <a:endParaRPr lang="ru-RU" sz="25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57200" lvl="1" indent="0" algn="just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25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На примере самых выдающихся женщин конца ХХ столетия знаменитый биограф показывает, как благодаря упорству, трудолюбию, энтузиазму, инициативности и вере в себя можно достичь больших высот в творчестве, бизнесе или общественной жизни. И для этого не обязательно быть мужчиной!</a:t>
            </a:r>
          </a:p>
          <a:p>
            <a:pPr marL="457200" lvl="1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ru-RU" sz="2400" dirty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почитать?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20127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i="1" dirty="0">
                <a:solidFill>
                  <a:schemeClr val="bg1"/>
                </a:solidFill>
                <a:latin typeface="Arial Black" pitchFamily="34" charset="0"/>
              </a:rPr>
              <a:t>Улучшение качества образования, подготовка активных, высокообразованных граждан </a:t>
            </a: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b="1" dirty="0">
                <a:latin typeface="Arial Black" pitchFamily="34" charset="0"/>
              </a:rPr>
              <a:t>требует</a:t>
            </a:r>
            <a:r>
              <a:rPr lang="ru-RU" sz="3600" dirty="0">
                <a:latin typeface="Arial Black" pitchFamily="34" charset="0"/>
              </a:rPr>
              <a:t> </a:t>
            </a: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</a:rPr>
              <a:t>непрерывного профессионального развития учителя </a:t>
            </a:r>
          </a:p>
          <a:p>
            <a:endParaRPr lang="ru-RU" dirty="0"/>
          </a:p>
        </p:txBody>
      </p:sp>
      <p:pic>
        <p:nvPicPr>
          <p:cNvPr id="4" name="Picture 3" descr="E:\Кузнецовав КарГУ\Света КарГУ\Мои рисунки\6435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869" y="2708920"/>
            <a:ext cx="2592288" cy="1093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E:\Кузнецовав КарГУ\Света КарГУ\Мои рисунки\0030-016-II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3118582"/>
            <a:ext cx="2664294" cy="1368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E:\Кузнецовав КарГУ\Света КарГУ\Мои рисунки\6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7725" y="3573016"/>
            <a:ext cx="3456385" cy="15506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259632" y="5157074"/>
            <a:ext cx="698477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200" b="1" dirty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ФАО 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«НЦПК «</a:t>
            </a:r>
            <a:r>
              <a:rPr lang="kk-KZ" sz="3200" b="1" dirty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Өрлеу» ИПК ПР по Карагандинской </a:t>
            </a:r>
            <a:r>
              <a:rPr lang="kk-KZ" sz="3200" b="1" dirty="0" smtClean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области</a:t>
            </a:r>
            <a:endParaRPr lang="ru-RU" sz="3200" b="1" dirty="0">
              <a:solidFill>
                <a:schemeClr val="accent1">
                  <a:lumMod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7" name="Стрелка вниз 6"/>
          <p:cNvSpPr/>
          <p:nvPr/>
        </p:nvSpPr>
        <p:spPr>
          <a:xfrm>
            <a:off x="4031939" y="4653135"/>
            <a:ext cx="900101" cy="47054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20506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052736"/>
            <a:ext cx="7408333" cy="5073427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18646" y="2967335"/>
            <a:ext cx="8106707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DeflateBottom">
              <a:avLst/>
            </a:prstTxWarp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Спасибо за внимание!</a:t>
            </a:r>
            <a:endParaRPr lang="ru-RU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13747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 descr="http://www.trizway.com/content/img/004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96552" y="-891480"/>
            <a:ext cx="10153128" cy="79208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753831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2132856"/>
            <a:ext cx="7408333" cy="3993307"/>
          </a:xfrm>
        </p:spPr>
        <p:txBody>
          <a:bodyPr>
            <a:normAutofit/>
          </a:bodyPr>
          <a:lstStyle/>
          <a:p>
            <a:pPr lvl="0"/>
            <a:r>
              <a:rPr lang="ru-RU" sz="3200" b="1" dirty="0" smtClean="0"/>
              <a:t>курсы </a:t>
            </a:r>
            <a:r>
              <a:rPr lang="ru-RU" sz="3200" b="1" dirty="0"/>
              <a:t>ПК </a:t>
            </a:r>
            <a:r>
              <a:rPr lang="ru-RU" sz="3200" dirty="0"/>
              <a:t>– 496 человек (64,5%);</a:t>
            </a:r>
          </a:p>
          <a:p>
            <a:pPr lvl="0"/>
            <a:r>
              <a:rPr lang="ru-RU" sz="3200" b="1" dirty="0" err="1"/>
              <a:t>интернет-ресурсы</a:t>
            </a:r>
            <a:r>
              <a:rPr lang="ru-RU" sz="3200" dirty="0"/>
              <a:t> – 242 человек (31,5%);</a:t>
            </a:r>
          </a:p>
          <a:p>
            <a:pPr lvl="0"/>
            <a:r>
              <a:rPr lang="ru-RU" sz="3200" b="1" dirty="0"/>
              <a:t>научно-методические издания РК </a:t>
            </a:r>
            <a:r>
              <a:rPr lang="ru-RU" sz="3200" dirty="0"/>
              <a:t>– 292 человек  (38%);</a:t>
            </a:r>
          </a:p>
          <a:p>
            <a:pPr lvl="0"/>
            <a:r>
              <a:rPr lang="ru-RU" sz="3200" dirty="0"/>
              <a:t> </a:t>
            </a:r>
            <a:r>
              <a:rPr lang="ru-RU" sz="3200" b="1" dirty="0"/>
              <a:t>методическую службу школы и города (района)</a:t>
            </a:r>
            <a:r>
              <a:rPr lang="ru-RU" sz="3200" dirty="0"/>
              <a:t> – 120 человек  (15,7%).</a:t>
            </a:r>
          </a:p>
          <a:p>
            <a:endParaRPr lang="ru-RU" sz="32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506496"/>
          </a:xfrm>
        </p:spPr>
        <p:txBody>
          <a:bodyPr>
            <a:normAutofit fontScale="90000"/>
          </a:bodyPr>
          <a:lstStyle/>
          <a:p>
            <a:r>
              <a:rPr lang="ru-RU" sz="3200" dirty="0"/>
              <a:t>Основными доступными источниками новой научно-методической информации учителя-практики отмечают:</a:t>
            </a:r>
            <a:br>
              <a:rPr lang="ru-RU" sz="3200" dirty="0"/>
            </a:b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3845958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Программа профессионального развития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708920"/>
            <a:ext cx="4319463" cy="3384376"/>
          </a:xfrm>
        </p:spPr>
      </p:pic>
      <p:sp>
        <p:nvSpPr>
          <p:cNvPr id="6" name="Объект 5"/>
          <p:cNvSpPr>
            <a:spLocks noGrp="1"/>
          </p:cNvSpPr>
          <p:nvPr>
            <p:ph sz="quarter" idx="14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4400" dirty="0" smtClean="0">
                <a:solidFill>
                  <a:schemeClr val="accent6">
                    <a:lumMod val="50000"/>
                  </a:schemeClr>
                </a:solidFill>
              </a:rPr>
              <a:t>Помощник</a:t>
            </a:r>
            <a:r>
              <a:rPr lang="ru-RU" sz="4400" dirty="0" smtClean="0"/>
              <a:t> </a:t>
            </a:r>
          </a:p>
          <a:p>
            <a:pPr marL="0" indent="0">
              <a:buNone/>
            </a:pPr>
            <a:r>
              <a:rPr lang="ru-RU" sz="4400" dirty="0" smtClean="0"/>
              <a:t>и </a:t>
            </a:r>
            <a:r>
              <a:rPr lang="ru-RU" sz="4400" dirty="0" smtClean="0">
                <a:solidFill>
                  <a:schemeClr val="accent3">
                    <a:lumMod val="75000"/>
                  </a:schemeClr>
                </a:solidFill>
              </a:rPr>
              <a:t>навигатор</a:t>
            </a:r>
            <a:r>
              <a:rPr lang="ru-RU" sz="4400" dirty="0" smtClean="0"/>
              <a:t> </a:t>
            </a:r>
          </a:p>
          <a:p>
            <a:pPr marL="0" indent="0">
              <a:buNone/>
            </a:pPr>
            <a:r>
              <a:rPr lang="ru-RU" sz="4400" dirty="0" smtClean="0">
                <a:solidFill>
                  <a:srgbClr val="C00000"/>
                </a:solidFill>
              </a:rPr>
              <a:t>в системном </a:t>
            </a:r>
            <a:r>
              <a:rPr lang="ru-RU" sz="4400" dirty="0" smtClean="0">
                <a:solidFill>
                  <a:schemeClr val="accent5">
                    <a:lumMod val="75000"/>
                  </a:schemeClr>
                </a:solidFill>
              </a:rPr>
              <a:t>повышении </a:t>
            </a:r>
            <a:r>
              <a:rPr lang="ru-RU" sz="4400" dirty="0" smtClean="0">
                <a:solidFill>
                  <a:srgbClr val="852C09"/>
                </a:solidFill>
              </a:rPr>
              <a:t>квалификации</a:t>
            </a:r>
            <a:endParaRPr lang="ru-RU" sz="4400" dirty="0">
              <a:solidFill>
                <a:srgbClr val="852C09"/>
              </a:solidFill>
            </a:endParaRPr>
          </a:p>
        </p:txBody>
      </p:sp>
      <p:sp>
        <p:nvSpPr>
          <p:cNvPr id="4" name="Стрелка вниз 3"/>
          <p:cNvSpPr/>
          <p:nvPr/>
        </p:nvSpPr>
        <p:spPr>
          <a:xfrm>
            <a:off x="3851920" y="1700808"/>
            <a:ext cx="1224136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98504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Структура программы профессионального роста учителя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3347864" y="1844824"/>
            <a:ext cx="5119480" cy="4281656"/>
          </a:xfrm>
        </p:spPr>
        <p:txBody>
          <a:bodyPr>
            <a:noAutofit/>
          </a:bodyPr>
          <a:lstStyle/>
          <a:p>
            <a:r>
              <a:rPr lang="ru-RU" sz="2800" dirty="0" smtClean="0"/>
              <a:t>Рефлексия</a:t>
            </a:r>
          </a:p>
          <a:p>
            <a:r>
              <a:rPr lang="ru-RU" sz="2800" dirty="0" smtClean="0"/>
              <a:t>Целеполагание</a:t>
            </a:r>
          </a:p>
          <a:p>
            <a:r>
              <a:rPr lang="ru-RU" sz="2800" dirty="0" smtClean="0"/>
              <a:t>Ожидаемые результаты</a:t>
            </a:r>
          </a:p>
          <a:p>
            <a:r>
              <a:rPr lang="ru-RU" sz="2800" dirty="0" smtClean="0"/>
              <a:t>Источники самообразования</a:t>
            </a:r>
          </a:p>
          <a:p>
            <a:r>
              <a:rPr lang="ru-RU" sz="2800" dirty="0" smtClean="0"/>
              <a:t>Направления профессионального роста</a:t>
            </a:r>
          </a:p>
          <a:p>
            <a:r>
              <a:rPr lang="ru-RU" sz="2800" dirty="0" smtClean="0"/>
              <a:t>Содержание работы по самообразованию и самовоспитанию</a:t>
            </a:r>
            <a:endParaRPr lang="ru-RU" sz="2800" dirty="0"/>
          </a:p>
        </p:txBody>
      </p:sp>
      <p:pic>
        <p:nvPicPr>
          <p:cNvPr id="1031" name="Picture 7" descr="E:\Кузнецовав КарГУ\Света КарГУ\Мои рисунки\лекци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772816"/>
            <a:ext cx="1860798" cy="1512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E:\Кузнецовав КарГУ\Света КарГУ\Мои рисунки\delovoe-obschenie-i-psihodiagnostik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2996952"/>
            <a:ext cx="1944216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E:\Кузнецовав КарГУ\Света КарГУ\Мои рисунки\2866153_w200_h200_i_5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653136"/>
            <a:ext cx="2105769" cy="1716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" name="Соединительная линия уступом 7"/>
          <p:cNvCxnSpPr/>
          <p:nvPr/>
        </p:nvCxnSpPr>
        <p:spPr>
          <a:xfrm rot="16200000" flipH="1">
            <a:off x="1938003" y="2307171"/>
            <a:ext cx="792088" cy="587474"/>
          </a:xfrm>
          <a:prstGeom prst="bentConnector3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2" name="Соединительная линия уступом 11"/>
          <p:cNvCxnSpPr/>
          <p:nvPr/>
        </p:nvCxnSpPr>
        <p:spPr>
          <a:xfrm rot="10800000" flipV="1">
            <a:off x="2334048" y="4653136"/>
            <a:ext cx="869801" cy="792088"/>
          </a:xfrm>
          <a:prstGeom prst="bentConnector3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45710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Рефлексия</a:t>
            </a:r>
            <a:endParaRPr lang="ru-RU" dirty="0"/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965434630"/>
              </p:ext>
            </p:extLst>
          </p:nvPr>
        </p:nvGraphicFramePr>
        <p:xfrm>
          <a:off x="323528" y="1484784"/>
          <a:ext cx="4824536" cy="489654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42363"/>
                <a:gridCol w="2282173"/>
              </a:tblGrid>
              <a:tr h="101615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571500" algn="l"/>
                        </a:tabLst>
                      </a:pPr>
                      <a:r>
                        <a:rPr lang="ru-RU" sz="2400" dirty="0">
                          <a:effectLst/>
                        </a:rPr>
                        <a:t>Компоненты рефлексии</a:t>
                      </a:r>
                      <a:endParaRPr lang="ru-RU" sz="2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571500" algn="l"/>
                        </a:tabLst>
                      </a:pPr>
                      <a:r>
                        <a:rPr lang="ru-RU" sz="2400" dirty="0">
                          <a:effectLst/>
                        </a:rPr>
                        <a:t>Показатели</a:t>
                      </a:r>
                      <a:endParaRPr lang="ru-RU" sz="2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22393">
                <a:tc rowSpan="6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571500" algn="l"/>
                        </a:tabLst>
                      </a:pPr>
                      <a:r>
                        <a:rPr lang="ru-RU" sz="2800" spc="5" dirty="0">
                          <a:solidFill>
                            <a:srgbClr val="002060"/>
                          </a:solidFill>
                          <a:effectLst/>
                        </a:rPr>
                        <a:t>Гностический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571500" algn="l"/>
                        </a:tabLst>
                      </a:pPr>
                      <a:r>
                        <a:rPr lang="ru-RU" sz="1600" dirty="0">
                          <a:effectLst/>
                        </a:rPr>
                        <a:t>Кругозор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7106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571500" algn="l"/>
                        </a:tabLst>
                      </a:pPr>
                      <a:r>
                        <a:rPr lang="ru-RU" sz="1600" dirty="0">
                          <a:effectLst/>
                        </a:rPr>
                        <a:t>Профессиональные знания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7106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571500" algn="l"/>
                        </a:tabLst>
                      </a:pPr>
                      <a:r>
                        <a:rPr lang="ru-RU" sz="1600" dirty="0">
                          <a:effectLst/>
                        </a:rPr>
                        <a:t>Профессиональные умения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7106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571500" algn="l"/>
                        </a:tabLst>
                      </a:pPr>
                      <a:r>
                        <a:rPr lang="ru-RU" sz="1600" dirty="0">
                          <a:effectLst/>
                        </a:rPr>
                        <a:t>Особенности развития психических процессов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2239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571500" algn="l"/>
                        </a:tabLst>
                      </a:pPr>
                      <a:r>
                        <a:rPr lang="ru-RU" sz="1600" dirty="0">
                          <a:effectLst/>
                        </a:rPr>
                        <a:t>Уровень самооценки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2239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571500" algn="l"/>
                        </a:tabLst>
                      </a:pPr>
                      <a:r>
                        <a:rPr lang="ru-RU" sz="1600" dirty="0">
                          <a:effectLst/>
                        </a:rPr>
                        <a:t>Уровень самосознания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9" name="Объект 8"/>
          <p:cNvGraphicFramePr>
            <a:graphicFrameLocks noGrp="1"/>
          </p:cNvGraphicFramePr>
          <p:nvPr>
            <p:ph sz="quarter" idx="14"/>
            <p:extLst>
              <p:ext uri="{D42A27DB-BD31-4B8C-83A1-F6EECF244321}">
                <p14:modId xmlns:p14="http://schemas.microsoft.com/office/powerpoint/2010/main" val="1453823020"/>
              </p:ext>
            </p:extLst>
          </p:nvPr>
        </p:nvGraphicFramePr>
        <p:xfrm>
          <a:off x="5148064" y="1484784"/>
          <a:ext cx="3744415" cy="48965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44415"/>
              </a:tblGrid>
              <a:tr h="90819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571500" algn="l"/>
                        </a:tabLst>
                      </a:pPr>
                      <a:r>
                        <a:rPr lang="ru-RU" sz="1400" dirty="0">
                          <a:effectLst/>
                        </a:rPr>
                        <a:t>Методики/методы изучения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98835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571500" algn="l"/>
                        </a:tabLst>
                      </a:pPr>
                      <a:r>
                        <a:rPr lang="ru-RU" sz="1600" dirty="0">
                          <a:effectLst/>
                        </a:rPr>
                        <a:t>Методика Г. </a:t>
                      </a:r>
                      <a:r>
                        <a:rPr lang="ru-RU" sz="1600" dirty="0" err="1">
                          <a:effectLst/>
                        </a:rPr>
                        <a:t>Айзенка</a:t>
                      </a:r>
                      <a:r>
                        <a:rPr lang="ru-RU" sz="1600" dirty="0">
                          <a:effectLst/>
                        </a:rPr>
                        <a:t> «Общепсихологическая типология личности»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571500" algn="l"/>
                        </a:tabLst>
                      </a:pPr>
                      <a:r>
                        <a:rPr lang="ru-RU" sz="1600" dirty="0">
                          <a:effectLst/>
                        </a:rPr>
                        <a:t>Методика оценки уровня квалификации педагогических работников  В.Д. </a:t>
                      </a:r>
                      <a:r>
                        <a:rPr lang="ru-RU" sz="1600" dirty="0" err="1">
                          <a:effectLst/>
                        </a:rPr>
                        <a:t>Шадрикова</a:t>
                      </a:r>
                      <a:r>
                        <a:rPr lang="ru-RU" sz="1600" dirty="0">
                          <a:effectLst/>
                        </a:rPr>
                        <a:t>, И.В. Кузнецовой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571500" algn="l"/>
                        </a:tabLst>
                      </a:pPr>
                      <a:r>
                        <a:rPr lang="ru-RU" sz="1600" dirty="0">
                          <a:effectLst/>
                        </a:rPr>
                        <a:t>Тест «Незаконченные предложения»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571500" algn="l"/>
                        </a:tabLst>
                      </a:pPr>
                      <a:r>
                        <a:rPr lang="ru-RU" sz="1600" dirty="0">
                          <a:effectLst/>
                        </a:rPr>
                        <a:t>Методики изучения психических процессов «Практическая психология» Крылов В.Я.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571500" algn="l"/>
                        </a:tabLst>
                      </a:pPr>
                      <a:r>
                        <a:rPr lang="ru-RU" sz="1600" dirty="0">
                          <a:effectLst/>
                        </a:rPr>
                        <a:t>Методики Т. </a:t>
                      </a:r>
                      <a:r>
                        <a:rPr lang="en-US" sz="1600" dirty="0" err="1">
                          <a:effectLst/>
                        </a:rPr>
                        <a:t>Dembo</a:t>
                      </a:r>
                      <a:r>
                        <a:rPr lang="ru-RU" sz="1600" dirty="0">
                          <a:effectLst/>
                        </a:rPr>
                        <a:t>, С. Я. Рубинштейн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571500" algn="l"/>
                        </a:tabLst>
                      </a:pPr>
                      <a:r>
                        <a:rPr lang="ru-RU" sz="1600" dirty="0">
                          <a:effectLst/>
                        </a:rPr>
                        <a:t>Опрос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18395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5245678"/>
              </p:ext>
            </p:extLst>
          </p:nvPr>
        </p:nvGraphicFramePr>
        <p:xfrm>
          <a:off x="107503" y="188641"/>
          <a:ext cx="8856986" cy="66064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60566"/>
                <a:gridCol w="3148210"/>
                <a:gridCol w="3148210"/>
              </a:tblGrid>
              <a:tr h="1851634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571500" algn="l"/>
                        </a:tabLst>
                      </a:pPr>
                      <a:r>
                        <a:rPr lang="ru-RU" sz="2200" dirty="0">
                          <a:solidFill>
                            <a:srgbClr val="002060"/>
                          </a:solidFill>
                          <a:effectLst/>
                        </a:rPr>
                        <a:t>Конструктивно-проектировочный</a:t>
                      </a:r>
                      <a:endParaRPr lang="ru-RU" sz="2200" dirty="0">
                        <a:solidFill>
                          <a:srgbClr val="00206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571500" algn="l"/>
                        </a:tabLs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Проектировочные способности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571500" algn="l"/>
                        </a:tabLs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Изучение календарно-тематических, воспитательных планов: наличие логики курса, </a:t>
                      </a:r>
                      <a:r>
                        <a:rPr lang="ru-RU" sz="1600" b="0" dirty="0" err="1">
                          <a:solidFill>
                            <a:schemeClr val="tx1"/>
                          </a:solidFill>
                          <a:effectLst/>
                        </a:rPr>
                        <a:t>межпредметных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 и </a:t>
                      </a:r>
                      <a:r>
                        <a:rPr lang="ru-RU" sz="1600" b="0" dirty="0" err="1">
                          <a:solidFill>
                            <a:schemeClr val="tx1"/>
                          </a:solidFill>
                          <a:effectLst/>
                        </a:rPr>
                        <a:t>внутрипредметных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</a:rPr>
                        <a:t> связей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92581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571500" algn="l"/>
                        </a:tabLst>
                      </a:pPr>
                      <a:r>
                        <a:rPr lang="ru-RU" sz="2000" dirty="0">
                          <a:effectLst/>
                        </a:rPr>
                        <a:t>Конструктивные способности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571500" algn="l"/>
                        </a:tabLst>
                      </a:pPr>
                      <a:r>
                        <a:rPr lang="ru-RU" sz="1600" dirty="0">
                          <a:effectLst/>
                        </a:rPr>
                        <a:t>Изучение планов-конспектов, методических разработок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25817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571500" algn="l"/>
                        </a:tabLst>
                      </a:pPr>
                      <a:r>
                        <a:rPr lang="ru-RU" sz="2200" dirty="0">
                          <a:solidFill>
                            <a:srgbClr val="002060"/>
                          </a:solidFill>
                          <a:effectLst/>
                        </a:rPr>
                        <a:t>Организаторский </a:t>
                      </a:r>
                      <a:endParaRPr lang="ru-RU" sz="2200" dirty="0">
                        <a:solidFill>
                          <a:srgbClr val="00206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571500" algn="l"/>
                        </a:tabLst>
                      </a:pPr>
                      <a:r>
                        <a:rPr lang="ru-RU" sz="2000" dirty="0">
                          <a:effectLst/>
                        </a:rPr>
                        <a:t>Уровень самоорганизации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571500" algn="l"/>
                        </a:tabLst>
                      </a:pPr>
                      <a:r>
                        <a:rPr lang="ru-RU" sz="1600" dirty="0">
                          <a:effectLst/>
                        </a:rPr>
                        <a:t>Анкета Н.В. </a:t>
                      </a:r>
                      <a:r>
                        <a:rPr lang="ru-RU" sz="1600" dirty="0" err="1">
                          <a:effectLst/>
                        </a:rPr>
                        <a:t>Немовой</a:t>
                      </a:r>
                      <a:r>
                        <a:rPr lang="ru-RU" sz="1600" dirty="0">
                          <a:effectLst/>
                        </a:rPr>
                        <a:t> «Уровень развития профессиональной компетентности»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92581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571500" algn="l"/>
                        </a:tabLst>
                      </a:pPr>
                      <a:r>
                        <a:rPr lang="ru-RU" sz="2000" dirty="0">
                          <a:effectLst/>
                        </a:rPr>
                        <a:t>Уровень организации образовательного процесса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571500" algn="l"/>
                        </a:tabLst>
                      </a:pPr>
                      <a:r>
                        <a:rPr lang="ru-RU" sz="1600" dirty="0">
                          <a:effectLst/>
                        </a:rPr>
                        <a:t>Социометрия степени участия школьников в общешкольных мероприятиях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85163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571500" algn="l"/>
                        </a:tabLst>
                      </a:pPr>
                      <a:r>
                        <a:rPr lang="ru-RU" sz="2200" dirty="0">
                          <a:solidFill>
                            <a:srgbClr val="002060"/>
                          </a:solidFill>
                          <a:effectLst/>
                        </a:rPr>
                        <a:t>Коммуникативный </a:t>
                      </a:r>
                      <a:endParaRPr lang="ru-RU" sz="2200" dirty="0">
                        <a:solidFill>
                          <a:srgbClr val="00206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571500" algn="l"/>
                        </a:tabLst>
                      </a:pPr>
                      <a:r>
                        <a:rPr lang="ru-RU" sz="2000" dirty="0">
                          <a:effectLst/>
                        </a:rPr>
                        <a:t>Владение собой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571500" algn="l"/>
                        </a:tabLst>
                      </a:pPr>
                      <a:r>
                        <a:rPr lang="ru-RU" sz="2000" dirty="0">
                          <a:effectLst/>
                        </a:rPr>
                        <a:t>Стиль общения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571500" algn="l"/>
                        </a:tabLst>
                      </a:pPr>
                      <a:r>
                        <a:rPr lang="ru-RU" sz="2000" dirty="0">
                          <a:effectLst/>
                        </a:rPr>
                        <a:t>Умение слушать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571500" algn="l"/>
                        </a:tabLst>
                      </a:pPr>
                      <a:r>
                        <a:rPr lang="ru-RU" sz="1600" dirty="0">
                          <a:effectLst/>
                        </a:rPr>
                        <a:t>Методика М. </a:t>
                      </a:r>
                      <a:r>
                        <a:rPr lang="ru-RU" sz="1600" dirty="0" err="1">
                          <a:effectLst/>
                        </a:rPr>
                        <a:t>Снайдера</a:t>
                      </a:r>
                      <a:r>
                        <a:rPr lang="ru-RU" sz="1600" dirty="0">
                          <a:effectLst/>
                        </a:rPr>
                        <a:t> «Оценка самоконтроля в общении»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  <a:tab pos="571500" algn="l"/>
                        </a:tabLst>
                      </a:pPr>
                      <a:r>
                        <a:rPr lang="ru-RU" sz="1600" dirty="0">
                          <a:effectLst/>
                        </a:rPr>
                        <a:t>Методика В.Н. </a:t>
                      </a:r>
                      <a:r>
                        <a:rPr lang="ru-RU" sz="1600" dirty="0" err="1">
                          <a:effectLst/>
                        </a:rPr>
                        <a:t>Лавриенко</a:t>
                      </a:r>
                      <a:r>
                        <a:rPr lang="ru-RU" sz="1600" dirty="0">
                          <a:effectLst/>
                        </a:rPr>
                        <a:t> «Стиль делового общения»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30617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772816"/>
            <a:ext cx="7408333" cy="4353347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dirty="0" smtClean="0"/>
              <a:t>	</a:t>
            </a:r>
            <a:r>
              <a:rPr lang="ru-RU" sz="5400" dirty="0" smtClean="0"/>
              <a:t>Цель</a:t>
            </a:r>
            <a:endParaRPr lang="ru-RU" sz="5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99592" y="1844824"/>
            <a:ext cx="3024336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Мечта в реальной форме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75164" y="2996952"/>
            <a:ext cx="4536504" cy="12961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</a:rPr>
              <a:t>Цель достижима</a:t>
            </a:r>
            <a:r>
              <a:rPr lang="ru-RU" sz="2800" dirty="0">
                <a:solidFill>
                  <a:schemeClr val="tx1"/>
                </a:solidFill>
              </a:rPr>
              <a:t>, её только нужно конкретно </a:t>
            </a:r>
            <a:r>
              <a:rPr lang="ru-RU" sz="2800" dirty="0" smtClean="0">
                <a:solidFill>
                  <a:schemeClr val="tx1"/>
                </a:solidFill>
              </a:rPr>
              <a:t>описать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6" name="Стрелка вниз 5"/>
          <p:cNvSpPr/>
          <p:nvPr/>
        </p:nvSpPr>
        <p:spPr>
          <a:xfrm>
            <a:off x="1763688" y="1268760"/>
            <a:ext cx="864096" cy="5760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635896" y="4293096"/>
            <a:ext cx="4608512" cy="17281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 smtClean="0">
              <a:solidFill>
                <a:schemeClr val="tx1"/>
              </a:solidFill>
            </a:endParaRPr>
          </a:p>
          <a:p>
            <a:pPr algn="ctr"/>
            <a:endParaRPr lang="ru-RU" sz="2000" b="1" dirty="0" smtClean="0">
              <a:solidFill>
                <a:schemeClr val="tx1"/>
              </a:solidFill>
            </a:endParaRPr>
          </a:p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Целеполагание</a:t>
            </a:r>
            <a:r>
              <a:rPr lang="ru-RU" sz="2400" dirty="0">
                <a:solidFill>
                  <a:schemeClr val="tx1"/>
                </a:solidFill>
              </a:rPr>
              <a:t> — это практическое осмысление своей деятельности, это постановка целей и </a:t>
            </a:r>
            <a:r>
              <a:rPr lang="ru-RU" sz="2400" dirty="0" smtClean="0">
                <a:solidFill>
                  <a:schemeClr val="tx1"/>
                </a:solidFill>
              </a:rPr>
              <a:t>продумывание путей их достижения</a:t>
            </a:r>
            <a:r>
              <a:rPr lang="ru-RU" sz="2400" dirty="0">
                <a:solidFill>
                  <a:schemeClr val="tx1"/>
                </a:solidFill>
              </a:rPr>
              <a:t/>
            </a:r>
            <a:br>
              <a:rPr lang="ru-RU" sz="2400" dirty="0">
                <a:solidFill>
                  <a:schemeClr val="tx1"/>
                </a:solidFill>
              </a:rPr>
            </a:br>
            <a:r>
              <a:rPr lang="ru-RU" sz="2000" dirty="0">
                <a:solidFill>
                  <a:schemeClr val="tx1"/>
                </a:solidFill>
              </a:rPr>
              <a:t/>
            </a:r>
            <a:br>
              <a:rPr lang="ru-RU" sz="2000" dirty="0">
                <a:solidFill>
                  <a:schemeClr val="tx1"/>
                </a:solidFill>
              </a:rPr>
            </a:br>
            <a:endParaRPr lang="ru-RU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09420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113</TotalTime>
  <Words>1144</Words>
  <Application>Microsoft Office PowerPoint</Application>
  <PresentationFormat>Экран (4:3)</PresentationFormat>
  <Paragraphs>257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Волна</vt:lpstr>
      <vt:lpstr> ПРОГРАММА ПРОФЕССИОНАЛЬНОГО РОСТА УЧИТЕЛЯ, КАК ИНСТРУМЕНТ ЦЕЛЕНАПРАВЛЕННОГО И СИСТЕМАТИЧЕСКОГО ПОВЫШЕНИЯ ЕГО КВАЛИФИКАЦИИ </vt:lpstr>
      <vt:lpstr>Презентация PowerPoint</vt:lpstr>
      <vt:lpstr>Презентация PowerPoint</vt:lpstr>
      <vt:lpstr>Основными доступными источниками новой научно-методической информации учителя-практики отмечают: </vt:lpstr>
      <vt:lpstr>Программа профессионального развития</vt:lpstr>
      <vt:lpstr>Структура программы профессионального роста учителя</vt:lpstr>
      <vt:lpstr>Рефлексия</vt:lpstr>
      <vt:lpstr>Презентация PowerPoint</vt:lpstr>
      <vt:lpstr> Цель</vt:lpstr>
      <vt:lpstr>Как определить цель профессионального роста?</vt:lpstr>
      <vt:lpstr>Ожидаемые результаты</vt:lpstr>
      <vt:lpstr>Источники самообразования</vt:lpstr>
      <vt:lpstr>Направления профессионального развития</vt:lpstr>
      <vt:lpstr>Содержание работы по самообразованию и самовоспитанию</vt:lpstr>
      <vt:lpstr>Презентация PowerPoint</vt:lpstr>
      <vt:lpstr>Презентация PowerPoint</vt:lpstr>
      <vt:lpstr>Презентация PowerPoint</vt:lpstr>
      <vt:lpstr>Презентация PowerPoint</vt:lpstr>
      <vt:lpstr>Что почитать?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ПРОГРАММА ПРОФЕССИОНАЛЬНОГО РОСТА УЧИТЕЛЯ, КАК ИНСТРУМЕНТ ЦЕЛЕНАПРАВЛЕННОГО И СИСТЕМАТИЧЕСКОГО ПОВЫШЕНИЯ ЕГО КВАЛИФИКАЦИИ </dc:title>
  <dc:creator>User</dc:creator>
  <cp:lastModifiedBy>User</cp:lastModifiedBy>
  <cp:revision>29</cp:revision>
  <dcterms:created xsi:type="dcterms:W3CDTF">2014-04-15T10:10:27Z</dcterms:created>
  <dcterms:modified xsi:type="dcterms:W3CDTF">2014-04-16T02:33:35Z</dcterms:modified>
</cp:coreProperties>
</file>