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333300"/>
    <a:srgbClr val="3333CC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32</c:v>
                </c:pt>
                <c:pt idx="1">
                  <c:v>48</c:v>
                </c:pt>
                <c:pt idx="2">
                  <c:v>41</c:v>
                </c:pt>
                <c:pt idx="3">
                  <c:v>18</c:v>
                </c:pt>
                <c:pt idx="4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директора</c:v>
                </c:pt>
              </c:strCache>
            </c:strRef>
          </c:tx>
          <c:cat>
            <c:numRef>
              <c:f>Лист1!$A$2:$A$6</c:f>
              <c:numCache>
                <c:formatCode>General</c:formatCode>
                <c:ptCount val="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overlap val="100"/>
        <c:axId val="98538624"/>
        <c:axId val="98540160"/>
      </c:barChart>
      <c:catAx>
        <c:axId val="985386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rgbClr val="7030A0"/>
                </a:solidFill>
              </a:defRPr>
            </a:pPr>
            <a:endParaRPr lang="ru-RU"/>
          </a:p>
        </c:txPr>
        <c:crossAx val="98540160"/>
        <c:crosses val="autoZero"/>
        <c:auto val="1"/>
        <c:lblAlgn val="ctr"/>
        <c:lblOffset val="100"/>
      </c:catAx>
      <c:valAx>
        <c:axId val="98540160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b="1">
                <a:solidFill>
                  <a:srgbClr val="7030A0"/>
                </a:solidFill>
              </a:defRPr>
            </a:pPr>
            <a:endParaRPr lang="ru-RU"/>
          </a:p>
        </c:txPr>
        <c:crossAx val="9853862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rgbClr val="7030A0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rgbClr val="7030A0"/>
                </a:solidFill>
              </a:defRPr>
            </a:pPr>
            <a:endParaRPr lang="ru-RU"/>
          </a:p>
        </c:txPr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1уровень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12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2уровень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12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3уровень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31</c:v>
                </c:pt>
                <c:pt idx="1">
                  <c:v>30</c:v>
                </c:pt>
                <c:pt idx="2">
                  <c:v>23</c:v>
                </c:pt>
                <c:pt idx="3">
                  <c:v>14</c:v>
                </c:pt>
              </c:numCache>
            </c:numRef>
          </c:val>
        </c:ser>
        <c:shape val="cylinder"/>
        <c:axId val="98060928"/>
        <c:axId val="98059392"/>
        <c:axId val="0"/>
      </c:bar3DChart>
      <c:valAx>
        <c:axId val="98059392"/>
        <c:scaling>
          <c:orientation val="minMax"/>
        </c:scaling>
        <c:axPos val="b"/>
        <c:majorGridlines/>
        <c:numFmt formatCode="0%" sourceLinked="1"/>
        <c:tickLblPos val="nextTo"/>
        <c:txPr>
          <a:bodyPr/>
          <a:lstStyle/>
          <a:p>
            <a:pPr>
              <a:defRPr b="1">
                <a:solidFill>
                  <a:srgbClr val="0000FF"/>
                </a:solidFill>
              </a:defRPr>
            </a:pPr>
            <a:endParaRPr lang="ru-RU"/>
          </a:p>
        </c:txPr>
        <c:crossAx val="98060928"/>
        <c:crosses val="autoZero"/>
        <c:crossBetween val="between"/>
      </c:valAx>
      <c:catAx>
        <c:axId val="9806092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rgbClr val="0000FF"/>
                </a:solidFill>
              </a:defRPr>
            </a:pPr>
            <a:endParaRPr lang="ru-RU"/>
          </a:p>
        </c:txPr>
        <c:crossAx val="98059392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b="1">
              <a:solidFill>
                <a:srgbClr val="0000FF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</c:v>
                </c:pt>
              </c:strCache>
            </c:strRef>
          </c:tx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err="1" smtClean="0"/>
                      <a:t>3</a:t>
                    </a:r>
                    <a:r>
                      <a:rPr lang="ru-RU" smtClean="0"/>
                      <a:t>уровень</a:t>
                    </a:r>
                    <a:r>
                      <a:rPr lang="ru-RU" dirty="0"/>
                      <a:t>; 98</a:t>
                    </a:r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Лист1!$A$2:$A$5</c:f>
              <c:strCache>
                <c:ptCount val="4"/>
                <c:pt idx="0">
                  <c:v>1уровень</c:v>
                </c:pt>
                <c:pt idx="1">
                  <c:v>2уровень</c:v>
                </c:pt>
                <c:pt idx="2">
                  <c:v>зуровень</c:v>
                </c:pt>
                <c:pt idx="3">
                  <c:v>директоров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20</c:v>
                </c:pt>
                <c:pt idx="2">
                  <c:v>98</c:v>
                </c:pt>
                <c:pt idx="3">
                  <c:v>4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>
              <a:solidFill>
                <a:srgbClr val="C00000"/>
              </a:solidFill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73720898009145"/>
          <c:w val="0.94576232205688493"/>
          <c:h val="0.746816853377011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5.1786069934845122E-2"/>
                  <c:y val="7.0688938479259555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Percent val="1"/>
            </c:dLbl>
            <c:dLbl>
              <c:idx val="1"/>
              <c:layout>
                <c:manualLayout>
                  <c:x val="-5.957822384082101E-2"/>
                  <c:y val="5.3135120252872238E-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</c:dLbl>
            <c:txPr>
              <a:bodyPr/>
              <a:lstStyle/>
              <a:p>
                <a:pPr>
                  <a:defRPr b="1">
                    <a:solidFill>
                      <a:srgbClr val="0000FF"/>
                    </a:solidFill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Лист1!$A$2:$A$6</c:f>
              <c:strCache>
                <c:ptCount val="5"/>
                <c:pt idx="0">
                  <c:v>1уровень</c:v>
                </c:pt>
                <c:pt idx="1">
                  <c:v>2уровень</c:v>
                </c:pt>
                <c:pt idx="2">
                  <c:v>зуровень</c:v>
                </c:pt>
                <c:pt idx="3">
                  <c:v>директоров</c:v>
                </c:pt>
                <c:pt idx="4">
                  <c:v>всего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</c:v>
                </c:pt>
                <c:pt idx="1">
                  <c:v>20</c:v>
                </c:pt>
                <c:pt idx="2">
                  <c:v>98</c:v>
                </c:pt>
                <c:pt idx="3">
                  <c:v>4</c:v>
                </c:pt>
                <c:pt idx="4">
                  <c:v>145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>
            <a:defRPr b="1">
              <a:solidFill>
                <a:srgbClr val="C00000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1шк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14</c:v>
                </c:pt>
                <c:pt idx="1">
                  <c:v>25</c:v>
                </c:pt>
                <c:pt idx="2">
                  <c:v>7</c:v>
                </c:pt>
                <c:pt idx="3">
                  <c:v>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5шк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6шк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7шк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8шк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Лист1!$I$2:$I$5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9шк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Лист1!$J$2:$J$5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10шк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Лист1!$K$2:$K$5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15шк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Лист1!$L$2:$L$5</c:f>
              <c:numCache>
                <c:formatCode>General</c:formatCode>
                <c:ptCount val="4"/>
                <c:pt idx="0">
                  <c:v>17</c:v>
                </c:pt>
                <c:pt idx="1">
                  <c:v>22</c:v>
                </c:pt>
                <c:pt idx="2">
                  <c:v>31</c:v>
                </c:pt>
                <c:pt idx="3">
                  <c:v>4</c:v>
                </c:pt>
              </c:numCache>
            </c:numRef>
          </c:val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16шк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Лист1!$M$2:$M$5</c:f>
              <c:numCache>
                <c:formatCode>General</c:formatCode>
                <c:ptCount val="4"/>
                <c:pt idx="0">
                  <c:v>4</c:v>
                </c:pt>
                <c:pt idx="1">
                  <c:v>12</c:v>
                </c:pt>
                <c:pt idx="2">
                  <c:v>14</c:v>
                </c:pt>
                <c:pt idx="3">
                  <c:v>1</c:v>
                </c:pt>
              </c:numCache>
            </c:numRef>
          </c:val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17шк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Лист1!$N$2:$N$5</c:f>
              <c:numCache>
                <c:formatCode>General</c:formatCode>
                <c:ptCount val="4"/>
                <c:pt idx="0">
                  <c:v>7</c:v>
                </c:pt>
                <c:pt idx="1">
                  <c:v>11</c:v>
                </c:pt>
                <c:pt idx="2">
                  <c:v>21</c:v>
                </c:pt>
                <c:pt idx="3">
                  <c:v>2</c:v>
                </c:pt>
              </c:numCache>
            </c:numRef>
          </c:val>
        </c:ser>
        <c:ser>
          <c:idx val="13"/>
          <c:order val="13"/>
          <c:tx>
            <c:strRef>
              <c:f>Лист1!$O$1</c:f>
              <c:strCache>
                <c:ptCount val="1"/>
                <c:pt idx="0">
                  <c:v>24шк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Лист1!$O$2:$O$5</c:f>
              <c:numCache>
                <c:formatCode>General</c:formatCode>
                <c:ptCount val="4"/>
                <c:pt idx="0">
                  <c:v>3</c:v>
                </c:pt>
                <c:pt idx="1">
                  <c:v>10</c:v>
                </c:pt>
                <c:pt idx="2">
                  <c:v>10</c:v>
                </c:pt>
                <c:pt idx="3">
                  <c:v>1</c:v>
                </c:pt>
              </c:numCache>
            </c:numRef>
          </c:val>
        </c:ser>
        <c:ser>
          <c:idx val="14"/>
          <c:order val="14"/>
          <c:tx>
            <c:strRef>
              <c:f>Лист1!$P$1</c:f>
              <c:strCache>
                <c:ptCount val="1"/>
                <c:pt idx="0">
                  <c:v>25шк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Лист1!$P$2:$P$5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11</c:v>
                </c:pt>
                <c:pt idx="3">
                  <c:v>1</c:v>
                </c:pt>
              </c:numCache>
            </c:numRef>
          </c:val>
        </c:ser>
        <c:ser>
          <c:idx val="15"/>
          <c:order val="15"/>
          <c:tx>
            <c:strRef>
              <c:f>Лист1!$Q$1</c:f>
              <c:strCache>
                <c:ptCount val="1"/>
                <c:pt idx="0">
                  <c:v>3инт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Лист1!$Q$2:$Q$5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16"/>
          <c:order val="16"/>
          <c:tx>
            <c:strRef>
              <c:f>Лист1!$R$1</c:f>
              <c:strCache>
                <c:ptCount val="1"/>
                <c:pt idx="0">
                  <c:v>2инт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Лист1!$R$2:$R$5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17"/>
          <c:order val="17"/>
          <c:tx>
            <c:strRef>
              <c:f>Лист1!$S$1</c:f>
              <c:strCache>
                <c:ptCount val="1"/>
                <c:pt idx="0">
                  <c:v>гимназия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коучинг-сессии</c:v>
                </c:pt>
                <c:pt idx="1">
                  <c:v>уроки</c:v>
                </c:pt>
                <c:pt idx="2">
                  <c:v>семинары</c:v>
                </c:pt>
                <c:pt idx="3">
                  <c:v>выезд</c:v>
                </c:pt>
              </c:strCache>
            </c:strRef>
          </c:cat>
          <c:val>
            <c:numRef>
              <c:f>Лист1!$S$2:$S$5</c:f>
              <c:numCache>
                <c:formatCode>General</c:formatCode>
                <c:ptCount val="4"/>
                <c:pt idx="0">
                  <c:v>12</c:v>
                </c:pt>
                <c:pt idx="1">
                  <c:v>23</c:v>
                </c:pt>
                <c:pt idx="2">
                  <c:v>5</c:v>
                </c:pt>
                <c:pt idx="3">
                  <c:v>0</c:v>
                </c:pt>
              </c:numCache>
            </c:numRef>
          </c:val>
        </c:ser>
        <c:marker val="1"/>
        <c:axId val="126367232"/>
        <c:axId val="126368768"/>
      </c:lineChart>
      <c:catAx>
        <c:axId val="12636723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>
                <a:solidFill>
                  <a:srgbClr val="FF0066"/>
                </a:solidFill>
              </a:defRPr>
            </a:pPr>
            <a:endParaRPr lang="ru-RU"/>
          </a:p>
        </c:txPr>
        <c:crossAx val="126368768"/>
        <c:crosses val="autoZero"/>
        <c:auto val="1"/>
        <c:lblAlgn val="ctr"/>
        <c:lblOffset val="100"/>
      </c:catAx>
      <c:valAx>
        <c:axId val="126368768"/>
        <c:scaling>
          <c:orientation val="minMax"/>
        </c:scaling>
        <c:axPos val="l"/>
        <c:majorGridlines/>
        <c:numFmt formatCode="General" sourceLinked="1"/>
        <c:tickLblPos val="nextTo"/>
        <c:crossAx val="12636723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>
              <a:solidFill>
                <a:srgbClr val="FF0066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19.09.2015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3717032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latin typeface="Monotype Corsiva" pitchFamily="66" charset="0"/>
              </a:rPr>
              <a:t>Статистические данные по сертифицированным учителям школ  города Балхаш на период с 2012по 2015г.г. и итоговая диаграмма работ проведенных данными школами в 2014-2015у.г.</a:t>
            </a:r>
            <a:endParaRPr lang="ru-RU" b="1" dirty="0">
              <a:solidFill>
                <a:srgbClr val="0000FF"/>
              </a:solidFill>
              <a:latin typeface="Monotype Corsiva" pitchFamily="66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404664"/>
            <a:ext cx="7498080" cy="27404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ВШ КГУ «»ОСШ №4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им.Н.К.Крупской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Прошли уровневые курсы по городу Балхаш на период с 2012по 2015 годы и перспектива на 2016год.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</a:rPr>
              <a:t>Количество учителей прошедших курсы НФ по уровням</a:t>
            </a:r>
            <a:endParaRPr lang="ru-RU" sz="2400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363272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Всего прошедших курсы НФ по городу Балхаш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43528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Всего прошедших курсы НФ по городу Балхаш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43528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</a:rPr>
              <a:t>Мероприятия школ города проведенные за 2014-2015у.г.</a:t>
            </a:r>
            <a:endParaRPr lang="ru-RU" sz="3600" b="1" dirty="0">
              <a:solidFill>
                <a:srgbClr val="FF0066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348880"/>
            <a:ext cx="6238448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БАЗА ДАННЫХ ПО СЕРТИИЦИРОВАННЫМ ГОРОДА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404664"/>
            <a:ext cx="7498080" cy="274042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ВШ КГУ «»ОСШ №4 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им.Н.К.Крупской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96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Статистические данные по сертифицированным учителям школ  города Балхаш на период с 2012по 2015г.г. и итоговая диаграмма работ проведенных данными школами в 2014-2015у.г.</vt:lpstr>
      <vt:lpstr>Прошли уровневые курсы по городу Балхаш на период с 2012по 2015 годы и перспектива на 2016год.</vt:lpstr>
      <vt:lpstr>Количество учителей прошедших курсы НФ по уровням</vt:lpstr>
      <vt:lpstr>Всего прошедших курсы НФ по городу Балхаш </vt:lpstr>
      <vt:lpstr>Всего прошедших курсы НФ по городу Балхаш </vt:lpstr>
      <vt:lpstr>Мероприятия школ города проведенные за 2014-2015у.г.</vt:lpstr>
      <vt:lpstr>БАЗА ДАННЫХ ПО СЕРТИИЦИРОВАННЫМ ГОРОДА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2015-09-19T12:07:13Z</dcterms:created>
  <dcterms:modified xsi:type="dcterms:W3CDTF">2015-09-19T12:58:44Z</dcterms:modified>
</cp:coreProperties>
</file>