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6" r:id="rId4"/>
    <p:sldId id="294" r:id="rId5"/>
    <p:sldId id="257" r:id="rId6"/>
    <p:sldId id="261" r:id="rId7"/>
    <p:sldId id="290" r:id="rId8"/>
    <p:sldId id="262" r:id="rId9"/>
    <p:sldId id="291" r:id="rId10"/>
    <p:sldId id="260" r:id="rId11"/>
    <p:sldId id="263" r:id="rId12"/>
    <p:sldId id="258" r:id="rId13"/>
    <p:sldId id="259" r:id="rId14"/>
    <p:sldId id="264" r:id="rId15"/>
    <p:sldId id="265" r:id="rId16"/>
    <p:sldId id="266" r:id="rId17"/>
    <p:sldId id="267" r:id="rId18"/>
    <p:sldId id="268" r:id="rId19"/>
    <p:sldId id="273" r:id="rId20"/>
    <p:sldId id="274" r:id="rId21"/>
    <p:sldId id="269" r:id="rId22"/>
    <p:sldId id="270" r:id="rId23"/>
    <p:sldId id="271" r:id="rId24"/>
    <p:sldId id="272" r:id="rId25"/>
    <p:sldId id="283" r:id="rId26"/>
    <p:sldId id="285" r:id="rId27"/>
    <p:sldId id="284" r:id="rId28"/>
    <p:sldId id="276" r:id="rId29"/>
    <p:sldId id="277" r:id="rId30"/>
    <p:sldId id="27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B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BC58D-F3CC-4858-8425-AF001F892713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27D3F-1F62-4054-A8FE-01332862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7D3F-1F62-4054-A8FE-0133286292F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A751C4-9713-42F4-82DD-ED3D66069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A764-B85B-456A-A1BE-F9C34F53C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shkola.jpg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mastana.kz/publish/wp-content/uploads/2012/08/tabe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mastana.kz/publish/wp-content/uploads/2012/08/shkola-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mastana.kz/publish/wp-content/uploads/2012/08/subbotnik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mastana.kz/publish/wp-content/uploads/2012/08/biograph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book-biograph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family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96944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</a:rPr>
              <a:t>   «</a:t>
            </a:r>
            <a:r>
              <a:rPr lang="ru-RU" sz="5400" b="1" dirty="0">
                <a:solidFill>
                  <a:schemeClr val="bg2">
                    <a:lumMod val="75000"/>
                  </a:schemeClr>
                </a:solidFill>
              </a:rPr>
              <a:t>Наш первый президент</a:t>
            </a: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»   </a:t>
            </a:r>
            <a:endParaRPr lang="ru-RU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776864" cy="1872208"/>
          </a:xfrm>
        </p:spPr>
        <p:txBody>
          <a:bodyPr/>
          <a:lstStyle/>
          <a:p>
            <a:r>
              <a:rPr lang="ru-RU" sz="3600" dirty="0"/>
              <a:t>    </a:t>
            </a:r>
            <a:r>
              <a:rPr lang="ru-RU" sz="3600" b="1" dirty="0" smtClean="0"/>
              <a:t>Час интересных сообщений </a:t>
            </a:r>
            <a:r>
              <a:rPr lang="ru-RU" sz="3600" b="1" dirty="0"/>
              <a:t>посвящен </a:t>
            </a:r>
          </a:p>
          <a:p>
            <a:r>
              <a:rPr lang="ru-RU" sz="3600" b="1" dirty="0"/>
              <a:t>Дню Первого Президента 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88640"/>
            <a:ext cx="6829444" cy="1228998"/>
          </a:xfrm>
        </p:spPr>
        <p:txBody>
          <a:bodyPr/>
          <a:lstStyle/>
          <a:p>
            <a:r>
              <a:rPr lang="ru-RU" sz="2400" i="1" dirty="0"/>
              <a:t>Отец Нурсултана — </a:t>
            </a:r>
            <a:r>
              <a:rPr lang="ru-RU" sz="2400" i="1" dirty="0" err="1"/>
              <a:t>Абиш</a:t>
            </a:r>
            <a:r>
              <a:rPr lang="ru-RU" sz="2400" i="1" dirty="0"/>
              <a:t> Назарбаев </a:t>
            </a:r>
            <a:br>
              <a:rPr lang="ru-RU" sz="2400" i="1" dirty="0"/>
            </a:br>
            <a:r>
              <a:rPr lang="ru-RU" sz="2400" i="1" dirty="0"/>
              <a:t>(1898–1971 г)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24744"/>
            <a:ext cx="7500990" cy="5733256"/>
          </a:xfrm>
        </p:spPr>
        <p:txBody>
          <a:bodyPr/>
          <a:lstStyle/>
          <a:p>
            <a:r>
              <a:rPr lang="ru-RU" sz="2000" i="1" dirty="0"/>
              <a:t>Рано потерявший отца </a:t>
            </a:r>
            <a:r>
              <a:rPr lang="ru-RU" sz="2000" i="1" dirty="0" err="1"/>
              <a:t>Абиш</a:t>
            </a:r>
            <a:r>
              <a:rPr lang="ru-RU" sz="2000" i="1" dirty="0"/>
              <a:t> нанялся батраком в зажиточную русскую семью </a:t>
            </a:r>
            <a:r>
              <a:rPr lang="ru-RU" sz="2000" i="1" dirty="0" err="1"/>
              <a:t>Никифировых</a:t>
            </a:r>
            <a:r>
              <a:rPr lang="ru-RU" sz="2000" i="1" dirty="0"/>
              <a:t>, где получил трудовую закалку и первые профессиональные навыки. Благодаря своему трудолюбию и тяге к знаниям </a:t>
            </a:r>
            <a:r>
              <a:rPr lang="ru-RU" sz="2000" i="1" dirty="0" err="1"/>
              <a:t>Абиш</a:t>
            </a:r>
            <a:r>
              <a:rPr lang="ru-RU" sz="2000" i="1" dirty="0"/>
              <a:t>, в отличие от многих своих сверстников, выучил русский язык, научился пахать землю и управлять мельницей, освоил сапожное дело, овладел азами садоводства и торговли, что было довольно редким в его среде. </a:t>
            </a:r>
            <a:endParaRPr lang="ru-RU" sz="2000" dirty="0"/>
          </a:p>
          <a:p>
            <a:r>
              <a:rPr lang="ru-RU" sz="2000" i="1" dirty="0"/>
              <a:t>В молодости </a:t>
            </a:r>
            <a:r>
              <a:rPr lang="ru-RU" sz="2000" i="1" dirty="0" err="1"/>
              <a:t>Абиш</a:t>
            </a:r>
            <a:r>
              <a:rPr lang="ru-RU" sz="2000" i="1" dirty="0"/>
              <a:t> был разнорабочим, вел единоличное хозяйство. </a:t>
            </a:r>
          </a:p>
          <a:p>
            <a:pPr>
              <a:buNone/>
            </a:pPr>
            <a:r>
              <a:rPr lang="ru-RU" sz="2000" i="1" dirty="0"/>
              <a:t>      С середины 1930-х годов принял деятельное участие в создании совхоза </a:t>
            </a:r>
            <a:r>
              <a:rPr lang="ru-RU" sz="2000" i="1" dirty="0" err="1"/>
              <a:t>Ушконыр</a:t>
            </a:r>
            <a:r>
              <a:rPr lang="ru-RU" sz="2000" i="1" dirty="0"/>
              <a:t>, а после его ликвидации в 1939 году вступил в колхоз имени Д. А. Фурманова, первоначально возглавив там полеводческую бригаду. В 1940 году, спасая от пожара колхозный скот и имущество на одном из горных зимовий, получил сильные ожоги и травму руки, но, несмотр</a:t>
            </a:r>
            <a:r>
              <a:rPr lang="ru-RU" sz="1800" i="1" dirty="0"/>
              <a:t>я на инвалидность, продолжал работать бригадиром в колхозе.</a:t>
            </a:r>
            <a:endParaRPr lang="ru-RU" sz="1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sz="2400" i="1" dirty="0"/>
              <a:t>Мать Нурсултана — </a:t>
            </a:r>
            <a:r>
              <a:rPr lang="ru-RU" sz="2400" i="1" dirty="0" err="1"/>
              <a:t>Альжан</a:t>
            </a:r>
            <a:r>
              <a:rPr lang="ru-RU" sz="2400" i="1" dirty="0"/>
              <a:t> Назарбаева </a:t>
            </a:r>
            <a:br>
              <a:rPr lang="ru-RU" sz="2400" i="1" dirty="0"/>
            </a:br>
            <a:r>
              <a:rPr lang="ru-RU" sz="2400" i="1" dirty="0"/>
              <a:t>(1904–1977 годы)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972072"/>
          </a:xfrm>
        </p:spPr>
        <p:txBody>
          <a:bodyPr/>
          <a:lstStyle/>
          <a:p>
            <a:r>
              <a:rPr lang="ru-RU" sz="2400" i="1" dirty="0"/>
              <a:t>родилась в ауле </a:t>
            </a:r>
            <a:r>
              <a:rPr lang="ru-RU" sz="2400" i="1" dirty="0" err="1"/>
              <a:t>Касык</a:t>
            </a:r>
            <a:r>
              <a:rPr lang="ru-RU" sz="2400" i="1" dirty="0"/>
              <a:t>, ныне село </a:t>
            </a:r>
            <a:r>
              <a:rPr lang="ru-RU" sz="2400" i="1" dirty="0" err="1"/>
              <a:t>Талапты</a:t>
            </a:r>
            <a:r>
              <a:rPr lang="ru-RU" sz="2400" i="1" dirty="0"/>
              <a:t> </a:t>
            </a:r>
            <a:r>
              <a:rPr lang="ru-RU" sz="2400" i="1" dirty="0" err="1"/>
              <a:t>Кордайского</a:t>
            </a:r>
            <a:r>
              <a:rPr lang="ru-RU" sz="2400" i="1" dirty="0"/>
              <a:t> района </a:t>
            </a:r>
            <a:r>
              <a:rPr lang="ru-RU" sz="2400" i="1" dirty="0" err="1"/>
              <a:t>Жамбылской</a:t>
            </a:r>
            <a:r>
              <a:rPr lang="ru-RU" sz="2400" i="1" dirty="0"/>
              <a:t> области, </a:t>
            </a:r>
          </a:p>
          <a:p>
            <a:pPr>
              <a:buNone/>
            </a:pPr>
            <a:r>
              <a:rPr lang="ru-RU" sz="2400" i="1" dirty="0"/>
              <a:t>     в семье муллы </a:t>
            </a:r>
            <a:r>
              <a:rPr lang="ru-RU" sz="2400" i="1" dirty="0" err="1"/>
              <a:t>Жатканбая</a:t>
            </a:r>
            <a:r>
              <a:rPr lang="ru-RU" sz="2400" i="1" dirty="0"/>
              <a:t>. Позже факт принадлежности к духовному сословию стал причиной гонений, которым подверглась семья со стороны советской власти. Однако, несмотря на выпавшие на ее долю лишения и испытания, </a:t>
            </a:r>
            <a:r>
              <a:rPr lang="ru-RU" sz="2400" i="1" dirty="0" err="1"/>
              <a:t>Альжан</a:t>
            </a:r>
            <a:r>
              <a:rPr lang="ru-RU" sz="2400" i="1" dirty="0"/>
              <a:t> сохранила жизнерадостный нрав, ярко проявлявшийся в ее любви к доброй шутке и песенной импровизации. Всю свою жизнь она проработала рядовой труженицей колхоза и вела домашнее хозяйство.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5918" y="642918"/>
            <a:ext cx="6900882" cy="5483245"/>
          </a:xfrm>
        </p:spPr>
        <p:txBody>
          <a:bodyPr/>
          <a:lstStyle/>
          <a:p>
            <a:r>
              <a:rPr lang="ru-RU" sz="2400" i="1" dirty="0"/>
              <a:t>Родители Нурсултана познакомились на строительстве </a:t>
            </a:r>
            <a:r>
              <a:rPr lang="ru-RU" sz="2400" i="1" dirty="0" err="1"/>
              <a:t>Турксиба</a:t>
            </a:r>
            <a:r>
              <a:rPr lang="ru-RU" sz="2400" i="1" dirty="0"/>
              <a:t>, куда </a:t>
            </a:r>
            <a:r>
              <a:rPr lang="ru-RU" sz="2400" i="1" dirty="0" err="1"/>
              <a:t>Абиш</a:t>
            </a:r>
            <a:r>
              <a:rPr lang="ru-RU" sz="2400" i="1" dirty="0"/>
              <a:t> устроился прорабом по вольному найму, а семья </a:t>
            </a:r>
            <a:r>
              <a:rPr lang="ru-RU" sz="2400" i="1" dirty="0" err="1"/>
              <a:t>Альжан</a:t>
            </a:r>
            <a:r>
              <a:rPr lang="ru-RU" sz="2400" i="1" dirty="0"/>
              <a:t> в числе других спецпереселенцев была согнана на принудительные работы.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i="1" dirty="0" err="1"/>
              <a:t>Абиш</a:t>
            </a:r>
            <a:r>
              <a:rPr lang="ru-RU" sz="2400" i="1" dirty="0"/>
              <a:t> и </a:t>
            </a:r>
            <a:r>
              <a:rPr lang="ru-RU" sz="2400" i="1" dirty="0" err="1"/>
              <a:t>Альжан</a:t>
            </a:r>
            <a:r>
              <a:rPr lang="ru-RU" sz="2400" i="1" dirty="0"/>
              <a:t> поженились в 1934 году. В первые 6 лет брака у них не было детей, поэтому рождение долгожданного наследника было воспринято с безграничной радостью и истолковано как награда добродетельным супругам за их любовь, верность и терпение.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имени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Младенца нарекли именем Нурсултан, что является сочетанием имен </a:t>
            </a:r>
            <a:r>
              <a:rPr lang="ru-RU" sz="2400" i="1" dirty="0" err="1"/>
              <a:t>Нур</a:t>
            </a:r>
            <a:r>
              <a:rPr lang="ru-RU" sz="2400" i="1" dirty="0"/>
              <a:t> (с араб. луч, свет, сияние, чистота; </a:t>
            </a:r>
            <a:r>
              <a:rPr lang="ru-RU" sz="2400" i="1" dirty="0" err="1"/>
              <a:t>коран</a:t>
            </a:r>
            <a:r>
              <a:rPr lang="ru-RU" sz="2400" i="1" dirty="0"/>
              <a:t>. </a:t>
            </a:r>
            <a:r>
              <a:rPr lang="ru-RU" sz="2400" i="1" dirty="0" err="1"/>
              <a:t>ан-Нур</a:t>
            </a:r>
            <a:r>
              <a:rPr lang="ru-RU" sz="2400" i="1" dirty="0"/>
              <a:t> – одно из 99 имен Аллаха) и Султан (с араб. верховный правитель, повелитель, владыка, властитель, благородный, аристократ, избранный, наилучший). В кругу семьи и домочадцев, друзей и сверстников имя Нурсултан произносили в непринужденной и упрощенной форме Султан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Известные предки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454062" cy="5043510"/>
          </a:xfrm>
        </p:spPr>
        <p:txBody>
          <a:bodyPr/>
          <a:lstStyle/>
          <a:p>
            <a:r>
              <a:rPr lang="ru-RU" sz="2000" i="1" dirty="0"/>
              <a:t>Одним из его предков в восьмом колене является известный военный полководец Карасай батыр </a:t>
            </a:r>
            <a:r>
              <a:rPr lang="ru-RU" sz="2000" i="1" dirty="0" err="1"/>
              <a:t>Алтынайулы</a:t>
            </a:r>
            <a:r>
              <a:rPr lang="ru-RU" sz="2000" i="1" dirty="0"/>
              <a:t> (1589–1671 годы), активно участвовавший в освободительной борьбе казахского народа против </a:t>
            </a:r>
            <a:r>
              <a:rPr lang="ru-RU" sz="2000" i="1" dirty="0" err="1"/>
              <a:t>джунгарских</a:t>
            </a:r>
            <a:r>
              <a:rPr lang="ru-RU" sz="2000" i="1" dirty="0"/>
              <a:t> завоевателей. В знак уважения к ратным заслугам Карасай батыра его имя с тех пор служит ураном (боевым кличем) рода </a:t>
            </a:r>
            <a:r>
              <a:rPr lang="ru-RU" sz="2000" i="1" dirty="0" err="1"/>
              <a:t>Шапырашты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i="1" dirty="0"/>
              <a:t>В памяти людей также хорошо сохранилось и имя его деда </a:t>
            </a:r>
            <a:r>
              <a:rPr lang="ru-RU" sz="2000" i="1" dirty="0" err="1"/>
              <a:t>Назарбая</a:t>
            </a:r>
            <a:r>
              <a:rPr lang="ru-RU" sz="2000" i="1" dirty="0"/>
              <a:t>, который был активным сторонником перехода на оседлый образ жизни и многое сделал для приобщения сородичей к земледелию. До сих пор в тех местах остались названия «Мельница </a:t>
            </a:r>
            <a:r>
              <a:rPr lang="ru-RU" sz="2000" i="1" dirty="0" err="1"/>
              <a:t>Назарбая</a:t>
            </a:r>
            <a:r>
              <a:rPr lang="ru-RU" sz="2000" i="1" dirty="0"/>
              <a:t>», «Поляна </a:t>
            </a:r>
            <a:r>
              <a:rPr lang="ru-RU" sz="2000" i="1" dirty="0" err="1"/>
              <a:t>Назарбая</a:t>
            </a:r>
            <a:r>
              <a:rPr lang="ru-RU" sz="2000" i="1" dirty="0"/>
              <a:t>», непосредственно связанные с его деятельностью.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2400" dirty="0"/>
              <a:t>В детстве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500702"/>
          </a:xfrm>
        </p:spPr>
        <p:txBody>
          <a:bodyPr/>
          <a:lstStyle/>
          <a:p>
            <a:pPr>
              <a:buNone/>
            </a:pPr>
            <a:r>
              <a:rPr lang="ru-RU" sz="2000" i="1" dirty="0"/>
              <a:t>До 5-летнего возраста Нурсултан безвыездно жил в </a:t>
            </a:r>
            <a:r>
              <a:rPr lang="ru-RU" sz="2000" i="1" dirty="0" err="1"/>
              <a:t>Ушконыре</a:t>
            </a:r>
            <a:r>
              <a:rPr lang="ru-RU" sz="2000" i="1" dirty="0"/>
              <a:t>, где во главе животноводческой бригады его отец пас колхозную отару.</a:t>
            </a:r>
          </a:p>
          <a:p>
            <a:pPr>
              <a:buNone/>
            </a:pPr>
            <a:r>
              <a:rPr lang="ru-RU" sz="2000" i="1" dirty="0"/>
              <a:t>     В 1948 году Нурсултан Назарбаев пошел в первый класс казахско-русской средней школы имени Д. А. Фурманова. Первые два класса Нурсултан проучился, проживая в доме своего родного дяди по отцу </a:t>
            </a:r>
            <a:r>
              <a:rPr lang="ru-RU" sz="2000" i="1" dirty="0" err="1"/>
              <a:t>Умбета</a:t>
            </a:r>
            <a:r>
              <a:rPr lang="ru-RU" sz="2000" i="1" dirty="0"/>
              <a:t>, поскольку у его родителей в то время не было собственного жилья в Чемолгане. Впоследствии родители приобрели здесь дом и окончательно </a:t>
            </a:r>
            <a:r>
              <a:rPr lang="ru-RU" sz="2000" i="1" dirty="0" err="1"/>
              <a:t>осели</a:t>
            </a:r>
            <a:r>
              <a:rPr lang="ru-RU" sz="2000" i="1" dirty="0"/>
              <a:t> в этом месте. Дальновидный </a:t>
            </a:r>
            <a:r>
              <a:rPr lang="ru-RU" sz="2000" i="1" dirty="0" err="1"/>
              <a:t>Абиш</a:t>
            </a:r>
            <a:r>
              <a:rPr lang="ru-RU" sz="2000" i="1" dirty="0"/>
              <a:t> намеренно выбрал дом на улице Подгорной в верхней части села, где преимущественно жили русские – чтобы в общении с ними Нурсултан хорошо освоил русский язык. С этого момента мать создала вокруг Нурсултана атмосферу культа знаний, строгой дисциплины и добросовестного выполнения им своих новых обязанностей.</a:t>
            </a:r>
            <a:endParaRPr lang="ru-RU" sz="20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i="1" dirty="0"/>
              <a:t>В часы, когда Нурсултан учил уроки, в доме воцарялась тишина, и обычно бывало так, что приятелей Нурсултана по детским забавам не впускали в дом, пока тот не закончит свои школьные приготовления. Даже наигравшись с друзьями, жадный до знаний мальчик часто просиживал при свете керосиновой лампы с вечера и до самого утра, что для его родителей было сродни подвигу: из всех членов семьи жечь в доме свет в неурочное время разрешалось только Нурсултану. Так родители, в силу жестокого безвременья сами не сумевшие получить элементарного образования, старались, чтобы их мальчик мог получить все, что может дать ему маленькая сельская школа.</a:t>
            </a:r>
            <a:endParaRPr lang="ru-RU" sz="2200" dirty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Интересы, увлечения.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/>
              <a:t>К 12 годам Нурсултан уже хорошо играл на домбре и гармони, исполняя казахские и русские песни, чем приводил в восторг </a:t>
            </a:r>
            <a:r>
              <a:rPr lang="ru-RU" sz="2000" i="1" dirty="0" err="1"/>
              <a:t>окружаюших</a:t>
            </a:r>
            <a:r>
              <a:rPr lang="ru-RU" sz="2000" i="1" dirty="0"/>
              <a:t>. Чтобы завести собственную гармонь, Нурсултан как-то проработал все лето у соседа, изготавливая для него саманные кирпичи, а на заработанные деньги приобрел-таки вожделенный инструмент. Заметив тягу сына к музыке, позднее отец заказал у местного мастера домбру, искусство игры на которой Нурсултан совершенствовал под началом своего родственника А. </a:t>
            </a:r>
            <a:r>
              <a:rPr lang="ru-RU" sz="2000" i="1" dirty="0" err="1"/>
              <a:t>Копжасарулы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i="1" dirty="0"/>
              <a:t>В эту же пору Нурсултан начал сочинять собственные стихи и песни, на первых порах подражательные и наивные, а с годами все более оригинальные, зрелые и осмысленные.</a:t>
            </a:r>
            <a:endParaRPr lang="ru-RU" sz="2000" dirty="0"/>
          </a:p>
          <a:p>
            <a:r>
              <a:rPr lang="ru-RU" sz="2000" i="1" dirty="0"/>
              <a:t>Однако большую часть времени Нурсултан, как и подавляющее большинство его сверстников на селе, проводил, помогая родителям в их нелегком крестьянском труде.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429025"/>
          </a:xfrm>
        </p:spPr>
        <p:txBody>
          <a:bodyPr/>
          <a:lstStyle/>
          <a:p>
            <a:r>
              <a:rPr lang="ru-RU" sz="2400" i="1" dirty="0"/>
              <a:t>В 1957 году из-за недобора учеников 10-й класс </a:t>
            </a:r>
            <a:r>
              <a:rPr lang="ru-RU" sz="2400" i="1" dirty="0" err="1"/>
              <a:t>чемолганской</a:t>
            </a:r>
            <a:r>
              <a:rPr lang="ru-RU" sz="2400" i="1" dirty="0"/>
              <a:t> школы был закрыт, и для продолжения учебы Нурсултану в числе шестерых однокашников пришлось перевестись в </a:t>
            </a:r>
            <a:r>
              <a:rPr lang="ru-RU" sz="2400" i="1" dirty="0" err="1"/>
              <a:t>Каскеленскую</a:t>
            </a:r>
            <a:r>
              <a:rPr lang="ru-RU" sz="2400" i="1" dirty="0"/>
              <a:t> среднюю </a:t>
            </a:r>
            <a:r>
              <a:rPr lang="ru-RU" sz="2400" i="1" dirty="0">
                <a:hlinkClick r:id="rId2" action="ppaction://hlinksldjump"/>
              </a:rPr>
              <a:t>школу </a:t>
            </a:r>
            <a:r>
              <a:rPr lang="ru-RU" sz="2400" i="1" dirty="0"/>
              <a:t>имени Абая, находившуюся в районном центре – селе Каскелен.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ыпускной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06"/>
            <a:ext cx="621510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015318" cy="928694"/>
          </a:xfrm>
        </p:spPr>
        <p:txBody>
          <a:bodyPr/>
          <a:lstStyle/>
          <a:p>
            <a:r>
              <a:rPr lang="ru-RU" sz="2000" i="1" dirty="0"/>
              <a:t>Аттестационная ведомость 10-го </a:t>
            </a:r>
            <a:r>
              <a:rPr lang="ru-RU" sz="2000" i="1" dirty="0" err="1"/>
              <a:t>класа</a:t>
            </a:r>
            <a:r>
              <a:rPr lang="ru-RU" sz="2000" i="1" dirty="0"/>
              <a:t> </a:t>
            </a:r>
            <a:r>
              <a:rPr lang="ru-RU" sz="2000" i="1" dirty="0" err="1"/>
              <a:t>Каскеленской</a:t>
            </a:r>
            <a:r>
              <a:rPr lang="ru-RU" sz="2000" i="1" dirty="0"/>
              <a:t> казахской средней школы имени Абая.    1958 год.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Табель Назарбае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Школьная выпускная фотография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Школьная выпускная фот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57232"/>
            <a:ext cx="7358114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/>
              <a:t>Полный честолюбивых замыслов и уверенный в собственных силах, Нурсултан после окончания школы отправился в Алма-Ату, где подал документы на химический факультет Казахского государственного университета имени С.М.Кирова. Он успешно сдал вступительные экзамены, но в конце его ждала неудача: оказалось, что для зачисления на факультет он недобрал одного балла.</a:t>
            </a:r>
            <a:endParaRPr lang="ru-RU" sz="2000" dirty="0"/>
          </a:p>
          <a:p>
            <a:r>
              <a:rPr lang="ru-RU" sz="2000" i="1" dirty="0"/>
              <a:t>Возвращаться в аул и безропотно мириться с поражением Нурсултан не мог. Он временно устроился охранником в банке, где проработал три месяца. Но присущий ему бойцовский характер и задетое за живое самолюбие побуждали юношу напряженно думать и искать возможности более достойного приложения своих сил.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Несбывшаяся </a:t>
            </a:r>
            <a:r>
              <a:rPr lang="ru-RU" dirty="0"/>
              <a:t>мечта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Поэтому тем же летом 1958 года там же в Алма-Ате он сдал вступительные экзамены в Киевский институт гражданской авиации. Успешно пройдя конкурсный отбор в Управлении гражданской авиации Казахской ССР и поступив в авиационный вуз, Нурсултан с этим радостным известием вернулся в родной аул. Но неожиданно для него семейный совет, на который были приглашены и старейшины рода, не одобрил его инициативы, воспротивившись его отъезду на чужбину. Воспитанный в уважении к старшему поколению, Нурсултан покорно принял этот вердикт и, съездив в столицу, забрал свои документы.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трудовой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Но желание шагнуть во взрослую жизнь, с честью выдержать испытание на прочность вдали от родительского гнезда, овладеть хорошей профессией и благодаря собственному труду стать полноправным членом общества было в нем неистребимым.</a:t>
            </a:r>
            <a:endParaRPr lang="ru-RU" sz="2400" dirty="0"/>
          </a:p>
          <a:p>
            <a:r>
              <a:rPr lang="ru-RU" sz="2400" i="1" dirty="0"/>
              <a:t>И в сентябре 1958 года Нурсултан отправился в Темиртау, где началось строительство Казахстанской Магнитки – Карагандинского металлургического </a:t>
            </a:r>
            <a:r>
              <a:rPr lang="ru-RU" sz="2400" i="1" dirty="0">
                <a:hlinkClick r:id="" action="ppaction://noaction"/>
              </a:rPr>
              <a:t>завода</a:t>
            </a:r>
            <a:r>
              <a:rPr lang="ru-RU" sz="2400" i="1" dirty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Усталые, но счастливые. На коммунистическом субботнике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Назарбаев на субботни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«Он вышел из народа», – так говорят про Президента Казахстана. Все годы независимости граждане нашей страны оказывали доверие Главе нашего государства.  </a:t>
            </a:r>
            <a:r>
              <a:rPr lang="ru-RU" sz="2400" b="1" i="1" dirty="0" smtClean="0"/>
              <a:t>Почти три десятилетия, в ходе которых он руководил нашим государством, стали временем упорного труда, мобилизации всех ресурсов и сил, неутомимых поисков и обретений, значимых открытий и прорывов. Оно стало подлинной «Эпохой созидания», подарившей грандиозные успехи и достижения, которыми сегодня по праву гордятся все </a:t>
            </a:r>
            <a:r>
              <a:rPr lang="ru-RU" sz="2400" b="1" i="1" dirty="0" err="1" smtClean="0"/>
              <a:t>казахстанцы</a:t>
            </a:r>
            <a:r>
              <a:rPr lang="ru-RU" sz="2400" b="1" i="1" dirty="0" smtClean="0"/>
              <a:t>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347c42760cc8fe72b773654331ae42e7_original.5472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В нашей стране День Президента – это день исторического выбора казахстанского народа, определившего таким выбором свое будущее и свою судьбу. С 1 декабря 1991 года начался отсчет демократического развития Казахстана.</a:t>
            </a:r>
            <a:endParaRPr lang="ru-RU" sz="2400" dirty="0" smtClean="0"/>
          </a:p>
          <a:p>
            <a:r>
              <a:rPr lang="ru-RU" sz="2400" b="1" i="1" dirty="0" smtClean="0"/>
              <a:t>Именно Нурсултан ­</a:t>
            </a:r>
            <a:r>
              <a:rPr lang="ru-RU" sz="2400" b="1" i="1" dirty="0" err="1" smtClean="0"/>
              <a:t>Абишевич</a:t>
            </a:r>
            <a:r>
              <a:rPr lang="ru-RU" sz="2400" b="1" i="1" dirty="0" smtClean="0"/>
              <a:t> Назарбаев стал тем Лидером, который, взяв на свои плечи неимоверно тяжелый груз ответственности перед страной и ее народом, сполна выполнил миссию пробуждения национального духа и возрождения государственности.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80114"/>
            <a:ext cx="6646823" cy="4620654"/>
          </a:xfrm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мволика Казахст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3857652" cy="3153196"/>
          </a:xfrm>
          <a:prstGeom prst="rect">
            <a:avLst/>
          </a:prstGeom>
        </p:spPr>
      </p:pic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643314"/>
            <a:ext cx="4143404" cy="2606099"/>
          </a:xfrm>
          <a:prstGeom prst="rect">
            <a:avLst/>
          </a:prstGeom>
        </p:spPr>
      </p:pic>
      <p:pic>
        <p:nvPicPr>
          <p:cNvPr id="4" name="Содержимое 3" descr="Байтере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142984"/>
            <a:ext cx="4071966" cy="30718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layer.myshared.ru/116/1437232/slides/slide_3.jpg"/>
          <p:cNvPicPr>
            <a:picLocks noChangeAspect="1" noChangeArrowheads="1"/>
          </p:cNvPicPr>
          <p:nvPr/>
        </p:nvPicPr>
        <p:blipFill>
          <a:blip r:embed="rId2" cstate="print"/>
          <a:srcRect l="57644" t="46619" r="3611" b="18101"/>
          <a:stretch>
            <a:fillRect/>
          </a:stretch>
        </p:blipFill>
        <p:spPr bwMode="auto">
          <a:xfrm>
            <a:off x="323528" y="295774"/>
            <a:ext cx="8568952" cy="630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/>
              <a:t>Спасибо за внимание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1373"/>
            <a:ext cx="8424936" cy="64859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788337" y="5849520"/>
            <a:ext cx="34289" cy="45719"/>
          </a:xfrm>
          <a:solidFill>
            <a:schemeClr val="bg1">
              <a:alpha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7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декабря </a:t>
            </a:r>
          </a:p>
        </p:txBody>
      </p:sp>
      <p:pic>
        <p:nvPicPr>
          <p:cNvPr id="4" name="Содержимое 3" descr="Нурсултан Назарбаев. Би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719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1357298"/>
            <a:ext cx="4718898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государственный праздник -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День первого президента Республики Казахстан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472518" cy="857256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Нурсултан Назарбаев. Биография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Выпущена  издательством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Деловой Мир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2012 году.</a:t>
            </a:r>
            <a:endParaRPr lang="ru-RU" sz="2400" dirty="0" smtClean="0">
              <a:latin typeface="Arial" pitchFamily="34" charset="0"/>
            </a:endParaRPr>
          </a:p>
          <a:p>
            <a:pPr algn="ctr">
              <a:buNone/>
            </a:pPr>
            <a:r>
              <a:rPr lang="ru-RU" sz="2400" i="1" dirty="0" smtClean="0"/>
              <a:t>     </a:t>
            </a:r>
            <a:endParaRPr lang="ru-RU" sz="2400" dirty="0"/>
          </a:p>
        </p:txBody>
      </p:sp>
      <p:pic>
        <p:nvPicPr>
          <p:cNvPr id="5" name="Рисунок 4" descr="Нурсултан Назарбаев. Биография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424936" cy="49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596_b4c46ea251f5ac31f7594463169c73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3357563"/>
            <a:ext cx="3248025" cy="3209925"/>
          </a:xfrm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57563"/>
            <a:ext cx="22320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25" y="3348038"/>
            <a:ext cx="23399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2195513" y="19843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3200"/>
              <a:t>Детство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0872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Нурсултан Назарбаев родился 6 июля 1940 в селе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Ша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малган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Каскеленского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ныне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Каскеленского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района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Алматинской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области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семье крестьянина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Содержимое 4" descr="Семейство Абиш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6357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4722581"/>
            <a:ext cx="80010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200" i="1" dirty="0">
                <a:solidFill>
                  <a:schemeClr val="bg1"/>
                </a:solidFill>
              </a:rPr>
              <a:t>В первом ряду слева направо: брат </a:t>
            </a:r>
            <a:r>
              <a:rPr lang="ru-RU" sz="2200" i="1" dirty="0" err="1">
                <a:solidFill>
                  <a:schemeClr val="bg1"/>
                </a:solidFill>
              </a:rPr>
              <a:t>Болат</a:t>
            </a:r>
            <a:r>
              <a:rPr lang="ru-RU" sz="2200" i="1" dirty="0">
                <a:solidFill>
                  <a:schemeClr val="bg1"/>
                </a:solidFill>
              </a:rPr>
              <a:t>, сестра </a:t>
            </a:r>
            <a:r>
              <a:rPr lang="ru-RU" sz="2200" i="1" dirty="0" err="1">
                <a:solidFill>
                  <a:schemeClr val="bg1"/>
                </a:solidFill>
              </a:rPr>
              <a:t>Анипа</a:t>
            </a:r>
            <a:r>
              <a:rPr lang="ru-RU" sz="2200" i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sz="2200" i="1" dirty="0">
                <a:solidFill>
                  <a:schemeClr val="bg1"/>
                </a:solidFill>
              </a:rPr>
              <a:t>во втором ряду — Нурсултан, мать </a:t>
            </a:r>
            <a:r>
              <a:rPr lang="ru-RU" sz="2200" i="1" dirty="0" err="1">
                <a:solidFill>
                  <a:schemeClr val="bg1"/>
                </a:solidFill>
              </a:rPr>
              <a:t>Альжан</a:t>
            </a:r>
            <a:r>
              <a:rPr lang="ru-RU" sz="2200" i="1" dirty="0">
                <a:solidFill>
                  <a:schemeClr val="bg1"/>
                </a:solidFill>
              </a:rPr>
              <a:t>, отец </a:t>
            </a:r>
            <a:r>
              <a:rPr lang="ru-RU" sz="2200" i="1" dirty="0" err="1">
                <a:solidFill>
                  <a:schemeClr val="bg1"/>
                </a:solidFill>
              </a:rPr>
              <a:t>Абиш</a:t>
            </a:r>
            <a:r>
              <a:rPr lang="ru-RU" sz="2200" i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sz="2200" i="1" dirty="0">
                <a:solidFill>
                  <a:schemeClr val="bg1"/>
                </a:solidFill>
              </a:rPr>
              <a:t>в третьем ряду — брат </a:t>
            </a:r>
            <a:r>
              <a:rPr lang="ru-RU" sz="2200" i="1" dirty="0" err="1">
                <a:solidFill>
                  <a:schemeClr val="bg1"/>
                </a:solidFill>
              </a:rPr>
              <a:t>Сатыбалды</a:t>
            </a:r>
            <a:r>
              <a:rPr lang="ru-RU" sz="2200" i="1" dirty="0">
                <a:solidFill>
                  <a:schemeClr val="bg1"/>
                </a:solidFill>
              </a:rPr>
              <a:t>, племянница </a:t>
            </a:r>
            <a:r>
              <a:rPr lang="ru-RU" sz="2200" i="1" dirty="0" err="1">
                <a:solidFill>
                  <a:schemeClr val="bg1"/>
                </a:solidFill>
              </a:rPr>
              <a:t>Зейнегуль</a:t>
            </a:r>
            <a:r>
              <a:rPr lang="ru-RU" sz="2200" i="1" dirty="0">
                <a:solidFill>
                  <a:schemeClr val="bg1"/>
                </a:solidFill>
              </a:rPr>
              <a:t>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596_4dfc66352a4fd03347072749fc4a897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00088"/>
            <a:ext cx="7056437" cy="487045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308</TotalTime>
  <Words>1431</Words>
  <Application>Microsoft Office PowerPoint</Application>
  <PresentationFormat>Экран (4:3)</PresentationFormat>
  <Paragraphs>54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GoldNight</vt:lpstr>
      <vt:lpstr>   «Наш первый президент»   </vt:lpstr>
      <vt:lpstr>Слайд 2</vt:lpstr>
      <vt:lpstr>Слайд 3</vt:lpstr>
      <vt:lpstr>Слайд 4</vt:lpstr>
      <vt:lpstr>1 декабря </vt:lpstr>
      <vt:lpstr>Слайд 6</vt:lpstr>
      <vt:lpstr>Слайд 7</vt:lpstr>
      <vt:lpstr>Слайд 8</vt:lpstr>
      <vt:lpstr>Слайд 9</vt:lpstr>
      <vt:lpstr>Отец Нурсултана — Абиш Назарбаев  (1898–1971 г) </vt:lpstr>
      <vt:lpstr>Мать Нурсултана — Альжан Назарбаева  (1904–1977 годы) </vt:lpstr>
      <vt:lpstr>Слайд 12</vt:lpstr>
      <vt:lpstr>Значение имени</vt:lpstr>
      <vt:lpstr>Известные предки</vt:lpstr>
      <vt:lpstr>В детстве …</vt:lpstr>
      <vt:lpstr>Слайд 16</vt:lpstr>
      <vt:lpstr>Интересы, увлечения.</vt:lpstr>
      <vt:lpstr>Слайд 18</vt:lpstr>
      <vt:lpstr>Аттестационная ведомость 10-го класа Каскеленской казахской средней школы имени Абая.    1958 год. </vt:lpstr>
      <vt:lpstr> Школьная выпускная фотография </vt:lpstr>
      <vt:lpstr>После школы</vt:lpstr>
      <vt:lpstr>Несбывшаяся мечта</vt:lpstr>
      <vt:lpstr>Начало трудовой деятельности</vt:lpstr>
      <vt:lpstr>  Усталые, но счастливые. На коммунистическом субботнике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"Рога и копыта"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Коштаева</dc:creator>
  <cp:lastModifiedBy>Admin</cp:lastModifiedBy>
  <cp:revision>49</cp:revision>
  <dcterms:created xsi:type="dcterms:W3CDTF">2006-06-17T02:35:01Z</dcterms:created>
  <dcterms:modified xsi:type="dcterms:W3CDTF">2021-11-23T04:19:40Z</dcterms:modified>
</cp:coreProperties>
</file>