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9" r:id="rId4"/>
    <p:sldId id="258" r:id="rId5"/>
    <p:sldId id="260" r:id="rId6"/>
    <p:sldId id="261" r:id="rId7"/>
    <p:sldId id="262" r:id="rId8"/>
    <p:sldId id="263" r:id="rId9"/>
    <p:sldId id="266" r:id="rId10"/>
    <p:sldId id="267"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2E3FA"/>
    <a:srgbClr val="DAE3F3"/>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86" d="100"/>
          <a:sy n="86" d="100"/>
        </p:scale>
        <p:origin x="-666" y="-9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7963F90B-54B7-4804-BD1C-68D7E3CCC4FF}" type="datetimeFigureOut">
              <a:rPr lang="ru-RU" smtClean="0"/>
              <a:pPr/>
              <a:t>25.08.2025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57C383E-F4F2-40BB-9348-5525AD9BD118}" type="slidenum">
              <a:rPr lang="ru-RU" smtClean="0"/>
              <a:pPr/>
              <a:t>‹#›</a:t>
            </a:fld>
            <a:endParaRPr lang="ru-RU"/>
          </a:p>
        </p:txBody>
      </p:sp>
    </p:spTree>
    <p:extLst>
      <p:ext uri="{BB962C8B-B14F-4D97-AF65-F5344CB8AC3E}">
        <p14:creationId xmlns="" xmlns:p14="http://schemas.microsoft.com/office/powerpoint/2010/main" val="3234220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963F90B-54B7-4804-BD1C-68D7E3CCC4FF}" type="datetimeFigureOut">
              <a:rPr lang="ru-RU" smtClean="0"/>
              <a:pPr/>
              <a:t>25.08.2025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57C383E-F4F2-40BB-9348-5525AD9BD118}" type="slidenum">
              <a:rPr lang="ru-RU" smtClean="0"/>
              <a:pPr/>
              <a:t>‹#›</a:t>
            </a:fld>
            <a:endParaRPr lang="ru-RU"/>
          </a:p>
        </p:txBody>
      </p:sp>
    </p:spTree>
    <p:extLst>
      <p:ext uri="{BB962C8B-B14F-4D97-AF65-F5344CB8AC3E}">
        <p14:creationId xmlns="" xmlns:p14="http://schemas.microsoft.com/office/powerpoint/2010/main" val="632811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963F90B-54B7-4804-BD1C-68D7E3CCC4FF}" type="datetimeFigureOut">
              <a:rPr lang="ru-RU" smtClean="0"/>
              <a:pPr/>
              <a:t>25.08.2025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57C383E-F4F2-40BB-9348-5525AD9BD118}" type="slidenum">
              <a:rPr lang="ru-RU" smtClean="0"/>
              <a:pPr/>
              <a:t>‹#›</a:t>
            </a:fld>
            <a:endParaRPr lang="ru-RU"/>
          </a:p>
        </p:txBody>
      </p:sp>
    </p:spTree>
    <p:extLst>
      <p:ext uri="{BB962C8B-B14F-4D97-AF65-F5344CB8AC3E}">
        <p14:creationId xmlns="" xmlns:p14="http://schemas.microsoft.com/office/powerpoint/2010/main" val="41513957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963F90B-54B7-4804-BD1C-68D7E3CCC4FF}" type="datetimeFigureOut">
              <a:rPr lang="ru-RU" smtClean="0"/>
              <a:pPr/>
              <a:t>25.08.2025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57C383E-F4F2-40BB-9348-5525AD9BD118}" type="slidenum">
              <a:rPr lang="ru-RU" smtClean="0"/>
              <a:pPr/>
              <a:t>‹#›</a:t>
            </a:fld>
            <a:endParaRPr lang="ru-RU"/>
          </a:p>
        </p:txBody>
      </p:sp>
    </p:spTree>
    <p:extLst>
      <p:ext uri="{BB962C8B-B14F-4D97-AF65-F5344CB8AC3E}">
        <p14:creationId xmlns="" xmlns:p14="http://schemas.microsoft.com/office/powerpoint/2010/main" val="3334773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7963F90B-54B7-4804-BD1C-68D7E3CCC4FF}" type="datetimeFigureOut">
              <a:rPr lang="ru-RU" smtClean="0"/>
              <a:pPr/>
              <a:t>25.08.2025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57C383E-F4F2-40BB-9348-5525AD9BD118}" type="slidenum">
              <a:rPr lang="ru-RU" smtClean="0"/>
              <a:pPr/>
              <a:t>‹#›</a:t>
            </a:fld>
            <a:endParaRPr lang="ru-RU"/>
          </a:p>
        </p:txBody>
      </p:sp>
    </p:spTree>
    <p:extLst>
      <p:ext uri="{BB962C8B-B14F-4D97-AF65-F5344CB8AC3E}">
        <p14:creationId xmlns="" xmlns:p14="http://schemas.microsoft.com/office/powerpoint/2010/main" val="2822958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7963F90B-54B7-4804-BD1C-68D7E3CCC4FF}" type="datetimeFigureOut">
              <a:rPr lang="ru-RU" smtClean="0"/>
              <a:pPr/>
              <a:t>25.08.2025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57C383E-F4F2-40BB-9348-5525AD9BD118}" type="slidenum">
              <a:rPr lang="ru-RU" smtClean="0"/>
              <a:pPr/>
              <a:t>‹#›</a:t>
            </a:fld>
            <a:endParaRPr lang="ru-RU"/>
          </a:p>
        </p:txBody>
      </p:sp>
    </p:spTree>
    <p:extLst>
      <p:ext uri="{BB962C8B-B14F-4D97-AF65-F5344CB8AC3E}">
        <p14:creationId xmlns="" xmlns:p14="http://schemas.microsoft.com/office/powerpoint/2010/main" val="2086155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7963F90B-54B7-4804-BD1C-68D7E3CCC4FF}" type="datetimeFigureOut">
              <a:rPr lang="ru-RU" smtClean="0"/>
              <a:pPr/>
              <a:t>25.08.2025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157C383E-F4F2-40BB-9348-5525AD9BD118}" type="slidenum">
              <a:rPr lang="ru-RU" smtClean="0"/>
              <a:pPr/>
              <a:t>‹#›</a:t>
            </a:fld>
            <a:endParaRPr lang="ru-RU"/>
          </a:p>
        </p:txBody>
      </p:sp>
    </p:spTree>
    <p:extLst>
      <p:ext uri="{BB962C8B-B14F-4D97-AF65-F5344CB8AC3E}">
        <p14:creationId xmlns="" xmlns:p14="http://schemas.microsoft.com/office/powerpoint/2010/main" val="519276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7963F90B-54B7-4804-BD1C-68D7E3CCC4FF}" type="datetimeFigureOut">
              <a:rPr lang="ru-RU" smtClean="0"/>
              <a:pPr/>
              <a:t>25.08.2025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157C383E-F4F2-40BB-9348-5525AD9BD118}" type="slidenum">
              <a:rPr lang="ru-RU" smtClean="0"/>
              <a:pPr/>
              <a:t>‹#›</a:t>
            </a:fld>
            <a:endParaRPr lang="ru-RU"/>
          </a:p>
        </p:txBody>
      </p:sp>
    </p:spTree>
    <p:extLst>
      <p:ext uri="{BB962C8B-B14F-4D97-AF65-F5344CB8AC3E}">
        <p14:creationId xmlns="" xmlns:p14="http://schemas.microsoft.com/office/powerpoint/2010/main" val="42205227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963F90B-54B7-4804-BD1C-68D7E3CCC4FF}" type="datetimeFigureOut">
              <a:rPr lang="ru-RU" smtClean="0"/>
              <a:pPr/>
              <a:t>25.08.2025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157C383E-F4F2-40BB-9348-5525AD9BD118}" type="slidenum">
              <a:rPr lang="ru-RU" smtClean="0"/>
              <a:pPr/>
              <a:t>‹#›</a:t>
            </a:fld>
            <a:endParaRPr lang="ru-RU"/>
          </a:p>
        </p:txBody>
      </p:sp>
    </p:spTree>
    <p:extLst>
      <p:ext uri="{BB962C8B-B14F-4D97-AF65-F5344CB8AC3E}">
        <p14:creationId xmlns="" xmlns:p14="http://schemas.microsoft.com/office/powerpoint/2010/main" val="30756383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7963F90B-54B7-4804-BD1C-68D7E3CCC4FF}" type="datetimeFigureOut">
              <a:rPr lang="ru-RU" smtClean="0"/>
              <a:pPr/>
              <a:t>25.08.2025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57C383E-F4F2-40BB-9348-5525AD9BD118}" type="slidenum">
              <a:rPr lang="ru-RU" smtClean="0"/>
              <a:pPr/>
              <a:t>‹#›</a:t>
            </a:fld>
            <a:endParaRPr lang="ru-RU"/>
          </a:p>
        </p:txBody>
      </p:sp>
    </p:spTree>
    <p:extLst>
      <p:ext uri="{BB962C8B-B14F-4D97-AF65-F5344CB8AC3E}">
        <p14:creationId xmlns="" xmlns:p14="http://schemas.microsoft.com/office/powerpoint/2010/main" val="5237576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7963F90B-54B7-4804-BD1C-68D7E3CCC4FF}" type="datetimeFigureOut">
              <a:rPr lang="ru-RU" smtClean="0"/>
              <a:pPr/>
              <a:t>25.08.2025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57C383E-F4F2-40BB-9348-5525AD9BD118}" type="slidenum">
              <a:rPr lang="ru-RU" smtClean="0"/>
              <a:pPr/>
              <a:t>‹#›</a:t>
            </a:fld>
            <a:endParaRPr lang="ru-RU"/>
          </a:p>
        </p:txBody>
      </p:sp>
    </p:spTree>
    <p:extLst>
      <p:ext uri="{BB962C8B-B14F-4D97-AF65-F5344CB8AC3E}">
        <p14:creationId xmlns="" xmlns:p14="http://schemas.microsoft.com/office/powerpoint/2010/main" val="21161149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63F90B-54B7-4804-BD1C-68D7E3CCC4FF}" type="datetimeFigureOut">
              <a:rPr lang="ru-RU" smtClean="0"/>
              <a:pPr/>
              <a:t>25.08.2025</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7C383E-F4F2-40BB-9348-5525AD9BD118}" type="slidenum">
              <a:rPr lang="ru-RU" smtClean="0"/>
              <a:pPr/>
              <a:t>‹#›</a:t>
            </a:fld>
            <a:endParaRPr lang="ru-RU"/>
          </a:p>
        </p:txBody>
      </p:sp>
    </p:spTree>
    <p:extLst>
      <p:ext uri="{BB962C8B-B14F-4D97-AF65-F5344CB8AC3E}">
        <p14:creationId xmlns="" xmlns:p14="http://schemas.microsoft.com/office/powerpoint/2010/main" val="25402029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82E3FA"/>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4" name="Объект 3"/>
          <p:cNvPicPr>
            <a:picLocks noGrp="1" noChangeAspect="1"/>
          </p:cNvPicPr>
          <p:nvPr>
            <p:ph idx="1"/>
          </p:nvPr>
        </p:nvPicPr>
        <p:blipFill>
          <a:blip r:embed="rId2">
            <a:extLst>
              <a:ext uri="{28A0092B-C50C-407E-A947-70E740481C1C}">
                <a14:useLocalDpi xmlns="" xmlns:a14="http://schemas.microsoft.com/office/drawing/2010/main" val="0"/>
              </a:ext>
            </a:extLst>
          </a:blip>
          <a:stretch>
            <a:fillRect/>
          </a:stretch>
        </p:blipFill>
        <p:spPr>
          <a:xfrm>
            <a:off x="0" y="0"/>
            <a:ext cx="12192000" cy="6858000"/>
          </a:xfrm>
        </p:spPr>
      </p:pic>
    </p:spTree>
    <p:extLst>
      <p:ext uri="{BB962C8B-B14F-4D97-AF65-F5344CB8AC3E}">
        <p14:creationId xmlns="" xmlns:p14="http://schemas.microsoft.com/office/powerpoint/2010/main" val="1998743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82E3FA"/>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449705" y="404734"/>
            <a:ext cx="11572406" cy="6325850"/>
          </a:xfrm>
        </p:spPr>
        <p:txBody>
          <a:bodyPr>
            <a:normAutofit/>
          </a:bodyPr>
          <a:lstStyle/>
          <a:p>
            <a:pPr marL="0" indent="0" algn="ctr">
              <a:buNone/>
            </a:pPr>
            <a:r>
              <a:rPr lang="kk-KZ" b="1" dirty="0" smtClean="0">
                <a:latin typeface="Times New Roman" panose="02020603050405020304" pitchFamily="18" charset="0"/>
                <a:cs typeface="Times New Roman" panose="02020603050405020304" pitchFamily="18" charset="0"/>
              </a:rPr>
              <a:t>Педагогикалық кеңес жобасының шешім</a:t>
            </a:r>
            <a:r>
              <a:rPr lang="kk-KZ" dirty="0" smtClean="0">
                <a:latin typeface="Times New Roman" panose="02020603050405020304" pitchFamily="18" charset="0"/>
                <a:cs typeface="Times New Roman" panose="02020603050405020304" pitchFamily="18" charset="0"/>
              </a:rPr>
              <a:t>і</a:t>
            </a:r>
          </a:p>
          <a:p>
            <a:pPr marL="514350" indent="-514350">
              <a:buAutoNum type="arabicPeriod"/>
            </a:pPr>
            <a:r>
              <a:rPr lang="kk-KZ" dirty="0" smtClean="0">
                <a:latin typeface="Times New Roman" panose="02020603050405020304" pitchFamily="18" charset="0"/>
                <a:cs typeface="Times New Roman" panose="02020603050405020304" pitchFamily="18" charset="0"/>
              </a:rPr>
              <a:t>“Адал Азамат” Біртұтас Тәрбие Бағдарламасын негізге ала отырып,тәрбие саласы бойынша жылдық жоспар түзілсін.</a:t>
            </a:r>
          </a:p>
          <a:p>
            <a:pPr marL="514350" indent="-514350">
              <a:buAutoNum type="arabicPeriod"/>
            </a:pPr>
            <a:r>
              <a:rPr lang="kk-KZ" dirty="0" smtClean="0">
                <a:latin typeface="Times New Roman" panose="02020603050405020304" pitchFamily="18" charset="0"/>
                <a:cs typeface="Times New Roman" panose="02020603050405020304" pitchFamily="18" charset="0"/>
              </a:rPr>
              <a:t>Пән мұғалімдерінің күнделікті сабақ жоспарына “Адал Азамат” Біртұтас Тәрбие Бағдарламасы кіріктірілсін. </a:t>
            </a:r>
          </a:p>
          <a:p>
            <a:pPr marL="514350" indent="-514350">
              <a:buAutoNum type="arabicPeriod"/>
            </a:pPr>
            <a:r>
              <a:rPr lang="ru-RU" dirty="0" err="1" smtClean="0"/>
              <a:t>Мұғалімдер, оқушылар </a:t>
            </a:r>
            <a:r>
              <a:rPr lang="ru-RU" dirty="0" smtClean="0"/>
              <a:t>мен </a:t>
            </a:r>
            <a:r>
              <a:rPr lang="ru-RU" dirty="0" err="1" smtClean="0"/>
              <a:t>ата-аналармен</a:t>
            </a:r>
            <a:r>
              <a:rPr lang="ru-RU" dirty="0" smtClean="0"/>
              <a:t> </a:t>
            </a:r>
            <a:r>
              <a:rPr lang="ru-RU" dirty="0" err="1" smtClean="0"/>
              <a:t>бірге</a:t>
            </a:r>
            <a:r>
              <a:rPr lang="ru-RU" dirty="0" smtClean="0"/>
              <a:t> </a:t>
            </a:r>
            <a:r>
              <a:rPr lang="ru-RU" dirty="0" err="1" smtClean="0"/>
              <a:t>адалдықты насихаттаудың бірыңғай тәсілдері енгізілсін</a:t>
            </a:r>
            <a:r>
              <a:rPr lang="ru-RU" dirty="0" smtClean="0"/>
              <a:t>. </a:t>
            </a:r>
            <a:endParaRPr lang="kk-KZ" b="1" dirty="0" smtClean="0">
              <a:solidFill>
                <a:srgbClr val="FF0000"/>
              </a:solidFill>
              <a:latin typeface="Times New Roman" panose="02020603050405020304" pitchFamily="18" charset="0"/>
              <a:cs typeface="Times New Roman" panose="02020603050405020304" pitchFamily="18" charset="0"/>
            </a:endParaRPr>
          </a:p>
          <a:p>
            <a:pPr>
              <a:buNone/>
            </a:pPr>
            <a:endParaRPr lang="kk-KZ" dirty="0" smtClean="0"/>
          </a:p>
        </p:txBody>
      </p:sp>
    </p:spTree>
    <p:extLst>
      <p:ext uri="{BB962C8B-B14F-4D97-AF65-F5344CB8AC3E}">
        <p14:creationId xmlns="" xmlns:p14="http://schemas.microsoft.com/office/powerpoint/2010/main" val="34544675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53388" y="231354"/>
            <a:ext cx="11567711" cy="6626646"/>
          </a:xfrm>
          <a:prstGeom prst="rect">
            <a:avLst/>
          </a:prstGeom>
        </p:spPr>
      </p:pic>
    </p:spTree>
    <p:extLst>
      <p:ext uri="{BB962C8B-B14F-4D97-AF65-F5344CB8AC3E}">
        <p14:creationId xmlns="" xmlns:p14="http://schemas.microsoft.com/office/powerpoint/2010/main" val="637863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82E3FA"/>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694063" y="1064302"/>
            <a:ext cx="10741445" cy="4931764"/>
          </a:xfrm>
        </p:spPr>
        <p:txBody>
          <a:bodyPr>
            <a:normAutofit/>
          </a:bodyPr>
          <a:lstStyle/>
          <a:p>
            <a:pPr marL="0" indent="0" algn="just">
              <a:buNone/>
            </a:pPr>
            <a:r>
              <a:rPr lang="kk-KZ" sz="3200" b="1" dirty="0" smtClean="0">
                <a:solidFill>
                  <a:srgbClr val="0070C0"/>
                </a:solidFill>
                <a:latin typeface="Times New Roman" panose="02020603050405020304" pitchFamily="18" charset="0"/>
                <a:cs typeface="Times New Roman" panose="02020603050405020304" pitchFamily="18" charset="0"/>
              </a:rPr>
              <a:t>    </a:t>
            </a:r>
            <a:r>
              <a:rPr lang="kk-KZ" sz="3200" b="1" dirty="0" smtClean="0">
                <a:solidFill>
                  <a:srgbClr val="7030A0"/>
                </a:solidFill>
                <a:latin typeface="Times New Roman" panose="02020603050405020304" pitchFamily="18" charset="0"/>
                <a:cs typeface="Times New Roman" panose="02020603050405020304" pitchFamily="18" charset="0"/>
              </a:rPr>
              <a:t>Мемлекет Басшысы Қасым-Жомарт Тоқаев Ұлттық құрылтайдың «Әділетті Қазақстан – Адал азамат» атты екінші отырысында сөйлеген сөзінде балалар арасында жалпыазаматтық және ұлттық құндылықтарды дәріптеудің маңыздылығын атап, білім беру ұйымдарындағы тәрбие ісіне ерекше назар аударуды тапсырды. Осыған орай 2023 жылы «Біртұтас тәрбие» бағдарламасы (бұдан әрі  - «Адал азамат» біртұтас тәрбие бағдарламасы, болып аталады) әзірленіп, барлық білім беру ұйымдарына енгізілді.</a:t>
            </a:r>
            <a:endParaRPr lang="ru-RU" sz="3200" b="1"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6110781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82E3FA"/>
        </a:solidFill>
        <a:effectLst/>
      </p:bgPr>
    </p:bg>
    <p:spTree>
      <p:nvGrpSpPr>
        <p:cNvPr id="1" name=""/>
        <p:cNvGrpSpPr/>
        <p:nvPr/>
      </p:nvGrpSpPr>
      <p:grpSpPr>
        <a:xfrm>
          <a:off x="0" y="0"/>
          <a:ext cx="0" cy="0"/>
          <a:chOff x="0" y="0"/>
          <a:chExt cx="0" cy="0"/>
        </a:xfrm>
      </p:grpSpPr>
      <p:sp>
        <p:nvSpPr>
          <p:cNvPr id="5" name="Объект 4"/>
          <p:cNvSpPr>
            <a:spLocks noGrp="1"/>
          </p:cNvSpPr>
          <p:nvPr>
            <p:ph idx="1"/>
          </p:nvPr>
        </p:nvSpPr>
        <p:spPr>
          <a:xfrm>
            <a:off x="838200" y="869430"/>
            <a:ext cx="10515600" cy="5307533"/>
          </a:xfrm>
        </p:spPr>
        <p:txBody>
          <a:bodyPr>
            <a:normAutofit/>
          </a:bodyPr>
          <a:lstStyle/>
          <a:p>
            <a:pPr marL="0" indent="0" algn="ctr">
              <a:buNone/>
            </a:pPr>
            <a:r>
              <a:rPr lang="kk-KZ" sz="4400" b="1" dirty="0" smtClean="0">
                <a:solidFill>
                  <a:srgbClr val="FF0000"/>
                </a:solidFill>
                <a:latin typeface="Times New Roman" panose="02020603050405020304" pitchFamily="18" charset="0"/>
                <a:cs typeface="Times New Roman" panose="02020603050405020304" pitchFamily="18" charset="0"/>
              </a:rPr>
              <a:t>Бағдарламаның мақсаты: </a:t>
            </a:r>
          </a:p>
          <a:p>
            <a:pPr marL="0" indent="0" algn="ctr">
              <a:buNone/>
            </a:pPr>
            <a:r>
              <a:rPr lang="kk-KZ" sz="4400" b="1" i="1" dirty="0" smtClean="0">
                <a:solidFill>
                  <a:srgbClr val="7030A0"/>
                </a:solidFill>
                <a:latin typeface="Times New Roman" panose="02020603050405020304" pitchFamily="18" charset="0"/>
                <a:cs typeface="Times New Roman" panose="02020603050405020304" pitchFamily="18" charset="0"/>
              </a:rPr>
              <a:t>қазақстандық мәдениет құндылықтары негізінде азаматтық жауапкершілік пен патриотизм, парасаттылық пен адалдық ,ар-ұждан, рухани-адамгершілік қасиеттерін бойына сіңірген,үйлесімді дамыған тұлға қалыптастыру</a:t>
            </a:r>
            <a:endParaRPr lang="ru-RU" sz="4400" b="1" i="1"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649480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82E3FA"/>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583894" y="299803"/>
            <a:ext cx="10961783" cy="6370820"/>
          </a:xfrm>
        </p:spPr>
        <p:txBody>
          <a:bodyPr>
            <a:normAutofit/>
          </a:bodyPr>
          <a:lstStyle/>
          <a:p>
            <a:pPr marL="0" indent="0" algn="ctr">
              <a:buNone/>
            </a:pPr>
            <a:r>
              <a:rPr lang="kk-KZ" b="1" dirty="0" smtClean="0">
                <a:solidFill>
                  <a:srgbClr val="FF0000"/>
                </a:solidFill>
                <a:latin typeface="Times New Roman" panose="02020603050405020304" pitchFamily="18" charset="0"/>
                <a:cs typeface="Times New Roman" panose="02020603050405020304" pitchFamily="18" charset="0"/>
              </a:rPr>
              <a:t>Ұлттың жаңа келбетін қалыптастыратын:</a:t>
            </a:r>
          </a:p>
          <a:p>
            <a:pPr>
              <a:buFont typeface="Wingdings" panose="05000000000000000000" pitchFamily="2" charset="2"/>
              <a:buChar char="Ø"/>
            </a:pPr>
            <a:r>
              <a:rPr lang="kk-KZ" b="1" i="1" dirty="0" smtClean="0">
                <a:solidFill>
                  <a:srgbClr val="7030A0"/>
                </a:solidFill>
                <a:latin typeface="Times New Roman" panose="02020603050405020304" pitchFamily="18" charset="0"/>
                <a:cs typeface="Times New Roman" panose="02020603050405020304" pitchFamily="18" charset="0"/>
              </a:rPr>
              <a:t>тәуелсіздік және отаншылдық</a:t>
            </a:r>
          </a:p>
          <a:p>
            <a:pPr>
              <a:buFont typeface="Wingdings" panose="05000000000000000000" pitchFamily="2" charset="2"/>
              <a:buChar char="Ø"/>
            </a:pPr>
            <a:r>
              <a:rPr lang="kk-KZ" b="1" i="1" dirty="0" smtClean="0">
                <a:solidFill>
                  <a:srgbClr val="7030A0"/>
                </a:solidFill>
                <a:latin typeface="Times New Roman" panose="02020603050405020304" pitchFamily="18" charset="0"/>
                <a:cs typeface="Times New Roman" panose="02020603050405020304" pitchFamily="18" charset="0"/>
              </a:rPr>
              <a:t>бірлік және ынтымақ</a:t>
            </a:r>
          </a:p>
          <a:p>
            <a:pPr>
              <a:buFont typeface="Wingdings" panose="05000000000000000000" pitchFamily="2" charset="2"/>
              <a:buChar char="Ø"/>
            </a:pPr>
            <a:r>
              <a:rPr lang="kk-KZ" b="1" i="1" dirty="0" smtClean="0">
                <a:solidFill>
                  <a:srgbClr val="7030A0"/>
                </a:solidFill>
                <a:latin typeface="Times New Roman" panose="02020603050405020304" pitchFamily="18" charset="0"/>
                <a:cs typeface="Times New Roman" panose="02020603050405020304" pitchFamily="18" charset="0"/>
              </a:rPr>
              <a:t>әділдік және жауапкершілік</a:t>
            </a:r>
          </a:p>
          <a:p>
            <a:pPr>
              <a:buFont typeface="Wingdings" panose="05000000000000000000" pitchFamily="2" charset="2"/>
              <a:buChar char="Ø"/>
            </a:pPr>
            <a:r>
              <a:rPr lang="kk-KZ" b="1" i="1" dirty="0" smtClean="0">
                <a:solidFill>
                  <a:srgbClr val="7030A0"/>
                </a:solidFill>
                <a:latin typeface="Times New Roman" panose="02020603050405020304" pitchFamily="18" charset="0"/>
                <a:cs typeface="Times New Roman" panose="02020603050405020304" pitchFamily="18" charset="0"/>
              </a:rPr>
              <a:t>заң және тәртіп</a:t>
            </a:r>
          </a:p>
          <a:p>
            <a:pPr>
              <a:buFont typeface="Wingdings" panose="05000000000000000000" pitchFamily="2" charset="2"/>
              <a:buChar char="Ø"/>
            </a:pPr>
            <a:r>
              <a:rPr lang="kk-KZ" b="1" i="1" dirty="0" smtClean="0">
                <a:solidFill>
                  <a:srgbClr val="7030A0"/>
                </a:solidFill>
                <a:latin typeface="Times New Roman" panose="02020603050405020304" pitchFamily="18" charset="0"/>
                <a:cs typeface="Times New Roman" panose="02020603050405020304" pitchFamily="18" charset="0"/>
              </a:rPr>
              <a:t>еңбекқорлық және кәсіби біліктілік</a:t>
            </a:r>
          </a:p>
          <a:p>
            <a:pPr>
              <a:buFont typeface="Wingdings" panose="05000000000000000000" pitchFamily="2" charset="2"/>
              <a:buChar char="Ø"/>
            </a:pPr>
            <a:r>
              <a:rPr lang="kk-KZ" b="1" i="1" dirty="0" smtClean="0">
                <a:solidFill>
                  <a:srgbClr val="7030A0"/>
                </a:solidFill>
                <a:latin typeface="Times New Roman" panose="02020603050405020304" pitchFamily="18" charset="0"/>
                <a:cs typeface="Times New Roman" panose="02020603050405020304" pitchFamily="18" charset="0"/>
              </a:rPr>
              <a:t>жасампаздық және жаңашылдық</a:t>
            </a:r>
          </a:p>
          <a:p>
            <a:pPr marL="0" indent="0">
              <a:buNone/>
            </a:pPr>
            <a:r>
              <a:rPr lang="kk-KZ" b="1" dirty="0" smtClean="0">
                <a:solidFill>
                  <a:srgbClr val="7030A0"/>
                </a:solidFill>
                <a:latin typeface="Times New Roman" panose="02020603050405020304" pitchFamily="18" charset="0"/>
                <a:cs typeface="Times New Roman" panose="02020603050405020304" pitchFamily="18" charset="0"/>
              </a:rPr>
              <a:t>Құндылықтарын саралап, бала тәрбиесіндегі басты бағдар ретінде айқындады. </a:t>
            </a:r>
          </a:p>
          <a:p>
            <a:pPr marL="0" indent="0">
              <a:buNone/>
            </a:pPr>
            <a:endParaRPr lang="kk-KZ" b="1" dirty="0" smtClean="0">
              <a:solidFill>
                <a:srgbClr val="0070C0"/>
              </a:solidFill>
              <a:latin typeface="Times New Roman" panose="02020603050405020304" pitchFamily="18" charset="0"/>
              <a:cs typeface="Times New Roman" panose="02020603050405020304" pitchFamily="18" charset="0"/>
            </a:endParaRPr>
          </a:p>
          <a:p>
            <a:pPr marL="0" indent="0">
              <a:buNone/>
            </a:pPr>
            <a:r>
              <a:rPr lang="kk-KZ" b="1" dirty="0" smtClean="0">
                <a:solidFill>
                  <a:srgbClr val="FF0000"/>
                </a:solidFill>
                <a:latin typeface="Times New Roman" panose="02020603050405020304" pitchFamily="18" charset="0"/>
                <a:cs typeface="Times New Roman" panose="02020603050405020304" pitchFamily="18" charset="0"/>
              </a:rPr>
              <a:t>Бағдарлама «Қағидамыз – әділдік, тірегіміз – жауапкершілік, мақсатымыз - өрлеу» ұстанымына негізделеді.</a:t>
            </a:r>
            <a:endParaRPr lang="ru-RU"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40184434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82E3FA"/>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672028" y="284813"/>
            <a:ext cx="10741447" cy="6370820"/>
          </a:xfrm>
        </p:spPr>
        <p:txBody>
          <a:bodyPr>
            <a:normAutofit/>
          </a:bodyPr>
          <a:lstStyle/>
          <a:p>
            <a:pPr marL="0" indent="0">
              <a:buNone/>
            </a:pPr>
            <a:r>
              <a:rPr lang="kk-KZ" b="1" dirty="0" smtClean="0">
                <a:solidFill>
                  <a:srgbClr val="7030A0"/>
                </a:solidFill>
                <a:latin typeface="Times New Roman" panose="02020603050405020304" pitchFamily="18" charset="0"/>
                <a:cs typeface="Times New Roman" panose="02020603050405020304" pitchFamily="18" charset="0"/>
              </a:rPr>
              <a:t>КҮНДЕЛІКТІ:</a:t>
            </a:r>
          </a:p>
          <a:p>
            <a:pPr algn="just">
              <a:buFont typeface="Wingdings" panose="05000000000000000000" pitchFamily="2" charset="2"/>
              <a:buChar char="Ø"/>
            </a:pPr>
            <a:r>
              <a:rPr lang="kk-KZ" b="1" dirty="0" smtClean="0">
                <a:solidFill>
                  <a:srgbClr val="FF0000"/>
                </a:solidFill>
                <a:latin typeface="Times New Roman" panose="02020603050405020304" pitchFamily="18" charset="0"/>
                <a:cs typeface="Times New Roman" panose="02020603050405020304" pitchFamily="18" charset="0"/>
              </a:rPr>
              <a:t>«Ұлттық ойын – ұлт қазынасы» </a:t>
            </a:r>
            <a:r>
              <a:rPr lang="kk-KZ" b="1" i="1" dirty="0" smtClean="0">
                <a:solidFill>
                  <a:srgbClr val="7030A0"/>
                </a:solidFill>
                <a:latin typeface="Times New Roman" panose="02020603050405020304" pitchFamily="18" charset="0"/>
                <a:cs typeface="Times New Roman" panose="02020603050405020304" pitchFamily="18" charset="0"/>
              </a:rPr>
              <a:t>- үзіліс кезінде білім алушылардың бос уақытын ойын түрінде ұйымдастыру – асық, тоғызқұмалақ, бес тас және т.б.</a:t>
            </a:r>
            <a:endParaRPr lang="ru-RU" b="1" i="1" dirty="0" smtClean="0">
              <a:solidFill>
                <a:srgbClr val="7030A0"/>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kk-KZ" b="1" dirty="0" smtClean="0">
                <a:solidFill>
                  <a:srgbClr val="FF0000"/>
                </a:solidFill>
                <a:latin typeface="Times New Roman" panose="02020603050405020304" pitchFamily="18" charset="0"/>
                <a:cs typeface="Times New Roman" panose="02020603050405020304" pitchFamily="18" charset="0"/>
              </a:rPr>
              <a:t>«Өнегелі 15 минут» </a:t>
            </a:r>
            <a:r>
              <a:rPr lang="kk-KZ" b="1" dirty="0" smtClean="0">
                <a:solidFill>
                  <a:srgbClr val="7030A0"/>
                </a:solidFill>
                <a:latin typeface="Times New Roman" panose="02020603050405020304" pitchFamily="18" charset="0"/>
                <a:cs typeface="Times New Roman" panose="02020603050405020304" pitchFamily="18" charset="0"/>
              </a:rPr>
              <a:t>- </a:t>
            </a:r>
            <a:r>
              <a:rPr lang="kk-KZ" b="1" i="1" dirty="0" smtClean="0">
                <a:solidFill>
                  <a:srgbClr val="7030A0"/>
                </a:solidFill>
                <a:latin typeface="Times New Roman" panose="02020603050405020304" pitchFamily="18" charset="0"/>
                <a:cs typeface="Times New Roman" panose="02020603050405020304" pitchFamily="18" charset="0"/>
              </a:rPr>
              <a:t>ата-аналардың баласымен мінез-құлық және адамгершілік туралы күнделікті 15 минут жеке әңгімелесуі.</a:t>
            </a:r>
          </a:p>
          <a:p>
            <a:pPr algn="just">
              <a:buFont typeface="Wingdings" panose="05000000000000000000" pitchFamily="2" charset="2"/>
              <a:buChar char="Ø"/>
            </a:pPr>
            <a:r>
              <a:rPr lang="kk-KZ" b="1" dirty="0" smtClean="0">
                <a:solidFill>
                  <a:srgbClr val="FF0000"/>
                </a:solidFill>
                <a:latin typeface="Times New Roman" panose="02020603050405020304" pitchFamily="18" charset="0"/>
                <a:cs typeface="Times New Roman" panose="02020603050405020304" pitchFamily="18" charset="0"/>
              </a:rPr>
              <a:t>«Үнемді тұтыну» </a:t>
            </a:r>
            <a:r>
              <a:rPr lang="kk-KZ" b="1" dirty="0" smtClean="0">
                <a:solidFill>
                  <a:srgbClr val="7030A0"/>
                </a:solidFill>
                <a:latin typeface="Times New Roman" panose="02020603050405020304" pitchFamily="18" charset="0"/>
                <a:cs typeface="Times New Roman" panose="02020603050405020304" pitchFamily="18" charset="0"/>
              </a:rPr>
              <a:t>- </a:t>
            </a:r>
            <a:r>
              <a:rPr lang="kk-KZ" b="1" i="1" dirty="0" smtClean="0">
                <a:solidFill>
                  <a:srgbClr val="7030A0"/>
                </a:solidFill>
                <a:latin typeface="Times New Roman" panose="02020603050405020304" pitchFamily="18" charset="0"/>
                <a:cs typeface="Times New Roman" panose="02020603050405020304" pitchFamily="18" charset="0"/>
              </a:rPr>
              <a:t>жадынамалар, нұсқаулықтар мен парақшалар арқылы суды, тамақты, знергияны және табиғи ресурстарды үнемді тұтынуды және іс- әрекет  барысында табиғи ресурстарға (су, знергия және т.б.) ұқыпты қарауды қалыптастыру.</a:t>
            </a:r>
          </a:p>
          <a:p>
            <a:pPr algn="just">
              <a:buFont typeface="Wingdings" panose="05000000000000000000" pitchFamily="2" charset="2"/>
              <a:buChar char="Ø"/>
            </a:pPr>
            <a:r>
              <a:rPr lang="kk-KZ" b="1" dirty="0" smtClean="0">
                <a:solidFill>
                  <a:srgbClr val="FF0000"/>
                </a:solidFill>
                <a:latin typeface="Times New Roman" panose="02020603050405020304" pitchFamily="18" charset="0"/>
                <a:cs typeface="Times New Roman" panose="02020603050405020304" pitchFamily="18" charset="0"/>
              </a:rPr>
              <a:t>«Күй күмбірі» </a:t>
            </a:r>
            <a:r>
              <a:rPr lang="kk-KZ" b="1" dirty="0" smtClean="0">
                <a:solidFill>
                  <a:srgbClr val="7030A0"/>
                </a:solidFill>
                <a:latin typeface="Times New Roman" panose="02020603050405020304" pitchFamily="18" charset="0"/>
                <a:cs typeface="Times New Roman" panose="02020603050405020304" pitchFamily="18" charset="0"/>
              </a:rPr>
              <a:t>- </a:t>
            </a:r>
            <a:r>
              <a:rPr lang="kk-KZ" b="1" i="1" dirty="0" smtClean="0">
                <a:solidFill>
                  <a:srgbClr val="7030A0"/>
                </a:solidFill>
                <a:latin typeface="Times New Roman" panose="02020603050405020304" pitchFamily="18" charset="0"/>
                <a:cs typeface="Times New Roman" panose="02020603050405020304" pitchFamily="18" charset="0"/>
              </a:rPr>
              <a:t>қоңыраудың орнына күйді пайдалану, сондай-ақ үлкен үзіліс кезінде арнайы күй тыңдау.</a:t>
            </a:r>
          </a:p>
          <a:p>
            <a:pPr>
              <a:buFont typeface="Wingdings" panose="05000000000000000000" pitchFamily="2" charset="2"/>
              <a:buChar char="Ø"/>
            </a:pPr>
            <a:endParaRPr lang="kk-KZ" dirty="0" smtClean="0"/>
          </a:p>
        </p:txBody>
      </p:sp>
    </p:spTree>
    <p:extLst>
      <p:ext uri="{BB962C8B-B14F-4D97-AF65-F5344CB8AC3E}">
        <p14:creationId xmlns="" xmlns:p14="http://schemas.microsoft.com/office/powerpoint/2010/main" val="32162330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82E3FA"/>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782198" y="269823"/>
            <a:ext cx="10796530" cy="6415789"/>
          </a:xfrm>
        </p:spPr>
        <p:txBody>
          <a:bodyPr>
            <a:noAutofit/>
          </a:bodyPr>
          <a:lstStyle/>
          <a:p>
            <a:pPr marL="0" indent="0">
              <a:buNone/>
            </a:pPr>
            <a:r>
              <a:rPr lang="kk-KZ" b="1" dirty="0" smtClean="0">
                <a:solidFill>
                  <a:srgbClr val="FF0000"/>
                </a:solidFill>
                <a:latin typeface="Times New Roman" panose="02020603050405020304" pitchFamily="18" charset="0"/>
                <a:cs typeface="Times New Roman" panose="02020603050405020304" pitchFamily="18" charset="0"/>
              </a:rPr>
              <a:t>Апта сайын:</a:t>
            </a:r>
          </a:p>
          <a:p>
            <a:pPr algn="just">
              <a:buFont typeface="Wingdings" panose="05000000000000000000" pitchFamily="2" charset="2"/>
              <a:buChar char="Ø"/>
            </a:pPr>
            <a:r>
              <a:rPr lang="kk-KZ" b="1" dirty="0" smtClean="0">
                <a:solidFill>
                  <a:srgbClr val="FF0000"/>
                </a:solidFill>
                <a:latin typeface="Times New Roman" panose="02020603050405020304" pitchFamily="18" charset="0"/>
                <a:cs typeface="Times New Roman" panose="02020603050405020304" pitchFamily="18" charset="0"/>
              </a:rPr>
              <a:t>«Менің Қазақстаным» </a:t>
            </a:r>
            <a:r>
              <a:rPr lang="kk-KZ" b="1" i="1" dirty="0" smtClean="0">
                <a:solidFill>
                  <a:srgbClr val="7030A0"/>
                </a:solidFill>
                <a:latin typeface="Times New Roman" panose="02020603050405020304" pitchFamily="18" charset="0"/>
                <a:cs typeface="Times New Roman" panose="02020603050405020304" pitchFamily="18" charset="0"/>
              </a:rPr>
              <a:t>- оқу аптасының басында бірінші сабақта білім алушылар Қазақстан Республикасының Әнұранын орындайды.</a:t>
            </a:r>
          </a:p>
          <a:p>
            <a:pPr algn="just">
              <a:buFont typeface="Wingdings" panose="05000000000000000000" pitchFamily="2" charset="2"/>
              <a:buChar char="Ø"/>
            </a:pPr>
            <a:r>
              <a:rPr lang="kk-KZ" b="1" dirty="0" smtClean="0">
                <a:solidFill>
                  <a:srgbClr val="FF0000"/>
                </a:solidFill>
                <a:latin typeface="Times New Roman" panose="02020603050405020304" pitchFamily="18" charset="0"/>
                <a:cs typeface="Times New Roman" panose="02020603050405020304" pitchFamily="18" charset="0"/>
              </a:rPr>
              <a:t>Аптаның дәйексөздері </a:t>
            </a:r>
            <a:r>
              <a:rPr lang="kk-KZ" b="1" i="1" dirty="0" smtClean="0">
                <a:solidFill>
                  <a:srgbClr val="7030A0"/>
                </a:solidFill>
                <a:latin typeface="Times New Roman" panose="02020603050405020304" pitchFamily="18" charset="0"/>
                <a:cs typeface="Times New Roman" panose="02020603050405020304" pitchFamily="18" charset="0"/>
              </a:rPr>
              <a:t>– бүкіл ұйымның сабақта және сабақтан тыс іс-әрекетінің  лейтмотиві ретінде қызмет ететін мақал –мәтелдер, нақыл сөздер, халық даналығы, ұлы тұлғалардың ұлағатты сөздері.</a:t>
            </a:r>
          </a:p>
          <a:p>
            <a:pPr marL="0" indent="0" algn="just">
              <a:buNone/>
            </a:pPr>
            <a:r>
              <a:rPr lang="kk-KZ" b="1" dirty="0" smtClean="0">
                <a:solidFill>
                  <a:srgbClr val="FF0000"/>
                </a:solidFill>
                <a:latin typeface="Times New Roman" panose="02020603050405020304" pitchFamily="18" charset="0"/>
                <a:cs typeface="Times New Roman" panose="02020603050405020304" pitchFamily="18" charset="0"/>
              </a:rPr>
              <a:t>Аптаның дәйексөздері ақпараттық стендтерде, </a:t>
            </a:r>
            <a:r>
              <a:rPr lang="en-US" b="1" dirty="0" smtClean="0">
                <a:solidFill>
                  <a:srgbClr val="FF0000"/>
                </a:solidFill>
                <a:latin typeface="Times New Roman" panose="02020603050405020304" pitchFamily="18" charset="0"/>
                <a:cs typeface="Times New Roman" panose="02020603050405020304" pitchFamily="18" charset="0"/>
              </a:rPr>
              <a:t>Led</a:t>
            </a:r>
            <a:r>
              <a:rPr lang="kk-KZ" b="1" dirty="0" smtClean="0">
                <a:solidFill>
                  <a:srgbClr val="FF0000"/>
                </a:solidFill>
                <a:latin typeface="Times New Roman" panose="02020603050405020304" pitchFamily="18" charset="0"/>
                <a:cs typeface="Times New Roman" panose="02020603050405020304" pitchFamily="18" charset="0"/>
              </a:rPr>
              <a:t>-экрандарда, тақталарда және т.б. </a:t>
            </a:r>
            <a:r>
              <a:rPr lang="kk-KZ" b="1" dirty="0">
                <a:solidFill>
                  <a:srgbClr val="FF0000"/>
                </a:solidFill>
                <a:latin typeface="Times New Roman" panose="02020603050405020304" pitchFamily="18" charset="0"/>
                <a:cs typeface="Times New Roman" panose="02020603050405020304" pitchFamily="18" charset="0"/>
              </a:rPr>
              <a:t>о</a:t>
            </a:r>
            <a:r>
              <a:rPr lang="kk-KZ" b="1" dirty="0" smtClean="0">
                <a:solidFill>
                  <a:srgbClr val="FF0000"/>
                </a:solidFill>
                <a:latin typeface="Times New Roman" panose="02020603050405020304" pitchFamily="18" charset="0"/>
                <a:cs typeface="Times New Roman" panose="02020603050405020304" pitchFamily="18" charset="0"/>
              </a:rPr>
              <a:t>рналастырылады.</a:t>
            </a:r>
          </a:p>
          <a:p>
            <a:pPr algn="just">
              <a:buFont typeface="Wingdings" panose="05000000000000000000" pitchFamily="2" charset="2"/>
              <a:buChar char="Ø"/>
            </a:pPr>
            <a:r>
              <a:rPr lang="kk-KZ" b="1" dirty="0" smtClean="0">
                <a:solidFill>
                  <a:srgbClr val="FF0000"/>
                </a:solidFill>
                <a:latin typeface="Times New Roman" panose="02020603050405020304" pitchFamily="18" charset="0"/>
                <a:cs typeface="Times New Roman" panose="02020603050405020304" pitchFamily="18" charset="0"/>
              </a:rPr>
              <a:t>«Қауіпсіздік сабағы» </a:t>
            </a:r>
            <a:r>
              <a:rPr lang="kk-KZ" b="1" i="1" dirty="0" smtClean="0">
                <a:solidFill>
                  <a:srgbClr val="7030A0"/>
                </a:solidFill>
                <a:latin typeface="Times New Roman" panose="02020603050405020304" pitchFamily="18" charset="0"/>
                <a:cs typeface="Times New Roman" panose="02020603050405020304" pitchFamily="18" charset="0"/>
              </a:rPr>
              <a:t>– жол қозғалысы ережелерін, өмір қауіпсіздігі негіздерін зерделеу, білім алушылардың жеке қауіпсіздігін, қауіпсіз мінез-құлқын және т.б. сақтауы туралы сынып сағаты шеңберінде 10 минут ақпарат беру, әңгіме өткізу.</a:t>
            </a:r>
          </a:p>
          <a:p>
            <a:pPr>
              <a:buFont typeface="Wingdings" panose="05000000000000000000" pitchFamily="2" charset="2"/>
              <a:buChar char="Ø"/>
            </a:pPr>
            <a:r>
              <a:rPr lang="kk-KZ"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3803163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82E3FA"/>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837281" y="404734"/>
            <a:ext cx="10741447" cy="6325850"/>
          </a:xfrm>
        </p:spPr>
        <p:txBody>
          <a:bodyPr>
            <a:normAutofit/>
          </a:bodyPr>
          <a:lstStyle/>
          <a:p>
            <a:pPr marL="0" indent="0" algn="ctr">
              <a:buNone/>
            </a:pPr>
            <a:r>
              <a:rPr lang="kk-KZ" b="1" dirty="0" smtClean="0">
                <a:solidFill>
                  <a:srgbClr val="FF0000"/>
                </a:solidFill>
                <a:latin typeface="Times New Roman" panose="02020603050405020304" pitchFamily="18" charset="0"/>
                <a:cs typeface="Times New Roman" panose="02020603050405020304" pitchFamily="18" charset="0"/>
              </a:rPr>
              <a:t>Ай сайын өткізілетін тұрақты іс-шаралар білім алушылардың біртұтас тұлғасын қалыптастыруға бағытталуы тиіс: </a:t>
            </a:r>
          </a:p>
          <a:p>
            <a:pPr algn="just">
              <a:buFont typeface="Wingdings" panose="05000000000000000000" pitchFamily="2" charset="2"/>
              <a:buChar char="Ø"/>
            </a:pPr>
            <a:r>
              <a:rPr lang="kk-KZ" b="1" dirty="0" smtClean="0">
                <a:solidFill>
                  <a:srgbClr val="0070C0"/>
                </a:solidFill>
                <a:latin typeface="Times New Roman" panose="02020603050405020304" pitchFamily="18" charset="0"/>
                <a:cs typeface="Times New Roman" panose="02020603050405020304" pitchFamily="18" charset="0"/>
              </a:rPr>
              <a:t>Қыркүйек </a:t>
            </a:r>
            <a:r>
              <a:rPr lang="kk-KZ" b="1" i="1" dirty="0" smtClean="0">
                <a:solidFill>
                  <a:srgbClr val="7030A0"/>
                </a:solidFill>
                <a:latin typeface="Times New Roman" panose="02020603050405020304" pitchFamily="18" charset="0"/>
                <a:cs typeface="Times New Roman" panose="02020603050405020304" pitchFamily="18" charset="0"/>
              </a:rPr>
              <a:t>– еңбекқорлық және кәсіби біліктілік айы;</a:t>
            </a:r>
          </a:p>
          <a:p>
            <a:pPr algn="just">
              <a:buFont typeface="Wingdings" panose="05000000000000000000" pitchFamily="2" charset="2"/>
              <a:buChar char="Ø"/>
            </a:pPr>
            <a:r>
              <a:rPr lang="kk-KZ" b="1" dirty="0" smtClean="0">
                <a:solidFill>
                  <a:srgbClr val="0070C0"/>
                </a:solidFill>
                <a:latin typeface="Times New Roman" panose="02020603050405020304" pitchFamily="18" charset="0"/>
                <a:cs typeface="Times New Roman" panose="02020603050405020304" pitchFamily="18" charset="0"/>
              </a:rPr>
              <a:t>Қазан айы </a:t>
            </a:r>
            <a:r>
              <a:rPr lang="kk-KZ" b="1" i="1" dirty="0" smtClean="0">
                <a:solidFill>
                  <a:srgbClr val="7030A0"/>
                </a:solidFill>
                <a:latin typeface="Times New Roman" panose="02020603050405020304" pitchFamily="18" charset="0"/>
                <a:cs typeface="Times New Roman" panose="02020603050405020304" pitchFamily="18" charset="0"/>
              </a:rPr>
              <a:t>– тәуелсіздік және отаншылдық айы;</a:t>
            </a:r>
          </a:p>
          <a:p>
            <a:pPr algn="just">
              <a:buFont typeface="Wingdings" panose="05000000000000000000" pitchFamily="2" charset="2"/>
              <a:buChar char="Ø"/>
            </a:pPr>
            <a:r>
              <a:rPr lang="kk-KZ" b="1" dirty="0" smtClean="0">
                <a:solidFill>
                  <a:srgbClr val="0070C0"/>
                </a:solidFill>
                <a:latin typeface="Times New Roman" panose="02020603050405020304" pitchFamily="18" charset="0"/>
                <a:cs typeface="Times New Roman" panose="02020603050405020304" pitchFamily="18" charset="0"/>
              </a:rPr>
              <a:t>Қараша айы </a:t>
            </a:r>
            <a:r>
              <a:rPr lang="kk-KZ" b="1" i="1" dirty="0" smtClean="0">
                <a:solidFill>
                  <a:srgbClr val="7030A0"/>
                </a:solidFill>
                <a:latin typeface="Times New Roman" panose="02020603050405020304" pitchFamily="18" charset="0"/>
                <a:cs typeface="Times New Roman" panose="02020603050405020304" pitchFamily="18" charset="0"/>
              </a:rPr>
              <a:t>– әділдік және жауапкершілік айы;</a:t>
            </a:r>
          </a:p>
          <a:p>
            <a:pPr algn="just">
              <a:buFont typeface="Wingdings" panose="05000000000000000000" pitchFamily="2" charset="2"/>
              <a:buChar char="Ø"/>
            </a:pPr>
            <a:r>
              <a:rPr lang="kk-KZ" b="1" dirty="0" smtClean="0">
                <a:solidFill>
                  <a:srgbClr val="0070C0"/>
                </a:solidFill>
                <a:latin typeface="Times New Roman" panose="02020603050405020304" pitchFamily="18" charset="0"/>
                <a:cs typeface="Times New Roman" panose="02020603050405020304" pitchFamily="18" charset="0"/>
              </a:rPr>
              <a:t>Желтоқсан</a:t>
            </a:r>
            <a:r>
              <a:rPr lang="kk-KZ" dirty="0" smtClean="0">
                <a:latin typeface="Times New Roman" panose="02020603050405020304" pitchFamily="18" charset="0"/>
                <a:cs typeface="Times New Roman" panose="02020603050405020304" pitchFamily="18" charset="0"/>
              </a:rPr>
              <a:t> </a:t>
            </a:r>
            <a:r>
              <a:rPr lang="kk-KZ" b="1" i="1" dirty="0" smtClean="0">
                <a:solidFill>
                  <a:srgbClr val="7030A0"/>
                </a:solidFill>
                <a:latin typeface="Times New Roman" panose="02020603050405020304" pitchFamily="18" charset="0"/>
                <a:cs typeface="Times New Roman" panose="02020603050405020304" pitchFamily="18" charset="0"/>
              </a:rPr>
              <a:t>– бірлік және ынтымақ айы;</a:t>
            </a:r>
          </a:p>
          <a:p>
            <a:pPr algn="just">
              <a:buFont typeface="Wingdings" panose="05000000000000000000" pitchFamily="2" charset="2"/>
              <a:buChar char="Ø"/>
            </a:pPr>
            <a:r>
              <a:rPr lang="kk-KZ" b="1" dirty="0" smtClean="0">
                <a:solidFill>
                  <a:srgbClr val="0070C0"/>
                </a:solidFill>
                <a:latin typeface="Times New Roman" panose="02020603050405020304" pitchFamily="18" charset="0"/>
                <a:cs typeface="Times New Roman" panose="02020603050405020304" pitchFamily="18" charset="0"/>
              </a:rPr>
              <a:t>Қаңтар </a:t>
            </a:r>
            <a:r>
              <a:rPr lang="kk-KZ" b="1" i="1" dirty="0" smtClean="0">
                <a:solidFill>
                  <a:srgbClr val="7030A0"/>
                </a:solidFill>
                <a:latin typeface="Times New Roman" panose="02020603050405020304" pitchFamily="18" charset="0"/>
                <a:cs typeface="Times New Roman" panose="02020603050405020304" pitchFamily="18" charset="0"/>
              </a:rPr>
              <a:t>– заң және тәртіп айы;</a:t>
            </a:r>
          </a:p>
          <a:p>
            <a:pPr algn="just">
              <a:buFont typeface="Wingdings" panose="05000000000000000000" pitchFamily="2" charset="2"/>
              <a:buChar char="Ø"/>
            </a:pPr>
            <a:r>
              <a:rPr lang="kk-KZ" b="1" dirty="0" smtClean="0">
                <a:solidFill>
                  <a:srgbClr val="0070C0"/>
                </a:solidFill>
                <a:latin typeface="Times New Roman" panose="02020603050405020304" pitchFamily="18" charset="0"/>
                <a:cs typeface="Times New Roman" panose="02020603050405020304" pitchFamily="18" charset="0"/>
              </a:rPr>
              <a:t>Ақпан </a:t>
            </a:r>
            <a:r>
              <a:rPr lang="kk-KZ" b="1" i="1" dirty="0" smtClean="0">
                <a:solidFill>
                  <a:srgbClr val="7030A0"/>
                </a:solidFill>
                <a:latin typeface="Times New Roman" panose="02020603050405020304" pitchFamily="18" charset="0"/>
                <a:cs typeface="Times New Roman" panose="02020603050405020304" pitchFamily="18" charset="0"/>
              </a:rPr>
              <a:t>– жасампаздық және жаңашылдық айы;</a:t>
            </a:r>
          </a:p>
          <a:p>
            <a:pPr algn="just">
              <a:buFont typeface="Wingdings" panose="05000000000000000000" pitchFamily="2" charset="2"/>
              <a:buChar char="Ø"/>
            </a:pPr>
            <a:r>
              <a:rPr lang="kk-KZ" b="1" dirty="0" smtClean="0">
                <a:solidFill>
                  <a:srgbClr val="0070C0"/>
                </a:solidFill>
                <a:latin typeface="Times New Roman" panose="02020603050405020304" pitchFamily="18" charset="0"/>
                <a:cs typeface="Times New Roman" panose="02020603050405020304" pitchFamily="18" charset="0"/>
              </a:rPr>
              <a:t>Наурыз </a:t>
            </a:r>
            <a:r>
              <a:rPr lang="kk-KZ" b="1" i="1" dirty="0" smtClean="0">
                <a:solidFill>
                  <a:srgbClr val="7030A0"/>
                </a:solidFill>
                <a:latin typeface="Times New Roman" panose="02020603050405020304" pitchFamily="18" charset="0"/>
                <a:cs typeface="Times New Roman" panose="02020603050405020304" pitchFamily="18" charset="0"/>
              </a:rPr>
              <a:t>- тәуелсіздік және отаншылдық айы;</a:t>
            </a:r>
          </a:p>
          <a:p>
            <a:pPr algn="just">
              <a:buFont typeface="Wingdings" panose="05000000000000000000" pitchFamily="2" charset="2"/>
              <a:buChar char="Ø"/>
            </a:pPr>
            <a:r>
              <a:rPr lang="kk-KZ" b="1" dirty="0" smtClean="0">
                <a:solidFill>
                  <a:srgbClr val="0070C0"/>
                </a:solidFill>
                <a:latin typeface="Times New Roman" panose="02020603050405020304" pitchFamily="18" charset="0"/>
                <a:cs typeface="Times New Roman" panose="02020603050405020304" pitchFamily="18" charset="0"/>
              </a:rPr>
              <a:t>Сәуір </a:t>
            </a:r>
            <a:r>
              <a:rPr lang="kk-KZ" b="1" i="1" dirty="0" smtClean="0">
                <a:solidFill>
                  <a:srgbClr val="7030A0"/>
                </a:solidFill>
                <a:latin typeface="Times New Roman" panose="02020603050405020304" pitchFamily="18" charset="0"/>
                <a:cs typeface="Times New Roman" panose="02020603050405020304" pitchFamily="18" charset="0"/>
              </a:rPr>
              <a:t>- еңбекқорлық және кәсіби біліктілік айы;</a:t>
            </a:r>
          </a:p>
          <a:p>
            <a:pPr algn="just">
              <a:buFont typeface="Wingdings" panose="05000000000000000000" pitchFamily="2" charset="2"/>
              <a:buChar char="Ø"/>
            </a:pPr>
            <a:r>
              <a:rPr lang="kk-KZ" b="1" dirty="0" smtClean="0">
                <a:solidFill>
                  <a:srgbClr val="0070C0"/>
                </a:solidFill>
                <a:latin typeface="Times New Roman" panose="02020603050405020304" pitchFamily="18" charset="0"/>
                <a:cs typeface="Times New Roman" panose="02020603050405020304" pitchFamily="18" charset="0"/>
              </a:rPr>
              <a:t>Мамыр </a:t>
            </a:r>
            <a:r>
              <a:rPr lang="kk-KZ" b="1" i="1" dirty="0" smtClean="0">
                <a:solidFill>
                  <a:srgbClr val="7030A0"/>
                </a:solidFill>
                <a:latin typeface="Times New Roman" panose="02020603050405020304" pitchFamily="18" charset="0"/>
                <a:cs typeface="Times New Roman" panose="02020603050405020304" pitchFamily="18" charset="0"/>
              </a:rPr>
              <a:t>- бірлік және ынтымақ айы;</a:t>
            </a:r>
          </a:p>
          <a:p>
            <a:pPr>
              <a:buFontTx/>
              <a:buChar char="-"/>
            </a:pPr>
            <a:endParaRPr lang="kk-KZ" dirty="0" smtClean="0"/>
          </a:p>
          <a:p>
            <a:pPr>
              <a:buFontTx/>
              <a:buChar char="-"/>
            </a:pPr>
            <a:endParaRPr lang="ru-RU" dirty="0"/>
          </a:p>
        </p:txBody>
      </p:sp>
    </p:spTree>
    <p:extLst>
      <p:ext uri="{BB962C8B-B14F-4D97-AF65-F5344CB8AC3E}">
        <p14:creationId xmlns="" xmlns:p14="http://schemas.microsoft.com/office/powerpoint/2010/main" val="34544675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82E3FA"/>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449705" y="404734"/>
            <a:ext cx="11572406" cy="6325850"/>
          </a:xfrm>
        </p:spPr>
        <p:txBody>
          <a:bodyPr>
            <a:normAutofit/>
          </a:bodyPr>
          <a:lstStyle/>
          <a:p>
            <a:pPr marL="0" indent="0" algn="ctr">
              <a:buNone/>
            </a:pPr>
            <a:endParaRPr lang="kk-KZ" b="1" dirty="0" smtClean="0">
              <a:solidFill>
                <a:srgbClr val="FF0000"/>
              </a:solidFill>
              <a:latin typeface="Times New Roman" panose="02020603050405020304" pitchFamily="18" charset="0"/>
              <a:cs typeface="Times New Roman" panose="02020603050405020304" pitchFamily="18" charset="0"/>
            </a:endParaRPr>
          </a:p>
          <a:p>
            <a:pPr>
              <a:buNone/>
            </a:pPr>
            <a:endParaRPr lang="kk-KZ" dirty="0" smtClean="0"/>
          </a:p>
          <a:p>
            <a:pPr>
              <a:buFontTx/>
              <a:buChar char="-"/>
            </a:pPr>
            <a:endParaRPr lang="ru-RU" dirty="0"/>
          </a:p>
        </p:txBody>
      </p:sp>
      <p:graphicFrame>
        <p:nvGraphicFramePr>
          <p:cNvPr id="6" name="Таблица 5"/>
          <p:cNvGraphicFramePr>
            <a:graphicFrameLocks noGrp="1"/>
          </p:cNvGraphicFramePr>
          <p:nvPr/>
        </p:nvGraphicFramePr>
        <p:xfrm>
          <a:off x="859316" y="719668"/>
          <a:ext cx="10311788" cy="5009102"/>
        </p:xfrm>
        <a:graphic>
          <a:graphicData uri="http://schemas.openxmlformats.org/drawingml/2006/table">
            <a:tbl>
              <a:tblPr firstRow="1" bandRow="1">
                <a:tableStyleId>{5C22544A-7EE6-4342-B048-85BDC9FD1C3A}</a:tableStyleId>
              </a:tblPr>
              <a:tblGrid>
                <a:gridCol w="10311788"/>
              </a:tblGrid>
              <a:tr h="715586">
                <a:tc>
                  <a:txBody>
                    <a:bodyPr/>
                    <a:lstStyle/>
                    <a:p>
                      <a:r>
                        <a:rPr lang="kk-KZ" dirty="0" smtClean="0"/>
                        <a:t>Жаңа оқу жылында ЯБағдарлама аясында ұсынылған 6 әлеуметтік </a:t>
                      </a:r>
                      <a:r>
                        <a:rPr lang="kk-KZ" baseline="0" dirty="0" smtClean="0"/>
                        <a:t> жобалары және алдын алу шаралары бойынша жұмыстар қайтав жалғасын табады:</a:t>
                      </a:r>
                      <a:endParaRPr lang="ru-RU" dirty="0"/>
                    </a:p>
                  </a:txBody>
                  <a:tcPr/>
                </a:tc>
              </a:tr>
              <a:tr h="715586">
                <a:tc>
                  <a:txBody>
                    <a:bodyPr/>
                    <a:lstStyle/>
                    <a:p>
                      <a:r>
                        <a:rPr lang="kk-KZ" dirty="0" smtClean="0"/>
                        <a:t>Қамқор-әлеуметтік</a:t>
                      </a:r>
                      <a:r>
                        <a:rPr lang="kk-KZ" baseline="0" dirty="0" smtClean="0"/>
                        <a:t> жобаларды жүзеге асыру арқылы құндылықтарды дәріптеу</a:t>
                      </a:r>
                      <a:endParaRPr lang="ru-RU" dirty="0"/>
                    </a:p>
                  </a:txBody>
                  <a:tcPr/>
                </a:tc>
              </a:tr>
              <a:tr h="715586">
                <a:tc>
                  <a:txBody>
                    <a:bodyPr/>
                    <a:lstStyle/>
                    <a:p>
                      <a:r>
                        <a:rPr lang="kk-KZ" dirty="0" smtClean="0"/>
                        <a:t>Еңбегі адал жас өрен-білім алушылардың әртүрлі мамандыққа дешген</a:t>
                      </a:r>
                      <a:r>
                        <a:rPr lang="kk-KZ" baseline="0" dirty="0" smtClean="0"/>
                        <a:t> қызығушылығын арттыру және еңбекқорлық идеясын насихаттау</a:t>
                      </a:r>
                      <a:endParaRPr lang="ru-RU" dirty="0"/>
                    </a:p>
                  </a:txBody>
                  <a:tcPr/>
                </a:tc>
              </a:tr>
              <a:tr h="715586">
                <a:tc>
                  <a:txBody>
                    <a:bodyPr/>
                    <a:lstStyle/>
                    <a:p>
                      <a:r>
                        <a:rPr lang="en-US" dirty="0" smtClean="0"/>
                        <a:t>SMART</a:t>
                      </a:r>
                      <a:r>
                        <a:rPr lang="en-US" baseline="0" dirty="0" smtClean="0"/>
                        <a:t> BALA</a:t>
                      </a:r>
                      <a:r>
                        <a:rPr lang="kk-KZ" dirty="0" smtClean="0"/>
                        <a:t>- Инновациялық жобалар конкурсы арқылы құндылықтарға бағыттау</a:t>
                      </a:r>
                      <a:endParaRPr lang="ru-RU" dirty="0"/>
                    </a:p>
                  </a:txBody>
                  <a:tcPr/>
                </a:tc>
              </a:tr>
              <a:tr h="715586">
                <a:tc>
                  <a:txBody>
                    <a:bodyPr/>
                    <a:lstStyle/>
                    <a:p>
                      <a:r>
                        <a:rPr lang="kk-KZ" dirty="0" smtClean="0"/>
                        <a:t>Ұшқыр ой алаңы- тақырыптық</a:t>
                      </a:r>
                      <a:r>
                        <a:rPr lang="kk-KZ" baseline="0" dirty="0" smtClean="0"/>
                        <a:t> талқылау арқылы құндылықтарды дәріптеу</a:t>
                      </a:r>
                      <a:endParaRPr lang="ru-RU" dirty="0"/>
                    </a:p>
                  </a:txBody>
                  <a:tcPr/>
                </a:tc>
              </a:tr>
              <a:tr h="715586">
                <a:tc>
                  <a:txBody>
                    <a:bodyPr/>
                    <a:lstStyle/>
                    <a:p>
                      <a:r>
                        <a:rPr lang="kk-KZ" dirty="0" smtClean="0"/>
                        <a:t>Балалар кітапханасы-кітап оқуға</a:t>
                      </a:r>
                      <a:r>
                        <a:rPr lang="kk-KZ" baseline="0" dirty="0" smtClean="0"/>
                        <a:t> және білім алуға қызығушылықты қалыптастыру</a:t>
                      </a:r>
                      <a:endParaRPr lang="ru-RU" dirty="0"/>
                    </a:p>
                  </a:txBody>
                  <a:tcPr/>
                </a:tc>
              </a:tr>
              <a:tr h="715586">
                <a:tc>
                  <a:txBody>
                    <a:bodyPr/>
                    <a:lstStyle/>
                    <a:p>
                      <a:r>
                        <a:rPr lang="kk-KZ" dirty="0" smtClean="0"/>
                        <a:t>Шабыт жобасы-әртүрлі өнер, фестиваль</a:t>
                      </a:r>
                      <a:r>
                        <a:rPr lang="kk-KZ" baseline="0" dirty="0" smtClean="0"/>
                        <a:t> мен байқаулар арқылы қызығушылықты қалыптастыру</a:t>
                      </a:r>
                      <a:r>
                        <a:rPr lang="kk-KZ" dirty="0" smtClean="0"/>
                        <a:t> </a:t>
                      </a:r>
                      <a:endParaRPr lang="ru-RU" dirty="0"/>
                    </a:p>
                  </a:txBody>
                  <a:tcPr/>
                </a:tc>
              </a:tr>
            </a:tbl>
          </a:graphicData>
        </a:graphic>
      </p:graphicFrame>
    </p:spTree>
    <p:extLst>
      <p:ext uri="{BB962C8B-B14F-4D97-AF65-F5344CB8AC3E}">
        <p14:creationId xmlns="" xmlns:p14="http://schemas.microsoft.com/office/powerpoint/2010/main" val="345446754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151</TotalTime>
  <Words>552</Words>
  <Application>Microsoft Office PowerPoint</Application>
  <PresentationFormat>Произвольный</PresentationFormat>
  <Paragraphs>46</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User</cp:lastModifiedBy>
  <cp:revision>19</cp:revision>
  <dcterms:created xsi:type="dcterms:W3CDTF">2025-08-24T07:45:26Z</dcterms:created>
  <dcterms:modified xsi:type="dcterms:W3CDTF">2025-08-25T09:17:10Z</dcterms:modified>
</cp:coreProperties>
</file>