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4">
  <p:sldMasterIdLst>
    <p:sldMasterId id="2147483671" r:id="rId1"/>
  </p:sldMasterIdLst>
  <p:notesMasterIdLst>
    <p:notesMasterId r:id="rId9"/>
  </p:notesMasterIdLst>
  <p:sldIdLst>
    <p:sldId id="283" r:id="rId2"/>
    <p:sldId id="281" r:id="rId3"/>
    <p:sldId id="275" r:id="rId4"/>
    <p:sldId id="282" r:id="rId5"/>
    <p:sldId id="278" r:id="rId6"/>
    <p:sldId id="280" r:id="rId7"/>
    <p:sldId id="277" r:id="rId8"/>
  </p:sldIdLst>
  <p:sldSz cx="12192000" cy="6858000"/>
  <p:notesSz cx="6761163" cy="988218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Quattrocento Sans" panose="020B0604020202020204" pitchFamily="3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D02041-B52C-4DD9-A68C-048C5E8747D6}">
  <a:tblStyle styleId="{9AD02041-B52C-4DD9-A68C-048C5E8747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98F73E-501D-4AE1-933A-061209AB6C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B00C8A-415F-4389-B908-16440EA4FB74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/>
        <p:guide pos="52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1489" y="4694040"/>
            <a:ext cx="4958186" cy="4446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8" rIns="90840" bIns="4540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190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 и объект">
  <p:cSld name="1_Заголовок и объек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E4479-1E0F-3C32-8E38-0353759CC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7" t="18008" r="24063" b="3957"/>
          <a:stretch/>
        </p:blipFill>
        <p:spPr>
          <a:xfrm>
            <a:off x="1570009" y="98848"/>
            <a:ext cx="8781690" cy="66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C4F6F-2E0E-B4AD-2D1F-7BE0B0CE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12" y="-2343"/>
            <a:ext cx="10515600" cy="7908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Варианты тематик занятий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166B0-665E-E93D-380A-FC0D1B7DEFBD}"/>
              </a:ext>
            </a:extLst>
          </p:cNvPr>
          <p:cNvSpPr txBox="1"/>
          <p:nvPr/>
        </p:nvSpPr>
        <p:spPr>
          <a:xfrm>
            <a:off x="257355" y="3503235"/>
            <a:ext cx="2526102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Дошкольные организации:</a:t>
            </a:r>
            <a:b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Безопасный детский сад.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Мир вокруг нас.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Мир природы.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Техника и мы.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Я и окружающая среда.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Я и взрослый мир.</a:t>
            </a:r>
            <a:b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BE621-2B92-ABB2-25B8-2084C9A42A8D}"/>
              </a:ext>
            </a:extLst>
          </p:cNvPr>
          <p:cNvSpPr txBox="1"/>
          <p:nvPr/>
        </p:nvSpPr>
        <p:spPr>
          <a:xfrm>
            <a:off x="3046921" y="1568667"/>
            <a:ext cx="2929029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br>
              <a:rPr lang="ru-RU" dirty="0"/>
            </a:br>
            <a:r>
              <a:rPr lang="ru-RU" sz="1800" b="1" dirty="0"/>
              <a:t>Начальная школа:</a:t>
            </a:r>
            <a:br>
              <a:rPr lang="ru-RU" sz="1800" b="1" dirty="0"/>
            </a:br>
            <a:r>
              <a:rPr lang="ru-RU" sz="1800" dirty="0"/>
              <a:t>1. Как защитить себя от возможных угроз.</a:t>
            </a:r>
            <a:br>
              <a:rPr lang="ru-RU" sz="1800" dirty="0"/>
            </a:br>
            <a:r>
              <a:rPr lang="ru-RU" sz="1800" dirty="0"/>
              <a:t>2. Действия при обнаружении подозрительного предмета.</a:t>
            </a:r>
            <a:br>
              <a:rPr lang="ru-RU" sz="1800" dirty="0"/>
            </a:br>
            <a:r>
              <a:rPr lang="ru-RU" sz="1800" dirty="0"/>
              <a:t>3. Правила поведения детей при угрозе терроризма (совершенном теракте).</a:t>
            </a:r>
            <a:br>
              <a:rPr lang="ru-RU" sz="1800" dirty="0"/>
            </a:br>
            <a:r>
              <a:rPr lang="ru-RU" sz="1800" dirty="0"/>
              <a:t>4. Что нужно знать о терроризме?</a:t>
            </a:r>
            <a:br>
              <a:rPr lang="ru-RU" sz="1800" dirty="0"/>
            </a:br>
            <a:r>
              <a:rPr lang="ru-RU" sz="1800" dirty="0"/>
              <a:t>5. Почему важно знать правила безопасного поведения.</a:t>
            </a:r>
            <a:br>
              <a:rPr lang="ru-RU" sz="1800" dirty="0"/>
            </a:br>
            <a:r>
              <a:rPr lang="ru-RU" sz="1800" dirty="0"/>
              <a:t>6. Безопасная школа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B85AA-3E4D-306D-492C-0135C3A207C9}"/>
              </a:ext>
            </a:extLst>
          </p:cNvPr>
          <p:cNvSpPr txBox="1"/>
          <p:nvPr/>
        </p:nvSpPr>
        <p:spPr>
          <a:xfrm>
            <a:off x="6144884" y="1388496"/>
            <a:ext cx="2770876" cy="5289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dirty="0"/>
            </a:br>
            <a:r>
              <a:rPr lang="ru-RU" sz="1800" b="1" dirty="0"/>
              <a:t>Основная средняя школа:</a:t>
            </a:r>
            <a:br>
              <a:rPr lang="ru-RU" sz="1800" b="1" dirty="0"/>
            </a:br>
            <a:r>
              <a:rPr lang="ru-RU" sz="1800" dirty="0"/>
              <a:t>1. Как отличать нестандартное поведение посторонних лиц.</a:t>
            </a:r>
            <a:br>
              <a:rPr lang="ru-RU" sz="1800" dirty="0"/>
            </a:br>
            <a:r>
              <a:rPr lang="ru-RU" sz="1800" dirty="0"/>
              <a:t>2. "Терроризм: его истоки и последствия".</a:t>
            </a:r>
          </a:p>
          <a:p>
            <a:r>
              <a:rPr lang="ru-RU" sz="1800" dirty="0"/>
              <a:t>3. Терроризм – угроза обществу.</a:t>
            </a:r>
            <a:br>
              <a:rPr lang="ru-RU" sz="1800" dirty="0"/>
            </a:br>
            <a:r>
              <a:rPr lang="ru-RU" sz="1800" dirty="0"/>
              <a:t>4. Меры безопасности в школах.</a:t>
            </a:r>
            <a:br>
              <a:rPr lang="ru-RU" sz="1800" dirty="0"/>
            </a:br>
            <a:r>
              <a:rPr lang="ru-RU" sz="1800" dirty="0"/>
              <a:t>5. Правила поведения при угрозе терроризма (совершенном теракте).</a:t>
            </a:r>
            <a:br>
              <a:rPr lang="ru-RU" sz="1800" dirty="0"/>
            </a:br>
            <a:r>
              <a:rPr lang="ru-RU" sz="1800" dirty="0"/>
              <a:t>6. Защита от терроризма.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47E3-A3ED-0AC9-63E7-1C994C490D77}"/>
              </a:ext>
            </a:extLst>
          </p:cNvPr>
          <p:cNvSpPr txBox="1"/>
          <p:nvPr/>
        </p:nvSpPr>
        <p:spPr>
          <a:xfrm>
            <a:off x="9140724" y="914240"/>
            <a:ext cx="2770876" cy="5932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dirty="0"/>
            </a:br>
            <a:r>
              <a:rPr lang="ru-RU" sz="1800" b="1" dirty="0"/>
              <a:t>Средняя школа:</a:t>
            </a:r>
            <a:br>
              <a:rPr lang="ru-RU" sz="1800" b="1" dirty="0"/>
            </a:br>
            <a:r>
              <a:rPr lang="ru-RU" sz="1800" dirty="0"/>
              <a:t>1. Правила безопасного поведения</a:t>
            </a:r>
            <a:br>
              <a:rPr lang="ru-RU" sz="1800" dirty="0"/>
            </a:br>
            <a:r>
              <a:rPr lang="ru-RU" sz="1800" dirty="0"/>
              <a:t>2. Современный терроризм и борьба с ним.</a:t>
            </a:r>
            <a:br>
              <a:rPr lang="ru-RU" sz="1800" dirty="0"/>
            </a:br>
            <a:r>
              <a:rPr lang="ru-RU" sz="1800" dirty="0"/>
              <a:t>3. Антитеррористическая безопасность в школе.</a:t>
            </a:r>
            <a:br>
              <a:rPr lang="ru-RU" sz="1800" dirty="0"/>
            </a:br>
            <a:r>
              <a:rPr lang="ru-RU" sz="1800" dirty="0"/>
              <a:t>4. О повышении бдительности и мерах по предупреждению террористических актов</a:t>
            </a:r>
            <a:br>
              <a:rPr lang="ru-RU" sz="1800" dirty="0"/>
            </a:br>
            <a:r>
              <a:rPr lang="ru-RU" sz="1800" dirty="0"/>
              <a:t>на объектах.</a:t>
            </a:r>
            <a:br>
              <a:rPr lang="ru-RU" sz="1800" dirty="0"/>
            </a:br>
            <a:r>
              <a:rPr lang="ru-RU" sz="1800" dirty="0"/>
              <a:t>5. Защита от терроризма.</a:t>
            </a:r>
            <a:br>
              <a:rPr lang="ru-RU" sz="1800" dirty="0"/>
            </a:br>
            <a:r>
              <a:rPr lang="ru-RU" sz="1800" dirty="0"/>
              <a:t>6. Правила поведения, обучающихся при совершенном те</a:t>
            </a:r>
            <a:r>
              <a:rPr lang="kk-KZ" sz="1800" dirty="0"/>
              <a:t>ракте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1904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354" y="0"/>
            <a:ext cx="1099584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215" algn="ctr">
              <a:lnSpc>
                <a:spcPct val="100000"/>
              </a:lnSpc>
              <a:spcBef>
                <a:spcPts val="100"/>
              </a:spcBef>
              <a:tabLst>
                <a:tab pos="3824604" algn="l"/>
              </a:tabLst>
            </a:pPr>
            <a:r>
              <a:rPr lang="ru-RU" sz="14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АЛГОРИТМ </a:t>
            </a:r>
            <a:br>
              <a:rPr lang="ru-RU" sz="14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действий сотрудников, обучающихся и воспитанников организаций образования при возникновении чрезвычайных ситуаций техногенного характера и угрозы совершения акта терроризма</a:t>
            </a:r>
            <a:br>
              <a:rPr lang="ru-RU" sz="1400" b="1" dirty="0">
                <a:solidFill>
                  <a:schemeClr val="l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endParaRPr lang="ru-RU" sz="1400" b="1" dirty="0">
              <a:solidFill>
                <a:schemeClr val="lt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267600" y="2403566"/>
            <a:ext cx="11747739" cy="59689"/>
          </a:xfrm>
          <a:custGeom>
            <a:avLst/>
            <a:gdLst/>
            <a:ahLst/>
            <a:cxnLst/>
            <a:rect l="l" t="t" r="r" b="b"/>
            <a:pathLst>
              <a:path w="5668010" h="231775">
                <a:moveTo>
                  <a:pt x="375653" y="0"/>
                </a:moveTo>
                <a:lnTo>
                  <a:pt x="0" y="0"/>
                </a:lnTo>
                <a:lnTo>
                  <a:pt x="0" y="231470"/>
                </a:lnTo>
                <a:lnTo>
                  <a:pt x="375653" y="231470"/>
                </a:lnTo>
                <a:lnTo>
                  <a:pt x="375653" y="0"/>
                </a:lnTo>
                <a:close/>
              </a:path>
              <a:path w="5668010" h="231775">
                <a:moveTo>
                  <a:pt x="5667514" y="0"/>
                </a:moveTo>
                <a:lnTo>
                  <a:pt x="5667514" y="0"/>
                </a:lnTo>
                <a:lnTo>
                  <a:pt x="375666" y="0"/>
                </a:lnTo>
                <a:lnTo>
                  <a:pt x="375666" y="231470"/>
                </a:lnTo>
                <a:lnTo>
                  <a:pt x="5667514" y="231470"/>
                </a:lnTo>
                <a:lnTo>
                  <a:pt x="566751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260" y="2553420"/>
            <a:ext cx="2680446" cy="3094346"/>
          </a:xfrm>
          <a:custGeom>
            <a:avLst/>
            <a:gdLst/>
            <a:ahLst/>
            <a:cxnLst/>
            <a:rect l="l" t="t" r="r" b="b"/>
            <a:pathLst>
              <a:path w="5017134" h="558164">
                <a:moveTo>
                  <a:pt x="0" y="92963"/>
                </a:moveTo>
                <a:lnTo>
                  <a:pt x="7305" y="56776"/>
                </a:lnTo>
                <a:lnTo>
                  <a:pt x="27227" y="27227"/>
                </a:lnTo>
                <a:lnTo>
                  <a:pt x="56776" y="7305"/>
                </a:lnTo>
                <a:lnTo>
                  <a:pt x="92964" y="0"/>
                </a:lnTo>
                <a:lnTo>
                  <a:pt x="4924044" y="0"/>
                </a:lnTo>
                <a:lnTo>
                  <a:pt x="4960231" y="7305"/>
                </a:lnTo>
                <a:lnTo>
                  <a:pt x="4989780" y="27227"/>
                </a:lnTo>
                <a:lnTo>
                  <a:pt x="5009702" y="56776"/>
                </a:lnTo>
                <a:lnTo>
                  <a:pt x="5017008" y="92963"/>
                </a:lnTo>
                <a:lnTo>
                  <a:pt x="5017008" y="464819"/>
                </a:lnTo>
                <a:lnTo>
                  <a:pt x="5009702" y="501001"/>
                </a:lnTo>
                <a:lnTo>
                  <a:pt x="4989780" y="530552"/>
                </a:lnTo>
                <a:lnTo>
                  <a:pt x="4960231" y="550477"/>
                </a:lnTo>
                <a:lnTo>
                  <a:pt x="4924044" y="557783"/>
                </a:lnTo>
                <a:lnTo>
                  <a:pt x="92964" y="557783"/>
                </a:lnTo>
                <a:lnTo>
                  <a:pt x="56776" y="550477"/>
                </a:lnTo>
                <a:lnTo>
                  <a:pt x="27227" y="530552"/>
                </a:lnTo>
                <a:lnTo>
                  <a:pt x="7305" y="501001"/>
                </a:lnTo>
                <a:lnTo>
                  <a:pt x="0" y="464819"/>
                </a:lnTo>
                <a:lnTo>
                  <a:pt x="0" y="92963"/>
                </a:lnTo>
                <a:close/>
              </a:path>
            </a:pathLst>
          </a:custGeom>
          <a:ln w="12192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1" y="2512428"/>
            <a:ext cx="4894728" cy="4345572"/>
          </a:xfrm>
          <a:custGeom>
            <a:avLst/>
            <a:gdLst/>
            <a:ahLst/>
            <a:cxnLst/>
            <a:rect l="l" t="t" r="r" b="b"/>
            <a:pathLst>
              <a:path w="5009515" h="556260">
                <a:moveTo>
                  <a:pt x="0" y="92710"/>
                </a:moveTo>
                <a:lnTo>
                  <a:pt x="7285" y="56621"/>
                </a:lnTo>
                <a:lnTo>
                  <a:pt x="27152" y="27152"/>
                </a:lnTo>
                <a:lnTo>
                  <a:pt x="56621" y="7285"/>
                </a:lnTo>
                <a:lnTo>
                  <a:pt x="92710" y="0"/>
                </a:lnTo>
                <a:lnTo>
                  <a:pt x="4916678" y="0"/>
                </a:lnTo>
                <a:lnTo>
                  <a:pt x="4952766" y="7285"/>
                </a:lnTo>
                <a:lnTo>
                  <a:pt x="4982235" y="27152"/>
                </a:lnTo>
                <a:lnTo>
                  <a:pt x="5002102" y="56621"/>
                </a:lnTo>
                <a:lnTo>
                  <a:pt x="5009388" y="92710"/>
                </a:lnTo>
                <a:lnTo>
                  <a:pt x="5009388" y="463550"/>
                </a:lnTo>
                <a:lnTo>
                  <a:pt x="5002102" y="499638"/>
                </a:lnTo>
                <a:lnTo>
                  <a:pt x="4982235" y="529107"/>
                </a:lnTo>
                <a:lnTo>
                  <a:pt x="4952766" y="548974"/>
                </a:lnTo>
                <a:lnTo>
                  <a:pt x="4916678" y="556260"/>
                </a:lnTo>
                <a:lnTo>
                  <a:pt x="92710" y="556260"/>
                </a:lnTo>
                <a:lnTo>
                  <a:pt x="56621" y="548974"/>
                </a:lnTo>
                <a:lnTo>
                  <a:pt x="27152" y="529107"/>
                </a:lnTo>
                <a:lnTo>
                  <a:pt x="7285" y="499638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2191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49503" y="6600250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5176" y="806823"/>
            <a:ext cx="450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АЛГОРИТМ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действий при обнаружении подозрительного предмета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057835" y="1479176"/>
            <a:ext cx="510989" cy="73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360893" y="1586752"/>
            <a:ext cx="510989" cy="73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632141" y="1506071"/>
            <a:ext cx="510989" cy="73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2047" y="2599765"/>
            <a:ext cx="2617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Действия руководителя: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выставить оцепление из числа постоянных сотрудников организации образования;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обеспечить беспрепятственный подъезд к месту обнаружения опасного или подозрительного предмета служб экстренного реагирования (подразделения органов внутренних дел, службы скорой медицинской помощи, пожарные расчеты, оперативно–спасательные службы);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принять меры по эвакуации обучающихся и сотрудников организации образования.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07977" y="2487573"/>
            <a:ext cx="486783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Действия персонала (сотрудники, педагоги):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сообщить администрации организации образования (по телефону) и в здание никого не допускать (до их прибытия);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перевести обучающихся, воспитанников на безопасное расстояние от подозрительного предмета (не ближе 100 метров), не приближаться, не трогать, не вскрывать и не перемещать находку;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лицам, обнаружившим подозрительный предмет, до прибытия сил экстренного реагирования находиться на безопасном расстоянии и быть готовыми дать показания, касающиеся случившегося;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опросить окружающих с целью установления возможного владельца бесхозного предмета;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воздержаться от использования средств радиосвязи, в том числе и сотового телефона, вблизи предмета;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зафиксировать время и место обнаружения;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оказать содействие в организации эвакуации обучающихся, воспитанников с территории, прилегающей к опасной зоне;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при необходимости укрыться за предметами, обеспечивающими защиту (угол здания, колона, толстое дерево, автомашина), вести наблюдение;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 покинуть объект, при невозможности - укрыться за капитальным сооружением и на необходимом удалении.</a:t>
            </a:r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22" name="object 8"/>
          <p:cNvSpPr/>
          <p:nvPr/>
        </p:nvSpPr>
        <p:spPr>
          <a:xfrm>
            <a:off x="8355106" y="2476570"/>
            <a:ext cx="3675529" cy="4381430"/>
          </a:xfrm>
          <a:custGeom>
            <a:avLst/>
            <a:gdLst/>
            <a:ahLst/>
            <a:cxnLst/>
            <a:rect l="l" t="t" r="r" b="b"/>
            <a:pathLst>
              <a:path w="5009515" h="556260">
                <a:moveTo>
                  <a:pt x="0" y="92710"/>
                </a:moveTo>
                <a:lnTo>
                  <a:pt x="7285" y="56621"/>
                </a:lnTo>
                <a:lnTo>
                  <a:pt x="27152" y="27152"/>
                </a:lnTo>
                <a:lnTo>
                  <a:pt x="56621" y="7285"/>
                </a:lnTo>
                <a:lnTo>
                  <a:pt x="92710" y="0"/>
                </a:lnTo>
                <a:lnTo>
                  <a:pt x="4916678" y="0"/>
                </a:lnTo>
                <a:lnTo>
                  <a:pt x="4952766" y="7285"/>
                </a:lnTo>
                <a:lnTo>
                  <a:pt x="4982235" y="27152"/>
                </a:lnTo>
                <a:lnTo>
                  <a:pt x="5002102" y="56621"/>
                </a:lnTo>
                <a:lnTo>
                  <a:pt x="5009388" y="92710"/>
                </a:lnTo>
                <a:lnTo>
                  <a:pt x="5009388" y="463550"/>
                </a:lnTo>
                <a:lnTo>
                  <a:pt x="5002102" y="499638"/>
                </a:lnTo>
                <a:lnTo>
                  <a:pt x="4982235" y="529107"/>
                </a:lnTo>
                <a:lnTo>
                  <a:pt x="4952766" y="548974"/>
                </a:lnTo>
                <a:lnTo>
                  <a:pt x="4916678" y="556260"/>
                </a:lnTo>
                <a:lnTo>
                  <a:pt x="92710" y="556260"/>
                </a:lnTo>
                <a:lnTo>
                  <a:pt x="56621" y="548974"/>
                </a:lnTo>
                <a:lnTo>
                  <a:pt x="27152" y="529107"/>
                </a:lnTo>
                <a:lnTo>
                  <a:pt x="7285" y="499638"/>
                </a:lnTo>
                <a:lnTo>
                  <a:pt x="0" y="463550"/>
                </a:lnTo>
                <a:lnTo>
                  <a:pt x="0" y="92710"/>
                </a:lnTo>
                <a:close/>
              </a:path>
            </a:pathLst>
          </a:custGeom>
          <a:ln w="12191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8417858" y="2492187"/>
            <a:ext cx="3505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Действия обучающихся: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b="1" dirty="0"/>
              <a:t> </a:t>
            </a:r>
            <a:r>
              <a:rPr lang="ru-RU" sz="1200" dirty="0"/>
              <a:t>не паниковать, во всем слушать педагогов и сотрудников организации образования;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не трогать, не вскрывать и не передвигать подозрительный предмет;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при необходимости укрыться за предметами, обеспечивающими защиту (угол здания, колона, толстое дерево, автомашина);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покинуть объект, при невозможности - укрыться за капитальным сооружением и на необходимом удалении.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Действия лиц, обеспечивающих безопасность организации образования:</a:t>
            </a:r>
          </a:p>
          <a:p>
            <a:pPr lvl="0"/>
            <a:r>
              <a:rPr lang="ru-RU" sz="1200" dirty="0"/>
              <a:t>не трогать, не подходить, не передвигать подозрительный предмет;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опросить окружающих для установления возможного владельца бесхозного предмета;</a:t>
            </a:r>
          </a:p>
          <a:p>
            <a:pPr lvl="0"/>
            <a:r>
              <a:rPr lang="ru-RU" sz="1200" dirty="0"/>
              <a:t>воздержаться от использования средств радиосвязи, в том числе и сотового телефона, вблизи данного предмета;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/>
              <a:t> по возможности зафиксировать время и место обнаружения;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32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206C6-7FC9-2B84-9A51-1970247E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8" y="266330"/>
            <a:ext cx="11697418" cy="13232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учащийся</a:t>
            </a:r>
            <a:b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знать наизусть номера телефонов экстренных служб:</a:t>
            </a:r>
            <a:b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37EB6-AAFA-BB94-32DE-8DE6C9774DE7}"/>
              </a:ext>
            </a:extLst>
          </p:cNvPr>
          <p:cNvSpPr txBox="1"/>
          <p:nvPr/>
        </p:nvSpPr>
        <p:spPr>
          <a:xfrm>
            <a:off x="422694" y="1470089"/>
            <a:ext cx="442535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дежурной службы Комитета национальной безопасности: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110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C9B7D-D0D4-3BD0-CC06-A00762EB9D0D}"/>
              </a:ext>
            </a:extLst>
          </p:cNvPr>
          <p:cNvSpPr txBox="1"/>
          <p:nvPr/>
        </p:nvSpPr>
        <p:spPr>
          <a:xfrm>
            <a:off x="422693" y="2910311"/>
            <a:ext cx="4425351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единой дежурно-диспетчерской службы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112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E6805-FB36-03CB-4BEA-BC1F15A824C7}"/>
              </a:ext>
            </a:extLst>
          </p:cNvPr>
          <p:cNvSpPr txBox="1"/>
          <p:nvPr/>
        </p:nvSpPr>
        <p:spPr>
          <a:xfrm>
            <a:off x="3338421" y="4889201"/>
            <a:ext cx="4425351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противопожарной службы: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34347-32A3-8993-0287-4E4FDA3B3388}"/>
              </a:ext>
            </a:extLst>
          </p:cNvPr>
          <p:cNvSpPr txBox="1"/>
          <p:nvPr/>
        </p:nvSpPr>
        <p:spPr>
          <a:xfrm>
            <a:off x="5785448" y="1466401"/>
            <a:ext cx="532537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дежурной службы органов внутренних дел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CB83C-92B2-AA1B-16EC-B842DD5FCE99}"/>
              </a:ext>
            </a:extLst>
          </p:cNvPr>
          <p:cNvSpPr txBox="1"/>
          <p:nvPr/>
        </p:nvSpPr>
        <p:spPr>
          <a:xfrm>
            <a:off x="5785447" y="3175608"/>
            <a:ext cx="5325375" cy="921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 скорой медицинской помощи: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103 </a:t>
            </a:r>
          </a:p>
        </p:txBody>
      </p:sp>
      <p:pic>
        <p:nvPicPr>
          <p:cNvPr id="12" name="Picture 2" descr="Важн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id="{C174F0BF-0D84-562E-AA47-2D04391C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8" y="495858"/>
            <a:ext cx="655599" cy="65559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952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2C54-87D3-4C96-99E4-6E65A620FFA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6" y="213064"/>
            <a:ext cx="8930934" cy="66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54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2C54-87D3-4C96-99E4-6E65A620FF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2" y="197528"/>
            <a:ext cx="9179510" cy="64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2C54-87D3-4C96-99E4-6E65A620FF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9" y="162018"/>
            <a:ext cx="8559855" cy="658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705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C000"/>
      </a:accent3>
      <a:accent4>
        <a:srgbClr val="8F6C00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2275</TotalTime>
  <Words>662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Trebuchet MS</vt:lpstr>
      <vt:lpstr>Calibri</vt:lpstr>
      <vt:lpstr>Times New Roman</vt:lpstr>
      <vt:lpstr>Georgia</vt:lpstr>
      <vt:lpstr>Century Gothic</vt:lpstr>
      <vt:lpstr>Arial</vt:lpstr>
      <vt:lpstr>Wingdings</vt:lpstr>
      <vt:lpstr>Quattrocento Sans</vt:lpstr>
      <vt:lpstr>Воздушный поток</vt:lpstr>
      <vt:lpstr>Презентация PowerPoint</vt:lpstr>
      <vt:lpstr>Варианты тематик занятий</vt:lpstr>
      <vt:lpstr>АЛГОРИТМ  действий сотрудников, обучающихся и воспитанников организаций образования при возникновении чрезвычайных ситуаций техногенного характера и угрозы совершения акта терроризма </vt:lpstr>
      <vt:lpstr>Каждый учащийся  должен знать наизусть номера телефонов экстренных служб: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НОВОМУ  2020-2021 УЧЕБНОМУ ГОДУ</dc:title>
  <dc:creator>ADMIN</dc:creator>
  <cp:lastModifiedBy>Пользователь</cp:lastModifiedBy>
  <cp:revision>309</cp:revision>
  <cp:lastPrinted>2022-12-01T07:42:38Z</cp:lastPrinted>
  <dcterms:modified xsi:type="dcterms:W3CDTF">2022-12-01T07:43:08Z</dcterms:modified>
</cp:coreProperties>
</file>