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9" d="100"/>
          <a:sy n="109" d="100"/>
        </p:scale>
        <p:origin x="6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en-US"/>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a:p>
        </p:txBody>
      </p:sp>
      <p:sp>
        <p:nvSpPr>
          <p:cNvPr id="4" name="Дата 3"/>
          <p:cNvSpPr>
            <a:spLocks noGrp="1"/>
          </p:cNvSpPr>
          <p:nvPr>
            <p:ph type="dt" sz="half" idx="10"/>
          </p:nvPr>
        </p:nvSpPr>
        <p:spPr/>
        <p:txBody>
          <a:bodyPr/>
          <a:lstStyle/>
          <a:p>
            <a:fld id="{FB7CEBDF-7EED-47B3-8786-C81828C2995A}" type="datetimeFigureOut">
              <a:rPr lang="en-US" smtClean="0"/>
              <a:t>10/13/2022</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96721806-B1A3-4B30-A50F-B6D70D8A4C9C}" type="slidenum">
              <a:rPr lang="en-US" smtClean="0"/>
              <a:t>‹#›</a:t>
            </a:fld>
            <a:endParaRPr lang="en-US"/>
          </a:p>
        </p:txBody>
      </p:sp>
    </p:spTree>
    <p:extLst>
      <p:ext uri="{BB962C8B-B14F-4D97-AF65-F5344CB8AC3E}">
        <p14:creationId xmlns:p14="http://schemas.microsoft.com/office/powerpoint/2010/main" val="1319835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p>
            <a:fld id="{FB7CEBDF-7EED-47B3-8786-C81828C2995A}" type="datetimeFigureOut">
              <a:rPr lang="en-US" smtClean="0"/>
              <a:t>10/13/2022</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96721806-B1A3-4B30-A50F-B6D70D8A4C9C}" type="slidenum">
              <a:rPr lang="en-US" smtClean="0"/>
              <a:t>‹#›</a:t>
            </a:fld>
            <a:endParaRPr lang="en-US"/>
          </a:p>
        </p:txBody>
      </p:sp>
    </p:spTree>
    <p:extLst>
      <p:ext uri="{BB962C8B-B14F-4D97-AF65-F5344CB8AC3E}">
        <p14:creationId xmlns:p14="http://schemas.microsoft.com/office/powerpoint/2010/main" val="22157768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p>
            <a:fld id="{FB7CEBDF-7EED-47B3-8786-C81828C2995A}" type="datetimeFigureOut">
              <a:rPr lang="en-US" smtClean="0"/>
              <a:t>10/13/2022</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96721806-B1A3-4B30-A50F-B6D70D8A4C9C}" type="slidenum">
              <a:rPr lang="en-US" smtClean="0"/>
              <a:t>‹#›</a:t>
            </a:fld>
            <a:endParaRPr lang="en-US"/>
          </a:p>
        </p:txBody>
      </p:sp>
    </p:spTree>
    <p:extLst>
      <p:ext uri="{BB962C8B-B14F-4D97-AF65-F5344CB8AC3E}">
        <p14:creationId xmlns:p14="http://schemas.microsoft.com/office/powerpoint/2010/main" val="12359302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p>
            <a:fld id="{FB7CEBDF-7EED-47B3-8786-C81828C2995A}" type="datetimeFigureOut">
              <a:rPr lang="en-US" smtClean="0"/>
              <a:t>10/13/2022</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96721806-B1A3-4B30-A50F-B6D70D8A4C9C}" type="slidenum">
              <a:rPr lang="en-US" smtClean="0"/>
              <a:t>‹#›</a:t>
            </a:fld>
            <a:endParaRPr lang="en-US"/>
          </a:p>
        </p:txBody>
      </p:sp>
    </p:spTree>
    <p:extLst>
      <p:ext uri="{BB962C8B-B14F-4D97-AF65-F5344CB8AC3E}">
        <p14:creationId xmlns:p14="http://schemas.microsoft.com/office/powerpoint/2010/main" val="31334823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en-US"/>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FB7CEBDF-7EED-47B3-8786-C81828C2995A}" type="datetimeFigureOut">
              <a:rPr lang="en-US" smtClean="0"/>
              <a:t>10/13/2022</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96721806-B1A3-4B30-A50F-B6D70D8A4C9C}" type="slidenum">
              <a:rPr lang="en-US" smtClean="0"/>
              <a:t>‹#›</a:t>
            </a:fld>
            <a:endParaRPr lang="en-US"/>
          </a:p>
        </p:txBody>
      </p:sp>
    </p:spTree>
    <p:extLst>
      <p:ext uri="{BB962C8B-B14F-4D97-AF65-F5344CB8AC3E}">
        <p14:creationId xmlns:p14="http://schemas.microsoft.com/office/powerpoint/2010/main" val="33587781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4"/>
          <p:cNvSpPr>
            <a:spLocks noGrp="1"/>
          </p:cNvSpPr>
          <p:nvPr>
            <p:ph type="dt" sz="half" idx="10"/>
          </p:nvPr>
        </p:nvSpPr>
        <p:spPr/>
        <p:txBody>
          <a:bodyPr/>
          <a:lstStyle/>
          <a:p>
            <a:fld id="{FB7CEBDF-7EED-47B3-8786-C81828C2995A}" type="datetimeFigureOut">
              <a:rPr lang="en-US" smtClean="0"/>
              <a:t>10/13/2022</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96721806-B1A3-4B30-A50F-B6D70D8A4C9C}" type="slidenum">
              <a:rPr lang="en-US" smtClean="0"/>
              <a:t>‹#›</a:t>
            </a:fld>
            <a:endParaRPr lang="en-US"/>
          </a:p>
        </p:txBody>
      </p:sp>
    </p:spTree>
    <p:extLst>
      <p:ext uri="{BB962C8B-B14F-4D97-AF65-F5344CB8AC3E}">
        <p14:creationId xmlns:p14="http://schemas.microsoft.com/office/powerpoint/2010/main" val="677296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en-US"/>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6"/>
          <p:cNvSpPr>
            <a:spLocks noGrp="1"/>
          </p:cNvSpPr>
          <p:nvPr>
            <p:ph type="dt" sz="half" idx="10"/>
          </p:nvPr>
        </p:nvSpPr>
        <p:spPr/>
        <p:txBody>
          <a:bodyPr/>
          <a:lstStyle/>
          <a:p>
            <a:fld id="{FB7CEBDF-7EED-47B3-8786-C81828C2995A}" type="datetimeFigureOut">
              <a:rPr lang="en-US" smtClean="0"/>
              <a:t>10/13/2022</a:t>
            </a:fld>
            <a:endParaRPr lang="en-US"/>
          </a:p>
        </p:txBody>
      </p:sp>
      <p:sp>
        <p:nvSpPr>
          <p:cNvPr id="8" name="Нижний колонтитул 7"/>
          <p:cNvSpPr>
            <a:spLocks noGrp="1"/>
          </p:cNvSpPr>
          <p:nvPr>
            <p:ph type="ftr" sz="quarter" idx="11"/>
          </p:nvPr>
        </p:nvSpPr>
        <p:spPr/>
        <p:txBody>
          <a:bodyPr/>
          <a:lstStyle/>
          <a:p>
            <a:endParaRPr lang="en-US"/>
          </a:p>
        </p:txBody>
      </p:sp>
      <p:sp>
        <p:nvSpPr>
          <p:cNvPr id="9" name="Номер слайда 8"/>
          <p:cNvSpPr>
            <a:spLocks noGrp="1"/>
          </p:cNvSpPr>
          <p:nvPr>
            <p:ph type="sldNum" sz="quarter" idx="12"/>
          </p:nvPr>
        </p:nvSpPr>
        <p:spPr/>
        <p:txBody>
          <a:bodyPr/>
          <a:lstStyle/>
          <a:p>
            <a:fld id="{96721806-B1A3-4B30-A50F-B6D70D8A4C9C}" type="slidenum">
              <a:rPr lang="en-US" smtClean="0"/>
              <a:t>‹#›</a:t>
            </a:fld>
            <a:endParaRPr lang="en-US"/>
          </a:p>
        </p:txBody>
      </p:sp>
    </p:spTree>
    <p:extLst>
      <p:ext uri="{BB962C8B-B14F-4D97-AF65-F5344CB8AC3E}">
        <p14:creationId xmlns:p14="http://schemas.microsoft.com/office/powerpoint/2010/main" val="19006049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Дата 2"/>
          <p:cNvSpPr>
            <a:spLocks noGrp="1"/>
          </p:cNvSpPr>
          <p:nvPr>
            <p:ph type="dt" sz="half" idx="10"/>
          </p:nvPr>
        </p:nvSpPr>
        <p:spPr/>
        <p:txBody>
          <a:bodyPr/>
          <a:lstStyle/>
          <a:p>
            <a:fld id="{FB7CEBDF-7EED-47B3-8786-C81828C2995A}" type="datetimeFigureOut">
              <a:rPr lang="en-US" smtClean="0"/>
              <a:t>10/13/2022</a:t>
            </a:fld>
            <a:endParaRPr lang="en-US"/>
          </a:p>
        </p:txBody>
      </p:sp>
      <p:sp>
        <p:nvSpPr>
          <p:cNvPr id="4" name="Нижний колонтитул 3"/>
          <p:cNvSpPr>
            <a:spLocks noGrp="1"/>
          </p:cNvSpPr>
          <p:nvPr>
            <p:ph type="ftr" sz="quarter" idx="11"/>
          </p:nvPr>
        </p:nvSpPr>
        <p:spPr/>
        <p:txBody>
          <a:bodyPr/>
          <a:lstStyle/>
          <a:p>
            <a:endParaRPr lang="en-US"/>
          </a:p>
        </p:txBody>
      </p:sp>
      <p:sp>
        <p:nvSpPr>
          <p:cNvPr id="5" name="Номер слайда 4"/>
          <p:cNvSpPr>
            <a:spLocks noGrp="1"/>
          </p:cNvSpPr>
          <p:nvPr>
            <p:ph type="sldNum" sz="quarter" idx="12"/>
          </p:nvPr>
        </p:nvSpPr>
        <p:spPr/>
        <p:txBody>
          <a:bodyPr/>
          <a:lstStyle/>
          <a:p>
            <a:fld id="{96721806-B1A3-4B30-A50F-B6D70D8A4C9C}" type="slidenum">
              <a:rPr lang="en-US" smtClean="0"/>
              <a:t>‹#›</a:t>
            </a:fld>
            <a:endParaRPr lang="en-US"/>
          </a:p>
        </p:txBody>
      </p:sp>
    </p:spTree>
    <p:extLst>
      <p:ext uri="{BB962C8B-B14F-4D97-AF65-F5344CB8AC3E}">
        <p14:creationId xmlns:p14="http://schemas.microsoft.com/office/powerpoint/2010/main" val="18029413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FB7CEBDF-7EED-47B3-8786-C81828C2995A}" type="datetimeFigureOut">
              <a:rPr lang="en-US" smtClean="0"/>
              <a:t>10/13/2022</a:t>
            </a:fld>
            <a:endParaRPr lang="en-US"/>
          </a:p>
        </p:txBody>
      </p:sp>
      <p:sp>
        <p:nvSpPr>
          <p:cNvPr id="3" name="Нижний колонтитул 2"/>
          <p:cNvSpPr>
            <a:spLocks noGrp="1"/>
          </p:cNvSpPr>
          <p:nvPr>
            <p:ph type="ftr" sz="quarter" idx="11"/>
          </p:nvPr>
        </p:nvSpPr>
        <p:spPr/>
        <p:txBody>
          <a:bodyPr/>
          <a:lstStyle/>
          <a:p>
            <a:endParaRPr lang="en-US"/>
          </a:p>
        </p:txBody>
      </p:sp>
      <p:sp>
        <p:nvSpPr>
          <p:cNvPr id="4" name="Номер слайда 3"/>
          <p:cNvSpPr>
            <a:spLocks noGrp="1"/>
          </p:cNvSpPr>
          <p:nvPr>
            <p:ph type="sldNum" sz="quarter" idx="12"/>
          </p:nvPr>
        </p:nvSpPr>
        <p:spPr/>
        <p:txBody>
          <a:bodyPr/>
          <a:lstStyle/>
          <a:p>
            <a:fld id="{96721806-B1A3-4B30-A50F-B6D70D8A4C9C}" type="slidenum">
              <a:rPr lang="en-US" smtClean="0"/>
              <a:t>‹#›</a:t>
            </a:fld>
            <a:endParaRPr lang="en-US"/>
          </a:p>
        </p:txBody>
      </p:sp>
    </p:spTree>
    <p:extLst>
      <p:ext uri="{BB962C8B-B14F-4D97-AF65-F5344CB8AC3E}">
        <p14:creationId xmlns:p14="http://schemas.microsoft.com/office/powerpoint/2010/main" val="16909545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en-US"/>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FB7CEBDF-7EED-47B3-8786-C81828C2995A}" type="datetimeFigureOut">
              <a:rPr lang="en-US" smtClean="0"/>
              <a:t>10/13/2022</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96721806-B1A3-4B30-A50F-B6D70D8A4C9C}" type="slidenum">
              <a:rPr lang="en-US" smtClean="0"/>
              <a:t>‹#›</a:t>
            </a:fld>
            <a:endParaRPr lang="en-US"/>
          </a:p>
        </p:txBody>
      </p:sp>
    </p:spTree>
    <p:extLst>
      <p:ext uri="{BB962C8B-B14F-4D97-AF65-F5344CB8AC3E}">
        <p14:creationId xmlns:p14="http://schemas.microsoft.com/office/powerpoint/2010/main" val="20225516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en-US"/>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FB7CEBDF-7EED-47B3-8786-C81828C2995A}" type="datetimeFigureOut">
              <a:rPr lang="en-US" smtClean="0"/>
              <a:t>10/13/2022</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96721806-B1A3-4B30-A50F-B6D70D8A4C9C}" type="slidenum">
              <a:rPr lang="en-US" smtClean="0"/>
              <a:t>‹#›</a:t>
            </a:fld>
            <a:endParaRPr lang="en-US"/>
          </a:p>
        </p:txBody>
      </p:sp>
    </p:spTree>
    <p:extLst>
      <p:ext uri="{BB962C8B-B14F-4D97-AF65-F5344CB8AC3E}">
        <p14:creationId xmlns:p14="http://schemas.microsoft.com/office/powerpoint/2010/main" val="18509047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en-US"/>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7CEBDF-7EED-47B3-8786-C81828C2995A}" type="datetimeFigureOut">
              <a:rPr lang="en-US" smtClean="0"/>
              <a:t>10/13/2022</a:t>
            </a:fld>
            <a:endParaRPr lang="en-US"/>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721806-B1A3-4B30-A50F-B6D70D8A4C9C}" type="slidenum">
              <a:rPr lang="en-US" smtClean="0"/>
              <a:t>‹#›</a:t>
            </a:fld>
            <a:endParaRPr lang="en-US"/>
          </a:p>
        </p:txBody>
      </p:sp>
    </p:spTree>
    <p:extLst>
      <p:ext uri="{BB962C8B-B14F-4D97-AF65-F5344CB8AC3E}">
        <p14:creationId xmlns:p14="http://schemas.microsoft.com/office/powerpoint/2010/main" val="41485203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en-US"/>
          </a:p>
        </p:txBody>
      </p:sp>
      <p:sp>
        <p:nvSpPr>
          <p:cNvPr id="3" name="Подзаголовок 2"/>
          <p:cNvSpPr>
            <a:spLocks noGrp="1"/>
          </p:cNvSpPr>
          <p:nvPr>
            <p:ph type="subTitle" idx="1"/>
          </p:nvPr>
        </p:nvSpPr>
        <p:spPr/>
        <p:txBody>
          <a:bodyPr/>
          <a:lstStyle/>
          <a:p>
            <a:endParaRPr lang="en-US"/>
          </a:p>
        </p:txBody>
      </p:sp>
      <p:pic>
        <p:nvPicPr>
          <p:cNvPr id="4" name="Picture 4" descr="Фон для исследовательской работы - фото и картинки abrakadabra.fun"/>
          <p:cNvPicPr>
            <a:picLocks noChangeAspect="1" noChangeArrowheads="1"/>
          </p:cNvPicPr>
          <p:nvPr/>
        </p:nvPicPr>
        <p:blipFill>
          <a:blip r:embed="rId2"/>
          <a:srcRect/>
          <a:stretch>
            <a:fillRect/>
          </a:stretch>
        </p:blipFill>
        <p:spPr bwMode="auto">
          <a:xfrm>
            <a:off x="0" y="0"/>
            <a:ext cx="12192000" cy="6864235"/>
          </a:xfrm>
          <a:prstGeom prst="rect">
            <a:avLst/>
          </a:prstGeom>
          <a:noFill/>
        </p:spPr>
      </p:pic>
      <p:pic>
        <p:nvPicPr>
          <p:cNvPr id="1028" name="Picture 4" descr="Наклейка Рамка для текста PNG - AVATAN PLU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1438" y="921019"/>
            <a:ext cx="9689124" cy="5022196"/>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3048000" y="2551837"/>
            <a:ext cx="6096000" cy="2308324"/>
          </a:xfrm>
          <a:prstGeom prst="rect">
            <a:avLst/>
          </a:prstGeom>
        </p:spPr>
        <p:txBody>
          <a:bodyPr>
            <a:spAutoFit/>
          </a:bodyPr>
          <a:lstStyle/>
          <a:p>
            <a:pPr algn="ctr"/>
            <a:r>
              <a:rPr lang="kk-KZ" sz="2400" b="1" dirty="0">
                <a:solidFill>
                  <a:srgbClr val="002060"/>
                </a:solidFill>
                <a:latin typeface="Times New Roman" pitchFamily="18" charset="0"/>
                <a:cs typeface="Times New Roman" pitchFamily="18" charset="0"/>
              </a:rPr>
              <a:t>Қарағанды облысы білім басқармасының </a:t>
            </a:r>
            <a:br>
              <a:rPr lang="kk-KZ" sz="2400" b="1" dirty="0">
                <a:solidFill>
                  <a:srgbClr val="002060"/>
                </a:solidFill>
                <a:latin typeface="Times New Roman" pitchFamily="18" charset="0"/>
                <a:cs typeface="Times New Roman" pitchFamily="18" charset="0"/>
              </a:rPr>
            </a:br>
            <a:r>
              <a:rPr lang="kk-KZ" sz="2400" b="1" dirty="0">
                <a:solidFill>
                  <a:srgbClr val="002060"/>
                </a:solidFill>
                <a:latin typeface="Times New Roman" pitchFamily="18" charset="0"/>
                <a:cs typeface="Times New Roman" pitchFamily="18" charset="0"/>
              </a:rPr>
              <a:t>Балқаш қаласы  білім бөлімінің</a:t>
            </a:r>
            <a:br>
              <a:rPr lang="kk-KZ" sz="2400" b="1" dirty="0">
                <a:solidFill>
                  <a:srgbClr val="002060"/>
                </a:solidFill>
                <a:latin typeface="Times New Roman" pitchFamily="18" charset="0"/>
                <a:cs typeface="Times New Roman" pitchFamily="18" charset="0"/>
              </a:rPr>
            </a:br>
            <a:r>
              <a:rPr lang="kk-KZ" sz="2400" b="1" dirty="0" smtClean="0">
                <a:solidFill>
                  <a:srgbClr val="002060"/>
                </a:solidFill>
                <a:latin typeface="Times New Roman" pitchFamily="18" charset="0"/>
                <a:cs typeface="Times New Roman" pitchFamily="18" charset="0"/>
              </a:rPr>
              <a:t>«ЖҰЛДЫЗ» </a:t>
            </a:r>
            <a:r>
              <a:rPr lang="kk-KZ" sz="2400" b="1" dirty="0">
                <a:solidFill>
                  <a:srgbClr val="002060"/>
                </a:solidFill>
                <a:latin typeface="Times New Roman" pitchFamily="18" charset="0"/>
                <a:cs typeface="Times New Roman" pitchFamily="18" charset="0"/>
              </a:rPr>
              <a:t/>
            </a:r>
            <a:br>
              <a:rPr lang="kk-KZ" sz="2400" b="1" dirty="0">
                <a:solidFill>
                  <a:srgbClr val="002060"/>
                </a:solidFill>
                <a:latin typeface="Times New Roman" pitchFamily="18" charset="0"/>
                <a:cs typeface="Times New Roman" pitchFamily="18" charset="0"/>
              </a:rPr>
            </a:br>
            <a:r>
              <a:rPr lang="kk-KZ" sz="2400" b="1" dirty="0">
                <a:solidFill>
                  <a:srgbClr val="002060"/>
                </a:solidFill>
                <a:latin typeface="Times New Roman" pitchFamily="18" charset="0"/>
                <a:cs typeface="Times New Roman" pitchFamily="18" charset="0"/>
              </a:rPr>
              <a:t>бөбекжайы» коммуналдық мемлекеттік қазыналық кәсіпорынның </a:t>
            </a:r>
            <a:br>
              <a:rPr lang="kk-KZ" sz="2400" b="1" dirty="0">
                <a:solidFill>
                  <a:srgbClr val="002060"/>
                </a:solidFill>
                <a:latin typeface="Times New Roman" pitchFamily="18" charset="0"/>
                <a:cs typeface="Times New Roman" pitchFamily="18" charset="0"/>
              </a:rPr>
            </a:br>
            <a:r>
              <a:rPr lang="kk-KZ" sz="2400" b="1" dirty="0">
                <a:solidFill>
                  <a:srgbClr val="002060"/>
                </a:solidFill>
                <a:latin typeface="Times New Roman" pitchFamily="18" charset="0"/>
                <a:cs typeface="Times New Roman" pitchFamily="18" charset="0"/>
              </a:rPr>
              <a:t>ДАМУ </a:t>
            </a:r>
            <a:r>
              <a:rPr lang="kk-KZ" sz="2400" b="1" dirty="0" smtClean="0">
                <a:solidFill>
                  <a:srgbClr val="002060"/>
                </a:solidFill>
                <a:latin typeface="Times New Roman" pitchFamily="18" charset="0"/>
                <a:cs typeface="Times New Roman" pitchFamily="18" charset="0"/>
              </a:rPr>
              <a:t>ЖОСПАРЫ</a:t>
            </a:r>
            <a:endParaRPr lang="en-US" sz="2400" dirty="0"/>
          </a:p>
        </p:txBody>
      </p:sp>
    </p:spTree>
    <p:extLst>
      <p:ext uri="{BB962C8B-B14F-4D97-AF65-F5344CB8AC3E}">
        <p14:creationId xmlns:p14="http://schemas.microsoft.com/office/powerpoint/2010/main" val="39113145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Фон для исследовательской работы - фото и картинки abrakadabra.fun"/>
          <p:cNvPicPr>
            <a:picLocks noChangeAspect="1" noChangeArrowheads="1"/>
          </p:cNvPicPr>
          <p:nvPr/>
        </p:nvPicPr>
        <p:blipFill>
          <a:blip r:embed="rId2"/>
          <a:srcRect/>
          <a:stretch>
            <a:fillRect/>
          </a:stretch>
        </p:blipFill>
        <p:spPr bwMode="auto">
          <a:xfrm>
            <a:off x="0" y="0"/>
            <a:ext cx="12192000" cy="6864235"/>
          </a:xfrm>
          <a:prstGeom prst="rect">
            <a:avLst/>
          </a:prstGeom>
          <a:noFill/>
        </p:spPr>
      </p:pic>
      <p:sp>
        <p:nvSpPr>
          <p:cNvPr id="2" name="Заголовок 1"/>
          <p:cNvSpPr>
            <a:spLocks noGrp="1"/>
          </p:cNvSpPr>
          <p:nvPr>
            <p:ph type="title"/>
          </p:nvPr>
        </p:nvSpPr>
        <p:spPr/>
        <p:txBody>
          <a:bodyPr/>
          <a:lstStyle/>
          <a:p>
            <a:endParaRPr lang="en-US"/>
          </a:p>
        </p:txBody>
      </p:sp>
      <p:pic>
        <p:nvPicPr>
          <p:cNvPr id="5" name="Объект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949596" y="365125"/>
            <a:ext cx="4632115" cy="4224460"/>
          </a:xfrm>
        </p:spPr>
      </p:pic>
      <p:pic>
        <p:nvPicPr>
          <p:cNvPr id="6" name="Рисунок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29444" y="1855175"/>
            <a:ext cx="4648796" cy="4456907"/>
          </a:xfrm>
          <a:prstGeom prst="rect">
            <a:avLst/>
          </a:prstGeom>
        </p:spPr>
      </p:pic>
    </p:spTree>
    <p:extLst>
      <p:ext uri="{BB962C8B-B14F-4D97-AF65-F5344CB8AC3E}">
        <p14:creationId xmlns:p14="http://schemas.microsoft.com/office/powerpoint/2010/main" val="37456014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Фон для исследовательской работы - фото и картинки abrakadabra.fun"/>
          <p:cNvPicPr>
            <a:picLocks noChangeAspect="1" noChangeArrowheads="1"/>
          </p:cNvPicPr>
          <p:nvPr/>
        </p:nvPicPr>
        <p:blipFill>
          <a:blip r:embed="rId2"/>
          <a:srcRect/>
          <a:stretch>
            <a:fillRect/>
          </a:stretch>
        </p:blipFill>
        <p:spPr bwMode="auto">
          <a:xfrm>
            <a:off x="0" y="0"/>
            <a:ext cx="12192000" cy="6864235"/>
          </a:xfrm>
          <a:prstGeom prst="rect">
            <a:avLst/>
          </a:prstGeom>
          <a:noFill/>
        </p:spPr>
      </p:pic>
      <p:sp>
        <p:nvSpPr>
          <p:cNvPr id="2" name="Заголовок 1"/>
          <p:cNvSpPr>
            <a:spLocks noGrp="1"/>
          </p:cNvSpPr>
          <p:nvPr>
            <p:ph type="title"/>
          </p:nvPr>
        </p:nvSpPr>
        <p:spPr/>
        <p:txBody>
          <a:bodyPr/>
          <a:lstStyle/>
          <a:p>
            <a:endParaRPr lang="en-US"/>
          </a:p>
        </p:txBody>
      </p:sp>
      <p:pic>
        <p:nvPicPr>
          <p:cNvPr id="5" name="Объект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111439" y="869644"/>
            <a:ext cx="5461061" cy="5461061"/>
          </a:xfrm>
        </p:spPr>
      </p:pic>
    </p:spTree>
    <p:extLst>
      <p:ext uri="{BB962C8B-B14F-4D97-AF65-F5344CB8AC3E}">
        <p14:creationId xmlns:p14="http://schemas.microsoft.com/office/powerpoint/2010/main" val="26084158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Фон для исследовательской работы - фото и картинки abrakadabra.fun"/>
          <p:cNvPicPr>
            <a:picLocks noChangeAspect="1" noChangeArrowheads="1"/>
          </p:cNvPicPr>
          <p:nvPr/>
        </p:nvPicPr>
        <p:blipFill>
          <a:blip r:embed="rId2"/>
          <a:srcRect/>
          <a:stretch>
            <a:fillRect/>
          </a:stretch>
        </p:blipFill>
        <p:spPr bwMode="auto">
          <a:xfrm>
            <a:off x="0" y="0"/>
            <a:ext cx="12192000" cy="6864235"/>
          </a:xfrm>
          <a:prstGeom prst="rect">
            <a:avLst/>
          </a:prstGeom>
          <a:noFill/>
        </p:spPr>
      </p:pic>
      <p:sp>
        <p:nvSpPr>
          <p:cNvPr id="2" name="Заголовок 1"/>
          <p:cNvSpPr>
            <a:spLocks noGrp="1"/>
          </p:cNvSpPr>
          <p:nvPr>
            <p:ph type="title"/>
          </p:nvPr>
        </p:nvSpPr>
        <p:spPr/>
        <p:txBody>
          <a:bodyPr/>
          <a:lstStyle/>
          <a:p>
            <a:endParaRPr lang="en-US"/>
          </a:p>
        </p:txBody>
      </p:sp>
      <p:pic>
        <p:nvPicPr>
          <p:cNvPr id="5" name="Объект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412592" y="691417"/>
            <a:ext cx="7250153" cy="5437615"/>
          </a:xfrm>
        </p:spPr>
      </p:pic>
    </p:spTree>
    <p:extLst>
      <p:ext uri="{BB962C8B-B14F-4D97-AF65-F5344CB8AC3E}">
        <p14:creationId xmlns:p14="http://schemas.microsoft.com/office/powerpoint/2010/main" val="931773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en-US" dirty="0"/>
          </a:p>
        </p:txBody>
      </p:sp>
      <p:sp>
        <p:nvSpPr>
          <p:cNvPr id="3" name="Подзаголовок 2"/>
          <p:cNvSpPr>
            <a:spLocks noGrp="1"/>
          </p:cNvSpPr>
          <p:nvPr>
            <p:ph type="subTitle" idx="1"/>
          </p:nvPr>
        </p:nvSpPr>
        <p:spPr/>
        <p:txBody>
          <a:bodyPr/>
          <a:lstStyle/>
          <a:p>
            <a:endParaRPr lang="en-US" dirty="0"/>
          </a:p>
        </p:txBody>
      </p:sp>
      <p:pic>
        <p:nvPicPr>
          <p:cNvPr id="4" name="Picture 4" descr="Фон для исследовательской работы - фото и картинки abrakadabra.fun"/>
          <p:cNvPicPr>
            <a:picLocks noChangeAspect="1" noChangeArrowheads="1"/>
          </p:cNvPicPr>
          <p:nvPr/>
        </p:nvPicPr>
        <p:blipFill>
          <a:blip r:embed="rId2"/>
          <a:srcRect/>
          <a:stretch>
            <a:fillRect/>
          </a:stretch>
        </p:blipFill>
        <p:spPr bwMode="auto">
          <a:xfrm>
            <a:off x="0" y="-6235"/>
            <a:ext cx="12192000" cy="6864235"/>
          </a:xfrm>
          <a:prstGeom prst="rect">
            <a:avLst/>
          </a:prstGeom>
          <a:noFill/>
        </p:spPr>
      </p:pic>
      <p:sp>
        <p:nvSpPr>
          <p:cNvPr id="5" name="Прямоугольник 4"/>
          <p:cNvSpPr/>
          <p:nvPr/>
        </p:nvSpPr>
        <p:spPr>
          <a:xfrm>
            <a:off x="5543870" y="753031"/>
            <a:ext cx="1959191" cy="769441"/>
          </a:xfrm>
          <a:prstGeom prst="rect">
            <a:avLst/>
          </a:prstGeom>
        </p:spPr>
        <p:txBody>
          <a:bodyPr wrap="none">
            <a:spAutoFit/>
          </a:bodyPr>
          <a:lstStyle/>
          <a:p>
            <a:pPr algn="ctr"/>
            <a:r>
              <a:rPr lang="kk-KZ" sz="4400" dirty="0">
                <a:solidFill>
                  <a:srgbClr val="0070C0"/>
                </a:solidFill>
                <a:latin typeface="Times New Roman" pitchFamily="18" charset="0"/>
                <a:cs typeface="Times New Roman" pitchFamily="18" charset="0"/>
              </a:rPr>
              <a:t>Кіріспе</a:t>
            </a:r>
            <a:endParaRPr lang="en-US" sz="4400" dirty="0">
              <a:solidFill>
                <a:srgbClr val="0070C0"/>
              </a:solidFill>
            </a:endParaRPr>
          </a:p>
        </p:txBody>
      </p:sp>
      <p:sp>
        <p:nvSpPr>
          <p:cNvPr id="6" name="Содержимое 1"/>
          <p:cNvSpPr txBox="1">
            <a:spLocks/>
          </p:cNvSpPr>
          <p:nvPr/>
        </p:nvSpPr>
        <p:spPr>
          <a:xfrm>
            <a:off x="350657" y="1403649"/>
            <a:ext cx="11615673" cy="603461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endParaRPr lang="en-US" sz="2000" i="1" dirty="0" smtClean="0">
              <a:latin typeface="Times New Roman" pitchFamily="18" charset="0"/>
              <a:cs typeface="Times New Roman" pitchFamily="18" charset="0"/>
            </a:endParaRPr>
          </a:p>
          <a:p>
            <a:pPr algn="just"/>
            <a:endParaRPr lang="en-US" sz="2000" i="1" dirty="0">
              <a:latin typeface="Times New Roman" pitchFamily="18" charset="0"/>
              <a:cs typeface="Times New Roman" pitchFamily="18" charset="0"/>
            </a:endParaRPr>
          </a:p>
          <a:p>
            <a:pPr marL="342900" indent="-342900" algn="just">
              <a:buFont typeface="Arial" panose="020B0604020202020204" pitchFamily="34" charset="0"/>
              <a:buChar char="•"/>
            </a:pPr>
            <a:r>
              <a:rPr lang="kk-KZ" sz="2000" i="1" dirty="0" smtClean="0">
                <a:latin typeface="Times New Roman" pitchFamily="18" charset="0"/>
                <a:cs typeface="Times New Roman" pitchFamily="18" charset="0"/>
              </a:rPr>
              <a:t>Мектепке дейінгі білім беру ұйымының</a:t>
            </a:r>
            <a:r>
              <a:rPr lang="en-US" sz="2000" i="1" dirty="0" smtClean="0">
                <a:latin typeface="Times New Roman" pitchFamily="18" charset="0"/>
                <a:cs typeface="Times New Roman" pitchFamily="18" charset="0"/>
              </a:rPr>
              <a:t> </a:t>
            </a:r>
            <a:r>
              <a:rPr lang="kk-KZ" sz="2000" i="1" dirty="0" smtClean="0">
                <a:latin typeface="Times New Roman" pitchFamily="18" charset="0"/>
                <a:cs typeface="Times New Roman" pitchFamily="18" charset="0"/>
              </a:rPr>
              <a:t>арналған даму бағдарламасы мектепке дейінгі ұйымының ұжымымен дайындалып әзірленді (әкімшілік қызметкерлер,педагогикалық  ұжым). Бағдарлама білім беру мекемесі дамуының үрдістерін көрсетеді. Оқыту мен тәрбие аясына  үлес қосатындардың міндеттеріне мінездеме беріліп,шаралар мазмұны мен оқыту үдерісіне өзгерістер ұсынылды. Қазіргі кезде тәлім тәрбиенің сапасын көтерудің ізденіс жолдары, педагогтардың өсу перспективасының және құрылымына аса назар аударылды. Сонымен қатар тәрбиеленушінің денсаулығын қорғау үшін ұйымдастарушылық - педагогикалық және материалды</a:t>
            </a:r>
            <a:r>
              <a:rPr lang="ru-RU" sz="2000" i="1" dirty="0" smtClean="0">
                <a:latin typeface="Times New Roman" pitchFamily="18" charset="0"/>
                <a:cs typeface="Times New Roman" pitchFamily="18" charset="0"/>
              </a:rPr>
              <a:t>-</a:t>
            </a:r>
            <a:r>
              <a:rPr lang="kk-KZ" sz="2000" i="1" dirty="0" smtClean="0">
                <a:latin typeface="Times New Roman" pitchFamily="18" charset="0"/>
                <a:cs typeface="Times New Roman" pitchFamily="18" charset="0"/>
              </a:rPr>
              <a:t>теникалық базасының жағдайы мектепке дейінгі ұйымының даму бағдарламасында көрсетілген.</a:t>
            </a:r>
          </a:p>
          <a:p>
            <a:pPr marL="342900" indent="-342900" algn="just">
              <a:buFont typeface="Arial" panose="020B0604020202020204" pitchFamily="34" charset="0"/>
              <a:buChar char="•"/>
            </a:pPr>
            <a:r>
              <a:rPr lang="kk-KZ" sz="2000" i="1" dirty="0" smtClean="0">
                <a:latin typeface="Times New Roman" pitchFamily="18" charset="0"/>
                <a:cs typeface="Times New Roman" pitchFamily="18" charset="0"/>
              </a:rPr>
              <a:t>Даму бағдарламасы мектепке дейінгі ұйымда жан жақты дамыту жолдары  оқыту мен  тәрбиелеудің жұмыс міндеттерін,оқыту процестерін ұйымдастыру және мазмұнына жаңа бағыттар мен өзгерістер еңгізу болып табылады.</a:t>
            </a:r>
            <a:endParaRPr lang="ru-RU" sz="2000" i="1" dirty="0">
              <a:latin typeface="Times New Roman" pitchFamily="18" charset="0"/>
              <a:cs typeface="Times New Roman" pitchFamily="18" charset="0"/>
            </a:endParaRPr>
          </a:p>
        </p:txBody>
      </p:sp>
    </p:spTree>
    <p:extLst>
      <p:ext uri="{BB962C8B-B14F-4D97-AF65-F5344CB8AC3E}">
        <p14:creationId xmlns:p14="http://schemas.microsoft.com/office/powerpoint/2010/main" val="23775388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en-US"/>
          </a:p>
        </p:txBody>
      </p:sp>
      <p:sp>
        <p:nvSpPr>
          <p:cNvPr id="3" name="Объект 2"/>
          <p:cNvSpPr>
            <a:spLocks noGrp="1"/>
          </p:cNvSpPr>
          <p:nvPr>
            <p:ph idx="1"/>
          </p:nvPr>
        </p:nvSpPr>
        <p:spPr/>
        <p:txBody>
          <a:bodyPr/>
          <a:lstStyle/>
          <a:p>
            <a:endParaRPr lang="en-US"/>
          </a:p>
        </p:txBody>
      </p:sp>
      <p:pic>
        <p:nvPicPr>
          <p:cNvPr id="4" name="Picture 4" descr="Фон для исследовательской работы - фото и картинки abrakadabra.fun"/>
          <p:cNvPicPr>
            <a:picLocks noChangeAspect="1" noChangeArrowheads="1"/>
          </p:cNvPicPr>
          <p:nvPr/>
        </p:nvPicPr>
        <p:blipFill>
          <a:blip r:embed="rId2"/>
          <a:srcRect/>
          <a:stretch>
            <a:fillRect/>
          </a:stretch>
        </p:blipFill>
        <p:spPr bwMode="auto">
          <a:xfrm>
            <a:off x="0" y="-6235"/>
            <a:ext cx="12192000" cy="6864235"/>
          </a:xfrm>
          <a:prstGeom prst="rect">
            <a:avLst/>
          </a:prstGeom>
          <a:noFill/>
        </p:spPr>
      </p:pic>
      <p:sp>
        <p:nvSpPr>
          <p:cNvPr id="5" name="Прямоугольник 4"/>
          <p:cNvSpPr/>
          <p:nvPr/>
        </p:nvSpPr>
        <p:spPr>
          <a:xfrm>
            <a:off x="4384019" y="843240"/>
            <a:ext cx="4756367" cy="523220"/>
          </a:xfrm>
          <a:prstGeom prst="rect">
            <a:avLst/>
          </a:prstGeom>
        </p:spPr>
        <p:txBody>
          <a:bodyPr wrap="none">
            <a:spAutoFit/>
          </a:bodyPr>
          <a:lstStyle/>
          <a:p>
            <a:r>
              <a:rPr lang="kk-KZ" sz="2800" dirty="0">
                <a:solidFill>
                  <a:srgbClr val="FF0000"/>
                </a:solidFill>
                <a:latin typeface="Times New Roman" pitchFamily="18" charset="0"/>
                <a:cs typeface="Times New Roman" pitchFamily="18" charset="0"/>
              </a:rPr>
              <a:t>Балабақшаның даму жоспары</a:t>
            </a:r>
            <a:endParaRPr lang="en-US" sz="2800" dirty="0"/>
          </a:p>
        </p:txBody>
      </p:sp>
      <p:sp>
        <p:nvSpPr>
          <p:cNvPr id="6" name="Прямоугольник 5"/>
          <p:cNvSpPr/>
          <p:nvPr/>
        </p:nvSpPr>
        <p:spPr>
          <a:xfrm>
            <a:off x="1491762" y="1557803"/>
            <a:ext cx="9862038" cy="4524315"/>
          </a:xfrm>
          <a:prstGeom prst="rect">
            <a:avLst/>
          </a:prstGeom>
        </p:spPr>
        <p:txBody>
          <a:bodyPr wrap="square">
            <a:spAutoFit/>
          </a:bodyPr>
          <a:lstStyle/>
          <a:p>
            <a:pPr algn="just"/>
            <a:r>
              <a:rPr lang="kk-KZ" sz="2400" b="1" dirty="0">
                <a:latin typeface="Times New Roman" pitchFamily="18" charset="0"/>
                <a:cs typeface="Times New Roman" pitchFamily="18" charset="0"/>
              </a:rPr>
              <a:t>Мақсаты:</a:t>
            </a:r>
            <a:r>
              <a:rPr lang="kk-KZ" sz="2400" dirty="0">
                <a:latin typeface="Times New Roman" pitchFamily="18" charset="0"/>
                <a:cs typeface="Times New Roman" pitchFamily="18" charset="0"/>
              </a:rPr>
              <a:t> </a:t>
            </a:r>
            <a:r>
              <a:rPr lang="kk-KZ" sz="2400" i="1" dirty="0">
                <a:latin typeface="Times New Roman" pitchFamily="18" charset="0"/>
                <a:cs typeface="Times New Roman" pitchFamily="18" charset="0"/>
              </a:rPr>
              <a:t>Баланың жан жақты тұлға болып қалыптасуы мен өмірі мен денсаулығын сақтау және нығайту</a:t>
            </a:r>
            <a:r>
              <a:rPr lang="kk-KZ" sz="2400" i="1" dirty="0" smtClean="0">
                <a:latin typeface="Times New Roman" pitchFamily="18" charset="0"/>
                <a:cs typeface="Times New Roman" pitchFamily="18" charset="0"/>
              </a:rPr>
              <a:t>, шығармашылық </a:t>
            </a:r>
            <a:r>
              <a:rPr lang="kk-KZ" sz="2400" i="1" dirty="0">
                <a:latin typeface="Times New Roman" pitchFamily="18" charset="0"/>
                <a:cs typeface="Times New Roman" pitchFamily="18" charset="0"/>
              </a:rPr>
              <a:t>және интеллектуалды қабілеттерін дамытуда инновациялық педагогикалық технологияларды қолдану үшін жағдайлар жасау</a:t>
            </a:r>
            <a:r>
              <a:rPr lang="kk-KZ" sz="2400" i="1" dirty="0" smtClean="0">
                <a:latin typeface="Times New Roman" pitchFamily="18" charset="0"/>
                <a:cs typeface="Times New Roman" pitchFamily="18" charset="0"/>
              </a:rPr>
              <a:t>, мектепке </a:t>
            </a:r>
            <a:r>
              <a:rPr lang="kk-KZ" sz="2400" i="1" dirty="0">
                <a:latin typeface="Times New Roman" pitchFamily="18" charset="0"/>
                <a:cs typeface="Times New Roman" pitchFamily="18" charset="0"/>
              </a:rPr>
              <a:t>дейінгі ұйым педагогтарының қабілеттері мен дағдыларын дамыту</a:t>
            </a:r>
            <a:r>
              <a:rPr lang="kk-KZ" sz="2400" dirty="0">
                <a:latin typeface="Times New Roman" pitchFamily="18" charset="0"/>
                <a:cs typeface="Times New Roman" pitchFamily="18" charset="0"/>
              </a:rPr>
              <a:t>.</a:t>
            </a:r>
          </a:p>
          <a:p>
            <a:pPr algn="just"/>
            <a:endParaRPr lang="kk-KZ" sz="2400" dirty="0">
              <a:latin typeface="Times New Roman" pitchFamily="18" charset="0"/>
              <a:cs typeface="Times New Roman" pitchFamily="18" charset="0"/>
            </a:endParaRPr>
          </a:p>
          <a:p>
            <a:pPr algn="just"/>
            <a:r>
              <a:rPr lang="kk-KZ" sz="2400" b="1" dirty="0">
                <a:latin typeface="Times New Roman" pitchFamily="18" charset="0"/>
                <a:cs typeface="Times New Roman" pitchFamily="18" charset="0"/>
              </a:rPr>
              <a:t>Міндеттері:</a:t>
            </a:r>
          </a:p>
          <a:p>
            <a:pPr marL="342900" indent="-342900" algn="just">
              <a:buFontTx/>
              <a:buChar char="-"/>
            </a:pPr>
            <a:r>
              <a:rPr lang="kk-KZ" sz="2400" i="1" dirty="0" smtClean="0">
                <a:latin typeface="Times New Roman" pitchFamily="18" charset="0"/>
                <a:cs typeface="Times New Roman" pitchFamily="18" charset="0"/>
              </a:rPr>
              <a:t>Материалдық </a:t>
            </a:r>
            <a:r>
              <a:rPr lang="kk-KZ" sz="2400" i="1" dirty="0">
                <a:latin typeface="Times New Roman" pitchFamily="18" charset="0"/>
                <a:cs typeface="Times New Roman" pitchFamily="18" charset="0"/>
              </a:rPr>
              <a:t>техникалық базаны нығайту және жетілдіру;мектепке дейінгі ұйымдарда әртүрлі әдістемелік шараларды қолдану арқылы педагогтардың кәсіби құзіреттілігін </a:t>
            </a:r>
            <a:r>
              <a:rPr lang="kk-KZ" sz="2400" i="1" dirty="0" smtClean="0">
                <a:latin typeface="Times New Roman" pitchFamily="18" charset="0"/>
                <a:cs typeface="Times New Roman" pitchFamily="18" charset="0"/>
              </a:rPr>
              <a:t>арттыру.</a:t>
            </a:r>
          </a:p>
          <a:p>
            <a:pPr marL="342900" indent="-342900" algn="just">
              <a:buFontTx/>
              <a:buChar char="-"/>
            </a:pPr>
            <a:r>
              <a:rPr lang="kk-KZ" sz="2400" i="1" dirty="0" smtClean="0">
                <a:latin typeface="Times New Roman" pitchFamily="18" charset="0"/>
                <a:cs typeface="Times New Roman" pitchFamily="18" charset="0"/>
              </a:rPr>
              <a:t>Педагог </a:t>
            </a:r>
            <a:r>
              <a:rPr lang="kk-KZ" sz="2400" i="1" dirty="0">
                <a:latin typeface="Times New Roman" pitchFamily="18" charset="0"/>
                <a:cs typeface="Times New Roman" pitchFamily="18" charset="0"/>
              </a:rPr>
              <a:t>пен балалардың бірлескен іс әрекетінде инновациялық педагогикалық технологияларды қолдану.</a:t>
            </a:r>
            <a:endParaRPr lang="ru-RU" sz="2400" i="1" dirty="0">
              <a:latin typeface="Times New Roman" pitchFamily="18" charset="0"/>
              <a:cs typeface="Times New Roman" pitchFamily="18" charset="0"/>
            </a:endParaRPr>
          </a:p>
        </p:txBody>
      </p:sp>
    </p:spTree>
    <p:extLst>
      <p:ext uri="{BB962C8B-B14F-4D97-AF65-F5344CB8AC3E}">
        <p14:creationId xmlns:p14="http://schemas.microsoft.com/office/powerpoint/2010/main" val="42375947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en-US"/>
          </a:p>
        </p:txBody>
      </p:sp>
      <p:sp>
        <p:nvSpPr>
          <p:cNvPr id="3" name="Объект 2"/>
          <p:cNvSpPr>
            <a:spLocks noGrp="1"/>
          </p:cNvSpPr>
          <p:nvPr>
            <p:ph idx="1"/>
          </p:nvPr>
        </p:nvSpPr>
        <p:spPr/>
        <p:txBody>
          <a:bodyPr/>
          <a:lstStyle/>
          <a:p>
            <a:endParaRPr lang="en-US"/>
          </a:p>
        </p:txBody>
      </p:sp>
      <p:pic>
        <p:nvPicPr>
          <p:cNvPr id="4" name="Picture 4" descr="Фон для исследовательской работы - фото и картинки abrakadabra.fun"/>
          <p:cNvPicPr>
            <a:picLocks noChangeAspect="1" noChangeArrowheads="1"/>
          </p:cNvPicPr>
          <p:nvPr/>
        </p:nvPicPr>
        <p:blipFill>
          <a:blip r:embed="rId2"/>
          <a:srcRect/>
          <a:stretch>
            <a:fillRect/>
          </a:stretch>
        </p:blipFill>
        <p:spPr bwMode="auto">
          <a:xfrm>
            <a:off x="0" y="-6235"/>
            <a:ext cx="12192000" cy="6864235"/>
          </a:xfrm>
          <a:prstGeom prst="rect">
            <a:avLst/>
          </a:prstGeom>
          <a:noFill/>
        </p:spPr>
      </p:pic>
      <p:sp>
        <p:nvSpPr>
          <p:cNvPr id="5" name="Прямоугольник 4"/>
          <p:cNvSpPr/>
          <p:nvPr/>
        </p:nvSpPr>
        <p:spPr>
          <a:xfrm>
            <a:off x="2997556" y="797073"/>
            <a:ext cx="6961521" cy="461665"/>
          </a:xfrm>
          <a:prstGeom prst="rect">
            <a:avLst/>
          </a:prstGeom>
        </p:spPr>
        <p:txBody>
          <a:bodyPr wrap="none">
            <a:spAutoFit/>
          </a:bodyPr>
          <a:lstStyle/>
          <a:p>
            <a:pPr algn="ctr"/>
            <a:r>
              <a:rPr lang="kk-KZ" sz="2400" dirty="0">
                <a:solidFill>
                  <a:srgbClr val="FF0000"/>
                </a:solidFill>
                <a:latin typeface="Times New Roman" pitchFamily="18" charset="0"/>
                <a:cs typeface="Times New Roman" pitchFamily="18" charset="0"/>
              </a:rPr>
              <a:t>Даму жоспарының орындалу мерзімі мен кезеңдері</a:t>
            </a:r>
            <a:endParaRPr lang="en-US" sz="2400" dirty="0"/>
          </a:p>
        </p:txBody>
      </p:sp>
      <p:sp>
        <p:nvSpPr>
          <p:cNvPr id="6" name="Прямоугольник 5"/>
          <p:cNvSpPr/>
          <p:nvPr/>
        </p:nvSpPr>
        <p:spPr>
          <a:xfrm>
            <a:off x="838200" y="1393675"/>
            <a:ext cx="10515600" cy="1374113"/>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ru-RU" b="1" dirty="0" smtClean="0">
                <a:solidFill>
                  <a:schemeClr val="tx1">
                    <a:lumMod val="85000"/>
                    <a:lumOff val="15000"/>
                  </a:schemeClr>
                </a:solidFill>
              </a:rPr>
              <a:t>1кезең. </a:t>
            </a:r>
            <a:r>
              <a:rPr lang="ru-RU" b="1" dirty="0" err="1" smtClean="0">
                <a:solidFill>
                  <a:schemeClr val="tx1">
                    <a:lumMod val="85000"/>
                    <a:lumOff val="15000"/>
                  </a:schemeClr>
                </a:solidFill>
              </a:rPr>
              <a:t>Дайындық</a:t>
            </a:r>
            <a:r>
              <a:rPr lang="ru-RU" b="1" dirty="0" smtClean="0">
                <a:solidFill>
                  <a:schemeClr val="tx1">
                    <a:lumMod val="85000"/>
                    <a:lumOff val="15000"/>
                  </a:schemeClr>
                </a:solidFill>
              </a:rPr>
              <a:t> </a:t>
            </a:r>
            <a:r>
              <a:rPr lang="ru-RU" b="1" dirty="0" err="1" smtClean="0">
                <a:solidFill>
                  <a:schemeClr val="tx1">
                    <a:lumMod val="85000"/>
                    <a:lumOff val="15000"/>
                  </a:schemeClr>
                </a:solidFill>
              </a:rPr>
              <a:t>кезеңі</a:t>
            </a:r>
            <a:r>
              <a:rPr lang="ru-RU" b="1" dirty="0" smtClean="0">
                <a:solidFill>
                  <a:schemeClr val="tx1">
                    <a:lumMod val="85000"/>
                    <a:lumOff val="15000"/>
                  </a:schemeClr>
                </a:solidFill>
              </a:rPr>
              <a:t> </a:t>
            </a:r>
            <a:endParaRPr lang="ru-RU" b="1" dirty="0">
              <a:solidFill>
                <a:schemeClr val="tx1">
                  <a:lumMod val="85000"/>
                  <a:lumOff val="15000"/>
                </a:schemeClr>
              </a:solidFill>
            </a:endParaRPr>
          </a:p>
          <a:p>
            <a:r>
              <a:rPr lang="kk-KZ" b="1" dirty="0" smtClean="0">
                <a:solidFill>
                  <a:schemeClr val="tx1">
                    <a:lumMod val="85000"/>
                    <a:lumOff val="15000"/>
                  </a:schemeClr>
                </a:solidFill>
              </a:rPr>
              <a:t>Мақсаты</a:t>
            </a:r>
            <a:r>
              <a:rPr lang="kk-KZ" b="1" dirty="0" smtClean="0">
                <a:solidFill>
                  <a:schemeClr val="tx1">
                    <a:lumMod val="85000"/>
                    <a:lumOff val="15000"/>
                  </a:schemeClr>
                </a:solidFill>
              </a:rPr>
              <a:t>: </a:t>
            </a:r>
            <a:r>
              <a:rPr lang="kk-KZ" i="1" dirty="0" smtClean="0">
                <a:solidFill>
                  <a:schemeClr val="tx1">
                    <a:lumMod val="85000"/>
                    <a:lumOff val="15000"/>
                  </a:schemeClr>
                </a:solidFill>
              </a:rPr>
              <a:t>Мекеменің дамуының перспективалық бағытының басын ашу және оның жаңа алғы шарттардың орындалуы үшін даму бағдарламасын әзірлеуде негізгі идея мен қайшылықтарды </a:t>
            </a:r>
            <a:r>
              <a:rPr lang="kk-KZ" i="1" dirty="0" smtClean="0">
                <a:solidFill>
                  <a:schemeClr val="tx1">
                    <a:lumMod val="85000"/>
                    <a:lumOff val="15000"/>
                  </a:schemeClr>
                </a:solidFill>
              </a:rPr>
              <a:t>түсіну.</a:t>
            </a:r>
            <a:endParaRPr lang="ru-RU" i="1" dirty="0">
              <a:solidFill>
                <a:schemeClr val="tx1">
                  <a:lumMod val="85000"/>
                  <a:lumOff val="15000"/>
                </a:schemeClr>
              </a:solidFill>
            </a:endParaRPr>
          </a:p>
        </p:txBody>
      </p:sp>
      <p:sp>
        <p:nvSpPr>
          <p:cNvPr id="7" name="Прямоугольник 6"/>
          <p:cNvSpPr/>
          <p:nvPr/>
        </p:nvSpPr>
        <p:spPr>
          <a:xfrm>
            <a:off x="838199" y="3089193"/>
            <a:ext cx="10515601" cy="1368508"/>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ru-RU" b="1" dirty="0" smtClean="0">
                <a:solidFill>
                  <a:schemeClr val="tx1">
                    <a:lumMod val="85000"/>
                    <a:lumOff val="15000"/>
                  </a:schemeClr>
                </a:solidFill>
              </a:rPr>
              <a:t>2 </a:t>
            </a:r>
            <a:r>
              <a:rPr lang="ru-RU" b="1" dirty="0" err="1" smtClean="0">
                <a:solidFill>
                  <a:schemeClr val="tx1">
                    <a:lumMod val="85000"/>
                    <a:lumOff val="15000"/>
                  </a:schemeClr>
                </a:solidFill>
              </a:rPr>
              <a:t>кезең</a:t>
            </a:r>
            <a:r>
              <a:rPr lang="ru-RU" b="1" dirty="0" smtClean="0">
                <a:solidFill>
                  <a:schemeClr val="tx1">
                    <a:lumMod val="85000"/>
                    <a:lumOff val="15000"/>
                  </a:schemeClr>
                </a:solidFill>
              </a:rPr>
              <a:t>. </a:t>
            </a:r>
            <a:r>
              <a:rPr lang="ru-RU" b="1" dirty="0" err="1" smtClean="0">
                <a:solidFill>
                  <a:schemeClr val="tx1">
                    <a:lumMod val="85000"/>
                    <a:lumOff val="15000"/>
                  </a:schemeClr>
                </a:solidFill>
              </a:rPr>
              <a:t>Негізгі</a:t>
            </a:r>
            <a:r>
              <a:rPr lang="ru-RU" b="1" dirty="0" smtClean="0">
                <a:solidFill>
                  <a:schemeClr val="tx1">
                    <a:lumMod val="85000"/>
                    <a:lumOff val="15000"/>
                  </a:schemeClr>
                </a:solidFill>
              </a:rPr>
              <a:t> </a:t>
            </a:r>
            <a:r>
              <a:rPr lang="ru-RU" b="1" dirty="0" err="1" smtClean="0">
                <a:solidFill>
                  <a:schemeClr val="tx1">
                    <a:lumMod val="85000"/>
                    <a:lumOff val="15000"/>
                  </a:schemeClr>
                </a:solidFill>
              </a:rPr>
              <a:t>кезең</a:t>
            </a:r>
            <a:r>
              <a:rPr lang="ru-RU" b="1" dirty="0" smtClean="0">
                <a:solidFill>
                  <a:schemeClr val="tx1">
                    <a:lumMod val="85000"/>
                    <a:lumOff val="15000"/>
                  </a:schemeClr>
                </a:solidFill>
              </a:rPr>
              <a:t> </a:t>
            </a:r>
          </a:p>
          <a:p>
            <a:pPr algn="just"/>
            <a:r>
              <a:rPr lang="ru-RU" b="1" dirty="0" err="1" smtClean="0">
                <a:solidFill>
                  <a:schemeClr val="tx1">
                    <a:lumMod val="85000"/>
                    <a:lumOff val="15000"/>
                  </a:schemeClr>
                </a:solidFill>
              </a:rPr>
              <a:t>Ма</a:t>
            </a:r>
            <a:r>
              <a:rPr lang="kk-KZ" b="1" dirty="0" smtClean="0">
                <a:solidFill>
                  <a:schemeClr val="tx1">
                    <a:lumMod val="85000"/>
                    <a:lumOff val="15000"/>
                  </a:schemeClr>
                </a:solidFill>
              </a:rPr>
              <a:t>қсаты: </a:t>
            </a:r>
            <a:r>
              <a:rPr lang="kk-KZ" i="1" dirty="0" smtClean="0">
                <a:solidFill>
                  <a:schemeClr val="tx1">
                    <a:lumMod val="85000"/>
                    <a:lumOff val="15000"/>
                  </a:schemeClr>
                </a:solidFill>
              </a:rPr>
              <a:t>Білім беру мекемесінде алынған міндеттерінің жүзеге асуы және қазіргі заман болжамдарына лайықты нарықты күйге ену.Бағдарламаның әр кезеңдеріне түзету енгізу және әр жылдың жасалған жұмыстарына қорытынды </a:t>
            </a:r>
            <a:r>
              <a:rPr lang="kk-KZ" i="1" dirty="0" smtClean="0">
                <a:solidFill>
                  <a:schemeClr val="tx1">
                    <a:lumMod val="85000"/>
                    <a:lumOff val="15000"/>
                  </a:schemeClr>
                </a:solidFill>
              </a:rPr>
              <a:t>жасау.</a:t>
            </a:r>
            <a:endParaRPr lang="ru-RU" i="1" dirty="0">
              <a:solidFill>
                <a:schemeClr val="tx1">
                  <a:lumMod val="85000"/>
                  <a:lumOff val="15000"/>
                </a:schemeClr>
              </a:solidFill>
            </a:endParaRPr>
          </a:p>
        </p:txBody>
      </p:sp>
      <p:sp>
        <p:nvSpPr>
          <p:cNvPr id="8" name="Прямоугольник 7"/>
          <p:cNvSpPr/>
          <p:nvPr/>
        </p:nvSpPr>
        <p:spPr>
          <a:xfrm>
            <a:off x="838198" y="4620028"/>
            <a:ext cx="10515601" cy="1394608"/>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ru-RU" b="1" dirty="0" smtClean="0">
                <a:solidFill>
                  <a:schemeClr val="tx1">
                    <a:lumMod val="85000"/>
                    <a:lumOff val="15000"/>
                  </a:schemeClr>
                </a:solidFill>
              </a:rPr>
              <a:t>3 </a:t>
            </a:r>
            <a:r>
              <a:rPr lang="ru-RU" b="1" dirty="0" err="1" smtClean="0">
                <a:solidFill>
                  <a:schemeClr val="tx1">
                    <a:lumMod val="85000"/>
                    <a:lumOff val="15000"/>
                  </a:schemeClr>
                </a:solidFill>
              </a:rPr>
              <a:t>кезең</a:t>
            </a:r>
            <a:r>
              <a:rPr lang="ru-RU" b="1" dirty="0" smtClean="0">
                <a:solidFill>
                  <a:schemeClr val="tx1">
                    <a:lumMod val="85000"/>
                    <a:lumOff val="15000"/>
                  </a:schemeClr>
                </a:solidFill>
              </a:rPr>
              <a:t>. </a:t>
            </a:r>
            <a:r>
              <a:rPr lang="ru-RU" b="1" dirty="0" err="1" smtClean="0">
                <a:solidFill>
                  <a:schemeClr val="tx1">
                    <a:lumMod val="85000"/>
                    <a:lumOff val="15000"/>
                  </a:schemeClr>
                </a:solidFill>
              </a:rPr>
              <a:t>Түзетушілік</a:t>
            </a:r>
            <a:r>
              <a:rPr lang="ru-RU" b="1" dirty="0" smtClean="0">
                <a:solidFill>
                  <a:schemeClr val="tx1">
                    <a:lumMod val="85000"/>
                    <a:lumOff val="15000"/>
                  </a:schemeClr>
                </a:solidFill>
              </a:rPr>
              <a:t>- </a:t>
            </a:r>
            <a:r>
              <a:rPr lang="ru-RU" b="1" dirty="0" err="1" smtClean="0">
                <a:solidFill>
                  <a:schemeClr val="tx1">
                    <a:lumMod val="85000"/>
                    <a:lumOff val="15000"/>
                  </a:schemeClr>
                </a:solidFill>
              </a:rPr>
              <a:t>жинақтаушы</a:t>
            </a:r>
            <a:endParaRPr lang="kk-KZ" b="1" dirty="0" smtClean="0">
              <a:solidFill>
                <a:schemeClr val="tx1">
                  <a:lumMod val="85000"/>
                  <a:lumOff val="15000"/>
                </a:schemeClr>
              </a:solidFill>
            </a:endParaRPr>
          </a:p>
          <a:p>
            <a:r>
              <a:rPr lang="kk-KZ" b="1" dirty="0" smtClean="0">
                <a:solidFill>
                  <a:schemeClr val="tx1">
                    <a:lumMod val="85000"/>
                    <a:lumOff val="15000"/>
                  </a:schemeClr>
                </a:solidFill>
              </a:rPr>
              <a:t>Мақсаты</a:t>
            </a:r>
            <a:r>
              <a:rPr lang="kk-KZ" b="1" dirty="0" smtClean="0">
                <a:solidFill>
                  <a:schemeClr val="tx1">
                    <a:lumMod val="85000"/>
                    <a:lumOff val="15000"/>
                  </a:schemeClr>
                </a:solidFill>
              </a:rPr>
              <a:t>: </a:t>
            </a:r>
            <a:r>
              <a:rPr lang="kk-KZ" i="1" dirty="0" smtClean="0">
                <a:solidFill>
                  <a:schemeClr val="tx1">
                    <a:lumMod val="85000"/>
                    <a:lumOff val="15000"/>
                  </a:schemeClr>
                </a:solidFill>
              </a:rPr>
              <a:t>Кемел </a:t>
            </a:r>
            <a:r>
              <a:rPr lang="kk-KZ" i="1" dirty="0" smtClean="0">
                <a:solidFill>
                  <a:schemeClr val="tx1">
                    <a:lumMod val="85000"/>
                    <a:lumOff val="15000"/>
                  </a:schemeClr>
                </a:solidFill>
              </a:rPr>
              <a:t>нәтиженің қорытындысы және мекеменің одан әрі дамуының болашақ </a:t>
            </a:r>
            <a:r>
              <a:rPr lang="kk-KZ" i="1" dirty="0" smtClean="0">
                <a:solidFill>
                  <a:schemeClr val="tx1">
                    <a:lumMod val="85000"/>
                    <a:lumOff val="15000"/>
                  </a:schemeClr>
                </a:solidFill>
              </a:rPr>
              <a:t>ұйғарымы.</a:t>
            </a:r>
            <a:endParaRPr lang="ru-RU" i="1" dirty="0">
              <a:solidFill>
                <a:schemeClr val="tx1">
                  <a:lumMod val="85000"/>
                  <a:lumOff val="15000"/>
                </a:schemeClr>
              </a:solidFill>
            </a:endParaRPr>
          </a:p>
        </p:txBody>
      </p:sp>
    </p:spTree>
    <p:extLst>
      <p:ext uri="{BB962C8B-B14F-4D97-AF65-F5344CB8AC3E}">
        <p14:creationId xmlns:p14="http://schemas.microsoft.com/office/powerpoint/2010/main" val="34858466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en-US"/>
          </a:p>
        </p:txBody>
      </p:sp>
      <p:sp>
        <p:nvSpPr>
          <p:cNvPr id="3" name="Объект 2"/>
          <p:cNvSpPr>
            <a:spLocks noGrp="1"/>
          </p:cNvSpPr>
          <p:nvPr>
            <p:ph idx="1"/>
          </p:nvPr>
        </p:nvSpPr>
        <p:spPr/>
        <p:txBody>
          <a:bodyPr/>
          <a:lstStyle/>
          <a:p>
            <a:endParaRPr lang="en-US"/>
          </a:p>
        </p:txBody>
      </p:sp>
      <p:pic>
        <p:nvPicPr>
          <p:cNvPr id="4" name="Picture 4" descr="Фон для исследовательской работы - фото и картинки abrakadabra.fun"/>
          <p:cNvPicPr>
            <a:picLocks noChangeAspect="1" noChangeArrowheads="1"/>
          </p:cNvPicPr>
          <p:nvPr/>
        </p:nvPicPr>
        <p:blipFill>
          <a:blip r:embed="rId2"/>
          <a:srcRect/>
          <a:stretch>
            <a:fillRect/>
          </a:stretch>
        </p:blipFill>
        <p:spPr bwMode="auto">
          <a:xfrm>
            <a:off x="0" y="0"/>
            <a:ext cx="12192000" cy="6864235"/>
          </a:xfrm>
          <a:prstGeom prst="rect">
            <a:avLst/>
          </a:prstGeom>
          <a:noFill/>
        </p:spPr>
      </p:pic>
      <p:sp>
        <p:nvSpPr>
          <p:cNvPr id="5" name="Прямоугольник 4"/>
          <p:cNvSpPr/>
          <p:nvPr/>
        </p:nvSpPr>
        <p:spPr>
          <a:xfrm>
            <a:off x="4220743" y="843240"/>
            <a:ext cx="5667834" cy="523220"/>
          </a:xfrm>
          <a:prstGeom prst="rect">
            <a:avLst/>
          </a:prstGeom>
        </p:spPr>
        <p:txBody>
          <a:bodyPr wrap="none">
            <a:spAutoFit/>
          </a:bodyPr>
          <a:lstStyle/>
          <a:p>
            <a:pPr algn="ctr"/>
            <a:r>
              <a:rPr lang="kk-KZ" sz="2800" dirty="0">
                <a:solidFill>
                  <a:srgbClr val="FF0000"/>
                </a:solidFill>
                <a:latin typeface="Times New Roman" panose="02020603050405020304" pitchFamily="18" charset="0"/>
                <a:cs typeface="Times New Roman" panose="02020603050405020304" pitchFamily="18" charset="0"/>
              </a:rPr>
              <a:t>Бағдарламадан күтілетін нәтижелер</a:t>
            </a:r>
            <a:endParaRPr lang="en-US" sz="2800" dirty="0">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1028699" y="1851280"/>
            <a:ext cx="10427677" cy="3693319"/>
          </a:xfrm>
          <a:prstGeom prst="rect">
            <a:avLst/>
          </a:prstGeom>
        </p:spPr>
        <p:txBody>
          <a:bodyPr wrap="square">
            <a:spAutoFit/>
          </a:bodyPr>
          <a:lstStyle/>
          <a:p>
            <a:pPr marL="285750" indent="-285750" algn="just">
              <a:buFont typeface="Wingdings" panose="05000000000000000000" pitchFamily="2" charset="2"/>
              <a:buChar char="v"/>
            </a:pPr>
            <a:r>
              <a:rPr lang="kk-KZ" b="1" i="1" dirty="0">
                <a:latin typeface="Times New Roman" pitchFamily="18" charset="0"/>
                <a:cs typeface="Times New Roman" pitchFamily="18" charset="0"/>
              </a:rPr>
              <a:t>Материладық</a:t>
            </a:r>
            <a:r>
              <a:rPr lang="ru-RU" b="1" i="1" dirty="0">
                <a:latin typeface="Times New Roman" pitchFamily="18" charset="0"/>
                <a:cs typeface="Times New Roman" pitchFamily="18" charset="0"/>
              </a:rPr>
              <a:t>-</a:t>
            </a:r>
            <a:r>
              <a:rPr lang="kk-KZ" b="1" i="1" dirty="0">
                <a:latin typeface="Times New Roman" pitchFamily="18" charset="0"/>
                <a:cs typeface="Times New Roman" pitchFamily="18" charset="0"/>
              </a:rPr>
              <a:t> техникалық базаны </a:t>
            </a:r>
            <a:r>
              <a:rPr lang="kk-KZ" b="1" i="1" dirty="0" smtClean="0">
                <a:latin typeface="Times New Roman" pitchFamily="18" charset="0"/>
                <a:cs typeface="Times New Roman" pitchFamily="18" charset="0"/>
              </a:rPr>
              <a:t>нығайту</a:t>
            </a:r>
          </a:p>
          <a:p>
            <a:pPr marL="285750" indent="-285750" algn="just">
              <a:buFont typeface="Wingdings" panose="05000000000000000000" pitchFamily="2" charset="2"/>
              <a:buChar char="v"/>
            </a:pPr>
            <a:r>
              <a:rPr lang="kk-KZ" b="1" i="1" dirty="0" smtClean="0">
                <a:latin typeface="Times New Roman" pitchFamily="18" charset="0"/>
                <a:cs typeface="Times New Roman" pitchFamily="18" charset="0"/>
              </a:rPr>
              <a:t>Тәрбиелеу </a:t>
            </a:r>
            <a:r>
              <a:rPr lang="kk-KZ" b="1" i="1" dirty="0">
                <a:latin typeface="Times New Roman" pitchFamily="18" charset="0"/>
                <a:cs typeface="Times New Roman" pitchFamily="18" charset="0"/>
              </a:rPr>
              <a:t>мен оқыту жүйесінің құрылымдарын </a:t>
            </a:r>
            <a:r>
              <a:rPr lang="kk-KZ" b="1" i="1" dirty="0" smtClean="0">
                <a:latin typeface="Times New Roman" pitchFamily="18" charset="0"/>
                <a:cs typeface="Times New Roman" pitchFamily="18" charset="0"/>
              </a:rPr>
              <a:t>жақсарту</a:t>
            </a:r>
          </a:p>
          <a:p>
            <a:pPr marL="285750" indent="-285750" algn="just">
              <a:buFont typeface="Wingdings" panose="05000000000000000000" pitchFamily="2" charset="2"/>
              <a:buChar char="v"/>
            </a:pPr>
            <a:r>
              <a:rPr lang="kk-KZ" b="1" i="1" dirty="0" smtClean="0">
                <a:latin typeface="Times New Roman" pitchFamily="18" charset="0"/>
                <a:cs typeface="Times New Roman" pitchFamily="18" charset="0"/>
              </a:rPr>
              <a:t>Мектепке </a:t>
            </a:r>
            <a:r>
              <a:rPr lang="kk-KZ" b="1" i="1" dirty="0">
                <a:latin typeface="Times New Roman" pitchFamily="18" charset="0"/>
                <a:cs typeface="Times New Roman" pitchFamily="18" charset="0"/>
              </a:rPr>
              <a:t>дейінгі ұйымның қаржы көздерін тиімді</a:t>
            </a:r>
            <a:r>
              <a:rPr lang="kk-KZ" b="1" i="1" dirty="0" smtClean="0">
                <a:latin typeface="Times New Roman" pitchFamily="18" charset="0"/>
                <a:cs typeface="Times New Roman" pitchFamily="18" charset="0"/>
              </a:rPr>
              <a:t>, ұтымды пайдалану</a:t>
            </a:r>
          </a:p>
          <a:p>
            <a:pPr marL="285750" indent="-285750" algn="just">
              <a:buFont typeface="Wingdings" panose="05000000000000000000" pitchFamily="2" charset="2"/>
              <a:buChar char="v"/>
            </a:pPr>
            <a:r>
              <a:rPr lang="kk-KZ" b="1" i="1" dirty="0" smtClean="0">
                <a:latin typeface="Times New Roman" pitchFamily="18" charset="0"/>
                <a:cs typeface="Times New Roman" pitchFamily="18" charset="0"/>
              </a:rPr>
              <a:t>Бірінші </a:t>
            </a:r>
            <a:r>
              <a:rPr lang="kk-KZ" b="1" i="1" dirty="0">
                <a:latin typeface="Times New Roman" pitchFamily="18" charset="0"/>
                <a:cs typeface="Times New Roman" pitchFamily="18" charset="0"/>
              </a:rPr>
              <a:t>және жоғарғы санатты педагогтардың пайызын </a:t>
            </a:r>
            <a:r>
              <a:rPr lang="kk-KZ" b="1" i="1" dirty="0" smtClean="0">
                <a:latin typeface="Times New Roman" pitchFamily="18" charset="0"/>
                <a:cs typeface="Times New Roman" pitchFamily="18" charset="0"/>
              </a:rPr>
              <a:t>көбейту</a:t>
            </a:r>
          </a:p>
          <a:p>
            <a:pPr marL="285750" indent="-285750" algn="just">
              <a:buFont typeface="Wingdings" panose="05000000000000000000" pitchFamily="2" charset="2"/>
              <a:buChar char="v"/>
            </a:pPr>
            <a:r>
              <a:rPr lang="kk-KZ" b="1" i="1" dirty="0" smtClean="0">
                <a:latin typeface="Times New Roman" pitchFamily="18" charset="0"/>
                <a:cs typeface="Times New Roman" pitchFamily="18" charset="0"/>
              </a:rPr>
              <a:t>Салауатты  </a:t>
            </a:r>
            <a:r>
              <a:rPr lang="kk-KZ" b="1" i="1" dirty="0">
                <a:latin typeface="Times New Roman" pitchFamily="18" charset="0"/>
                <a:cs typeface="Times New Roman" pitchFamily="18" charset="0"/>
              </a:rPr>
              <a:t>өмір салтын ұстану мен қауіпсіздік орта </a:t>
            </a:r>
            <a:r>
              <a:rPr lang="kk-KZ" b="1" i="1" dirty="0" smtClean="0">
                <a:latin typeface="Times New Roman" pitchFamily="18" charset="0"/>
                <a:cs typeface="Times New Roman" pitchFamily="18" charset="0"/>
              </a:rPr>
              <a:t>жасау.</a:t>
            </a:r>
          </a:p>
          <a:p>
            <a:pPr marL="285750" indent="-285750" algn="just">
              <a:buFont typeface="Wingdings" panose="05000000000000000000" pitchFamily="2" charset="2"/>
              <a:buChar char="v"/>
            </a:pPr>
            <a:r>
              <a:rPr lang="kk-KZ" b="1" i="1" dirty="0" smtClean="0">
                <a:latin typeface="Times New Roman" pitchFamily="18" charset="0"/>
                <a:cs typeface="Times New Roman" pitchFamily="18" charset="0"/>
              </a:rPr>
              <a:t>Тәрбиешілердің </a:t>
            </a:r>
            <a:r>
              <a:rPr lang="kk-KZ" b="1" i="1" dirty="0">
                <a:latin typeface="Times New Roman" pitchFamily="18" charset="0"/>
                <a:cs typeface="Times New Roman" pitchFamily="18" charset="0"/>
              </a:rPr>
              <a:t>түрлі байқауларға,семинарларға және әртүрлі деңгейдегі әдістемелік жұмыстарға қатысуын </a:t>
            </a:r>
            <a:r>
              <a:rPr lang="kk-KZ" b="1" i="1" dirty="0" smtClean="0">
                <a:latin typeface="Times New Roman" pitchFamily="18" charset="0"/>
                <a:cs typeface="Times New Roman" pitchFamily="18" charset="0"/>
              </a:rPr>
              <a:t>жетілдіру</a:t>
            </a:r>
          </a:p>
          <a:p>
            <a:pPr marL="285750" indent="-285750" algn="just">
              <a:buFont typeface="Wingdings" panose="05000000000000000000" pitchFamily="2" charset="2"/>
              <a:buChar char="v"/>
            </a:pPr>
            <a:r>
              <a:rPr lang="kk-KZ" b="1" i="1" dirty="0" smtClean="0">
                <a:latin typeface="Times New Roman" pitchFamily="18" charset="0"/>
                <a:cs typeface="Times New Roman" pitchFamily="18" charset="0"/>
              </a:rPr>
              <a:t>Жұмыскердің </a:t>
            </a:r>
            <a:r>
              <a:rPr lang="kk-KZ" b="1" i="1" dirty="0">
                <a:latin typeface="Times New Roman" pitchFamily="18" charset="0"/>
                <a:cs typeface="Times New Roman" pitchFamily="18" charset="0"/>
              </a:rPr>
              <a:t>еңбегінің сапасы мен ынталандыру жүйесін </a:t>
            </a:r>
            <a:r>
              <a:rPr lang="kk-KZ" b="1" i="1" dirty="0" smtClean="0">
                <a:latin typeface="Times New Roman" pitchFamily="18" charset="0"/>
                <a:cs typeface="Times New Roman" pitchFamily="18" charset="0"/>
              </a:rPr>
              <a:t>жетілдіру</a:t>
            </a:r>
          </a:p>
          <a:p>
            <a:pPr marL="285750" indent="-285750" algn="just">
              <a:buFont typeface="Wingdings" panose="05000000000000000000" pitchFamily="2" charset="2"/>
              <a:buChar char="v"/>
            </a:pPr>
            <a:r>
              <a:rPr lang="kk-KZ" b="1" i="1" dirty="0" smtClean="0">
                <a:latin typeface="Times New Roman" pitchFamily="18" charset="0"/>
                <a:cs typeface="Times New Roman" pitchFamily="18" charset="0"/>
              </a:rPr>
              <a:t>Педагогикалық </a:t>
            </a:r>
            <a:r>
              <a:rPr lang="kk-KZ" b="1" i="1" dirty="0">
                <a:latin typeface="Times New Roman" pitchFamily="18" charset="0"/>
                <a:cs typeface="Times New Roman" pitchFamily="18" charset="0"/>
              </a:rPr>
              <a:t>ұжымның </a:t>
            </a:r>
            <a:r>
              <a:rPr lang="kk-KZ" b="1" i="1" dirty="0" smtClean="0">
                <a:latin typeface="Times New Roman" pitchFamily="18" charset="0"/>
                <a:cs typeface="Times New Roman" pitchFamily="18" charset="0"/>
              </a:rPr>
              <a:t>тұрақтылығы</a:t>
            </a:r>
          </a:p>
          <a:p>
            <a:pPr marL="285750" indent="-285750" algn="just">
              <a:buFont typeface="Wingdings" panose="05000000000000000000" pitchFamily="2" charset="2"/>
              <a:buChar char="v"/>
            </a:pPr>
            <a:r>
              <a:rPr lang="kk-KZ" b="1" i="1" dirty="0" smtClean="0">
                <a:latin typeface="Times New Roman" pitchFamily="18" charset="0"/>
                <a:cs typeface="Times New Roman" pitchFamily="18" charset="0"/>
              </a:rPr>
              <a:t>Тәрбиеленушінің </a:t>
            </a:r>
            <a:r>
              <a:rPr lang="kk-KZ" b="1" i="1" dirty="0">
                <a:latin typeface="Times New Roman" pitchFamily="18" charset="0"/>
                <a:cs typeface="Times New Roman" pitchFamily="18" charset="0"/>
              </a:rPr>
              <a:t>әртүрлі байқауларға қатысуының саны мен сапасының мардымдылығын </a:t>
            </a:r>
            <a:r>
              <a:rPr lang="kk-KZ" b="1" i="1" dirty="0" smtClean="0">
                <a:latin typeface="Times New Roman" pitchFamily="18" charset="0"/>
                <a:cs typeface="Times New Roman" pitchFamily="18" charset="0"/>
              </a:rPr>
              <a:t>жетілдіру</a:t>
            </a:r>
          </a:p>
          <a:p>
            <a:pPr marL="285750" indent="-285750" algn="just">
              <a:buFont typeface="Wingdings" panose="05000000000000000000" pitchFamily="2" charset="2"/>
              <a:buChar char="v"/>
            </a:pPr>
            <a:r>
              <a:rPr lang="kk-KZ" b="1" i="1" dirty="0" smtClean="0">
                <a:latin typeface="Times New Roman" pitchFamily="18" charset="0"/>
                <a:cs typeface="Times New Roman" pitchFamily="18" charset="0"/>
              </a:rPr>
              <a:t>Балалардың </a:t>
            </a:r>
            <a:r>
              <a:rPr lang="kk-KZ" b="1" i="1" dirty="0">
                <a:latin typeface="Times New Roman" pitchFamily="18" charset="0"/>
                <a:cs typeface="Times New Roman" pitchFamily="18" charset="0"/>
              </a:rPr>
              <a:t>психо</a:t>
            </a:r>
            <a:r>
              <a:rPr lang="ru-RU" b="1" i="1" dirty="0">
                <a:latin typeface="Times New Roman" pitchFamily="18" charset="0"/>
                <a:cs typeface="Times New Roman" pitchFamily="18" charset="0"/>
              </a:rPr>
              <a:t>-</a:t>
            </a:r>
            <a:r>
              <a:rPr lang="kk-KZ" b="1" i="1" dirty="0">
                <a:latin typeface="Times New Roman" pitchFamily="18" charset="0"/>
                <a:cs typeface="Times New Roman" pitchFamily="18" charset="0"/>
              </a:rPr>
              <a:t>физикалық деңгей мен мүмкіндіктерін қамтамасыз ету</a:t>
            </a:r>
          </a:p>
          <a:p>
            <a:r>
              <a:rPr lang="kk-KZ" b="1" i="1" dirty="0">
                <a:latin typeface="Times New Roman" pitchFamily="18" charset="0"/>
                <a:cs typeface="Times New Roman" pitchFamily="18" charset="0"/>
              </a:rPr>
              <a:t>Республикалық ғылыми</a:t>
            </a:r>
            <a:r>
              <a:rPr lang="ru-RU" b="1" i="1" dirty="0">
                <a:latin typeface="Times New Roman" pitchFamily="18" charset="0"/>
                <a:cs typeface="Times New Roman" pitchFamily="18" charset="0"/>
              </a:rPr>
              <a:t>-</a:t>
            </a:r>
            <a:r>
              <a:rPr lang="kk-KZ" b="1" i="1" dirty="0">
                <a:latin typeface="Times New Roman" pitchFamily="18" charset="0"/>
                <a:cs typeface="Times New Roman" pitchFamily="18" charset="0"/>
              </a:rPr>
              <a:t>әдістемелік</a:t>
            </a:r>
            <a:r>
              <a:rPr lang="kk-KZ" b="1" i="1" dirty="0" smtClean="0">
                <a:latin typeface="Times New Roman" pitchFamily="18" charset="0"/>
                <a:cs typeface="Times New Roman" pitchFamily="18" charset="0"/>
              </a:rPr>
              <a:t>, облыстық </a:t>
            </a:r>
            <a:r>
              <a:rPr lang="kk-KZ" b="1" i="1" dirty="0">
                <a:latin typeface="Times New Roman" pitchFamily="18" charset="0"/>
                <a:cs typeface="Times New Roman" pitchFamily="18" charset="0"/>
              </a:rPr>
              <a:t>баспаларға мақала</a:t>
            </a:r>
            <a:r>
              <a:rPr lang="kk-KZ" b="1" i="1" dirty="0" smtClean="0">
                <a:latin typeface="Times New Roman" pitchFamily="18" charset="0"/>
                <a:cs typeface="Times New Roman" pitchFamily="18" charset="0"/>
              </a:rPr>
              <a:t>, еңбектерін </a:t>
            </a:r>
            <a:r>
              <a:rPr lang="kk-KZ" b="1" i="1" dirty="0">
                <a:latin typeface="Times New Roman" pitchFamily="18" charset="0"/>
                <a:cs typeface="Times New Roman" pitchFamily="18" charset="0"/>
              </a:rPr>
              <a:t>жариялау</a:t>
            </a:r>
            <a:endParaRPr lang="ru-RU" b="1" i="1" dirty="0">
              <a:latin typeface="Times New Roman" pitchFamily="18" charset="0"/>
              <a:cs typeface="Times New Roman" pitchFamily="18" charset="0"/>
            </a:endParaRPr>
          </a:p>
        </p:txBody>
      </p:sp>
    </p:spTree>
    <p:extLst>
      <p:ext uri="{BB962C8B-B14F-4D97-AF65-F5344CB8AC3E}">
        <p14:creationId xmlns:p14="http://schemas.microsoft.com/office/powerpoint/2010/main" val="32656337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en-US"/>
          </a:p>
        </p:txBody>
      </p:sp>
      <p:sp>
        <p:nvSpPr>
          <p:cNvPr id="3" name="Объект 2"/>
          <p:cNvSpPr>
            <a:spLocks noGrp="1"/>
          </p:cNvSpPr>
          <p:nvPr>
            <p:ph idx="1"/>
          </p:nvPr>
        </p:nvSpPr>
        <p:spPr/>
        <p:txBody>
          <a:bodyPr/>
          <a:lstStyle/>
          <a:p>
            <a:endParaRPr lang="en-US"/>
          </a:p>
        </p:txBody>
      </p:sp>
      <p:pic>
        <p:nvPicPr>
          <p:cNvPr id="4" name="Picture 4" descr="Фон для исследовательской работы - фото и картинки abrakadabra.fun"/>
          <p:cNvPicPr>
            <a:picLocks noChangeAspect="1" noChangeArrowheads="1"/>
          </p:cNvPicPr>
          <p:nvPr/>
        </p:nvPicPr>
        <p:blipFill>
          <a:blip r:embed="rId2"/>
          <a:srcRect/>
          <a:stretch>
            <a:fillRect/>
          </a:stretch>
        </p:blipFill>
        <p:spPr bwMode="auto">
          <a:xfrm>
            <a:off x="0" y="0"/>
            <a:ext cx="12192000" cy="6864235"/>
          </a:xfrm>
          <a:prstGeom prst="rect">
            <a:avLst/>
          </a:prstGeom>
          <a:noFill/>
        </p:spPr>
      </p:pic>
      <p:sp>
        <p:nvSpPr>
          <p:cNvPr id="5" name="Прямоугольник 4"/>
          <p:cNvSpPr/>
          <p:nvPr/>
        </p:nvSpPr>
        <p:spPr>
          <a:xfrm>
            <a:off x="3215054" y="787829"/>
            <a:ext cx="6096000" cy="830997"/>
          </a:xfrm>
          <a:prstGeom prst="rect">
            <a:avLst/>
          </a:prstGeom>
        </p:spPr>
        <p:txBody>
          <a:bodyPr>
            <a:spAutoFit/>
          </a:bodyPr>
          <a:lstStyle/>
          <a:p>
            <a:pPr algn="ctr"/>
            <a:r>
              <a:rPr lang="kk-KZ" sz="2400" dirty="0">
                <a:solidFill>
                  <a:srgbClr val="FF0000"/>
                </a:solidFill>
                <a:latin typeface="Times New Roman" pitchFamily="18" charset="0"/>
                <a:cs typeface="Times New Roman" pitchFamily="18" charset="0"/>
              </a:rPr>
              <a:t>Мектепке дейінгі ұйымның құндылықтарына кіретін мәселелер</a:t>
            </a:r>
            <a:endParaRPr lang="en-US" sz="2400" dirty="0"/>
          </a:p>
        </p:txBody>
      </p:sp>
      <p:sp>
        <p:nvSpPr>
          <p:cNvPr id="6" name="Прямоугольник с двумя вырезанными противолежащими углами 3"/>
          <p:cNvSpPr/>
          <p:nvPr/>
        </p:nvSpPr>
        <p:spPr>
          <a:xfrm>
            <a:off x="2357809" y="1825625"/>
            <a:ext cx="2430270" cy="1947163"/>
          </a:xfrm>
          <a:prstGeom prst="snip2DiagRect">
            <a:avLst>
              <a:gd name="adj1" fmla="val 0"/>
              <a:gd name="adj2"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2000" b="1" dirty="0" smtClean="0">
                <a:solidFill>
                  <a:schemeClr val="tx1"/>
                </a:solidFill>
              </a:rPr>
              <a:t>Ашықтық және қолдау</a:t>
            </a:r>
            <a:endParaRPr lang="ru-RU" sz="2000" b="1" dirty="0">
              <a:solidFill>
                <a:schemeClr val="tx1"/>
              </a:solidFill>
            </a:endParaRPr>
          </a:p>
        </p:txBody>
      </p:sp>
      <p:sp>
        <p:nvSpPr>
          <p:cNvPr id="7" name="Прямоугольник с двумя вырезанными противолежащими углами 4"/>
          <p:cNvSpPr/>
          <p:nvPr/>
        </p:nvSpPr>
        <p:spPr>
          <a:xfrm>
            <a:off x="7367926" y="1825625"/>
            <a:ext cx="2538282" cy="1920213"/>
          </a:xfrm>
          <a:prstGeom prst="snip2DiagRect">
            <a:avLst>
              <a:gd name="adj1" fmla="val 0"/>
              <a:gd name="adj2"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2000" b="1" dirty="0" smtClean="0">
                <a:solidFill>
                  <a:schemeClr val="tx1"/>
                </a:solidFill>
              </a:rPr>
              <a:t>Жинақылық </a:t>
            </a:r>
            <a:endParaRPr lang="ru-RU" sz="2000" b="1" dirty="0">
              <a:solidFill>
                <a:schemeClr val="tx1"/>
              </a:solidFill>
            </a:endParaRPr>
          </a:p>
        </p:txBody>
      </p:sp>
      <p:sp>
        <p:nvSpPr>
          <p:cNvPr id="8" name="Прямоугольник с двумя вырезанными противолежащими углами 5"/>
          <p:cNvSpPr/>
          <p:nvPr/>
        </p:nvSpPr>
        <p:spPr>
          <a:xfrm>
            <a:off x="3215054" y="3937856"/>
            <a:ext cx="2610661" cy="1920213"/>
          </a:xfrm>
          <a:prstGeom prst="snip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2000" b="1" dirty="0" smtClean="0">
                <a:solidFill>
                  <a:schemeClr val="tx1"/>
                </a:solidFill>
              </a:rPr>
              <a:t>Ынтымақтастық</a:t>
            </a:r>
            <a:r>
              <a:rPr lang="kk-KZ" dirty="0" smtClean="0">
                <a:solidFill>
                  <a:schemeClr val="tx1"/>
                </a:solidFill>
              </a:rPr>
              <a:t> </a:t>
            </a:r>
            <a:endParaRPr lang="ru-RU" dirty="0">
              <a:solidFill>
                <a:schemeClr val="tx1"/>
              </a:solidFill>
            </a:endParaRPr>
          </a:p>
        </p:txBody>
      </p:sp>
      <p:sp>
        <p:nvSpPr>
          <p:cNvPr id="9" name="Прямоугольник с двумя вырезанными противолежащими углами 6"/>
          <p:cNvSpPr/>
          <p:nvPr/>
        </p:nvSpPr>
        <p:spPr>
          <a:xfrm>
            <a:off x="6096000" y="4042927"/>
            <a:ext cx="2538282" cy="1925851"/>
          </a:xfrm>
          <a:prstGeom prst="snip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2000" b="1" dirty="0" smtClean="0">
                <a:solidFill>
                  <a:schemeClr val="tx1"/>
                </a:solidFill>
              </a:rPr>
              <a:t>Педагогтың кәсібилілік пен жоғарғы сапа</a:t>
            </a:r>
            <a:endParaRPr lang="ru-RU" sz="2000" b="1" dirty="0">
              <a:solidFill>
                <a:schemeClr val="tx1"/>
              </a:solidFill>
            </a:endParaRPr>
          </a:p>
        </p:txBody>
      </p:sp>
    </p:spTree>
    <p:extLst>
      <p:ext uri="{BB962C8B-B14F-4D97-AF65-F5344CB8AC3E}">
        <p14:creationId xmlns:p14="http://schemas.microsoft.com/office/powerpoint/2010/main" val="4513073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en-US"/>
          </a:p>
        </p:txBody>
      </p:sp>
      <p:sp>
        <p:nvSpPr>
          <p:cNvPr id="3" name="Объект 2"/>
          <p:cNvSpPr>
            <a:spLocks noGrp="1"/>
          </p:cNvSpPr>
          <p:nvPr>
            <p:ph idx="1"/>
          </p:nvPr>
        </p:nvSpPr>
        <p:spPr/>
        <p:txBody>
          <a:bodyPr/>
          <a:lstStyle/>
          <a:p>
            <a:endParaRPr lang="en-US"/>
          </a:p>
        </p:txBody>
      </p:sp>
      <p:pic>
        <p:nvPicPr>
          <p:cNvPr id="4" name="Picture 4" descr="Фон для исследовательской работы - фото и картинки abrakadabra.fun"/>
          <p:cNvPicPr>
            <a:picLocks noChangeAspect="1" noChangeArrowheads="1"/>
          </p:cNvPicPr>
          <p:nvPr/>
        </p:nvPicPr>
        <p:blipFill>
          <a:blip r:embed="rId2"/>
          <a:srcRect/>
          <a:stretch>
            <a:fillRect/>
          </a:stretch>
        </p:blipFill>
        <p:spPr bwMode="auto">
          <a:xfrm>
            <a:off x="0" y="0"/>
            <a:ext cx="12192000" cy="6864235"/>
          </a:xfrm>
          <a:prstGeom prst="rect">
            <a:avLst/>
          </a:prstGeom>
          <a:noFill/>
        </p:spPr>
      </p:pic>
      <p:sp>
        <p:nvSpPr>
          <p:cNvPr id="5" name="Прямоугольник 4"/>
          <p:cNvSpPr/>
          <p:nvPr/>
        </p:nvSpPr>
        <p:spPr>
          <a:xfrm>
            <a:off x="1749669" y="1138353"/>
            <a:ext cx="8229600" cy="4524315"/>
          </a:xfrm>
          <a:prstGeom prst="rect">
            <a:avLst/>
          </a:prstGeom>
        </p:spPr>
        <p:txBody>
          <a:bodyPr wrap="square">
            <a:spAutoFit/>
          </a:bodyPr>
          <a:lstStyle/>
          <a:p>
            <a:pPr algn="just"/>
            <a:r>
              <a:rPr lang="kk-KZ" b="1" dirty="0">
                <a:solidFill>
                  <a:srgbClr val="FF0000"/>
                </a:solidFill>
                <a:latin typeface="Times New Roman" pitchFamily="18" charset="0"/>
                <a:cs typeface="Times New Roman" pitchFamily="18" charset="0"/>
              </a:rPr>
              <a:t>Ашықтық және </a:t>
            </a:r>
            <a:r>
              <a:rPr lang="kk-KZ" b="1" dirty="0" smtClean="0">
                <a:solidFill>
                  <a:srgbClr val="FF0000"/>
                </a:solidFill>
                <a:latin typeface="Times New Roman" pitchFamily="18" charset="0"/>
                <a:cs typeface="Times New Roman" pitchFamily="18" charset="0"/>
              </a:rPr>
              <a:t>қолдау </a:t>
            </a:r>
            <a:r>
              <a:rPr lang="kk-KZ" dirty="0" smtClean="0">
                <a:latin typeface="Times New Roman" pitchFamily="18" charset="0"/>
                <a:cs typeface="Times New Roman" pitchFamily="18" charset="0"/>
              </a:rPr>
              <a:t>- МДҰ </a:t>
            </a:r>
            <a:r>
              <a:rPr lang="kk-KZ" dirty="0">
                <a:latin typeface="Times New Roman" pitchFamily="18" charset="0"/>
                <a:cs typeface="Times New Roman" pitchFamily="18" charset="0"/>
              </a:rPr>
              <a:t>әлеммен байланысты,тәжірибе алмасуға,бала балабақшаға келмейтін мектепке дейінгі жастағы балалары бар отбасыларға педагогикалық-психологиялық қолдау көрсету</a:t>
            </a:r>
            <a:r>
              <a:rPr lang="kk-KZ" dirty="0" smtClean="0">
                <a:latin typeface="Times New Roman" pitchFamily="18" charset="0"/>
                <a:cs typeface="Times New Roman" pitchFamily="18" charset="0"/>
              </a:rPr>
              <a:t>. Біз </a:t>
            </a:r>
            <a:r>
              <a:rPr lang="kk-KZ" dirty="0">
                <a:latin typeface="Times New Roman" pitchFamily="18" charset="0"/>
                <a:cs typeface="Times New Roman" pitchFamily="18" charset="0"/>
              </a:rPr>
              <a:t>кәсіби мәселелерді ашық талқылап</a:t>
            </a:r>
            <a:r>
              <a:rPr lang="kk-KZ" dirty="0" smtClean="0">
                <a:latin typeface="Times New Roman" pitchFamily="18" charset="0"/>
                <a:cs typeface="Times New Roman" pitchFamily="18" charset="0"/>
              </a:rPr>
              <a:t>, оның </a:t>
            </a:r>
            <a:r>
              <a:rPr lang="kk-KZ" dirty="0">
                <a:latin typeface="Times New Roman" pitchFamily="18" charset="0"/>
                <a:cs typeface="Times New Roman" pitchFamily="18" charset="0"/>
              </a:rPr>
              <a:t>шешімін шығаруда көмек пен қолдау көрсетуге тырысамыз.</a:t>
            </a:r>
          </a:p>
          <a:p>
            <a:pPr algn="just"/>
            <a:endParaRPr lang="kk-KZ" dirty="0">
              <a:latin typeface="Times New Roman" pitchFamily="18" charset="0"/>
              <a:cs typeface="Times New Roman" pitchFamily="18" charset="0"/>
            </a:endParaRPr>
          </a:p>
          <a:p>
            <a:pPr algn="just"/>
            <a:r>
              <a:rPr lang="kk-KZ" b="1" dirty="0">
                <a:solidFill>
                  <a:srgbClr val="FF0000"/>
                </a:solidFill>
                <a:latin typeface="Times New Roman" pitchFamily="18" charset="0"/>
                <a:cs typeface="Times New Roman" pitchFamily="18" charset="0"/>
              </a:rPr>
              <a:t>Жинақылық </a:t>
            </a:r>
            <a:r>
              <a:rPr lang="kk-KZ" dirty="0">
                <a:latin typeface="Times New Roman" pitchFamily="18" charset="0"/>
                <a:cs typeface="Times New Roman" pitchFamily="18" charset="0"/>
              </a:rPr>
              <a:t>- біз педагогикалық тәжірибені өзгертіп, жетілдіруге, отбасының қажеттілігі мен мүдделеріне сәйкес келуге,білімнің қызмет тізбесін кеңейтуге әзірміз.</a:t>
            </a:r>
          </a:p>
          <a:p>
            <a:pPr algn="just"/>
            <a:endParaRPr lang="kk-KZ" dirty="0">
              <a:latin typeface="Times New Roman" pitchFamily="18" charset="0"/>
              <a:cs typeface="Times New Roman" pitchFamily="18" charset="0"/>
            </a:endParaRPr>
          </a:p>
          <a:p>
            <a:pPr algn="just"/>
            <a:r>
              <a:rPr lang="kk-KZ" b="1" dirty="0" smtClean="0">
                <a:solidFill>
                  <a:srgbClr val="FF0000"/>
                </a:solidFill>
                <a:latin typeface="Times New Roman" pitchFamily="18" charset="0"/>
                <a:cs typeface="Times New Roman" pitchFamily="18" charset="0"/>
              </a:rPr>
              <a:t>Ынтымақтастық </a:t>
            </a:r>
            <a:r>
              <a:rPr lang="kk-KZ" dirty="0" smtClean="0">
                <a:latin typeface="Times New Roman" pitchFamily="18" charset="0"/>
                <a:cs typeface="Times New Roman" pitchFamily="18" charset="0"/>
              </a:rPr>
              <a:t>- біз </a:t>
            </a:r>
            <a:r>
              <a:rPr lang="kk-KZ" dirty="0">
                <a:latin typeface="Times New Roman" pitchFamily="18" charset="0"/>
                <a:cs typeface="Times New Roman" pitchFamily="18" charset="0"/>
              </a:rPr>
              <a:t>ата-аналармен бірге мәселелерді шешуге, балалардың қызығушылығын ескере отырып,жаңа технологияларды қолдану арқылы іс-шараларды жоспарлы ұйымдастыруға тырысамыз.</a:t>
            </a:r>
          </a:p>
          <a:p>
            <a:pPr algn="just"/>
            <a:endParaRPr lang="kk-KZ" dirty="0">
              <a:latin typeface="Times New Roman" pitchFamily="18" charset="0"/>
              <a:cs typeface="Times New Roman" pitchFamily="18" charset="0"/>
            </a:endParaRPr>
          </a:p>
          <a:p>
            <a:pPr algn="just"/>
            <a:r>
              <a:rPr lang="kk-KZ" b="1" dirty="0">
                <a:solidFill>
                  <a:srgbClr val="FF0000"/>
                </a:solidFill>
                <a:latin typeface="Times New Roman" pitchFamily="18" charset="0"/>
                <a:cs typeface="Times New Roman" pitchFamily="18" charset="0"/>
              </a:rPr>
              <a:t>Педагогтың кәсібилілік пен жоғарғы </a:t>
            </a:r>
            <a:r>
              <a:rPr lang="kk-KZ" b="1" dirty="0" smtClean="0">
                <a:solidFill>
                  <a:srgbClr val="FF0000"/>
                </a:solidFill>
                <a:latin typeface="Times New Roman" pitchFamily="18" charset="0"/>
                <a:cs typeface="Times New Roman" pitchFamily="18" charset="0"/>
              </a:rPr>
              <a:t>сапа </a:t>
            </a:r>
            <a:r>
              <a:rPr lang="kk-KZ" b="1" dirty="0" smtClean="0">
                <a:latin typeface="Times New Roman" pitchFamily="18" charset="0"/>
                <a:cs typeface="Times New Roman" pitchFamily="18" charset="0"/>
              </a:rPr>
              <a:t>- </a:t>
            </a:r>
            <a:r>
              <a:rPr lang="kk-KZ" dirty="0" smtClean="0">
                <a:latin typeface="Times New Roman" pitchFamily="18" charset="0"/>
                <a:cs typeface="Times New Roman" pitchFamily="18" charset="0"/>
              </a:rPr>
              <a:t>оқыту </a:t>
            </a:r>
            <a:r>
              <a:rPr lang="kk-KZ" dirty="0">
                <a:latin typeface="Times New Roman" pitchFamily="18" charset="0"/>
                <a:cs typeface="Times New Roman" pitchFamily="18" charset="0"/>
              </a:rPr>
              <a:t>мен тәрбие қызметін көрсетудің және толассыз өз білімін жетілдіру арқылы балаларға сапалы тәрбие мен білім беруді одан әрі жалғастыру</a:t>
            </a:r>
            <a:endParaRPr lang="ru-RU"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4224209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Фон для исследовательской работы - фото и картинки abrakadabra.fun"/>
          <p:cNvPicPr>
            <a:picLocks noChangeAspect="1" noChangeArrowheads="1"/>
          </p:cNvPicPr>
          <p:nvPr/>
        </p:nvPicPr>
        <p:blipFill>
          <a:blip r:embed="rId2"/>
          <a:srcRect/>
          <a:stretch>
            <a:fillRect/>
          </a:stretch>
        </p:blipFill>
        <p:spPr bwMode="auto">
          <a:xfrm>
            <a:off x="0" y="0"/>
            <a:ext cx="12192000" cy="6864235"/>
          </a:xfrm>
          <a:prstGeom prst="rect">
            <a:avLst/>
          </a:prstGeom>
          <a:noFill/>
        </p:spPr>
      </p:pic>
      <p:sp>
        <p:nvSpPr>
          <p:cNvPr id="2" name="Заголовок 1"/>
          <p:cNvSpPr>
            <a:spLocks noGrp="1"/>
          </p:cNvSpPr>
          <p:nvPr>
            <p:ph type="title"/>
          </p:nvPr>
        </p:nvSpPr>
        <p:spPr/>
        <p:txBody>
          <a:bodyPr/>
          <a:lstStyle/>
          <a:p>
            <a:endParaRPr lang="en-US"/>
          </a:p>
        </p:txBody>
      </p:sp>
      <p:pic>
        <p:nvPicPr>
          <p:cNvPr id="5" name="Объект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046577" y="533155"/>
            <a:ext cx="7695299" cy="5680893"/>
          </a:xfrm>
        </p:spPr>
      </p:pic>
    </p:spTree>
    <p:extLst>
      <p:ext uri="{BB962C8B-B14F-4D97-AF65-F5344CB8AC3E}">
        <p14:creationId xmlns:p14="http://schemas.microsoft.com/office/powerpoint/2010/main" val="34579968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Фон для исследовательской работы - фото и картинки abrakadabra.fun"/>
          <p:cNvPicPr>
            <a:picLocks noChangeAspect="1" noChangeArrowheads="1"/>
          </p:cNvPicPr>
          <p:nvPr/>
        </p:nvPicPr>
        <p:blipFill>
          <a:blip r:embed="rId2"/>
          <a:srcRect/>
          <a:stretch>
            <a:fillRect/>
          </a:stretch>
        </p:blipFill>
        <p:spPr bwMode="auto">
          <a:xfrm>
            <a:off x="0" y="0"/>
            <a:ext cx="12192000" cy="6864235"/>
          </a:xfrm>
          <a:prstGeom prst="rect">
            <a:avLst/>
          </a:prstGeom>
          <a:noFill/>
        </p:spPr>
      </p:pic>
      <p:sp>
        <p:nvSpPr>
          <p:cNvPr id="2" name="Заголовок 1"/>
          <p:cNvSpPr>
            <a:spLocks noGrp="1"/>
          </p:cNvSpPr>
          <p:nvPr>
            <p:ph type="title"/>
          </p:nvPr>
        </p:nvSpPr>
        <p:spPr/>
        <p:txBody>
          <a:bodyPr/>
          <a:lstStyle/>
          <a:p>
            <a:endParaRPr lang="en-US"/>
          </a:p>
        </p:txBody>
      </p:sp>
      <p:pic>
        <p:nvPicPr>
          <p:cNvPr id="5" name="Объект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58059" y="390084"/>
            <a:ext cx="8275881" cy="6084066"/>
          </a:xfrm>
        </p:spPr>
      </p:pic>
    </p:spTree>
    <p:extLst>
      <p:ext uri="{BB962C8B-B14F-4D97-AF65-F5344CB8AC3E}">
        <p14:creationId xmlns:p14="http://schemas.microsoft.com/office/powerpoint/2010/main" val="1163968867"/>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212</TotalTime>
  <Words>478</Words>
  <Application>Microsoft Office PowerPoint</Application>
  <PresentationFormat>Широкоэкранный</PresentationFormat>
  <Paragraphs>43</Paragraphs>
  <Slides>12</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12</vt:i4>
      </vt:variant>
    </vt:vector>
  </HeadingPairs>
  <TitlesOfParts>
    <vt:vector size="18" baseType="lpstr">
      <vt:lpstr>Arial</vt:lpstr>
      <vt:lpstr>Calibri</vt:lpstr>
      <vt:lpstr>Calibri Light</vt:lpstr>
      <vt:lpstr>Times New Roman</vt:lpstr>
      <vt:lpstr>Wingdings</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dc:creator>
  <cp:lastModifiedBy>User</cp:lastModifiedBy>
  <cp:revision>7</cp:revision>
  <dcterms:created xsi:type="dcterms:W3CDTF">2022-10-12T10:22:45Z</dcterms:created>
  <dcterms:modified xsi:type="dcterms:W3CDTF">2022-10-13T05:44:09Z</dcterms:modified>
</cp:coreProperties>
</file>