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notesMasterIdLst>
    <p:notesMasterId r:id="rId20"/>
  </p:notesMasterIdLst>
  <p:sldIdLst>
    <p:sldId id="257" r:id="rId2"/>
    <p:sldId id="273" r:id="rId3"/>
    <p:sldId id="282" r:id="rId4"/>
    <p:sldId id="281" r:id="rId5"/>
    <p:sldId id="285" r:id="rId6"/>
    <p:sldId id="288" r:id="rId7"/>
    <p:sldId id="289" r:id="rId8"/>
    <p:sldId id="290" r:id="rId9"/>
    <p:sldId id="287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</p:sldIdLst>
  <p:sldSz cx="12192000" cy="6858000"/>
  <p:notesSz cx="9942513" cy="68103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5" autoAdjust="0"/>
    <p:restoredTop sz="85180" autoAdjust="0"/>
  </p:normalViewPr>
  <p:slideViewPr>
    <p:cSldViewPr>
      <p:cViewPr varScale="1">
        <p:scale>
          <a:sx n="77" d="100"/>
          <a:sy n="77" d="100"/>
        </p:scale>
        <p:origin x="136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42096"/>
          </a:xfrm>
          <a:prstGeom prst="rect">
            <a:avLst/>
          </a:prstGeom>
        </p:spPr>
        <p:txBody>
          <a:bodyPr vert="horz" lIns="80412" tIns="40206" rIns="80412" bIns="40206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1502" y="0"/>
            <a:ext cx="4308422" cy="342096"/>
          </a:xfrm>
          <a:prstGeom prst="rect">
            <a:avLst/>
          </a:prstGeom>
        </p:spPr>
        <p:txBody>
          <a:bodyPr vert="horz" lIns="80412" tIns="40206" rIns="80412" bIns="40206" rtlCol="0"/>
          <a:lstStyle>
            <a:lvl1pPr algn="r">
              <a:defRPr sz="1100"/>
            </a:lvl1pPr>
          </a:lstStyle>
          <a:p>
            <a:fld id="{CC932C04-DE11-4400-874B-B8CFAAD5313A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8938" y="850900"/>
            <a:ext cx="4084637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412" tIns="40206" rIns="80412" bIns="4020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252" y="3277494"/>
            <a:ext cx="7954010" cy="2681585"/>
          </a:xfrm>
          <a:prstGeom prst="rect">
            <a:avLst/>
          </a:prstGeom>
        </p:spPr>
        <p:txBody>
          <a:bodyPr vert="horz" lIns="80412" tIns="40206" rIns="80412" bIns="4020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8281"/>
            <a:ext cx="4308422" cy="342095"/>
          </a:xfrm>
          <a:prstGeom prst="rect">
            <a:avLst/>
          </a:prstGeom>
        </p:spPr>
        <p:txBody>
          <a:bodyPr vert="horz" lIns="80412" tIns="40206" rIns="80412" bIns="40206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1502" y="6468281"/>
            <a:ext cx="4308422" cy="342095"/>
          </a:xfrm>
          <a:prstGeom prst="rect">
            <a:avLst/>
          </a:prstGeom>
        </p:spPr>
        <p:txBody>
          <a:bodyPr vert="horz" lIns="80412" tIns="40206" rIns="80412" bIns="40206" rtlCol="0" anchor="b"/>
          <a:lstStyle>
            <a:lvl1pPr algn="r">
              <a:defRPr sz="1100"/>
            </a:lvl1pPr>
          </a:lstStyle>
          <a:p>
            <a:fld id="{4A4019D7-5DAA-419D-B9AB-8E91649D5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820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Статья 5. Компетенция уполномоченного органа в области образования</a:t>
            </a:r>
          </a:p>
          <a:p>
            <a:r>
              <a:rPr lang="ru-RU" dirty="0"/>
              <a:t>46-25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разрабатывает и утверждает правила деятельности психологической службы в организациях среднего образования;</a:t>
            </a:r>
            <a:endParaRPr lang="ru-RU" sz="1200" b="1" spc="5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Статья 12. Уровни образования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4) среднее образование (общее среднее образование, техническое и профессиональное образование);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220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бап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Білім беру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жүйесінің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міндеттері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ұлттық және жалпыадамзаттық құндылықтар,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ғылым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мен практика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жетістіктері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негізінде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тұлғаны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қалыптастыруға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дамытуға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және кәсіби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қалыптастыруға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бағытталған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сапалы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білім алу үшін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қажетті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жағдайлар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жасау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12) білім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алушылардың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кәсіби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уәждемесін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қамтамасыз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ету; 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14) білім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алушылар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мен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тәрбиеленушілердің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жеке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ерекшеліктерін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ескере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отырып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білім алу үшін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арнайы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жағдайлар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жасау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болып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табылады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004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Ұйымдастыру және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бақылау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директордың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тәрбие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жұмысы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жөніндегі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орынбасарының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міндетіне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кіреді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Өткізу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мазмұны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өткізу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нысаны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мен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әдістерін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таңдау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-педагог-психолог, әлеуметтік педагог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757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15-бап ҚР педагог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мәртебесі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туралы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2019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жылғы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27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желтоқсандағы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№ 293-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Заң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2712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Бағыттар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жоспарды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және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апталық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циклограмманы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жасау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кезінде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қолданылуы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керек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Психологиялық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қызметтің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жұмысы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әрбір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оқу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жылының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басында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ата-аналар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жиналысының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хаттамасымен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ресімделген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ата-аналардың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немесе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өзге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заңды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өкілдердің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хабардар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етілген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келісімі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болған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кезде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әрбір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сынып үшін жеке-жеке және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әрбір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баланың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заңды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өкілдерінің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қолдарымен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оқу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жылына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арналған жұмыс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жоспарына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сәйкес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жүзеге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асырылады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Жиналыста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ата-анасы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болмаған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жағдайда жеке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танысу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жүргізіледі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481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білім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алушылар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мен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тәрбиеленушілерде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жеке әлеуметтік-психологиялық сүйемелдеуді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талап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ететін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елеулі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мінез-құлық және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эмоционалдық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проблемалар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тәуекелдері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туындаған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кезде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459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Педагог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мәртебесі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туралы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2019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жылғы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27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желтоқсандағы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№ 293-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заң</a:t>
            </a:r>
            <a:endParaRPr lang="ru-RU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15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бап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10)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құқық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қорғау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органдарына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және білім беру ұйымының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басшылығына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Қылмыстық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әкімшілік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құқық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бұзушылық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белгілері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бар, оның ішінде білім беру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ұйымынан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тыс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жерде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кәсіптік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қызметіне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байланысты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өзіне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белгілі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болған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әрекеттерді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әрекетсіздікті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кәмелетке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толмағандардың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жасау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немесе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оларға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қатысты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жасалу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фактілері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туралы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дереу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хабарлауға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;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4593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бап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Жергілікті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өкілді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және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атқарушы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органдардың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білім беру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саласындағы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құзыреті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24-10)білім беру ұйымдарында, оның ішінде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аудандарда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(облыстық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маңызы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бар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қалаларда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орналасқан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білім беру ұйымдарында психологиялық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қызметке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әдістемелік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басшылықты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қамтамасыз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етеді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;;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428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700" b="1" dirty="0"/>
              <a:t>Статья 11. Задачи системы образования</a:t>
            </a:r>
          </a:p>
          <a:p>
            <a:pPr marL="228600" indent="-228600">
              <a:buAutoNum type="arabicParenR"/>
            </a:pPr>
            <a:r>
              <a:rPr lang="ru-RU" sz="700" dirty="0"/>
              <a:t>создание необходимых условий для получения качественного образования, направленного на формирование, развитие и профессиональное становление личности на основе национальных и общечеловеческих ценностей, достижений науки и практики; </a:t>
            </a:r>
          </a:p>
          <a:p>
            <a:pPr marL="0" indent="0">
              <a:buNone/>
            </a:pPr>
            <a:r>
              <a:rPr lang="ru-RU" sz="700" dirty="0"/>
              <a:t> 12) обеспечение профессиональной мотивации обучающихся; </a:t>
            </a:r>
            <a:r>
              <a:rPr lang="ru-RU" sz="1000" dirty="0"/>
              <a:t> </a:t>
            </a:r>
          </a:p>
          <a:p>
            <a:pPr marL="0" indent="0">
              <a:buNone/>
            </a:pPr>
            <a:r>
              <a:rPr lang="ru-RU" sz="1000" dirty="0"/>
              <a:t> 14) создание специальных условий для получения образования с учетом индивидуальных особенностей обучающихся и воспитанников.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907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Организация и контроль </a:t>
            </a:r>
            <a:r>
              <a:rPr lang="ru-RU" dirty="0"/>
              <a:t>входит в обязанности </a:t>
            </a:r>
            <a:r>
              <a:rPr lang="ru-RU" b="1" dirty="0"/>
              <a:t>заместителя</a:t>
            </a:r>
            <a:r>
              <a:rPr lang="ru-RU" dirty="0"/>
              <a:t> директора по воспитательной работе</a:t>
            </a:r>
          </a:p>
          <a:p>
            <a:r>
              <a:rPr lang="ru-RU" b="1" dirty="0"/>
              <a:t>Проведение</a:t>
            </a:r>
            <a:r>
              <a:rPr lang="ru-RU" dirty="0"/>
              <a:t>,</a:t>
            </a:r>
            <a:r>
              <a:rPr lang="ru-RU" baseline="0" dirty="0"/>
              <a:t> с</a:t>
            </a:r>
            <a:r>
              <a:rPr lang="ru-RU" dirty="0"/>
              <a:t>одержание,  выбор формы и методов проведения – </a:t>
            </a:r>
            <a:r>
              <a:rPr lang="ru-RU" b="1" dirty="0"/>
              <a:t>педагог-психолог, социальный педагог</a:t>
            </a:r>
            <a:r>
              <a:rPr lang="ru-RU" b="1" baseline="0" dirty="0"/>
              <a:t> </a:t>
            </a:r>
            <a:endParaRPr lang="ru-RU" b="1" dirty="0"/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000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Ст. 15 Закон О статусе педагога РК от 27 декабря 2019 года № 293-VІ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960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Направления необходимо</a:t>
            </a:r>
            <a:r>
              <a:rPr lang="ru-RU" baseline="0" dirty="0"/>
              <a:t> использовать при </a:t>
            </a:r>
            <a:r>
              <a:rPr lang="ru-RU" b="1" dirty="0"/>
              <a:t>Составление</a:t>
            </a:r>
            <a:r>
              <a:rPr lang="ru-RU" b="1" baseline="0" dirty="0"/>
              <a:t> плана </a:t>
            </a:r>
            <a:r>
              <a:rPr lang="ru-RU" baseline="0" dirty="0"/>
              <a:t>и  </a:t>
            </a:r>
            <a:r>
              <a:rPr lang="ru-RU" b="1" baseline="0" dirty="0"/>
              <a:t>недельной циклограммы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Деятельность психологической службы осуществляется в соответствии с планом работы на учебный год при наличии информированного согласия родителей или иных законных представителей,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оформленного протоколом родительского собрания в начале каждого учебного года</a:t>
            </a:r>
            <a:r>
              <a:rPr lang="ru-R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(для каждого класса отдельно и росписями законных представителей каждого ребенка). В случае отсутствия родителя на собрании, проводится индивидуальное  ознакомление. 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324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при возникновении у обучающихся и воспитанников рисков серьезных поведенческих и эмоциональных проблем, требующих индивидуального социально-психологического сопровождения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459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/>
              <a:t>Закон О статусе педагога РК от 27 декабря 2019 года № 293-VІ </a:t>
            </a:r>
          </a:p>
          <a:p>
            <a:r>
              <a:rPr lang="ru-RU" b="1" dirty="0"/>
              <a:t>Ст. 15 </a:t>
            </a:r>
          </a:p>
          <a:p>
            <a:r>
              <a:rPr lang="ru-RU" dirty="0"/>
              <a:t>10) незамедлительно сообщать правоохранительным органам и руководству организации образования о фактах совершения несовершеннолетними или в отношении них действий (бездействия), содержащих признаки уголовного либо административного правонарушения, в том числе ставших известными ему в связи с профессиональной деятельностью вне организации образования; 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459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/>
              <a:t>Статья 6. Компетенция местных представительных и исполнительных органов в области образования</a:t>
            </a:r>
          </a:p>
          <a:p>
            <a:r>
              <a:rPr lang="ru-RU" dirty="0"/>
              <a:t>  24-10) обеспечивает методическое руководство психологической службой в организациях образования, в том числе расположенных в районах (городах областного значения);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206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бап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Білім беру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саласындағы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уәкілетті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органның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құзыреті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46-25) орта білім беру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ұйымдарындағы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психологиялық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қызметтің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жұмыс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істеу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қағидаларын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әзірлейді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және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бекітеді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;;</a:t>
            </a:r>
          </a:p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12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бап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Білім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деңгейлері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4) орта білім (жалпы орта білім,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техникалық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және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кәсіптік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білім);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019D7-5DAA-419D-B9AB-8E91649D5AC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846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69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07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8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35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725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1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19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8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93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88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39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896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769995" y="2438400"/>
            <a:ext cx="7620000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0070C0"/>
                </a:solidFill>
                <a:latin typeface="Montserrat Semi-Bold Bold"/>
              </a:rPr>
              <a:t>ПРИКАЗ МП РК от 25.08.2022 г. № 377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«Об утверждении Правил деятельности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Психологической службы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в организациях среднего образования»</a:t>
            </a:r>
            <a:endParaRPr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object 11"/>
          <p:cNvSpPr txBox="1">
            <a:spLocks/>
          </p:cNvSpPr>
          <p:nvPr/>
        </p:nvSpPr>
        <p:spPr>
          <a:xfrm>
            <a:off x="3672205" y="762000"/>
            <a:ext cx="7743190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ru-RU" sz="1600" kern="0" spc="-20" dirty="0">
                <a:solidFill>
                  <a:srgbClr val="0070C0"/>
                </a:solidFill>
              </a:rPr>
              <a:t>МИНИСТЕРСТВО ПРОСВЕЩЕНИЯ  РЕСПУБЛИКИ КАЗАХСТАН</a:t>
            </a:r>
          </a:p>
          <a:p>
            <a:pPr marL="12700" algn="ctr">
              <a:spcBef>
                <a:spcPts val="100"/>
              </a:spcBef>
            </a:pPr>
            <a:r>
              <a:rPr lang="ru-RU" sz="1600" kern="0" spc="-20" dirty="0">
                <a:solidFill>
                  <a:srgbClr val="0070C0"/>
                </a:solidFill>
              </a:rPr>
              <a:t>КОМИТЕТ ПО ОХРАНЕ ПРАВ ДЕТЕЙ </a:t>
            </a:r>
            <a:endParaRPr lang="ru-RU" sz="1600" kern="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2770" y1="53748" x2="61626" y2="49174"/>
                        <a14:foregroundMark x1="61626" y1="47395" x2="68488" y2="50318"/>
                        <a14:foregroundMark x1="60991" y1="48539" x2="53621" y2="52605"/>
                        <a14:foregroundMark x1="65565" y1="53748" x2="66709" y2="60610"/>
                        <a14:foregroundMark x1="54130" y1="52605" x2="32402" y2="47395"/>
                        <a14:foregroundMark x1="38755" y1="46252" x2="34689" y2="634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544586"/>
            <a:ext cx="1524000" cy="1524000"/>
          </a:xfrm>
          <a:prstGeom prst="rect">
            <a:avLst/>
          </a:prstGeom>
        </p:spPr>
      </p:pic>
      <p:sp>
        <p:nvSpPr>
          <p:cNvPr id="5" name="object 11"/>
          <p:cNvSpPr txBox="1">
            <a:spLocks/>
          </p:cNvSpPr>
          <p:nvPr/>
        </p:nvSpPr>
        <p:spPr>
          <a:xfrm>
            <a:off x="4495800" y="6096000"/>
            <a:ext cx="66294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ru-RU" sz="1600" kern="0" spc="-20" dirty="0">
                <a:solidFill>
                  <a:srgbClr val="0070C0"/>
                </a:solidFill>
              </a:rPr>
              <a:t>Август-2022</a:t>
            </a:r>
            <a:endParaRPr lang="ru-RU" sz="1600" kern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769995" y="2438400"/>
            <a:ext cx="7620000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0070C0"/>
                </a:solidFill>
                <a:latin typeface="Montserrat Semi-Bold Bold"/>
              </a:rPr>
              <a:t>25.08.2022 ж. № 377 ҚР ОМ БҰЙРЫҒЫ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«Орта білім беру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ұйымдарындағы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 психологиялық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қызметтің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 жұмыс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істеу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қағидалары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»</a:t>
            </a:r>
            <a:endParaRPr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object 11"/>
          <p:cNvSpPr txBox="1">
            <a:spLocks/>
          </p:cNvSpPr>
          <p:nvPr/>
        </p:nvSpPr>
        <p:spPr>
          <a:xfrm>
            <a:off x="3672205" y="762000"/>
            <a:ext cx="7743190" cy="5180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ru-RU" sz="1600" kern="0" spc="-20" dirty="0">
                <a:solidFill>
                  <a:srgbClr val="0070C0"/>
                </a:solidFill>
              </a:rPr>
              <a:t>ҚАЗАҚСТАН РЕСПУБЛИКАСЫНЫҢ ОҚУ-АҒАРТУ МИНИСТРЛІГІ</a:t>
            </a:r>
          </a:p>
          <a:p>
            <a:pPr marL="12700" algn="ctr">
              <a:spcBef>
                <a:spcPts val="100"/>
              </a:spcBef>
            </a:pPr>
            <a:r>
              <a:rPr lang="ru-RU" sz="1600" kern="0" spc="-20" dirty="0">
                <a:solidFill>
                  <a:srgbClr val="0070C0"/>
                </a:solidFill>
              </a:rPr>
              <a:t>БАЛАЛАРДЫҢ ҚҰҚЫҒЫН ҚОРҒАУ КОМИТЕТІ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2770" y1="53748" x2="61626" y2="49174"/>
                        <a14:foregroundMark x1="61626" y1="47395" x2="68488" y2="50318"/>
                        <a14:foregroundMark x1="60991" y1="48539" x2="53621" y2="52605"/>
                        <a14:foregroundMark x1="65565" y1="53748" x2="66709" y2="60610"/>
                        <a14:foregroundMark x1="54130" y1="52605" x2="32402" y2="47395"/>
                        <a14:foregroundMark x1="38755" y1="46252" x2="34689" y2="634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544586"/>
            <a:ext cx="1524000" cy="1524000"/>
          </a:xfrm>
          <a:prstGeom prst="rect">
            <a:avLst/>
          </a:prstGeom>
        </p:spPr>
      </p:pic>
      <p:sp>
        <p:nvSpPr>
          <p:cNvPr id="5" name="object 11"/>
          <p:cNvSpPr txBox="1">
            <a:spLocks/>
          </p:cNvSpPr>
          <p:nvPr/>
        </p:nvSpPr>
        <p:spPr>
          <a:xfrm>
            <a:off x="4495800" y="6096000"/>
            <a:ext cx="66294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ru-RU" sz="1600" kern="0" spc="-20" dirty="0" err="1">
                <a:solidFill>
                  <a:srgbClr val="0070C0"/>
                </a:solidFill>
              </a:rPr>
              <a:t>Тамыз</a:t>
            </a:r>
            <a:r>
              <a:rPr lang="ru-RU" sz="1600" kern="0" spc="-20" dirty="0">
                <a:solidFill>
                  <a:srgbClr val="0070C0"/>
                </a:solidFill>
              </a:rPr>
              <a:t> -2022</a:t>
            </a:r>
            <a:endParaRPr lang="ru-RU" sz="1600" kern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733800" y="552949"/>
          <a:ext cx="7924800" cy="6213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</a:tblGrid>
              <a:tr h="1451848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kk-KZ" sz="14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«Кейбір заңнамалық актілерге баланың құқықтарын қорғау,</a:t>
                      </a:r>
                      <a:r>
                        <a:rPr lang="kk-KZ" sz="14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білім беру, ақпарат және ақпараттандыру мәселелері бойынша өзгерістер мен толықтырулар енгізу туралы» 2022 жылғы 3 МАМЫРДАҒЫ ҚРЗ іске асыру жөніндегі шаралар туралы </a:t>
                      </a:r>
                      <a:r>
                        <a:rPr lang="kk-KZ" sz="14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ҚР ПРЕМЬЕР МИНИТРІНІҢ 2022 жылғы 16 шілдедегі №113 ӨКІМІ </a:t>
                      </a:r>
                      <a:r>
                        <a:rPr lang="kk-KZ" sz="14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«Білім туралы»</a:t>
                      </a:r>
                      <a:r>
                        <a:rPr lang="kk-KZ" sz="1400" b="0" spc="5" baseline="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b="1" spc="5" baseline="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ҚРЗ 5-бабының 46-25) тармағы </a:t>
                      </a:r>
                      <a:r>
                        <a:rPr lang="kk-KZ" sz="1400" b="0" spc="5" baseline="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 білім беру </a:t>
                      </a:r>
                      <a:r>
                        <a:rPr lang="kk-KZ" sz="14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ұйымдарындағы психологиялық қызметтің (бұдан әрі - ПҚ) жұмыс тәртібін айқындайды.   </a:t>
                      </a:r>
                      <a:endParaRPr lang="ru-RU" sz="14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3220462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алушылар мен тәрбиеленушілердің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оқу іс-әрекетінің </a:t>
                      </a:r>
                      <a:r>
                        <a:rPr lang="ru-RU" sz="1400" b="0" spc="-15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уәждемесін, </a:t>
                      </a:r>
                      <a:r>
                        <a:rPr lang="ru-RU" sz="1400" b="0" spc="-15" baseline="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үлгерімін, 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шығармашылық </a:t>
                      </a:r>
                      <a:r>
                        <a:rPr lang="ru-RU" sz="1400" b="0" spc="-15" baseline="0" dirty="0">
                          <a:solidFill>
                            <a:srgbClr val="92D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өзіін-өзі іске асыруын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b="0" spc="-15" baseline="0" dirty="0">
                          <a:solidFill>
                            <a:schemeClr val="accent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 жай-күйін тұрақтандыру,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-15" baseline="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бейінді өзін-өзі айқындау 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басқа да қолайлы жағдайларын </a:t>
                      </a:r>
                      <a:r>
                        <a:rPr lang="ru-RU" sz="1400" b="1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ҚАЛЫПТАСТЫРУ.</a:t>
                      </a:r>
                      <a:endParaRPr lang="ru-RU" sz="1400" b="1" spc="5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0" spc="5" dirty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</a:t>
                      </a:r>
                      <a:r>
                        <a:rPr lang="ru-RU" sz="1400" b="0" spc="5" dirty="0" err="1">
                          <a:solidFill>
                            <a:schemeClr val="accent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қызметіндегі</a:t>
                      </a:r>
                      <a:r>
                        <a:rPr lang="ru-RU" sz="1400" b="0" spc="5" baseline="0" dirty="0">
                          <a:solidFill>
                            <a:schemeClr val="accent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5" baseline="0" dirty="0" err="1">
                          <a:solidFill>
                            <a:schemeClr val="accent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қиындықтарды</a:t>
                      </a:r>
                      <a:r>
                        <a:rPr lang="ru-RU" sz="1400" b="0" spc="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АНЫҚТАУҒА ЖӘНЕ ДИАГНОСТИКАЛАУҒА, </a:t>
                      </a:r>
                      <a:r>
                        <a:rPr lang="ru-RU" sz="1400" b="0" spc="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консультация </a:t>
                      </a:r>
                      <a:r>
                        <a:rPr lang="ru-RU" sz="1400" b="0" spc="5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беруге</a:t>
                      </a:r>
                      <a:r>
                        <a:rPr lang="ru-RU" sz="1400" b="0" spc="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білім беру </a:t>
                      </a:r>
                      <a:r>
                        <a:rPr lang="ru-RU" sz="1400" b="0" spc="5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ортасы</a:t>
                      </a:r>
                      <a:r>
                        <a:rPr lang="ru-RU" sz="1400" b="0" spc="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5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жағдайында</a:t>
                      </a:r>
                      <a:r>
                        <a:rPr lang="ru-RU" sz="1400" b="0" spc="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психологиялық-педагогикалық сүйемелдеу мен қолдау </a:t>
                      </a:r>
                      <a:r>
                        <a:rPr lang="ru-RU" sz="1400" b="0" spc="5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көрсетуге</a:t>
                      </a:r>
                      <a:r>
                        <a:rPr lang="ru-RU" sz="1400" b="0" spc="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білім алушылардың, тәрбиеленушілердің, педагогтардың, ата-аналардың немесе өзге де заңды өкілдердің психологиялық </a:t>
                      </a:r>
                      <a:r>
                        <a:rPr lang="ru-RU" sz="1400" b="0" spc="5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салауаттылығын</a:t>
                      </a:r>
                      <a:r>
                        <a:rPr lang="ru-RU" sz="1400" b="0" spc="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5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сақтау</a:t>
                      </a:r>
                      <a:r>
                        <a:rPr lang="ru-RU" sz="1400" b="0" spc="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және </a:t>
                      </a:r>
                      <a:r>
                        <a:rPr lang="ru-RU" sz="1400" b="0" spc="5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нығайтуды</a:t>
                      </a:r>
                      <a:r>
                        <a:rPr lang="ru-RU" sz="1400" b="0" spc="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5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көздейді</a:t>
                      </a:r>
                      <a:r>
                        <a:rPr lang="ru-RU" sz="1400" b="0" spc="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 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1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 қызмет 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білім беру </a:t>
                      </a:r>
                      <a:r>
                        <a:rPr lang="ru-RU" sz="14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ұйыымының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-15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АЛҚАЛЫ ОРГАНЫ. </a:t>
                      </a:r>
                      <a:r>
                        <a:rPr lang="ru-RU" sz="1400" b="1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ҚҰРАМЫНДА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400" b="1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</a:t>
                      </a:r>
                      <a:r>
                        <a:rPr lang="ru-RU" sz="1400" b="1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ұйымы</a:t>
                      </a:r>
                      <a:r>
                        <a:rPr lang="ru-RU" sz="1400" b="1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басшысының</a:t>
                      </a:r>
                      <a:r>
                        <a:rPr lang="ru-RU" sz="1400" b="1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400" b="1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диретордың</a:t>
                      </a:r>
                      <a:r>
                        <a:rPr lang="ru-RU" sz="1400" b="1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400" b="1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орынбасары</a:t>
                      </a:r>
                      <a:r>
                        <a:rPr lang="ru-RU" sz="1400" b="1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педагог-</a:t>
                      </a:r>
                      <a:r>
                        <a:rPr lang="ru-RU" sz="1400" b="1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психологтар</a:t>
                      </a:r>
                      <a:r>
                        <a:rPr lang="ru-RU" sz="1400" b="1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әлеуметтік педагог. 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 </a:t>
                      </a:r>
                      <a:r>
                        <a:rPr lang="ru-RU" sz="14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қызметтің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құрамы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орта білім беру </a:t>
                      </a:r>
                      <a:r>
                        <a:rPr lang="ru-RU" sz="14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ұйымы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басшысының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бұйрығымен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реттеледі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және </a:t>
                      </a:r>
                      <a:r>
                        <a:rPr lang="ru-RU" sz="14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бекітіледі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1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r>
                        <a:rPr lang="ru-RU" sz="1400" b="1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ЖЕТЕКШІЛЕР, ТӘРБИЕШІЛЕР, КУРАТОРЛАР, ПӘН ПЕДАГОГТАРЫ, МЕДИЦИНАЛЫҚ ҚЫЗМЕТКЕРЛЕР, 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алушылар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4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тәрбиеленушілерді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психологиялық-педагогикалық қолдау </a:t>
                      </a:r>
                      <a:r>
                        <a:rPr lang="ru-RU" sz="14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процесіне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-15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қатысады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және </a:t>
                      </a:r>
                      <a:r>
                        <a:rPr lang="ru-RU" sz="1400" b="1" spc="-15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лауазымдық</a:t>
                      </a:r>
                      <a:r>
                        <a:rPr lang="ru-RU" sz="1400" b="1" spc="-15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-15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міндеттеріне</a:t>
                      </a:r>
                      <a:r>
                        <a:rPr lang="ru-RU" sz="1400" b="1" spc="-15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-15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</a:t>
                      </a:r>
                      <a:r>
                        <a:rPr lang="ru-RU" sz="1400" b="1" spc="-15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ата-аналармен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және </a:t>
                      </a:r>
                      <a:r>
                        <a:rPr lang="ru-RU" sz="14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өзге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 </a:t>
                      </a:r>
                      <a:r>
                        <a:rPr lang="ru-RU" sz="14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заңды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өкілдермен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өзара </a:t>
                      </a:r>
                      <a:r>
                        <a:rPr lang="ru-RU" sz="14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іс-қимыл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жасайды</a:t>
                      </a:r>
                      <a:r>
                        <a:rPr lang="ru-RU" sz="14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4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b="0" spc="5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64776"/>
                  </a:ext>
                </a:extLst>
              </a:tr>
              <a:tr h="1042691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400" b="0" spc="-1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82002"/>
                  </a:ext>
                </a:extLst>
              </a:tr>
            </a:tbl>
          </a:graphicData>
        </a:graphic>
      </p:graphicFrame>
      <p:sp>
        <p:nvSpPr>
          <p:cNvPr id="6" name="object 11"/>
          <p:cNvSpPr txBox="1">
            <a:spLocks noGrp="1"/>
          </p:cNvSpPr>
          <p:nvPr>
            <p:ph type="title"/>
          </p:nvPr>
        </p:nvSpPr>
        <p:spPr>
          <a:xfrm>
            <a:off x="0" y="245476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ОРТА БІЛІМ БЕРУ ҰЙЫМДАРЫНДАҒЫ ПСИХОЛОГИЯЛЫҚ ҚЫЗМЕТТІҢ ЖҰМЫС ІСТЕУ ҚАҒИДАЛАРЫ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3400" y="1295400"/>
            <a:ext cx="21336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НЕГІЗДЕМЕ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00" y="3126099"/>
            <a:ext cx="27432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ПҚ МАҚСАТТАРЫ МЕН МІНДЕТТЕРІ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6100" y="4895029"/>
            <a:ext cx="21336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ҚҰРАМЫ</a:t>
            </a: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2667000" y="137160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2660650" y="3202299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2679700" y="5032998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993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657600" y="739140"/>
          <a:ext cx="7924800" cy="543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</a:tblGrid>
              <a:tr h="2722785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endParaRPr lang="ru-RU" sz="1500" b="1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500" b="1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БАСТАУЫШ</a:t>
                      </a:r>
                      <a:r>
                        <a:rPr lang="ru-RU" sz="1500" b="1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1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500" b="1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беру </a:t>
                      </a:r>
                      <a:r>
                        <a:rPr lang="ru-RU" sz="1500" b="1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деңгейінде</a:t>
                      </a: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500" b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әрбір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алушының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бейімделуі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шығармашылық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қабілеттерін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қалыптастыру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кезінде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танымдық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уәждемесін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дербестігін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реттеуді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дамытуда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қолдау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көрсету</a:t>
                      </a:r>
                      <a:r>
                        <a:rPr lang="ru-RU" sz="1500" b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5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НЕГІЗГІ орта 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 беру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деңгейінде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500" b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оқытудың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жаңа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жағдайларына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бейімделу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алушылар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тәрбиеленушілердің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танымдық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және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іс-әрекетін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дамыту, жеке және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құндылық-мағыналық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дамыту 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міндеттерін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шешуде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қолдау көрсету,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танымдық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процестерге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тұрақтылықты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қалыптастыру. </a:t>
                      </a:r>
                      <a:endParaRPr lang="ru-RU" sz="1500" b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500" b="1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ЖАЛПЫ орта </a:t>
                      </a:r>
                      <a:r>
                        <a:rPr lang="ru-RU" sz="1500" b="1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беру </a:t>
                      </a:r>
                      <a:r>
                        <a:rPr lang="ru-RU" sz="1500" b="1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деңгейінде</a:t>
                      </a: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500" b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алушы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тәрбиеленушіге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анықтауға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жеке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сәйкестілікке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бейінді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бағдарлануға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көмек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көрсету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мақсат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қою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дербес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шешімдер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қабылдау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қабілетін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дамытуға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орнықты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дүниетанымдық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қалыптастыруға</a:t>
                      </a:r>
                      <a:r>
                        <a:rPr lang="ru-RU" sz="1500" b="0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жәрдемдесу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болып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табылады</a:t>
                      </a:r>
                      <a:r>
                        <a:rPr lang="ru-RU" sz="1500" b="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endParaRPr lang="ru-RU" sz="1500" b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1408337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ЛАУАЗЫМДЫҚ МІНДЕТТЕРІ 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«Педагог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лауазымдарының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үлгілік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біліктілік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сипаттамаларын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бекіту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туралы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Республикасы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ғылым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министрінің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2009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жылғы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13 </a:t>
                      </a:r>
                      <a:r>
                        <a:rPr lang="ru-RU" sz="15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шілдедегі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№ 338 </a:t>
                      </a: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БҰЙРЫҒЫНА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СӘЙКЕС ЖҮЗЕГЕ АСЫРЫЛАДЫ».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64776"/>
                  </a:ext>
                </a:extLst>
              </a:tr>
              <a:tr h="1189263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500" b="0" spc="-1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82002"/>
                  </a:ext>
                </a:extLst>
              </a:tr>
            </a:tbl>
          </a:graphicData>
        </a:graphic>
      </p:graphicFrame>
      <p:sp>
        <p:nvSpPr>
          <p:cNvPr id="5" name="object 11"/>
          <p:cNvSpPr txBox="1">
            <a:spLocks/>
          </p:cNvSpPr>
          <p:nvPr/>
        </p:nvSpPr>
        <p:spPr>
          <a:xfrm>
            <a:off x="0" y="245476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БІЛІМ БЕРУ ҰЙЫМДАРЫНДАҒЫ ПСИХОЛОГИЯЛЫҚ ҚЫЗМЕТТІҢ ЖҰМЫС ІСТЕУ ҚАҒИДАЛАРЫ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950" y="1053240"/>
            <a:ext cx="2514600" cy="15511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ПСИХОЛОГИЯЛЫҚ-ПЕДАГОГИКАЛЫҚ ҚОЛДАУ ПРОЦЕСІ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5575" y="3823560"/>
            <a:ext cx="205740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ЛАУАЗЫМДЫҚ МІНДЕТТЕРІ</a:t>
            </a:r>
          </a:p>
        </p:txBody>
      </p:sp>
      <p:sp>
        <p:nvSpPr>
          <p:cNvPr id="10" name="Штриховая стрелка вправо 9"/>
          <p:cNvSpPr/>
          <p:nvPr/>
        </p:nvSpPr>
        <p:spPr>
          <a:xfrm>
            <a:off x="2667000" y="160020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2590800" y="382356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961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733800" y="754850"/>
          <a:ext cx="7924800" cy="5974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</a:tblGrid>
              <a:tr h="1274566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spc="5" dirty="0" err="1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Бақылау</a:t>
                      </a:r>
                      <a:r>
                        <a:rPr lang="ru-RU" sz="1600" b="0" spc="5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600" b="0" spc="5" baseline="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әңгімелесу</a:t>
                      </a:r>
                      <a:r>
                        <a:rPr lang="ru-RU" sz="1600" b="0" spc="5" baseline="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диагностика </a:t>
                      </a:r>
                      <a:r>
                        <a:rPr lang="ru-RU" sz="1600" b="0" spc="5" baseline="0" dirty="0" err="1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жүргізу</a:t>
                      </a:r>
                      <a:r>
                        <a:rPr lang="ru-RU" sz="1600" b="0" spc="5" baseline="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сондай-ақ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</a:t>
                      </a:r>
                      <a:r>
                        <a:rPr lang="ru-RU" sz="1600" b="0" spc="5" baseline="0" dirty="0" err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алушылар</a:t>
                      </a:r>
                      <a:r>
                        <a:rPr lang="ru-RU" sz="1600" b="0" spc="5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тәрбиеленушілерден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spc="5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ата-аналардан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өзге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заңды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өкілдер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600" b="0" spc="5" baseline="0" dirty="0" err="1">
                          <a:solidFill>
                            <a:schemeClr val="accent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педагогтерден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келіп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түскен </a:t>
                      </a:r>
                      <a:r>
                        <a:rPr lang="ru-RU" sz="1600" b="0" spc="5" baseline="0" dirty="0" err="1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ауызша</a:t>
                      </a:r>
                      <a:r>
                        <a:rPr lang="ru-RU" sz="1600" b="0" spc="5" baseline="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600" b="0" spc="5" baseline="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жазбаша</a:t>
                      </a:r>
                      <a:r>
                        <a:rPr lang="ru-RU" sz="1600" b="0" spc="5" baseline="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түскен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өтініштерді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сұраныс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талдау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арқылы білім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алушылар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тәрбиеленушілерді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оқытудағы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дамыту мен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тәрбиелеудегі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ҚИЫНДЫҚТАРДЫ АНЫҚТАУ</a:t>
                      </a:r>
                      <a:endParaRPr lang="ru-RU" sz="1600" b="1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804989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алушылар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тәрбиеленушілерге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жеке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топтық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психологиялық-педагогикалық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ҚОЛДАУ КӨРСЕТУ</a:t>
                      </a: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spc="5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64776"/>
                  </a:ext>
                </a:extLst>
              </a:tr>
              <a:tr h="1274566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алушылар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тәрбиеленушілермен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педагогтармен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ата-аналармен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өзге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заңды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өкілдермен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өзара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іс-қимылдың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интерактивті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нысандарын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қоса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алғанда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психологиялық-педагогикалық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сүйемелдеу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жөніндегі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іс-шараларды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педагогикалық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кеңестер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семинарлар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конференциялар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ҰЙЫМДАСТЫРУ ЖӘНЕ ӨТКІЗУ</a:t>
                      </a:r>
                      <a:endParaRPr lang="ru-RU" sz="1600" b="1" spc="-1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spc="-1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82002"/>
                  </a:ext>
                </a:extLst>
              </a:tr>
              <a:tr h="683816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психологиялық-педагогикалық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сүйемелдеуді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қамтамасыз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ететін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педагогтер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600" b="0" spc="-1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мамандардың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ПӘНАРАЛЫҚ ӨЗАРА ІС-ҚИМЫЛЫН ЖҮЗЕГЕ АСЫРУ</a:t>
                      </a:r>
                      <a:endParaRPr lang="ru-RU" sz="1600" b="1" spc="-1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810215"/>
                  </a:ext>
                </a:extLst>
              </a:tr>
              <a:tr h="1219863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алушылар</a:t>
                      </a:r>
                      <a:r>
                        <a:rPr lang="ru-RU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6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тәрбиеленушілердің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табысты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әлеуметтенуі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кәсіби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бағыттылығын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бейіндік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траекториясы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жеке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беру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кеңістігін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саналы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таңдауына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ЖАҒДАЙ ЖАСАУДЫ ҚАМТИДЫ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427753"/>
                  </a:ext>
                </a:extLst>
              </a:tr>
            </a:tbl>
          </a:graphicData>
        </a:graphic>
      </p:graphicFrame>
      <p:sp>
        <p:nvSpPr>
          <p:cNvPr id="5" name="object 11"/>
          <p:cNvSpPr txBox="1">
            <a:spLocks/>
          </p:cNvSpPr>
          <p:nvPr/>
        </p:nvSpPr>
        <p:spPr>
          <a:xfrm>
            <a:off x="0" y="245476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БІЛІМ БЕРУ ҰЙЫМДАРЫНДАҒЫ ПСИХОЛОГИЯЛЫҚ ҚЫЗМЕТТІҢ ЖҰМЫС ІСТЕУ ҚАҒИДАЛАРЫ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0350" y="2590800"/>
            <a:ext cx="2514600" cy="152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 ТӘРТІБІ </a:t>
            </a:r>
          </a:p>
          <a:p>
            <a:pPr lvl="0">
              <a:defRPr/>
            </a:pPr>
            <a:r>
              <a:rPr lang="ru-RU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ҚАМТИДЫ</a:t>
            </a:r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2682875" y="3145065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534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62400" y="990600"/>
          <a:ext cx="7315200" cy="502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</a:tblGrid>
              <a:tr h="407923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Кәсіби</a:t>
                      </a: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ӘДЕПТІ САҚТАУДЫ;</a:t>
                      </a: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407923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Баланың жеке басына </a:t>
                      </a: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ЭМПАТИЯ және ҚҰРМЕТ 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көрсетуді;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654576"/>
                  </a:ext>
                </a:extLst>
              </a:tr>
              <a:tr h="704593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алушы мен тәрбиеленушінің жеке және жас ерекшелігін </a:t>
                      </a: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ЕСЕПКЕ</a:t>
                      </a:r>
                      <a:r>
                        <a:rPr lang="ru-RU" sz="16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АЛУДЫ;</a:t>
                      </a: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815362"/>
                  </a:ext>
                </a:extLst>
              </a:tr>
              <a:tr h="672232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 және педагогикалық білімді </a:t>
                      </a: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ИНТЕГРАЦИЯЛАУДЫ;</a:t>
                      </a: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64776"/>
                  </a:ext>
                </a:extLst>
              </a:tr>
              <a:tr h="704593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Баланың құқықтары мен</a:t>
                      </a:r>
                      <a:r>
                        <a:rPr lang="ru-RU" sz="16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мүдделерін сақтай отырып, ақпараттың ҚҰПИЯЛЫЛЫҒЫН; </a:t>
                      </a: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82002"/>
                  </a:ext>
                </a:extLst>
              </a:tr>
              <a:tr h="1001264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алушылардың,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тәрбиеленушілердің, ата-аналардың немесе өзге де заңды өкілдердің, педагогтардың денсаулығына, ар-</a:t>
                      </a:r>
                      <a:r>
                        <a:rPr lang="ru-RU" sz="16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намысы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қадір-қасиетіне зиян келтіру мүмкіндігін </a:t>
                      </a:r>
                      <a:r>
                        <a:rPr lang="ru-RU" sz="16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БОЛҒЫЗБАУДЫ;</a:t>
                      </a: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810215"/>
                  </a:ext>
                </a:extLst>
              </a:tr>
              <a:tr h="1130671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алушылар мен тәрбиеленушілерді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білім беру процесінде сүйемелдеудің </a:t>
                      </a:r>
                      <a:r>
                        <a:rPr lang="ru-RU" sz="16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ҒЫЛЫМИ, КЕШЕНДІЛІГІ, 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бірізділігін, кезеңділігін және үздіксіздігін ескере отырып жүзеге асыруды; 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42775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4025" y="2840265"/>
            <a:ext cx="2514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ПҚ </a:t>
            </a:r>
            <a:r>
              <a:rPr lang="ru-RU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принциптері</a:t>
            </a:r>
            <a:endParaRPr lang="ru-RU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2682875" y="3145065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11"/>
          <p:cNvSpPr txBox="1">
            <a:spLocks/>
          </p:cNvSpPr>
          <p:nvPr/>
        </p:nvSpPr>
        <p:spPr>
          <a:xfrm>
            <a:off x="0" y="245476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ОРТА БІЛІМ БЕРУ ҰЙЫМДАРЫНДАҒЫ ПСИХОЛОГИЯЛЫҚ ҚЫЗМЕТТІҢ ЖҰМЫС ІСТЕУ ҚАҒИДАЛАРЫ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297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733800" y="762000"/>
          <a:ext cx="7772400" cy="5120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1727683997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marL="342900" marR="0" indent="-3429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600" b="1" spc="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Диагностикалық</a:t>
                      </a:r>
                      <a:endParaRPr lang="ru-RU" sz="1600" b="1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 сағат)</a:t>
                      </a: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tabLst>
                          <a:tab pos="184150" algn="l"/>
                        </a:tabLst>
                      </a:pPr>
                      <a:r>
                        <a:rPr lang="ru-RU" sz="1600" b="0" spc="-4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Бүкіл оқу кезеңіндегі балалардың ерекшеліктерін психологиялық-педагогикалық зерделеу.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</a:t>
                      </a:r>
                      <a:r>
                        <a:rPr lang="ru-RU" sz="1600" b="1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Консультациялық</a:t>
                      </a:r>
                      <a:endParaRPr lang="ru-RU" sz="1600" b="1" spc="5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 сағат)</a:t>
                      </a: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spc="5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үрдісінің</a:t>
                      </a:r>
                      <a:r>
                        <a:rPr lang="ru-RU" sz="16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қатысушыларына дербес көмек көрсету.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654576"/>
                  </a:ext>
                </a:extLst>
              </a:tr>
              <a:tr h="836399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</a:t>
                      </a:r>
                      <a:r>
                        <a:rPr lang="ru-RU"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Дамытушылық</a:t>
                      </a: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algn="l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түзету</a:t>
                      </a: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 сағат)</a:t>
                      </a: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just"/>
                      <a:r>
                        <a:rPr lang="ru-RU" sz="1600" spc="-3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алушылармен және тәрбиеленушілермен жаңа білімге, дағдылар мен қабілеттерге қатысты</a:t>
                      </a:r>
                      <a:r>
                        <a:rPr lang="ru-RU" sz="1600" spc="-3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уәждемені қалыптастыру, оларды игеру мүмкіндіктері, оқу және танымдық қызметте өзін-өзі көрсете алу мүмкіндіктері бойынша жеке жұмыс.</a:t>
                      </a:r>
                      <a:endParaRPr lang="ru-RU" sz="1600" spc="-3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815362"/>
                  </a:ext>
                </a:extLst>
              </a:tr>
              <a:tr h="682919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</a:t>
                      </a: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психологиялық-педагогикалық</a:t>
                      </a:r>
                      <a:r>
                        <a:rPr lang="ru-RU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ағарту</a:t>
                      </a:r>
                      <a:endParaRPr lang="ru-RU" sz="16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 сағат)</a:t>
                      </a: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just">
                        <a:tabLst>
                          <a:tab pos="184150" algn="l"/>
                        </a:tabLst>
                      </a:pPr>
                      <a:r>
                        <a:rPr lang="ru-RU" sz="16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алушылар мен педагогтардың кәсіби өсуіне, өзін-өзі анықтауына жәрдемдесу </a:t>
                      </a:r>
                      <a:r>
                        <a:rPr lang="ru-RU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(сынып сағаттар, семинарлар, ата-аналар жиналысы, педагогикалық кеңестер, интерактивті әдістер мен дәрістер)</a:t>
                      </a:r>
                      <a:endParaRPr lang="ru-RU" sz="1600" spc="-4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64776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</a:t>
                      </a: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ұйымдастыру-әдістемелік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 сағат)</a:t>
                      </a: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just">
                        <a:tabLst>
                          <a:tab pos="18415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ПҚ жұмысына</a:t>
                      </a:r>
                      <a:r>
                        <a:rPr lang="ru-RU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мониторинг жүргізу және талдау, көрнекі материалдарды дайындау, білім алушылар мен тәрбиеленушілердің сүйемелдеуімен пәнаралық тәсілді әзірлеу және ғылыми әдістемелік жұмысты жүргізу.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8200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4800" y="2840264"/>
            <a:ext cx="2514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Педагог-</a:t>
            </a:r>
            <a:r>
              <a:rPr lang="ru-RU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психологтың</a:t>
            </a:r>
            <a:r>
              <a:rPr lang="ru-RU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defRPr/>
            </a:pPr>
            <a:r>
              <a:rPr lang="ru-RU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БАҒЫТЫ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2682875" y="3145065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11"/>
          <p:cNvSpPr txBox="1">
            <a:spLocks/>
          </p:cNvSpPr>
          <p:nvPr/>
        </p:nvSpPr>
        <p:spPr>
          <a:xfrm>
            <a:off x="0" y="188372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ОРТА БІЛІМ БЕРУ ҰЙЫМДАРЫНДАҒЫ ПСИХОЛОГИЯЛЫҚ ҚЫЗМЕТТІҢ ЖҰМЫС ІСТЕУ ҚАҒИДАЛАРЫ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619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66800"/>
            <a:ext cx="2947482" cy="460118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600" b="1" kern="0" cap="all" dirty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Өтініштер</a:t>
            </a:r>
            <a:r>
              <a:rPr lang="ru-RU" sz="1600" b="1" kern="0" cap="all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lang="ru-RU" sz="1600" b="1" kern="0" cap="all" dirty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сұраныс</a:t>
            </a:r>
            <a:r>
              <a:rPr lang="ru-RU" sz="1800" b="1" kern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br>
              <a:rPr lang="ru-RU" sz="1800" b="1" kern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600" b="1" kern="0" cap="all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 жұмыс </a:t>
            </a:r>
            <a:r>
              <a:rPr lang="ru-RU" sz="1600" b="1" kern="0" cap="all" dirty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тәртібі</a:t>
            </a:r>
            <a:endParaRPr lang="ru-RU" sz="1800" b="1" kern="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1400" y="685800"/>
            <a:ext cx="8229600" cy="5865501"/>
          </a:xfrm>
        </p:spPr>
        <p:txBody>
          <a:bodyPr>
            <a:no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білім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алушының</a:t>
            </a:r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тәрбиеленушінің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өтініші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тіркеледі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және психологиялық қызмет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мамандарымен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қаралады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педагог-психолог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ата-аналармен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психологиялық көмек көрсету және өткізу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кестесін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форматын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жазбаша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келіседі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dirty="0" err="1">
                <a:latin typeface="Arial" pitchFamily="34" charset="0"/>
                <a:cs typeface="Arial" pitchFamily="34" charset="0"/>
              </a:rPr>
              <a:t>жүргізілген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диагностикалық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жұмыстың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қорытындысы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бойынша педагог-психолог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қалыптасқан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жағдайдың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себебін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анықтайды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және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айқындайды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психологиялық-педагогикалық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қорытынды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ұсынымдар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жасайды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психологиялық-педагогикалық сүйемелдеу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мамандарымен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бірлесіп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жеке жұмыс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жоспарын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әзірлейді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оны орта білім беру ұйымдарының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бірінші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басшысы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бекітеді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b="1" dirty="0" err="1">
                <a:latin typeface="Arial" pitchFamily="34" charset="0"/>
                <a:cs typeface="Arial" pitchFamily="34" charset="0"/>
              </a:rPr>
              <a:t>ата-аналардың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өтініштері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психологиялық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қызметтің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мамандарымен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тіркеледі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және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қаралады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психологиялық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қызметтің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мамандары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сынып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жетекшісімен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бірлесіп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жағдайды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зерделейді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және психологиялық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қызметтің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жауапты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маманын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айқындайтын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орта білім беру ұйымының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басшысын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хабардар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етеді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әлеуметтік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психологиялық-педагогикалық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сүйемелдеудің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жеке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жоспары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жасалады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(2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данада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жазбаша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түрде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ата-анасы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куәландырады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психологиялық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жай-күй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мінез-құлық,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құқықтық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әлеуметтік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отбасылық-тұрмыстық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проблемалар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анықталған</a:t>
            </a:r>
            <a:r>
              <a:rPr lang="ru-RU" sz="16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кезде</a:t>
            </a:r>
            <a:r>
              <a:rPr lang="ru-RU" sz="16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білім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алушы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тәрбиеленуші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тиісті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бейіндегі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мамандарға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консультацияға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жіберіледі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2705100" y="140208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2720340" y="426720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/>
          <p:cNvSpPr txBox="1">
            <a:spLocks/>
          </p:cNvSpPr>
          <p:nvPr/>
        </p:nvSpPr>
        <p:spPr>
          <a:xfrm>
            <a:off x="0" y="188372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ОРТА БІЛІМ БЕРУ ҰЙЫМДАРЫНДАҒЫ ПСИХОЛОГИЯЛЫҚ ҚЫЗМЕТТІҢ ЖҰМЫС ІСТЕУ ҚАҒИДАЛАРЫ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418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66800"/>
            <a:ext cx="2947482" cy="460118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600" b="1" kern="0" cap="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Өтініштер</a:t>
            </a:r>
            <a:r>
              <a:rPr lang="ru-RU" sz="1600" b="1" kern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b="1" kern="0" cap="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сұраныс</a:t>
            </a:r>
            <a:r>
              <a:rPr lang="ru-RU" sz="18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18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kern="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 жұмыс </a:t>
            </a:r>
            <a:r>
              <a:rPr lang="ru-RU" sz="1600" b="1" kern="0" cap="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endParaRPr lang="ru-RU" sz="1800" b="1" kern="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1400" y="685800"/>
            <a:ext cx="8229600" cy="586550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білім </a:t>
            </a:r>
            <a:r>
              <a:rPr lang="ru-RU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алушылар</a:t>
            </a:r>
            <a:r>
              <a:rPr lang="ru-RU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мен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тәрбиеленушілерде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эмоционалды-еріктік</a:t>
            </a:r>
            <a:r>
              <a:rPr lang="ru-RU" dirty="0">
                <a:latin typeface="Arial" pitchFamily="34" charset="0"/>
                <a:cs typeface="Arial" pitchFamily="34" charset="0"/>
              </a:rPr>
              <a:t>, мінез-құлық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тәуекелдері</a:t>
            </a:r>
            <a:r>
              <a:rPr lang="ru-RU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i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оқуда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және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дамуда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қиындықта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сондай-ақ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кәсіби </a:t>
            </a:r>
            <a:r>
              <a:rPr lang="ru-RU" i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күйіп</a:t>
            </a:r>
            <a:r>
              <a:rPr lang="ru-RU" i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қалудың</a:t>
            </a:r>
            <a:r>
              <a:rPr lang="ru-RU" i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өзіндік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проблемалары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анықталған</a:t>
            </a:r>
            <a:r>
              <a:rPr lang="ru-RU" dirty="0">
                <a:latin typeface="Arial" pitchFamily="34" charset="0"/>
                <a:cs typeface="Arial" pitchFamily="34" charset="0"/>
              </a:rPr>
              <a:t> жағдайда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педагогтердің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өтініштері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 err="1">
                <a:latin typeface="Arial" pitchFamily="34" charset="0"/>
                <a:cs typeface="Arial" pitchFamily="34" charset="0"/>
              </a:rPr>
              <a:t>педагогтің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өтініші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тіркеледі</a:t>
            </a:r>
            <a:r>
              <a:rPr lang="ru-RU" dirty="0">
                <a:latin typeface="Arial" pitchFamily="34" charset="0"/>
                <a:cs typeface="Arial" pitchFamily="34" charset="0"/>
              </a:rPr>
              <a:t> және психологиялық қызмет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мамандарымен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қаралады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психологиялық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қызметтің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мамандары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жағдайды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зерттеп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басшыны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хабардар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етеді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әлеуметтік, психологиялық-педагогикалық қолдау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көрсетудің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нысандары</a:t>
            </a:r>
            <a:r>
              <a:rPr lang="ru-RU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әдістерін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анықтайды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психологиялық-педагогикалық сүйемелдеуді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етеді</a:t>
            </a:r>
            <a:r>
              <a:rPr lang="ru-RU" dirty="0">
                <a:latin typeface="Arial" pitchFamily="34" charset="0"/>
                <a:cs typeface="Arial" pitchFamily="34" charset="0"/>
              </a:rPr>
              <a:t>, білім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алушылар</a:t>
            </a:r>
            <a:r>
              <a:rPr lang="ru-RU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тәрбиеленушілердің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құқықтары</a:t>
            </a:r>
            <a:r>
              <a:rPr lang="ru-RU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мүдделерін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ескере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отырып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алынған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деректердің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құпиялылығын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сақтайды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2590800" y="144780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object 11"/>
          <p:cNvSpPr txBox="1">
            <a:spLocks/>
          </p:cNvSpPr>
          <p:nvPr/>
        </p:nvSpPr>
        <p:spPr>
          <a:xfrm>
            <a:off x="0" y="188372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Montserrat Semi-Bold Bold"/>
              </a:rPr>
              <a:t>ОРТА БІЛІМ БЕРУ ҰЙЫМДАРЫНДАҒЫ ПСИХОЛОГИЯЛЫҚ ҚЫЗМЕТТІҢ ЖҰМЫС ІСТЕУ ҚАҒИДАЛАРЫ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527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62400" y="741364"/>
          <a:ext cx="7620000" cy="5400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</a:tblGrid>
              <a:tr h="1874122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Әрбір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алушыны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психологиялық-педагогикалық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сүйемелдеумен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қамтамасыз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етуге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қойылатын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бірыңғай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талаптарды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АЙҚЫНДАУ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қызметтің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бірыңғай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бағыттары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мақсаттары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міндеттері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қағидаттары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мүшелерінің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психологиялық-педагогикалық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қолдау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процесіне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қатысушылардың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құрамы</a:t>
                      </a:r>
                      <a:endParaRPr lang="ru-RU" sz="2000" b="0" i="1" spc="5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1445751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беру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процесіне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қатысушылардың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алушылар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тәрбиеленушілер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ата-аналар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2000" b="0" i="1" spc="5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педагогтар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қызметіне</a:t>
                      </a:r>
                      <a:r>
                        <a:rPr lang="ru-RU" sz="20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ЖҮГІНУ ТӘРТІБІН РЕТТЕУ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685033"/>
                  </a:ext>
                </a:extLst>
              </a:tr>
              <a:tr h="1017381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20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беру </a:t>
                      </a:r>
                      <a:r>
                        <a:rPr lang="ru-RU" sz="20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ұйымдарында</a:t>
                      </a:r>
                      <a:r>
                        <a:rPr lang="ru-RU" sz="20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психологиялық-педагогикалық</a:t>
                      </a:r>
                      <a:r>
                        <a:rPr lang="ru-RU" sz="20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spc="5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мәдениетін</a:t>
                      </a:r>
                      <a:r>
                        <a:rPr lang="ru-RU" sz="20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АРТТЫРУ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654576"/>
                  </a:ext>
                </a:extLst>
              </a:tr>
              <a:tr h="1017381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Баланың</a:t>
                      </a:r>
                      <a:r>
                        <a:rPr lang="ru-RU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құқықтары</a:t>
                      </a:r>
                      <a:r>
                        <a:rPr lang="ru-RU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мүдделерінің</a:t>
                      </a:r>
                      <a:r>
                        <a:rPr lang="ru-RU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САҚТАЛУЫН ҚАМТАМАСЫЗ ЕТУ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815362"/>
                  </a:ext>
                </a:extLst>
              </a:tr>
            </a:tbl>
          </a:graphicData>
        </a:graphic>
      </p:graphicFrame>
      <p:sp>
        <p:nvSpPr>
          <p:cNvPr id="5" name="object 11"/>
          <p:cNvSpPr txBox="1">
            <a:spLocks/>
          </p:cNvSpPr>
          <p:nvPr/>
        </p:nvSpPr>
        <p:spPr>
          <a:xfrm>
            <a:off x="0" y="188372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БІЛІМ БЕРУ ҰЙЫМДАРЫНДАҒЫ ПСИХОЛОГИЯЛЫҚ ҚЫЗМЕТТІҢ ЖҰМЫС ІСТЕУ ҚАҒИДАЛАРЫ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4800" y="2563132"/>
            <a:ext cx="2514600" cy="1621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ҰСЫНЫЛАТЫН ҚЫЗМЕТ ТӘРТІБІ </a:t>
            </a:r>
          </a:p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ПҚ ОРНАТУҒА МҮМКІНДІК БЕРЕДІ</a:t>
            </a:r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2819400" y="3145064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57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512558"/>
              </p:ext>
            </p:extLst>
          </p:nvPr>
        </p:nvGraphicFramePr>
        <p:xfrm>
          <a:off x="3810000" y="533400"/>
          <a:ext cx="78486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6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</a:tblGrid>
              <a:tr h="1600200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5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РАСПОРЯЖЕНИЕ ПРЕМЬЕР-МИНИСТРА РК </a:t>
                      </a:r>
                      <a:r>
                        <a:rPr lang="ru-RU" sz="15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15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16.07.2022 года №113-р</a:t>
                      </a:r>
                      <a:r>
                        <a:rPr lang="ru-RU" sz="15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500" b="0" i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500" b="0" i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 мерах по реализации ЗРК от 3 мая 2022 года «О внесении изменений и дополнений в некоторые законодательные акты по вопросам защиты прав ребенка, образования, информации и информатизации». </a:t>
                      </a:r>
                      <a:r>
                        <a:rPr lang="ru-RU" sz="1500" b="1" spc="5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Пункт 46-25) ст.5 ЗРК </a:t>
                      </a:r>
                      <a:r>
                        <a:rPr lang="ru-RU" sz="15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«Об</a:t>
                      </a:r>
                      <a:r>
                        <a:rPr lang="ru-RU" sz="15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образовании» определяет порядок деятельности психологической службы в организациях </a:t>
                      </a:r>
                      <a:r>
                        <a:rPr lang="ru-RU" sz="1500" b="0" spc="5" baseline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среднего образования </a:t>
                      </a:r>
                      <a:r>
                        <a:rPr lang="ru-RU" sz="15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(далее – ПС)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1504178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500" b="1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</a:t>
                      </a:r>
                      <a:r>
                        <a:rPr lang="ru-RU" sz="1500" b="0" spc="5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учебной мотивации</a:t>
                      </a:r>
                      <a:r>
                        <a:rPr lang="ru-RU" sz="1500" b="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500" b="0" spc="5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успеваемости</a:t>
                      </a:r>
                      <a:r>
                        <a:rPr lang="ru-RU" sz="1500" b="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творческой </a:t>
                      </a:r>
                      <a:r>
                        <a:rPr lang="ru-RU" sz="1500" b="0" spc="5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самореализации</a:t>
                      </a:r>
                      <a:r>
                        <a:rPr lang="ru-RU" sz="1500" b="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500" b="0" spc="5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стабилизации психологического состояния</a:t>
                      </a:r>
                      <a:r>
                        <a:rPr lang="ru-RU" sz="1500" b="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500" b="0" spc="5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профильного самоопределения</a:t>
                      </a:r>
                      <a:r>
                        <a:rPr lang="ru-RU" sz="1500" b="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других благоприятных условий учебной деятельности обучающихся и воспитанников.</a:t>
                      </a:r>
                      <a:endParaRPr lang="ru-RU" sz="900" b="0" spc="5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800" b="0" spc="5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5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ВЫЯВЛЕНИЕ И ДИАГНОСТИКА </a:t>
                      </a:r>
                      <a:r>
                        <a:rPr lang="ru-RU" sz="1500" b="0" spc="5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трудностей в образовательной деятельности</a:t>
                      </a:r>
                      <a:r>
                        <a:rPr lang="ru-RU" sz="1500" b="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консультирование, оказание психолого-педагогического сопровождения и поддержку в условиях образовательной среды, предусматривает сохранение и укрепление психологического благополучия у обучающихся, воспитанников, педагогов, родителей или иных законных представителей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64776"/>
                  </a:ext>
                </a:extLst>
              </a:tr>
              <a:tr h="1203960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500" b="1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Психологическая служба </a:t>
                      </a:r>
                      <a:r>
                        <a:rPr lang="ru-RU" sz="15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500" b="1" spc="-15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КОЛЛЕГИАЛЬНЫЙ ОРГАН </a:t>
                      </a:r>
                      <a:r>
                        <a:rPr lang="ru-RU" sz="15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организации образования. </a:t>
                      </a:r>
                      <a:r>
                        <a:rPr lang="ru-RU" sz="1500" b="1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15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СОСТАВЕ -</a:t>
                      </a:r>
                      <a:r>
                        <a:rPr lang="ru-RU" sz="15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заместитель руководителя (директора) организации образования, педагоги-психологи, социальный педагог.</a:t>
                      </a:r>
                      <a:r>
                        <a:rPr lang="ru-RU" sz="15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Состав утверждается приказом руководителя организации образования.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500" b="1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КЛАССНЫЕ РУКОВОДИТЕЛИ, ВОСПИТАТЕЛИ, КУРАТОРЫ, ПЕДАГОГИ-ПРЕДМЕТНИКИ, МЕДИЦИНСКИЕ РАБОТНИКИ </a:t>
                      </a:r>
                      <a:r>
                        <a:rPr lang="ru-RU" sz="1500" b="0" spc="-15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участвуют</a:t>
                      </a:r>
                      <a:r>
                        <a:rPr lang="ru-RU" sz="1500" b="1" spc="-15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процессе психолого-педагогического сопровождения обучающихся и воспитанников и взаимодействуют с родителями и иными законными представителями </a:t>
                      </a:r>
                      <a:r>
                        <a:rPr lang="ru-RU" sz="1500" b="0" spc="-15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соответствии с должностными обязанностями</a:t>
                      </a:r>
                    </a:p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1500" b="0" spc="-1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82002"/>
                  </a:ext>
                </a:extLst>
              </a:tr>
            </a:tbl>
          </a:graphicData>
        </a:graphic>
      </p:graphicFrame>
      <p:sp>
        <p:nvSpPr>
          <p:cNvPr id="6" name="object 11"/>
          <p:cNvSpPr txBox="1">
            <a:spLocks noGrp="1"/>
          </p:cNvSpPr>
          <p:nvPr>
            <p:ph type="title"/>
          </p:nvPr>
        </p:nvSpPr>
        <p:spPr>
          <a:xfrm>
            <a:off x="0" y="245476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ДЕЯТЕЛЬНОСТИ ПСИХОЛОГИЧЕСКОЙ СЛУЖБЫ В ОРГАНИЗАЦИЯХ СРЕДНЕГО ОБРАЗОВАНИЯ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3400" y="1295400"/>
            <a:ext cx="21336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ОСНОВАНИЕ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700" y="3126099"/>
            <a:ext cx="27432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ЦЕЛИ И ЗАДАЧИ ПС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4350" y="4956798"/>
            <a:ext cx="2133600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СОСТАВ</a:t>
            </a: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2667000" y="137160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2660650" y="3202299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2679700" y="5032998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422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920578"/>
              </p:ext>
            </p:extLst>
          </p:nvPr>
        </p:nvGraphicFramePr>
        <p:xfrm>
          <a:off x="3657600" y="781199"/>
          <a:ext cx="7924800" cy="5432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</a:tblGrid>
              <a:tr h="3714601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уровне </a:t>
                      </a:r>
                      <a:r>
                        <a:rPr lang="ru-RU" sz="15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НАЧАЛЬНОГО</a:t>
                      </a: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образования 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5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поддержка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младшего школьника в развитии </a:t>
                      </a:r>
                      <a:r>
                        <a:rPr lang="ru-RU" sz="15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познавательной и учебной мотивации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самостоятельности и </a:t>
                      </a:r>
                      <a:r>
                        <a:rPr lang="ru-RU" sz="1500" b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саморегуляции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 адаптации 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 формировании творческих способностей каждого обучающегося. 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ru-RU" sz="1500" b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</a:t>
                      </a: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уровне </a:t>
                      </a:r>
                      <a:r>
                        <a:rPr lang="ru-RU" sz="15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ОСНОВНОГО СРЕДНЕГО </a:t>
                      </a: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образования 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5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адаптация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 новым условиям обучения, развитие познавательной и учебной деятельности обучающихся и воспитанников, поддержка в решении задач личностного </a:t>
                      </a:r>
                      <a:r>
                        <a:rPr lang="ru-RU" sz="15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 ценностно-смыслового саморазвития 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 самосознания, формирование </a:t>
                      </a:r>
                      <a:r>
                        <a:rPr lang="ru-RU" sz="15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устойчивости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 познавательным процессам.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ru-RU" sz="1500" b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уровне </a:t>
                      </a:r>
                      <a:r>
                        <a:rPr lang="ru-RU" sz="15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ОБЩЕГО СРЕДНЕГО </a:t>
                      </a: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образования – 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оказание помощи обучающемуся и воспитаннику в самоопределении и личностной идентичности, </a:t>
                      </a:r>
                      <a:r>
                        <a:rPr lang="ru-RU" sz="15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профильной ориентации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содействие развитию </a:t>
                      </a:r>
                      <a:r>
                        <a:rPr lang="ru-RU" sz="15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способности целеполагания 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 принятия самостоятельных решений, формированию </a:t>
                      </a:r>
                      <a:r>
                        <a:rPr lang="ru-RU" sz="1500" b="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устойчивого мировоззрения</a:t>
                      </a:r>
                      <a:r>
                        <a:rPr lang="ru-RU" sz="1500" b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1718161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500" b="1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ДОЛЖНОСТНЫЕ ОБЯЗАННОСТИ ОСУЩЕСТВЛЯЮТСЯ в соответствии с приказом 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Министра образования и науки Республики Казахстан от 13 июля 2009 года № 338 «Об утверждении Типовых квалификационных характеристик должностей педагогов»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64776"/>
                  </a:ext>
                </a:extLst>
              </a:tr>
            </a:tbl>
          </a:graphicData>
        </a:graphic>
      </p:graphicFrame>
      <p:sp>
        <p:nvSpPr>
          <p:cNvPr id="5" name="object 11"/>
          <p:cNvSpPr txBox="1">
            <a:spLocks/>
          </p:cNvSpPr>
          <p:nvPr/>
        </p:nvSpPr>
        <p:spPr>
          <a:xfrm>
            <a:off x="0" y="245476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ДЕЯТЕЛЬНОСТИ ПСИХОЛОГИЧЕСКОЙ СЛУЖБЫ В ОРГАНИЗАЦИЯХ СРЕДНЕГО ОБРАЗОВАНИЯ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164" y="1434240"/>
            <a:ext cx="2514600" cy="15511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ПСИХОЛОГО-ПЕДАГОГИЧЕСКОГО СОПРОВОЖДЕНИЯ ОСУЩЕСТВЛЯЕТСЯ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6550" y="5029200"/>
            <a:ext cx="205740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ДОЛЖНОСТНЫЕ ОБЯЗАННОСТИ</a:t>
            </a:r>
          </a:p>
        </p:txBody>
      </p:sp>
      <p:sp>
        <p:nvSpPr>
          <p:cNvPr id="10" name="Штриховая стрелка вправо 9"/>
          <p:cNvSpPr/>
          <p:nvPr/>
        </p:nvSpPr>
        <p:spPr>
          <a:xfrm>
            <a:off x="2667000" y="198120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2622550" y="495300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065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789658"/>
              </p:ext>
            </p:extLst>
          </p:nvPr>
        </p:nvGraphicFramePr>
        <p:xfrm>
          <a:off x="3733800" y="762000"/>
          <a:ext cx="7924800" cy="5450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</a:tblGrid>
              <a:tr h="1274566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ВЫЯВЛЕНИЕ ТРУДНОСТЕЙ 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обучении, развитии и воспитании обучающихся обеспечивается </a:t>
                      </a:r>
                      <a:r>
                        <a:rPr lang="ru-RU" sz="1600" b="0" spc="5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путем проведения наблюдения, бесед, диагностики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а также </a:t>
                      </a:r>
                      <a:r>
                        <a:rPr lang="ru-RU" sz="1600" b="0" spc="5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устных или письменных обращений 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(запросов) от </a:t>
                      </a:r>
                      <a:r>
                        <a:rPr lang="ru-RU" sz="1600" b="0" spc="5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обучающихся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воспитанников, </a:t>
                      </a:r>
                      <a:r>
                        <a:rPr lang="ru-RU" sz="1600" b="0" spc="5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родителей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или иных законных представителей и </a:t>
                      </a:r>
                      <a:r>
                        <a:rPr lang="ru-RU" sz="1600" b="0" spc="5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педагогов</a:t>
                      </a: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804989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ОСУЩЕСТВЛЕНИЕ 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индивидуального или группового социального и психолого-педагогического </a:t>
                      </a:r>
                      <a:r>
                        <a:rPr lang="ru-RU" sz="16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СОПРОВОЖДЕНИЯ </a:t>
                      </a: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обучающихся</a:t>
                      </a:r>
                      <a:endParaRPr lang="ru-RU" sz="1600" b="1" spc="5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spc="5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64776"/>
                  </a:ext>
                </a:extLst>
              </a:tr>
              <a:tr h="1274566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И ПРОВЕДЕНИЕ 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мероприятий по психолого-педагогическому сопровождению, включая интерактивные формы взаимодействия с обучающимися, педагогами и родителями, педагогические советы</a:t>
                      </a:r>
                      <a:r>
                        <a:rPr lang="ru-RU" sz="1600" b="0" spc="-1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конференции</a:t>
                      </a:r>
                    </a:p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spc="-1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82002"/>
                  </a:ext>
                </a:extLst>
              </a:tr>
              <a:tr h="683816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МЕЖДИСЦИПЛИНАРНОГО ВЗАИМОДЕЙСТВИЯ </a:t>
                      </a:r>
                      <a:r>
                        <a:rPr lang="ru-RU" sz="1600" b="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педагогов и специалистов, оказывающих социальное и психолого-педагогическое сопровождение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810215"/>
                  </a:ext>
                </a:extLst>
              </a:tr>
              <a:tr h="1219863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УСЛОВИЙ </a:t>
                      </a: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успешной социализации, осознанного выбора профессиональной направленности, профильной учебной траектории и индивидуального образовательного пространства обучающихся и воспитанников.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427753"/>
                  </a:ext>
                </a:extLst>
              </a:tr>
            </a:tbl>
          </a:graphicData>
        </a:graphic>
      </p:graphicFrame>
      <p:sp>
        <p:nvSpPr>
          <p:cNvPr id="5" name="object 11"/>
          <p:cNvSpPr txBox="1">
            <a:spLocks/>
          </p:cNvSpPr>
          <p:nvPr/>
        </p:nvSpPr>
        <p:spPr>
          <a:xfrm>
            <a:off x="0" y="245476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ДЕЯТЕЛЬНОСТИ ПСИХОЛОГИЧЕСКОЙ СЛУЖБЫ В ОРГАНИЗАЦИЯХ СРЕДНЕГО ОБРАЗОВАНИЯ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0350" y="2590800"/>
            <a:ext cx="2514600" cy="152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ДЕЯТЕЛЬНОСТИ </a:t>
            </a:r>
          </a:p>
          <a:p>
            <a:pPr lvl="0">
              <a:defRPr/>
            </a:pPr>
            <a:r>
              <a:rPr lang="ru-RU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ВКЛЮЧАЕТ</a:t>
            </a:r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2682875" y="3145065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713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182347"/>
              </p:ext>
            </p:extLst>
          </p:nvPr>
        </p:nvGraphicFramePr>
        <p:xfrm>
          <a:off x="3962400" y="990600"/>
          <a:ext cx="7315200" cy="502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</a:tblGrid>
              <a:tr h="407923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СОБЛЮДЕНИЯ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профессиональной </a:t>
                      </a: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ЭТИКИ</a:t>
                      </a: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407923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ЭМПАТИИ И УВАЖЕНИЯ 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личности ребенка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654576"/>
                  </a:ext>
                </a:extLst>
              </a:tr>
              <a:tr h="704593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УЧЕТА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индивидуальных и возрастных особенностей обучающегося и воспитанника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815362"/>
                  </a:ext>
                </a:extLst>
              </a:tr>
              <a:tr h="672232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ИНТЕГРАЦИИ 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психологических и педагогических знаний</a:t>
                      </a:r>
                    </a:p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1600" b="0" spc="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64776"/>
                  </a:ext>
                </a:extLst>
              </a:tr>
              <a:tr h="704593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КОНФИДЕНЦИАЛЬНОСТИ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информации с соблюдением прав и интересов ребенка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82002"/>
                  </a:ext>
                </a:extLst>
              </a:tr>
              <a:tr h="1001264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ИСКЛЮЧЕНИЯ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возможности нанесения вреда здоровью, чести и достоинству обучающихся, воспитанников, родителей или иных законных представителей, педагогов;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810215"/>
                  </a:ext>
                </a:extLst>
              </a:tr>
              <a:tr h="1130671">
                <a:tc>
                  <a:txBody>
                    <a:bodyPr/>
                    <a:lstStyle/>
                    <a:p>
                      <a:pPr marL="285750" marR="0" indent="-2857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НАУЧНОСТИ, КОМПЛЕКСНОСТИ, 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последовательности, </a:t>
                      </a:r>
                      <a:r>
                        <a:rPr lang="ru-RU" sz="1600" b="0" spc="5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поэтапности</a:t>
                      </a:r>
                      <a:r>
                        <a:rPr lang="ru-RU" sz="16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непрерывности сопровождения обучающихся и воспитанников в образовательном процессе.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42775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4025" y="2840265"/>
            <a:ext cx="2514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 ПС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2682875" y="3145065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11"/>
          <p:cNvSpPr txBox="1">
            <a:spLocks/>
          </p:cNvSpPr>
          <p:nvPr/>
        </p:nvSpPr>
        <p:spPr>
          <a:xfrm>
            <a:off x="0" y="245476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ДЕЯТЕЛЬНОСТИ ПСИХОЛОГИЧЕСКОЙ СЛУЖБЫ В ОРГАНИЗАЦИЯХ СРЕДНЕГО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01788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282026"/>
              </p:ext>
            </p:extLst>
          </p:nvPr>
        </p:nvGraphicFramePr>
        <p:xfrm>
          <a:off x="3733800" y="762000"/>
          <a:ext cx="7772400" cy="5227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  <a:gridCol w="5410200">
                  <a:extLst>
                    <a:ext uri="{9D8B030D-6E8A-4147-A177-3AD203B41FA5}">
                      <a16:colId xmlns:a16="http://schemas.microsoft.com/office/drawing/2014/main" val="1727683997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marL="342900" marR="0" indent="-34290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6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Диагностическое</a:t>
                      </a: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spc="5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часов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tabLst>
                          <a:tab pos="184150" algn="l"/>
                        </a:tabLst>
                      </a:pPr>
                      <a:r>
                        <a:rPr lang="ru-RU" sz="1600" b="0" spc="-4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Психолого-педагогическое изучение особенностей детей на протяжении всего периода обучения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</a:t>
                      </a:r>
                      <a:r>
                        <a:rPr lang="ru-RU" sz="16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Консультативное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spc="5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часов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Персональная помощь участникам образовательного процесса: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654576"/>
                  </a:ext>
                </a:extLst>
              </a:tr>
              <a:tr h="8363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</a:t>
                      </a: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развивающее (коррекционное)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spc="5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часов</a:t>
                      </a:r>
                    </a:p>
                    <a:p>
                      <a:pPr algn="l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just"/>
                      <a:r>
                        <a:rPr lang="ru-RU" sz="1600" spc="-3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Индивидуальная работа с обучающимися и воспитанниками по формированию мотивации к новым знаниям, навыкам и умениям, возможностям их приобретения, проявления в учебной и познавательной деятельности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815362"/>
                  </a:ext>
                </a:extLst>
              </a:tr>
              <a:tr h="682919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</a:t>
                      </a: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психолого-педагогическое просвещение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spc="5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часов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just">
                        <a:tabLst>
                          <a:tab pos="184150" algn="l"/>
                        </a:tabLst>
                      </a:pPr>
                      <a:r>
                        <a:rPr lang="ru-RU" sz="16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Содействие личностному профессиональному росту, самоопределению обучающихся и педагогов </a:t>
                      </a:r>
                      <a:r>
                        <a:rPr lang="ru-RU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(классные часы, семинары, родительские собрания, педагогические советы, интерактивные методы и лектории)</a:t>
                      </a:r>
                      <a:endParaRPr lang="ru-RU" sz="1600" spc="-4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64776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</a:t>
                      </a: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организационно-методическое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spc="5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часов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just">
                        <a:tabLst>
                          <a:tab pos="18415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организационно и научно-методической работы в форме мониторинга и анализа работы ПС, подготовки наглядных материалов,  определения междисциплинарного подхода в сопровождении обучающихся и воспитанников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8200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4800" y="2840264"/>
            <a:ext cx="2514600" cy="106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НАПРАВЛЕНИЙ ДЕЯТЕЛЬНОСТИ </a:t>
            </a:r>
          </a:p>
          <a:p>
            <a:pPr lvl="0" algn="ctr">
              <a:defRPr/>
            </a:pPr>
            <a:r>
              <a:rPr lang="ru-RU" b="1" kern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педагога-психолога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2682875" y="3145065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11"/>
          <p:cNvSpPr txBox="1">
            <a:spLocks/>
          </p:cNvSpPr>
          <p:nvPr/>
        </p:nvSpPr>
        <p:spPr>
          <a:xfrm>
            <a:off x="0" y="188372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ДЕЯТЕЛЬНОСТИ ПСИХОЛОГИЧЕСКОЙ СЛУЖБЫ В ОРГАНИЗАЦИЯХ СРЕДНЕГО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07497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66800"/>
            <a:ext cx="2947482" cy="460118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600" b="1" kern="0" cap="all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Порядок работы </a:t>
            </a:r>
            <a:br>
              <a:rPr lang="ru-RU" sz="1600" b="1" kern="0" cap="all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600" b="1" kern="0" cap="all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обращениям (запрос</a:t>
            </a:r>
            <a:r>
              <a:rPr lang="ru-RU" sz="1800" b="1" kern="0" cap="all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ам</a:t>
            </a:r>
            <a:r>
              <a:rPr lang="ru-RU" sz="1800" b="1" kern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1400" y="685800"/>
            <a:ext cx="8229600" cy="586550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обращение обучающегося</a:t>
            </a:r>
            <a:r>
              <a:rPr lang="ru-RU" sz="3200" b="1" dirty="0">
                <a:solidFill>
                  <a:srgbClr val="C00000"/>
                </a:solidFill>
              </a:rPr>
              <a:t>*</a:t>
            </a:r>
            <a:r>
              <a:rPr lang="ru-RU" b="1" dirty="0"/>
              <a:t> </a:t>
            </a:r>
            <a:r>
              <a:rPr lang="ru-RU" dirty="0"/>
              <a:t>или воспитанника регистрируется и рассматривается специалистами психологической службы;</a:t>
            </a:r>
          </a:p>
          <a:p>
            <a:r>
              <a:rPr lang="ru-RU" dirty="0"/>
              <a:t>педагог-психолог письменно согласовывает с родителями график, формат оказания и проведения психологической помощи;</a:t>
            </a:r>
          </a:p>
          <a:p>
            <a:r>
              <a:rPr lang="ru-RU" dirty="0"/>
              <a:t>по итогам проведенной диагностической работы педагог-психолог выясняет и определяет причину сложившейся ситуации, составляет психолого-педагогическое заключение и рекомендации, совместно со специалистами психолого-педагогического сопровождения разрабатывает план индивидуальной работы, который утверждается первым руководителем организаций среднего образования;</a:t>
            </a:r>
          </a:p>
          <a:p>
            <a:r>
              <a:rPr lang="ru-RU" b="1" dirty="0"/>
              <a:t>обращениях родителей </a:t>
            </a:r>
            <a:r>
              <a:rPr lang="ru-RU" dirty="0"/>
              <a:t>регистрируется и рассматривается специалистами психологической службы;</a:t>
            </a:r>
          </a:p>
          <a:p>
            <a:r>
              <a:rPr lang="ru-RU" dirty="0"/>
              <a:t>специалисты психологической службы совместно с классным руководителем  изучают ситуацию, и </a:t>
            </a:r>
            <a:r>
              <a:rPr lang="kk-KZ" dirty="0"/>
              <a:t>информирует руководителя </a:t>
            </a:r>
            <a:r>
              <a:rPr lang="ru-RU" dirty="0"/>
              <a:t>организации среднего образования</a:t>
            </a:r>
            <a:r>
              <a:rPr lang="kk-KZ" dirty="0"/>
              <a:t>, который определяет основного ответственного специалиста психологической службы</a:t>
            </a:r>
            <a:r>
              <a:rPr lang="ru-RU" dirty="0"/>
              <a:t>;</a:t>
            </a:r>
          </a:p>
          <a:p>
            <a:r>
              <a:rPr lang="ru-RU" dirty="0"/>
              <a:t>составляет</a:t>
            </a:r>
            <a:r>
              <a:rPr lang="kk-KZ" dirty="0"/>
              <a:t>ся</a:t>
            </a:r>
            <a:r>
              <a:rPr lang="ru-RU" dirty="0"/>
              <a:t> индивидуальный план социального или психолого-педагогического сопровождения (в 2-х экземплярах, письменно заверяется родителем)</a:t>
            </a:r>
          </a:p>
          <a:p>
            <a:r>
              <a:rPr lang="ru-RU" i="1" dirty="0">
                <a:solidFill>
                  <a:srgbClr val="0070C0"/>
                </a:solidFill>
              </a:rPr>
              <a:t>при выявлении рисков </a:t>
            </a:r>
            <a:r>
              <a:rPr lang="ru-RU" dirty="0"/>
              <a:t>психологического состояния или поведения, правовых, социальных или семейно-бытовых проблем, обучающийся или воспитанник </a:t>
            </a:r>
            <a:r>
              <a:rPr lang="ru-RU" i="1" dirty="0">
                <a:solidFill>
                  <a:srgbClr val="0070C0"/>
                </a:solidFill>
              </a:rPr>
              <a:t>направляется на консультацию к специалистам </a:t>
            </a:r>
            <a:r>
              <a:rPr lang="ru-RU" dirty="0"/>
              <a:t>соответствующего профиля</a:t>
            </a:r>
          </a:p>
        </p:txBody>
      </p:sp>
      <p:sp>
        <p:nvSpPr>
          <p:cNvPr id="4" name="object 11"/>
          <p:cNvSpPr txBox="1">
            <a:spLocks/>
          </p:cNvSpPr>
          <p:nvPr/>
        </p:nvSpPr>
        <p:spPr>
          <a:xfrm>
            <a:off x="0" y="245476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ДЕЯТЕЛЬНОСТИ ПСИХОЛОГИЧЕСКОЙ СЛУЖБЫ В ОРГАНИЗАЦИЯХ СРЕДНЕГО ОБРАЗОВАНИЯ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2705100" y="140208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2720340" y="426720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128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66800"/>
            <a:ext cx="2947482" cy="460118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600" b="1" kern="0" cap="all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Порядок работы </a:t>
            </a:r>
            <a:br>
              <a:rPr lang="ru-RU" sz="1600" b="1" kern="0" cap="all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600" b="1" kern="0" cap="all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обращениям (запрос</a:t>
            </a:r>
            <a:r>
              <a:rPr lang="ru-RU" sz="1800" b="1" kern="0" cap="all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ам</a:t>
            </a:r>
            <a:r>
              <a:rPr lang="ru-RU" sz="1800" b="1" kern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1400" y="685800"/>
            <a:ext cx="8229600" cy="5865501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при обращениях педагогов </a:t>
            </a:r>
            <a:r>
              <a:rPr lang="ru-RU" dirty="0"/>
              <a:t>в случае </a:t>
            </a:r>
            <a:r>
              <a:rPr lang="ru-RU" i="1" dirty="0">
                <a:solidFill>
                  <a:srgbClr val="0070C0"/>
                </a:solidFill>
              </a:rPr>
              <a:t>обнаружения </a:t>
            </a:r>
            <a:r>
              <a:rPr lang="ru-RU" dirty="0"/>
              <a:t>эмоционально-волевых, поведенческих рисков и </a:t>
            </a:r>
            <a:r>
              <a:rPr lang="ru-RU" i="1" dirty="0">
                <a:solidFill>
                  <a:srgbClr val="0070C0"/>
                </a:solidFill>
              </a:rPr>
              <a:t>трудностей в обучении </a:t>
            </a:r>
            <a:r>
              <a:rPr lang="ru-RU" dirty="0"/>
              <a:t>и развитии у </a:t>
            </a:r>
            <a:r>
              <a:rPr lang="ru-RU" dirty="0">
                <a:solidFill>
                  <a:srgbClr val="0070C0"/>
                </a:solidFill>
              </a:rPr>
              <a:t>обучающихся</a:t>
            </a:r>
            <a:r>
              <a:rPr lang="ru-RU" dirty="0"/>
              <a:t> и воспитанников, а также </a:t>
            </a:r>
            <a:r>
              <a:rPr lang="ru-RU" i="1" dirty="0">
                <a:solidFill>
                  <a:schemeClr val="accent3">
                    <a:lumMod val="75000"/>
                  </a:schemeClr>
                </a:solidFill>
              </a:rPr>
              <a:t>собственных проблем профессионального выгорания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r>
              <a:rPr lang="ru-RU" dirty="0"/>
              <a:t>обращение педагога регистрируется и рассматривается специалистами психологической службы;</a:t>
            </a:r>
          </a:p>
          <a:p>
            <a:r>
              <a:rPr lang="ru-RU" dirty="0"/>
              <a:t>специалисты психологической службы изучают ситуацию, и </a:t>
            </a:r>
            <a:r>
              <a:rPr lang="kk-KZ" dirty="0"/>
              <a:t>информируют руководителя;</a:t>
            </a:r>
          </a:p>
          <a:p>
            <a:r>
              <a:rPr lang="ru-RU" dirty="0"/>
              <a:t>определяют формы и методы оказания социального, психолого-педагогического сопровождения;</a:t>
            </a:r>
          </a:p>
          <a:p>
            <a:r>
              <a:rPr lang="ru-RU" dirty="0"/>
              <a:t>обеспечивают психолого-педагогическое сопровождение</a:t>
            </a:r>
            <a:r>
              <a:rPr lang="kk-KZ" dirty="0"/>
              <a:t>, </a:t>
            </a:r>
            <a:r>
              <a:rPr lang="ru-RU" dirty="0"/>
              <a:t>соблюдают конфиденциальность полученных данных с учетом прав и интересов обучающихся и воспитанников</a:t>
            </a:r>
          </a:p>
        </p:txBody>
      </p:sp>
      <p:sp>
        <p:nvSpPr>
          <p:cNvPr id="4" name="object 11"/>
          <p:cNvSpPr txBox="1">
            <a:spLocks/>
          </p:cNvSpPr>
          <p:nvPr/>
        </p:nvSpPr>
        <p:spPr>
          <a:xfrm>
            <a:off x="0" y="245476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ДЕЯТЕЛЬНОСТИ ПСИХОЛОГИЧЕСКОЙ СЛУЖБЫ В ОРГАНИЗАЦИЯХ СРЕДНЕГО ОБРАЗОВАНИЯ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2590800" y="1447800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668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410734"/>
              </p:ext>
            </p:extLst>
          </p:nvPr>
        </p:nvGraphicFramePr>
        <p:xfrm>
          <a:off x="3962400" y="741364"/>
          <a:ext cx="7620000" cy="5354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>
                  <a:extLst>
                    <a:ext uri="{9D8B030D-6E8A-4147-A177-3AD203B41FA5}">
                      <a16:colId xmlns:a16="http://schemas.microsoft.com/office/drawing/2014/main" val="953419943"/>
                    </a:ext>
                  </a:extLst>
                </a:gridCol>
              </a:tblGrid>
              <a:tr h="1874122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ОПРЕДЕЛИТЬ</a:t>
                      </a:r>
                      <a:r>
                        <a:rPr lang="ru-RU" sz="2000" b="1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единые требования к обеспечению</a:t>
                      </a:r>
                      <a:r>
                        <a:rPr lang="ru-RU" sz="20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каждого обучающегося социальным и </a:t>
                      </a:r>
                      <a:r>
                        <a:rPr lang="ru-RU" sz="2000" b="0" spc="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психолого-педагогическим сопровождением:</a:t>
                      </a:r>
                      <a:r>
                        <a:rPr lang="ru-RU" sz="20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единые направления, цели, задачи, принципы, состав членов психологической службы и участников процесса ППС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98777"/>
                  </a:ext>
                </a:extLst>
              </a:tr>
              <a:tr h="1445751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УРЕГУЛИРОВАТЬ порядок обращений </a:t>
                      </a:r>
                      <a:r>
                        <a:rPr lang="ru-RU" sz="20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психологическую службу участников образовательного процесса </a:t>
                      </a:r>
                      <a:r>
                        <a:rPr lang="ru-RU" sz="2000" b="0" i="1" spc="5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(обучающиеся и воспитанники, родители, педагоги)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685033"/>
                  </a:ext>
                </a:extLst>
              </a:tr>
              <a:tr h="1017381">
                <a:tc>
                  <a:txBody>
                    <a:bodyPr/>
                    <a:lstStyle/>
                    <a:p>
                      <a:pPr marL="0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ПОВЫСИТЬ</a:t>
                      </a:r>
                      <a:r>
                        <a:rPr lang="ru-RU" sz="2000" b="0" spc="5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психолого-педагогическую культуру в организациях образования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654576"/>
                  </a:ext>
                </a:extLst>
              </a:tr>
              <a:tr h="1017381">
                <a:tc>
                  <a:txBody>
                    <a:bodyPr/>
                    <a:lstStyle/>
                    <a:p>
                      <a:pPr algn="just"/>
                      <a:r>
                        <a:rPr lang="ru-RU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ОБЕСПЕЧИТЬ СОБЛЮДЕНИЕ </a:t>
                      </a:r>
                      <a:r>
                        <a:rPr lang="ru-RU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 и </a:t>
                      </a:r>
                      <a:r>
                        <a:rPr lang="ru-RU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интересов ребенка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815362"/>
                  </a:ext>
                </a:extLst>
              </a:tr>
            </a:tbl>
          </a:graphicData>
        </a:graphic>
      </p:graphicFrame>
      <p:sp>
        <p:nvSpPr>
          <p:cNvPr id="5" name="object 11"/>
          <p:cNvSpPr txBox="1">
            <a:spLocks/>
          </p:cNvSpPr>
          <p:nvPr/>
        </p:nvSpPr>
        <p:spPr>
          <a:xfrm>
            <a:off x="0" y="188372"/>
            <a:ext cx="1203960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ДЕЯТЕЛЬНОСТИ ПСИХОЛОГИЧЕСКОЙ СЛУЖБЫ В ОРГАНИЗАЦИЯХ СРЕДНЕГО ОБРАЗОВАНИЯ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4800" y="2563132"/>
            <a:ext cx="2514600" cy="1621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ПРЕДЛАГАЕМЫЙ ПОРЯДОК ДЕЯТЕЛЬНОСТИ 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 ПОЗВОЛИТ УСТАНОВИТЬ</a:t>
            </a:r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2819400" y="3145064"/>
            <a:ext cx="571500" cy="457200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427406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Рамка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1352</TotalTime>
  <Words>2788</Words>
  <Application>Microsoft Office PowerPoint</Application>
  <PresentationFormat>Широкоэкранный</PresentationFormat>
  <Paragraphs>212</Paragraphs>
  <Slides>18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Corbel</vt:lpstr>
      <vt:lpstr>Montserrat Semi-Bold Bold</vt:lpstr>
      <vt:lpstr>Wingdings</vt:lpstr>
      <vt:lpstr>Wingdings 2</vt:lpstr>
      <vt:lpstr>Рамка</vt:lpstr>
      <vt:lpstr>ПРИКАЗ МП РК от 25.08.2022 г. № 377  «Об утверждении Правил деятельности  Психологической службы  в организациях среднего образования»</vt:lpstr>
      <vt:lpstr>ПРАВИЛА ДЕЯТЕЛЬНОСТИ ПСИХОЛОГИЧЕСКОЙ СЛУЖБЫ В ОРГАНИЗАЦИЯХ СРЕДНЕГО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работы  по обращениям (запросам)</vt:lpstr>
      <vt:lpstr>Порядок работы  по обращениям (запросам)</vt:lpstr>
      <vt:lpstr>Презентация PowerPoint</vt:lpstr>
      <vt:lpstr>25.08.2022 ж. № 377 ҚР ОМ БҰЙРЫҒЫ  «Орта білім беру ұйымдарындағы психологиялық қызметтің жұмыс істеу қағидалары»</vt:lpstr>
      <vt:lpstr>ОРТА БІЛІМ БЕРУ ҰЙЫМДАРЫНДАҒЫ ПСИХОЛОГИЯЛЫҚ ҚЫЗМЕТТІҢ ЖҰМЫС ІСТЕУ ҚАҒИДАЛАРЫ </vt:lpstr>
      <vt:lpstr>Презентация PowerPoint</vt:lpstr>
      <vt:lpstr>Презентация PowerPoint</vt:lpstr>
      <vt:lpstr>Презентация PowerPoint</vt:lpstr>
      <vt:lpstr>Презентация PowerPoint</vt:lpstr>
      <vt:lpstr>Өтініштер (сұраныс) бойынша жұмыс тәртібі</vt:lpstr>
      <vt:lpstr>Өтініштер (сұраныс) бойынша жұмыс тәртібі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благоприятных условий для</dc:title>
  <dc:creator>PC</dc:creator>
  <cp:lastModifiedBy>2022</cp:lastModifiedBy>
  <cp:revision>139</cp:revision>
  <cp:lastPrinted>2022-08-09T09:14:07Z</cp:lastPrinted>
  <dcterms:created xsi:type="dcterms:W3CDTF">2022-07-19T00:06:22Z</dcterms:created>
  <dcterms:modified xsi:type="dcterms:W3CDTF">2022-09-15T06:28:03Z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2022-07-16T00:00:00Z</vt:filetime>
  </property>
  <property fmtid="{D5CDD505-2E9C-101B-9397-08002B2CF9AE}" pid="3" name="LastSaved">
    <vt:filetime>2022-07-19T00:00:00Z</vt:filetime>
  </property>
</Properties>
</file>