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1" r:id="rId6"/>
    <p:sldId id="262" r:id="rId7"/>
    <p:sldId id="259" r:id="rId8"/>
    <p:sldId id="260" r:id="rId9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064" y="-61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CE5F-4491-4FD9-B650-BBC0BACBF425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38DEA-F77E-4FC7-90E2-BFF46D2B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1690579_16-phonoteka_org-p-fon-s-solnishkom-dlya-dete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693400" cy="7561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89312" y="4583672"/>
            <a:ext cx="6429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000" b="1" dirty="0" smtClean="0"/>
              <a:t>БЕЗОПАСНОЕ </a:t>
            </a:r>
            <a:r>
              <a:rPr lang="kk-KZ" sz="8000" b="1" dirty="0" smtClean="0"/>
              <a:t>ЛЕТО-2022</a:t>
            </a:r>
            <a:endParaRPr lang="ru-RU" sz="8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1908092_30-phonoteka_org-p-fon-dlya-prezentatsii-po-zdorovesberezheni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46106" y="-5583"/>
            <a:ext cx="9847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</a:t>
            </a:r>
            <a:r>
              <a:rPr lang="ru-RU" sz="6000" b="1" dirty="0" smtClean="0">
                <a:solidFill>
                  <a:srgbClr val="FF0000"/>
                </a:solidFill>
              </a:rPr>
              <a:t>Уважаемые </a:t>
            </a:r>
            <a:r>
              <a:rPr lang="ru-RU" sz="6000" b="1" dirty="0" smtClean="0">
                <a:solidFill>
                  <a:srgbClr val="FF0000"/>
                </a:solidFill>
              </a:rPr>
              <a:t>родители!</a:t>
            </a:r>
          </a:p>
          <a:p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4" y="923111"/>
            <a:ext cx="107759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целях профилактики несчастных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случаев и совершения проступков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среди несовершеннолетних в  период летних каникул просим Вас обратить особое внимание на следующие факторы и действия, обеспечивающие безопасность детей: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   Не оставляйте несовершеннолетних на долгое время без присмотра, контролируйте их местоположение.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   Запретите детям играть на проезжей части, вблизи строек, заброшенных колодцев, разрушенных домов, залезать в стоящие бесхозные машины, подвалы и другие подобные места.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   Объясните детям, что опасно ходить по парку, безлюдным и неосвещенным местам.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   Внушите ребенку, что купание в водоемах без присмотра взрослых категорически запрещено.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   Учите детей соблюдать Правила дорожного движения, наблюдать и ориентироваться на дороге.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   Не позволяйте детям ездить на такси или в общественном транспорте без сопровождения, не разрешайте детям «голосовать» на дороге.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7.   Учите детей пользоваться телефоном в случае чрезвычайной ситуации. Они должны знать, кому и куда следует звонить с просьбой о помощи.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8.   Учите детей не разговаривать с незнакомыми людьми, не принимать то них никаких подарков. Объясните, что посторонним является любой взрослый, которого он не знает, даже если он будет говорить, что знает ребенка или его родителей.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9.   Научите детей действиям в различных экстремальных ситуациях (пожар, затопление, проблемы с электропроводкой, газоснабжением, телефоном, попытке проникновения в квартиру и т. п.).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10.        С раннего возраста объясните детям пагубность курения, алкоголя, наркотиков. Никогда не предлагаете алкогольные напитки несовершеннолетним, не курите и не употребляйте алкоголь в присутствии детей!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908092_30-phonoteka_org-p-fon-dlya-prezentatsii-po-zdorovesberezheni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5583"/>
            <a:ext cx="3846502" cy="563231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434-435 Мелкое хулиганство.</a:t>
            </a:r>
            <a:endParaRPr lang="ru-RU" sz="2000" b="1" u="sng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нецензурная брань в общественных местах, оскорбительное приставание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физическим лицам, осквернение жилых помещений,мест общего пользования и другие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подобные действия, выражающие неуважение к окружающим, нарушающие общественный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и спокойствие физических лиц.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влечет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ШТРАФ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размере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пяти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месячных расчетных показателей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5894" y="3695638"/>
            <a:ext cx="7643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3692" y="137293"/>
            <a:ext cx="6572296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kk-KZ" b="1" u="sng" dirty="0">
                <a:latin typeface="Times New Roman" pitchFamily="18" charset="0"/>
                <a:cs typeface="Times New Roman" pitchFamily="18" charset="0"/>
              </a:rPr>
              <a:t>441-1,2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. Нарушение запрета курения в отдельных общественных местах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lvl="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Потребление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табачных изделий, в том числе изделий с нагреваемым табаком,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табака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кальяна, кальянной смеси, систем для нагрева табака,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 потребления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жидкостей для них, в местах, в которых законодательством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РК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установлен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влечет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ШТРАФ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физических лиц в размере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пятнадцати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месячных расчетных показателей.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ds03.infourok.ru/uploads/ex/0d84/0000a9c3-eb3f7c68/16/hello_html_m2b836e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138" y="4137821"/>
            <a:ext cx="4617087" cy="2677454"/>
          </a:xfrm>
          <a:prstGeom prst="rect">
            <a:avLst/>
          </a:prstGeom>
          <a:noFill/>
        </p:spPr>
      </p:pic>
      <p:pic>
        <p:nvPicPr>
          <p:cNvPr id="8" name="Picture 2" descr="Пощелкать семечки на улице стоит 12 тыс. тенге - 365info.k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5064" y="3852069"/>
            <a:ext cx="1148271" cy="1357321"/>
          </a:xfrm>
          <a:prstGeom prst="rect">
            <a:avLst/>
          </a:prstGeom>
          <a:noFill/>
        </p:spPr>
      </p:pic>
      <p:pic>
        <p:nvPicPr>
          <p:cNvPr id="10" name="Picture 7" descr="C:\Users\Зере\Desktop\img_3424-16-08-19-03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52267"/>
            <a:ext cx="1645692" cy="1697060"/>
          </a:xfrm>
          <a:prstGeom prst="rect">
            <a:avLst/>
          </a:prstGeom>
          <a:noFill/>
        </p:spPr>
      </p:pic>
      <p:pic>
        <p:nvPicPr>
          <p:cNvPr id="11" name="Picture 9" descr="дети ссорятся с другом иллюстрация вектора. иллюстрации насчитывающей злят  - 1580232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6370" y="5066515"/>
            <a:ext cx="1211177" cy="1923244"/>
          </a:xfrm>
          <a:prstGeom prst="rect">
            <a:avLst/>
          </a:prstGeom>
          <a:noFill/>
        </p:spPr>
      </p:pic>
      <p:pic>
        <p:nvPicPr>
          <p:cNvPr id="12" name="Picture 2" descr="Какие семечки попали в черный список?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0486" y="5495143"/>
            <a:ext cx="1285884" cy="1591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phonoteka.org/uploads/posts/2021-05/1621908092_30-phonoteka_org-p-fon-dlya-prezentatsii-po-zdorovesberezheni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4998" y="2280433"/>
            <a:ext cx="45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365" name="Picture 5" descr="http://krimchel.ru/images/news/2019/05/30/%D0%AD%D0%BD%D0%B5%D1%80%D0%B3%D0%B5%D1%82%D0%B8%D1%87%D0%B5%D1%81%D0%BA%D0%B8%D0%B5_%D0%BD%D0%B0%D0%BF%D0%B8%D1%82%D0%BA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866" y="3923507"/>
            <a:ext cx="4286280" cy="3389545"/>
          </a:xfrm>
          <a:prstGeom prst="rect">
            <a:avLst/>
          </a:prstGeom>
          <a:noFill/>
        </p:spPr>
      </p:pic>
      <p:pic>
        <p:nvPicPr>
          <p:cNvPr id="15372" name="Picture 12" descr="http://pgt.su/wp-content/uploads/2020/04/img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9708" y="4084243"/>
            <a:ext cx="3857652" cy="2893240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288" y="65855"/>
            <a:ext cx="3286148" cy="429348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 440  Распитие  алкогольных напитков или появление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общественных местах в пьяном виде-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влечет штраф в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размере до пяти МРП.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Действие, совершенное повторно после наложения административного взыскания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влечет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ШТРАФ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размере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десяти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МРП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orumsamogon.ru/wp-content/uploads/f/6/8/f68e7e7a45eeb3cf2e57f89c1d309ffa.jpg"/>
          <p:cNvPicPr>
            <a:picLocks noChangeAspect="1" noChangeArrowheads="1"/>
          </p:cNvPicPr>
          <p:nvPr/>
        </p:nvPicPr>
        <p:blipFill>
          <a:blip r:embed="rId5"/>
          <a:srcRect l="11474" t="15634" r="12353" b="15917"/>
          <a:stretch>
            <a:fillRect/>
          </a:stretch>
        </p:blipFill>
        <p:spPr bwMode="auto">
          <a:xfrm>
            <a:off x="3489312" y="0"/>
            <a:ext cx="594364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908092_30-phonoteka_org-p-fon-dlya-prezentatsii-po-zdorovesberezheni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pic>
        <p:nvPicPr>
          <p:cNvPr id="1026" name="Picture 2" descr="C:\Users\admin\Desktop\Ob_yavlenie.jpg"/>
          <p:cNvPicPr>
            <a:picLocks noChangeAspect="1" noChangeArrowheads="1"/>
          </p:cNvPicPr>
          <p:nvPr/>
        </p:nvPicPr>
        <p:blipFill>
          <a:blip r:embed="rId3"/>
          <a:srcRect r="70389" b="-228"/>
          <a:stretch>
            <a:fillRect/>
          </a:stretch>
        </p:blipFill>
        <p:spPr bwMode="auto">
          <a:xfrm>
            <a:off x="0" y="-1"/>
            <a:ext cx="3132122" cy="6903197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132122" y="-77021"/>
            <a:ext cx="4143404" cy="7478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442. ч1.ч2 Нахождение в ночное   время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несовершеннолетних в развлекательных заведениях или вне жилища без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сопровождения законных представителей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1. Нахождение несовершеннолетних в развлекательных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заведениях в ночное время без сопровождения законных представителей 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22 до 6 часов утра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влечет предупреждение на законных представителей.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Действие, предусмотренное частью первой настоящей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статьи, совершенное повторно в течение года после наложения административного взыскания,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влечет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ШТРАФ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законных представителей в размере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пяти до десяти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res.cloudinary.com/fleetnation/image/private/c_fill,g_center,h_640,w_640/v1482404204/u0w1pludjute4ldcisz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4088" y="851673"/>
            <a:ext cx="3315501" cy="3315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908092_30-phonoteka_org-p-fon-dlya-prezentatsii-po-zdorovesberezheni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7742" y="923111"/>
            <a:ext cx="8097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Можно ли подросткам работать</a:t>
            </a:r>
            <a:r>
              <a:rPr lang="kk-KZ" sz="4000" b="1" dirty="0" smtClean="0">
                <a:solidFill>
                  <a:srgbClr val="FF0000"/>
                </a:solidFill>
              </a:rPr>
              <a:t>???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164" y="2235817"/>
            <a:ext cx="578647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соответствии со ст. 30 Трудового кодекса РК заключение трудового договора</a:t>
            </a:r>
            <a:r>
              <a:rPr lang="ru-RU" dirty="0" smtClean="0"/>
              <a:t> допускается с гражданами, достигшими шестнадцатилетнего возраста. С письменного согласия одного из родителей, опекуна, попечителя или усыновителя трудовой договор может быть заключен с гражданами, достигшими 16 лет, в случаях получения ими основного среднего, общего среднего образования в организации среднего образования; учащимися, достигшими четырнадцатилетнего возраста, для выполнения в свободное от учебы время работы, не причиняющей вреда здоровью и не нарушающей процесса обучения;</a:t>
            </a:r>
            <a:endParaRPr lang="ru-RU" dirty="0"/>
          </a:p>
        </p:txBody>
      </p:sp>
      <p:pic>
        <p:nvPicPr>
          <p:cNvPr id="19458" name="Picture 2" descr="https://st2.depositphotos.com/1074452/7166/i/950/depositphotos_71662283-stock-photo-businessman-with-question-shows-frequent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584" y="1923243"/>
            <a:ext cx="2610548" cy="29574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00858" y="5185107"/>
            <a:ext cx="3989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 более 24 часов </a:t>
            </a:r>
            <a:r>
              <a:rPr lang="ru-RU" dirty="0" smtClean="0"/>
              <a:t>в неделю </a:t>
            </a:r>
          </a:p>
          <a:p>
            <a:r>
              <a:rPr lang="ru-RU" b="1" dirty="0" smtClean="0"/>
              <a:t>с 14 до 16лет</a:t>
            </a:r>
          </a:p>
          <a:p>
            <a:endParaRPr lang="ru-RU" dirty="0" smtClean="0"/>
          </a:p>
          <a:p>
            <a:r>
              <a:rPr lang="ru-RU" b="1" dirty="0" smtClean="0"/>
              <a:t>36 часов </a:t>
            </a:r>
            <a:r>
              <a:rPr lang="ru-RU" dirty="0" smtClean="0"/>
              <a:t>в неделю </a:t>
            </a:r>
            <a:r>
              <a:rPr lang="ru-RU" b="1" dirty="0" smtClean="0"/>
              <a:t>с  16 до 18 лет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908092_30-phonoteka_org-p-fon-dlya-prezentatsii-po-zdorovesberezheni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1208863"/>
            <a:ext cx="3203560" cy="35394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УК РК </a:t>
            </a:r>
          </a:p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ст. 191 Грабеж</a:t>
            </a:r>
          </a:p>
          <a:p>
            <a:endParaRPr lang="kk-KZ" sz="4000" b="1" dirty="0" smtClean="0"/>
          </a:p>
          <a:p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08731"/>
            <a:ext cx="10296152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УГОЛОВНАЯ ОТВЕТСТВЕННОСТЬ НЕСОВЕРШЕННОЛЕТНИХ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5" descr="C:\Users\Зере\Desktop\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3441"/>
            <a:ext cx="1580372" cy="22350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346437" y="1280301"/>
            <a:ext cx="3500462" cy="353943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/>
              <a:t>УК РК </a:t>
            </a:r>
          </a:p>
          <a:p>
            <a:pPr algn="ctr"/>
            <a:r>
              <a:rPr lang="kk-KZ" sz="4800" b="1" dirty="0" smtClean="0"/>
              <a:t>ст. 188 КРАЖА</a:t>
            </a:r>
          </a:p>
          <a:p>
            <a:endParaRPr lang="kk-KZ" sz="4000" b="1" dirty="0" smtClean="0"/>
          </a:p>
          <a:p>
            <a:endParaRPr lang="ru-RU" sz="4000" dirty="0"/>
          </a:p>
        </p:txBody>
      </p:sp>
      <p:pic>
        <p:nvPicPr>
          <p:cNvPr id="7" name="Picture 2" descr="C:\Users\Зере\Desktop\Fenomen-detskogo-vorovstva-1024x7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4998" y="3494879"/>
            <a:ext cx="2224806" cy="2994814"/>
          </a:xfrm>
          <a:prstGeom prst="rect">
            <a:avLst/>
          </a:prstGeom>
          <a:noFill/>
        </p:spPr>
      </p:pic>
      <p:pic>
        <p:nvPicPr>
          <p:cNvPr id="6" name="Picture 3" descr="C:\Users\Зере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2386" y="4995077"/>
            <a:ext cx="2232517" cy="235745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786817" y="1416943"/>
            <a:ext cx="3989171" cy="1577870"/>
          </a:xfrm>
          <a:prstGeom prst="rect">
            <a:avLst/>
          </a:prstGeom>
          <a:solidFill>
            <a:srgbClr val="FF0000"/>
          </a:solidFill>
        </p:spPr>
        <p:txBody>
          <a:bodyPr wrap="none" lIns="99569" tIns="49785" rIns="99569" bIns="49785">
            <a:sp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УК РК ст. 258</a:t>
            </a:r>
          </a:p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 Вандализм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C:\Users\Зере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23621" y="3066251"/>
            <a:ext cx="1669779" cy="3519911"/>
          </a:xfrm>
          <a:prstGeom prst="rect">
            <a:avLst/>
          </a:prstGeom>
          <a:noFill/>
        </p:spPr>
      </p:pic>
      <p:pic>
        <p:nvPicPr>
          <p:cNvPr id="15" name="Picture 7" descr="Света и Богдан ДОИГРАЛИСЬ в футбол - РАЗБИЛИ окно - YouTub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8336" y="3137689"/>
            <a:ext cx="2222596" cy="2357454"/>
          </a:xfrm>
          <a:prstGeom prst="rect">
            <a:avLst/>
          </a:prstGeom>
          <a:noFill/>
        </p:spPr>
      </p:pic>
      <p:pic>
        <p:nvPicPr>
          <p:cNvPr id="8" name="Picture 4" descr="C:\Users\Зере\Desktop\587799890-350x26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03296" y="4137821"/>
            <a:ext cx="221837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908092_30-phonoteka_org-p-fon-dlya-prezentatsii-po-zdorovesberezheni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74800" y="494483"/>
            <a:ext cx="92155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Сохранение жизни и здоровья детей — главная обязанность взрослых!!!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Пожалуйста, сделайте все, чтобы каникулы Ваших детей проходили благополучно!</a:t>
            </a:r>
          </a:p>
          <a:p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6" name="Picture 2" descr="Незнание закона не освобождает от ответственности | Карагандинский  областной су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54" y="3994945"/>
            <a:ext cx="4750628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03890" y="4137821"/>
            <a:ext cx="44291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Незнание закона не освобождает от ответственности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356</Words>
  <Application>Microsoft Office PowerPoint</Application>
  <PresentationFormat>Произвольный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2022-04-28T07:05:01Z</dcterms:created>
  <dcterms:modified xsi:type="dcterms:W3CDTF">2022-05-06T13:53:41Z</dcterms:modified>
</cp:coreProperties>
</file>