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81" r:id="rId5"/>
    <p:sldId id="277" r:id="rId6"/>
    <p:sldId id="288" r:id="rId7"/>
    <p:sldId id="257" r:id="rId8"/>
    <p:sldId id="299" r:id="rId9"/>
    <p:sldId id="287" r:id="rId10"/>
    <p:sldId id="283" r:id="rId11"/>
    <p:sldId id="296" r:id="rId12"/>
    <p:sldId id="297" r:id="rId13"/>
    <p:sldId id="298" r:id="rId14"/>
    <p:sldId id="289" r:id="rId15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408" userDrawn="1">
          <p15:clr>
            <a:srgbClr val="A4A3A4"/>
          </p15:clr>
        </p15:guide>
        <p15:guide id="4" orient="horz" pos="432" userDrawn="1">
          <p15:clr>
            <a:srgbClr val="A4A3A4"/>
          </p15:clr>
        </p15:guide>
        <p15:guide id="5" pos="72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263"/>
    <a:srgbClr val="401918"/>
    <a:srgbClr val="0D3047"/>
    <a:srgbClr val="0B2B41"/>
    <a:srgbClr val="731F1C"/>
    <a:srgbClr val="AB678E"/>
    <a:srgbClr val="B2606E"/>
    <a:srgbClr val="CA929B"/>
    <a:srgbClr val="248CD2"/>
    <a:srgbClr val="C88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703" autoAdjust="0"/>
  </p:normalViewPr>
  <p:slideViewPr>
    <p:cSldViewPr snapToGrid="0">
      <p:cViewPr>
        <p:scale>
          <a:sx n="60" d="100"/>
          <a:sy n="60" d="100"/>
        </p:scale>
        <p:origin x="1140" y="390"/>
      </p:cViewPr>
      <p:guideLst>
        <p:guide orient="horz" pos="2160"/>
        <p:guide pos="3864"/>
        <p:guide pos="408"/>
        <p:guide orient="horz" pos="432"/>
        <p:guide pos="72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047B31C2-59E7-4BEC-9309-88DE1BBF4F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D6F6358C-C126-4948-831F-BD8172C262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C586E-08B7-4E7A-BD0E-75E4275DEF24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328991B-8FE8-4293-8AE8-70BF9DDF76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371E272-922A-494D-87BC-F45F15A457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6C3F1-D478-4AAB-B058-1452B09AE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3422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90E6B-2375-42B3-BA83-7F44C8E1C6C3}" type="datetimeFigureOut">
              <a:rPr lang="ru-RU" noProof="0" smtClean="0"/>
              <a:t>09.10.2021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355CF-5D5D-41CD-BB5B-B10450C0CCA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674986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273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78539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49254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34806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84585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84481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75341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11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3859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=""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Рисунок 11">
            <a:extLst>
              <a:ext uri="{FF2B5EF4-FFF2-40B4-BE49-F238E27FC236}">
                <a16:creationId xmlns=""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=""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=""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=""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12420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=""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важных_изображения (текст 0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="" xmlns:a16="http://schemas.microsoft.com/office/drawing/2014/main" id="{D935D313-376E-4CA0-9732-D0CACCC07F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 rtl="0"/>
            <a:r>
              <a:rPr lang="ru-RU" noProof="0"/>
              <a:t>Добавить изображение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="" xmlns:a16="http://schemas.microsoft.com/office/drawing/2014/main" id="{83A2DEF1-03FF-475D-994A-6FC6FB1414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20" name="Номер слайда 7">
            <a:extLst>
              <a:ext uri="{FF2B5EF4-FFF2-40B4-BE49-F238E27FC236}">
                <a16:creationId xmlns="" xmlns:a16="http://schemas.microsoft.com/office/drawing/2014/main" id="{1CEA3362-50AD-4D98-92C4-DA1D8C85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141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="" xmlns:a16="http://schemas.microsoft.com/office/drawing/2014/main" id="{5F3686C7-DF83-47D9-A485-35F4F1D36A69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4" name="Прямоугольник 3">
              <a:extLst>
                <a:ext uri="{FF2B5EF4-FFF2-40B4-BE49-F238E27FC236}">
                  <a16:creationId xmlns="" xmlns:a16="http://schemas.microsoft.com/office/drawing/2014/main" id="{790B36CF-9391-49E9-B599-8B724B6EF267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6" name="Овал 5">
              <a:extLst>
                <a:ext uri="{FF2B5EF4-FFF2-40B4-BE49-F238E27FC236}">
                  <a16:creationId xmlns="" xmlns:a16="http://schemas.microsoft.com/office/drawing/2014/main" id="{468CE156-5D60-42B0-A4F9-33FA8553780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5" name="Номер слайда 7">
            <a:extLst>
              <a:ext uri="{FF2B5EF4-FFF2-40B4-BE49-F238E27FC236}">
                <a16:creationId xmlns="" xmlns:a16="http://schemas.microsoft.com/office/drawing/2014/main" id="{9E4521A1-4C9D-4795-B551-D151E8856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40370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ц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=""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A75C086E-F523-4C77-938F-0DB6203DB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080" y="2139696"/>
            <a:ext cx="5578995" cy="879928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lang="en-GB" b="0" dirty="0">
                <a:solidFill>
                  <a:schemeClr val="bg1"/>
                </a:solidFill>
              </a:defRPr>
            </a:lvl1pPr>
          </a:lstStyle>
          <a:p>
            <a:pPr marL="0" lvl="0" algn="ctr" rtl="0"/>
            <a:r>
              <a:rPr lang="ru-RU" noProof="0" dirty="0"/>
              <a:t>ЗАГОЛОВОК</a:t>
            </a:r>
          </a:p>
        </p:txBody>
      </p:sp>
      <p:sp>
        <p:nvSpPr>
          <p:cNvPr id="17" name="Текст 4">
            <a:extLst>
              <a:ext uri="{FF2B5EF4-FFF2-40B4-BE49-F238E27FC236}">
                <a16:creationId xmlns="" xmlns:a16="http://schemas.microsoft.com/office/drawing/2014/main" id="{B293AB9F-7C1D-4A06-9F42-4FD67BF27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9075" y="3653097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Имя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224AF9FB-5C6E-4050-AE8D-3B218C0F1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9075" y="4392151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Телефон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="" xmlns:a16="http://schemas.microsoft.com/office/drawing/2014/main" id="{68A48B85-2E0B-42B6-AB4A-1302D3C828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9075" y="5131205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Эл. почта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="" xmlns:a16="http://schemas.microsoft.com/office/drawing/2014/main" id="{9244D33F-3A47-4DE3-8198-7AC5316E31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9075" y="5870258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Веб-сайт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F220C8B-2E18-4D91-A806-6C7C3940B00F}"/>
              </a:ext>
            </a:extLst>
          </p:cNvPr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691080" y="4295744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28" name="Объект 2">
            <a:extLst>
              <a:ext uri="{FF2B5EF4-FFF2-40B4-BE49-F238E27FC236}">
                <a16:creationId xmlns="" xmlns:a16="http://schemas.microsoft.com/office/drawing/2014/main" id="{3D1C5933-D103-4989-B652-C7B692341BC3}"/>
              </a:ext>
            </a:extLst>
          </p:cNvPr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691080" y="5034798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="" xmlns:a16="http://schemas.microsoft.com/office/drawing/2014/main" id="{A80EBF65-A9A1-4724-B962-DB9B79A924AA}"/>
              </a:ext>
            </a:extLst>
          </p:cNvPr>
          <p:cNvSpPr>
            <a:spLocks noGrp="1" noChangeAspect="1"/>
          </p:cNvSpPr>
          <p:nvPr>
            <p:ph sz="quarter" idx="21" hasCustomPrompt="1"/>
          </p:nvPr>
        </p:nvSpPr>
        <p:spPr>
          <a:xfrm>
            <a:off x="691080" y="5773851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30" name="Объект 2">
            <a:extLst>
              <a:ext uri="{FF2B5EF4-FFF2-40B4-BE49-F238E27FC236}">
                <a16:creationId xmlns="" xmlns:a16="http://schemas.microsoft.com/office/drawing/2014/main" id="{06251342-E6E3-4C57-A0A9-C7BB3DCAE115}"/>
              </a:ext>
            </a:extLst>
          </p:cNvPr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91080" y="3556690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</p:spTree>
    <p:extLst>
      <p:ext uri="{BB962C8B-B14F-4D97-AF65-F5344CB8AC3E}">
        <p14:creationId xmlns:p14="http://schemas.microsoft.com/office/powerpoint/2010/main" val="4169354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=""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=""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=""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3" name="Полилиния: Фигура 12">
            <a:extLst>
              <a:ext uri="{FF2B5EF4-FFF2-40B4-BE49-F238E27FC236}">
                <a16:creationId xmlns="" xmlns:a16="http://schemas.microsoft.com/office/drawing/2014/main" id="{5BE10AC4-CBFC-4ECF-92D5-9CE1874F58D7}"/>
              </a:ext>
            </a:extLst>
          </p:cNvPr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6673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=""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=""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=""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=""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3873491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=""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Объект 2">
            <a:extLst>
              <a:ext uri="{FF2B5EF4-FFF2-40B4-BE49-F238E27FC236}">
                <a16:creationId xmlns="" xmlns:a16="http://schemas.microsoft.com/office/drawing/2014/main" id="{C7BBA6D3-FEB9-412B-8FBB-095FC3A60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86" y="1825625"/>
            <a:ext cx="10815864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100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=""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Объект 2">
            <a:extLst>
              <a:ext uri="{FF2B5EF4-FFF2-40B4-BE49-F238E27FC236}">
                <a16:creationId xmlns="" xmlns:a16="http://schemas.microsoft.com/office/drawing/2014/main" id="{64A4F74B-B2CD-407C-865A-037EDFAC9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186" y="1825625"/>
            <a:ext cx="5386614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0" name="Объект 3">
            <a:extLst>
              <a:ext uri="{FF2B5EF4-FFF2-40B4-BE49-F238E27FC236}">
                <a16:creationId xmlns="" xmlns:a16="http://schemas.microsoft.com/office/drawing/2014/main" id="{A2548E2E-973A-4D52-ACB9-BF564F407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7685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51069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=""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Текст 2">
            <a:extLst>
              <a:ext uri="{FF2B5EF4-FFF2-40B4-BE49-F238E27FC236}">
                <a16:creationId xmlns="" xmlns:a16="http://schemas.microsoft.com/office/drawing/2014/main" id="{10CD1AD0-C8B7-4785-A47D-D822CF4F2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186" y="1681163"/>
            <a:ext cx="533214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0" name="Текст 4">
            <a:extLst>
              <a:ext uri="{FF2B5EF4-FFF2-40B4-BE49-F238E27FC236}">
                <a16:creationId xmlns="" xmlns:a16="http://schemas.microsoft.com/office/drawing/2014/main" id="{90A1BBCF-EEF1-4C9A-BA10-9657A7956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27685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1" name="Объект 3">
            <a:extLst>
              <a:ext uri="{FF2B5EF4-FFF2-40B4-BE49-F238E27FC236}">
                <a16:creationId xmlns="" xmlns:a16="http://schemas.microsoft.com/office/drawing/2014/main" id="{79F8415A-57A2-4D5C-97B0-E78499CC7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186" y="2505075"/>
            <a:ext cx="5332147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2" name="Объект 5">
            <a:extLst>
              <a:ext uri="{FF2B5EF4-FFF2-40B4-BE49-F238E27FC236}">
                <a16:creationId xmlns="" xmlns:a16="http://schemas.microsoft.com/office/drawing/2014/main" id="{37A31490-A10D-455A-B515-E26064D0E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27685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49070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=""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Текст 3">
            <a:extLst>
              <a:ext uri="{FF2B5EF4-FFF2-40B4-BE49-F238E27FC236}">
                <a16:creationId xmlns="" xmlns:a16="http://schemas.microsoft.com/office/drawing/2014/main" id="{9F5DF135-B773-4FF0-A198-687768159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0" name="Объект 2">
            <a:extLst>
              <a:ext uri="{FF2B5EF4-FFF2-40B4-BE49-F238E27FC236}">
                <a16:creationId xmlns="" xmlns:a16="http://schemas.microsoft.com/office/drawing/2014/main" id="{4D4BA48E-457A-42FA-BC00-3AE386B38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265862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1" name="Заголовок 1">
            <a:extLst>
              <a:ext uri="{FF2B5EF4-FFF2-40B4-BE49-F238E27FC236}">
                <a16:creationId xmlns="" xmlns:a16="http://schemas.microsoft.com/office/drawing/2014/main" id="{43DF8AE6-3466-400C-B6F1-335DF4DE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7698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=""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5512953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Рисунок 11">
            <a:extLst>
              <a:ext uri="{FF2B5EF4-FFF2-40B4-BE49-F238E27FC236}">
                <a16:creationId xmlns=""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50468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270854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=""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A3EA16B2-FFAE-4A6E-977D-191BC1DB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0" name="Текст 3">
            <a:extLst>
              <a:ext uri="{FF2B5EF4-FFF2-40B4-BE49-F238E27FC236}">
                <a16:creationId xmlns="" xmlns:a16="http://schemas.microsoft.com/office/drawing/2014/main" id="{436B2E80-B2B9-4309-8C9B-11D0B83C4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1" name="Рисунок 2">
            <a:extLst>
              <a:ext uri="{FF2B5EF4-FFF2-40B4-BE49-F238E27FC236}">
                <a16:creationId xmlns="" xmlns:a16="http://schemas.microsoft.com/office/drawing/2014/main" id="{03DB89DF-F372-4E54-9DFD-D53E42A2B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9434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1">
            <a:extLst>
              <a:ext uri="{FF2B5EF4-FFF2-40B4-BE49-F238E27FC236}">
                <a16:creationId xmlns="" xmlns:a16="http://schemas.microsoft.com/office/drawing/2014/main" id="{47CEAAF6-CCA9-40F8-8A3D-FAAD92220D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020" y="2404234"/>
            <a:ext cx="5330038" cy="1746504"/>
          </a:xfrm>
        </p:spPr>
        <p:txBody>
          <a:bodyPr vert="horz" lIns="0" tIns="45720" rIns="0" bIns="45720" rtlCol="0" anchor="b" anchorCtr="1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80" y="4553291"/>
            <a:ext cx="5049510" cy="521208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47717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1">
            <a:extLst>
              <a:ext uri="{FF2B5EF4-FFF2-40B4-BE49-F238E27FC236}">
                <a16:creationId xmlns="" xmlns:a16="http://schemas.microsoft.com/office/drawing/2014/main" id="{AAF32A0B-D38A-4E4A-BD5E-94B6712965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CD3B46-48AB-439D-A981-D3596F97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288" y="2313432"/>
            <a:ext cx="6592824" cy="28527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>
            <a:extLst>
              <a:ext uri="{FF2B5EF4-FFF2-40B4-BE49-F238E27FC236}">
                <a16:creationId xmlns="" xmlns:a16="http://schemas.microsoft.com/office/drawing/2014/main" id="{2728D712-0D13-4ECD-9BEB-B8EE651FF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0288" y="5193792"/>
            <a:ext cx="6592824" cy="97840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1130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объект_2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=""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4" name="Текст 12">
            <a:extLst>
              <a:ext uri="{FF2B5EF4-FFF2-40B4-BE49-F238E27FC236}">
                <a16:creationId xmlns=""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6" name="Объект 15">
            <a:extLst>
              <a:ext uri="{FF2B5EF4-FFF2-40B4-BE49-F238E27FC236}">
                <a16:creationId xmlns=""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7" name="Объект 15">
            <a:extLst>
              <a:ext uri="{FF2B5EF4-FFF2-40B4-BE49-F238E27FC236}">
                <a16:creationId xmlns=""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8" name="Номер слайда 7">
            <a:extLst>
              <a:ext uri="{FF2B5EF4-FFF2-40B4-BE49-F238E27FC236}">
                <a16:creationId xmlns="" xmlns:a16="http://schemas.microsoft.com/office/drawing/2014/main" id="{8728750D-82C7-4A8D-A7C7-55493466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7204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объект_3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=""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4" name="Текст 12">
            <a:extLst>
              <a:ext uri="{FF2B5EF4-FFF2-40B4-BE49-F238E27FC236}">
                <a16:creationId xmlns=""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8842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6" name="Объект 15">
            <a:extLst>
              <a:ext uri="{FF2B5EF4-FFF2-40B4-BE49-F238E27FC236}">
                <a16:creationId xmlns=""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62100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7" name="Объект 15">
            <a:extLst>
              <a:ext uri="{FF2B5EF4-FFF2-40B4-BE49-F238E27FC236}">
                <a16:creationId xmlns=""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03242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8" name="Текст 12">
            <a:extLst>
              <a:ext uri="{FF2B5EF4-FFF2-40B4-BE49-F238E27FC236}">
                <a16:creationId xmlns="" xmlns:a16="http://schemas.microsoft.com/office/drawing/2014/main" id="{DEF523FD-B1FC-40A7-93AA-389CB38E17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9985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10" name="Объект 15">
            <a:extLst>
              <a:ext uri="{FF2B5EF4-FFF2-40B4-BE49-F238E27FC236}">
                <a16:creationId xmlns="" xmlns:a16="http://schemas.microsoft.com/office/drawing/2014/main" id="{B60C8CC8-C869-4395-B389-D76DF4A56AA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44385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1" name="Номер слайда 7">
            <a:extLst>
              <a:ext uri="{FF2B5EF4-FFF2-40B4-BE49-F238E27FC236}">
                <a16:creationId xmlns="" xmlns:a16="http://schemas.microsoft.com/office/drawing/2014/main" id="{E10AF5F6-7B7D-4CE6-A1D0-2F46804D3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5480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объект_2 (вертикальный 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=""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 dirty="0"/>
              <a:t>Добавить изображение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9750" y="1847927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6" name="Объект 15">
            <a:extLst>
              <a:ext uri="{FF2B5EF4-FFF2-40B4-BE49-F238E27FC236}">
                <a16:creationId xmlns=""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2304413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1" name="Текст 12">
            <a:extLst>
              <a:ext uri="{FF2B5EF4-FFF2-40B4-BE49-F238E27FC236}">
                <a16:creationId xmlns="" xmlns:a16="http://schemas.microsoft.com/office/drawing/2014/main" id="{C3BB8EAB-4266-4938-A8CB-6D18C93801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9750" y="4048520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12" name="Объект 15">
            <a:extLst>
              <a:ext uri="{FF2B5EF4-FFF2-40B4-BE49-F238E27FC236}">
                <a16:creationId xmlns="" xmlns:a16="http://schemas.microsoft.com/office/drawing/2014/main" id="{716D363C-A0A5-4FB1-8CC2-850C0CD9F4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7700" y="4505006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5" name="Номер слайда 7">
            <a:extLst>
              <a:ext uri="{FF2B5EF4-FFF2-40B4-BE49-F238E27FC236}">
                <a16:creationId xmlns="" xmlns:a16="http://schemas.microsoft.com/office/drawing/2014/main" id="{AAF4A39B-C3C3-4691-BB94-371047ADD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4719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объект_1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=""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2438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6" name="Объект 15">
            <a:extLst>
              <a:ext uri="{FF2B5EF4-FFF2-40B4-BE49-F238E27FC236}">
                <a16:creationId xmlns=""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100F546D-5491-4A19-9725-5C920C57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1597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8534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6" name="Объект 15">
            <a:extLst>
              <a:ext uri="{FF2B5EF4-FFF2-40B4-BE49-F238E27FC236}">
                <a16:creationId xmlns=""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00AC1958-0DCB-4970-ADE3-E64DAAFC501D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="" xmlns:a16="http://schemas.microsoft.com/office/drawing/2014/main" id="{9E71A8D8-5A28-4968-9E80-110E9CB88F92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4" name="Овал 13">
              <a:extLst>
                <a:ext uri="{FF2B5EF4-FFF2-40B4-BE49-F238E27FC236}">
                  <a16:creationId xmlns="" xmlns:a16="http://schemas.microsoft.com/office/drawing/2014/main" id="{7239C02C-1FAD-4E73-AB32-5A30A946A44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5" name="Номер слайда 5">
            <a:extLst>
              <a:ext uri="{FF2B5EF4-FFF2-40B4-BE49-F238E27FC236}">
                <a16:creationId xmlns="" xmlns:a16="http://schemas.microsoft.com/office/drawing/2014/main" id="{FF40D550-A563-4E50-AEE9-6D9D19499F9F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5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90F2147C-DDBF-4431-95AC-650CCE32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tx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224C3681-351A-40D9-8C08-632E9823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="" xmlns:a16="http://schemas.microsoft.com/office/drawing/2014/main" id="{607CEF16-92A3-4A77-B95D-A9DB5231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9677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  <p:sldLayoutId id="2147483669" r:id="rId11"/>
    <p:sldLayoutId id="2147483655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0B90EB26-97FD-4B8B-86E0-B00589E094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42572"/>
            <a:ext cx="6676568" cy="4172855"/>
          </a:xfr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63933" y="1342572"/>
            <a:ext cx="5628067" cy="2946062"/>
          </a:xfrm>
        </p:spPr>
        <p:txBody>
          <a:bodyPr rtlCol="0"/>
          <a:lstStyle/>
          <a:p>
            <a:pPr algn="ctr" rtl="0"/>
            <a:r>
              <a:rPr lang="ru-RU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 подросток: </a:t>
            </a:r>
            <a:r>
              <a:rPr lang="ru-RU" sz="5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«Незнание закона не освобождает от ответственности»</a:t>
            </a:r>
            <a:endParaRPr lang="ru-RU" sz="5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 descr="Декоративный элемент">
            <a:extLst>
              <a:ext uri="{FF2B5EF4-FFF2-40B4-BE49-F238E27FC236}">
                <a16:creationId xmlns="" xmlns:a16="http://schemas.microsoft.com/office/drawing/2014/main" id="{EB664AAE-5AE9-41D7-8346-002B9F445323}"/>
              </a:ext>
            </a:extLst>
          </p:cNvPr>
          <p:cNvGrpSpPr/>
          <p:nvPr/>
        </p:nvGrpSpPr>
        <p:grpSpPr>
          <a:xfrm>
            <a:off x="-3740" y="0"/>
            <a:ext cx="6208649" cy="6858000"/>
            <a:chOff x="-3740" y="0"/>
            <a:chExt cx="6208649" cy="6858000"/>
          </a:xfrm>
        </p:grpSpPr>
        <p:sp>
          <p:nvSpPr>
            <p:cNvPr id="11" name="Полилиния: Фигура 10">
              <a:extLst>
                <a:ext uri="{FF2B5EF4-FFF2-40B4-BE49-F238E27FC236}">
                  <a16:creationId xmlns="" xmlns:a16="http://schemas.microsoft.com/office/drawing/2014/main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7464612" y="5142310"/>
            <a:ext cx="417699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Подросток. Правонарушения. Ответственность.</a:t>
            </a:r>
            <a:endParaRPr lang="ru-RU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556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 descr="Декоративный элемент">
            <a:extLst>
              <a:ext uri="{FF2B5EF4-FFF2-40B4-BE49-F238E27FC236}">
                <a16:creationId xmlns="" xmlns:a16="http://schemas.microsoft.com/office/drawing/2014/main" id="{EB664AAE-5AE9-41D7-8346-002B9F445323}"/>
              </a:ext>
            </a:extLst>
          </p:cNvPr>
          <p:cNvGrpSpPr/>
          <p:nvPr/>
        </p:nvGrpSpPr>
        <p:grpSpPr>
          <a:xfrm>
            <a:off x="9238257" y="0"/>
            <a:ext cx="2953743" cy="6858000"/>
            <a:chOff x="-3739" y="0"/>
            <a:chExt cx="2369158" cy="6858000"/>
          </a:xfrm>
        </p:grpSpPr>
        <p:sp>
          <p:nvSpPr>
            <p:cNvPr id="4" name="Полилиния: Фигура 10">
              <a:extLst>
                <a:ext uri="{FF2B5EF4-FFF2-40B4-BE49-F238E27FC236}">
                  <a16:creationId xmlns="" xmlns:a16="http://schemas.microsoft.com/office/drawing/2014/main" id="{927C3783-B800-4093-BB0D-D5AEF08C3B59}"/>
                </a:ext>
              </a:extLst>
            </p:cNvPr>
            <p:cNvSpPr/>
            <p:nvPr/>
          </p:nvSpPr>
          <p:spPr>
            <a:xfrm>
              <a:off x="-3739" y="0"/>
              <a:ext cx="2170376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913990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12" y="0"/>
            <a:ext cx="971044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551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117" y="0"/>
            <a:ext cx="8533290" cy="5697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" name="Группа 8" descr="Декоративный элемент">
            <a:extLst>
              <a:ext uri="{FF2B5EF4-FFF2-40B4-BE49-F238E27FC236}">
                <a16:creationId xmlns="" xmlns:a16="http://schemas.microsoft.com/office/drawing/2014/main" id="{E7969C14-1078-4610-9BC5-74119C9B87BE}"/>
              </a:ext>
            </a:extLst>
          </p:cNvPr>
          <p:cNvGrpSpPr/>
          <p:nvPr/>
        </p:nvGrpSpPr>
        <p:grpSpPr>
          <a:xfrm>
            <a:off x="0" y="4394578"/>
            <a:ext cx="7833208" cy="2463421"/>
            <a:chOff x="0" y="3808320"/>
            <a:chExt cx="7833208" cy="2547440"/>
          </a:xfrm>
        </p:grpSpPr>
        <p:sp>
          <p:nvSpPr>
            <p:cNvPr id="10" name="Полилиния: фигура 9">
              <a:extLst>
                <a:ext uri="{FF2B5EF4-FFF2-40B4-BE49-F238E27FC236}">
                  <a16:creationId xmlns="" xmlns:a16="http://schemas.microsoft.com/office/drawing/2014/main" id="{E531D018-EFA3-4346-AB80-7CE436393D9E}"/>
                </a:ext>
              </a:extLst>
            </p:cNvPr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="" xmlns:a16="http://schemas.microsoft.com/office/drawing/2014/main" id="{FA9D7AC8-80D5-49DC-A585-FCFFA6CA4B66}"/>
                </a:ext>
              </a:extLst>
            </p:cNvPr>
            <p:cNvSpPr/>
            <p:nvPr/>
          </p:nvSpPr>
          <p:spPr>
            <a:xfrm>
              <a:off x="1" y="3808320"/>
              <a:ext cx="7692571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</p:grpSp>
      <p:sp>
        <p:nvSpPr>
          <p:cNvPr id="14" name="Прямоугольник 13" descr="Декоративный элемент">
            <a:extLst>
              <a:ext uri="{FF2B5EF4-FFF2-40B4-BE49-F238E27FC236}">
                <a16:creationId xmlns=""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744599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5" name="Овал 14" descr="Декоративный элемент">
            <a:extLst>
              <a:ext uri="{FF2B5EF4-FFF2-40B4-BE49-F238E27FC236}">
                <a16:creationId xmlns=""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4" name="Текст 33">
            <a:extLst>
              <a:ext uri="{FF2B5EF4-FFF2-40B4-BE49-F238E27FC236}">
                <a16:creationId xmlns="" xmlns:a16="http://schemas.microsoft.com/office/drawing/2014/main" id="{859D862E-AE8E-482F-9E23-3C096FF03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92602" y="6026077"/>
            <a:ext cx="1780192" cy="520329"/>
          </a:xfrm>
        </p:spPr>
        <p:txBody>
          <a:bodyPr rtlCol="0"/>
          <a:lstStyle/>
          <a:p>
            <a:pPr marL="0" indent="0" rtl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Ф. Вольтер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3" name="Заголовок 32">
            <a:extLst>
              <a:ext uri="{FF2B5EF4-FFF2-40B4-BE49-F238E27FC236}">
                <a16:creationId xmlns="" xmlns:a16="http://schemas.microsoft.com/office/drawing/2014/main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91" y="4761320"/>
            <a:ext cx="6961038" cy="822960"/>
          </a:xfrm>
        </p:spPr>
        <p:txBody>
          <a:bodyPr rtlCol="0"/>
          <a:lstStyle/>
          <a:p>
            <a:pPr rtl="0"/>
            <a:r>
              <a:rPr lang="ru-RU" sz="2800" dirty="0" smtClean="0">
                <a:solidFill>
                  <a:schemeClr val="bg1"/>
                </a:solidFill>
              </a:rPr>
              <a:t>«Только слабые совершают преступления сильному и счастливому они не нужны»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2" name="Номер слайда 5">
            <a:extLst>
              <a:ext uri="{FF2B5EF4-FFF2-40B4-BE49-F238E27FC236}">
                <a16:creationId xmlns="" xmlns:a16="http://schemas.microsoft.com/office/drawing/2014/main" id="{C2827A65-383D-4D68-9F51-F76C2370BF65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smtClean="0">
                <a:solidFill>
                  <a:schemeClr val="bg1"/>
                </a:solidFill>
              </a:rPr>
              <a:pPr algn="ctr" rtl="0"/>
              <a:t>11</a:t>
            </a:fld>
            <a:endParaRPr lang="ru-RU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3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1A5F02FB-FDF1-427A-AB2F-50F09EBEE5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2226" y="-193183"/>
            <a:ext cx="12774226" cy="8516151"/>
          </a:xfrm>
        </p:spPr>
      </p:pic>
      <p:grpSp>
        <p:nvGrpSpPr>
          <p:cNvPr id="3" name="Группа 2" descr="Декоративный элемент">
            <a:extLst>
              <a:ext uri="{FF2B5EF4-FFF2-40B4-BE49-F238E27FC236}">
                <a16:creationId xmlns="" xmlns:a16="http://schemas.microsoft.com/office/drawing/2014/main" id="{B96D2D9B-E0B9-499F-9404-108DB59E4502}"/>
              </a:ext>
            </a:extLst>
          </p:cNvPr>
          <p:cNvGrpSpPr/>
          <p:nvPr/>
        </p:nvGrpSpPr>
        <p:grpSpPr>
          <a:xfrm>
            <a:off x="5101071" y="523556"/>
            <a:ext cx="6957056" cy="7629844"/>
            <a:chOff x="0" y="0"/>
            <a:chExt cx="6957056" cy="6858000"/>
          </a:xfrm>
        </p:grpSpPr>
        <p:sp>
          <p:nvSpPr>
            <p:cNvPr id="33" name="Параллелограмм 32">
              <a:extLst>
                <a:ext uri="{FF2B5EF4-FFF2-40B4-BE49-F238E27FC236}">
                  <a16:creationId xmlns="" xmlns:a16="http://schemas.microsoft.com/office/drawing/2014/main" id="{7E2E6584-76E9-4C56-A349-C9CDC96DC5F0}"/>
                </a:ext>
              </a:extLst>
            </p:cNvPr>
            <p:cNvSpPr/>
            <p:nvPr/>
          </p:nvSpPr>
          <p:spPr>
            <a:xfrm>
              <a:off x="1150750" y="0"/>
              <a:ext cx="5491804" cy="6858000"/>
            </a:xfrm>
            <a:prstGeom prst="parallelogram">
              <a:avLst>
                <a:gd name="adj" fmla="val 32713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0" name="Полилиния: фигура 9">
              <a:extLst>
                <a:ext uri="{FF2B5EF4-FFF2-40B4-BE49-F238E27FC236}">
                  <a16:creationId xmlns="" xmlns:a16="http://schemas.microsoft.com/office/drawing/2014/main" id="{B73F00D5-E18D-4210-AD3E-3ED73CEE4865}"/>
                </a:ext>
              </a:extLst>
            </p:cNvPr>
            <p:cNvSpPr/>
            <p:nvPr/>
          </p:nvSpPr>
          <p:spPr>
            <a:xfrm flipH="1" flipV="1">
              <a:off x="0" y="482600"/>
              <a:ext cx="6957056" cy="5892799"/>
            </a:xfrm>
            <a:custGeom>
              <a:avLst/>
              <a:gdLst>
                <a:gd name="connsiteX0" fmla="*/ 6957056 w 6957056"/>
                <a:gd name="connsiteY0" fmla="*/ 5892799 h 5892799"/>
                <a:gd name="connsiteX1" fmla="*/ 0 w 6957056"/>
                <a:gd name="connsiteY1" fmla="*/ 5892799 h 5892799"/>
                <a:gd name="connsiteX2" fmla="*/ 1473200 w 6957056"/>
                <a:gd name="connsiteY2" fmla="*/ 0 h 5892799"/>
                <a:gd name="connsiteX3" fmla="*/ 6957056 w 6957056"/>
                <a:gd name="connsiteY3" fmla="*/ 0 h 589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7056" h="5892799">
                  <a:moveTo>
                    <a:pt x="6957056" y="5892799"/>
                  </a:moveTo>
                  <a:lnTo>
                    <a:pt x="0" y="5892799"/>
                  </a:lnTo>
                  <a:lnTo>
                    <a:pt x="1473200" y="0"/>
                  </a:lnTo>
                  <a:lnTo>
                    <a:pt x="6957056" y="0"/>
                  </a:lnTo>
                  <a:close/>
                </a:path>
              </a:pathLst>
            </a:cu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="" xmlns:a16="http://schemas.microsoft.com/office/drawing/2014/main" id="{C6577883-A694-450C-A2C7-C9C8A85D9915}"/>
                </a:ext>
              </a:extLst>
            </p:cNvPr>
            <p:cNvSpPr/>
            <p:nvPr/>
          </p:nvSpPr>
          <p:spPr>
            <a:xfrm flipH="1" flipV="1">
              <a:off x="0" y="4457696"/>
              <a:ext cx="6267450" cy="883839"/>
            </a:xfrm>
            <a:custGeom>
              <a:avLst/>
              <a:gdLst>
                <a:gd name="connsiteX0" fmla="*/ 6267450 w 6267450"/>
                <a:gd name="connsiteY0" fmla="*/ 883839 h 883839"/>
                <a:gd name="connsiteX1" fmla="*/ 0 w 6267450"/>
                <a:gd name="connsiteY1" fmla="*/ 883839 h 883839"/>
                <a:gd name="connsiteX2" fmla="*/ 220960 w 6267450"/>
                <a:gd name="connsiteY2" fmla="*/ 0 h 883839"/>
                <a:gd name="connsiteX3" fmla="*/ 6267450 w 6267450"/>
                <a:gd name="connsiteY3" fmla="*/ 0 h 88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7450" h="883839">
                  <a:moveTo>
                    <a:pt x="6267450" y="883839"/>
                  </a:moveTo>
                  <a:lnTo>
                    <a:pt x="0" y="883839"/>
                  </a:lnTo>
                  <a:lnTo>
                    <a:pt x="220960" y="0"/>
                  </a:lnTo>
                  <a:lnTo>
                    <a:pt x="6267450" y="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</p:grpSp>
      <p:sp>
        <p:nvSpPr>
          <p:cNvPr id="31" name="Заголовок 30">
            <a:extLst>
              <a:ext uri="{FF2B5EF4-FFF2-40B4-BE49-F238E27FC236}">
                <a16:creationId xmlns="" xmlns:a16="http://schemas.microsoft.com/office/drawing/2014/main" id="{9284195F-D106-45D8-ABAA-959FA6894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9777" y="1019876"/>
            <a:ext cx="5330038" cy="2900276"/>
          </a:xfrm>
        </p:spPr>
        <p:txBody>
          <a:bodyPr rtlCol="0"/>
          <a:lstStyle/>
          <a:p>
            <a:pPr rtl="0"/>
            <a:r>
              <a:rPr lang="ru-RU" sz="6000" dirty="0" smtClean="0"/>
              <a:t>Уважаемые родители!</a:t>
            </a:r>
            <a:endParaRPr lang="ru-RU" sz="6000" dirty="0"/>
          </a:p>
        </p:txBody>
      </p:sp>
      <p:sp>
        <p:nvSpPr>
          <p:cNvPr id="12" name="Подзаголовок 11">
            <a:extLst>
              <a:ext uri="{FF2B5EF4-FFF2-40B4-BE49-F238E27FC236}">
                <a16:creationId xmlns="" xmlns:a16="http://schemas.microsoft.com/office/drawing/2014/main" id="{A6AB5563-AD44-4883-8D3E-93E27EEDA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0548" y="5482950"/>
            <a:ext cx="6264909" cy="1164930"/>
          </a:xfrm>
        </p:spPr>
        <p:txBody>
          <a:bodyPr rtlCol="0"/>
          <a:lstStyle/>
          <a:p>
            <a:pPr rtl="0"/>
            <a:r>
              <a:rPr lang="ru-RU" dirty="0" smtClean="0">
                <a:latin typeface="+mj-lt"/>
              </a:rPr>
              <a:t>Вы несете Конституционную ответственность за своего ребенка. Напоминаем Вам статьи из административного </a:t>
            </a:r>
          </a:p>
          <a:p>
            <a:pPr rtl="0"/>
            <a:r>
              <a:rPr lang="ru-RU" dirty="0" smtClean="0">
                <a:latin typeface="+mj-lt"/>
              </a:rPr>
              <a:t>и уголовного кодекса Республики Казахстан.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665782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EEE5BA3-06F1-4026-A0BB-B08891F46E8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2"/>
          <a:stretch/>
        </p:blipFill>
        <p:spPr>
          <a:xfrm>
            <a:off x="0" y="-15275"/>
            <a:ext cx="11391697" cy="4195387"/>
          </a:xfrm>
        </p:spPr>
      </p:pic>
      <p:grpSp>
        <p:nvGrpSpPr>
          <p:cNvPr id="9" name="Группа 8" descr="Декоративный элемент">
            <a:extLst>
              <a:ext uri="{FF2B5EF4-FFF2-40B4-BE49-F238E27FC236}">
                <a16:creationId xmlns="" xmlns:a16="http://schemas.microsoft.com/office/drawing/2014/main" id="{E7969C14-1078-4610-9BC5-74119C9B87BE}"/>
              </a:ext>
            </a:extLst>
          </p:cNvPr>
          <p:cNvGrpSpPr/>
          <p:nvPr/>
        </p:nvGrpSpPr>
        <p:grpSpPr>
          <a:xfrm>
            <a:off x="-48125" y="2703443"/>
            <a:ext cx="8481192" cy="4154557"/>
            <a:chOff x="0" y="3808320"/>
            <a:chExt cx="7833208" cy="2547440"/>
          </a:xfrm>
        </p:grpSpPr>
        <p:sp>
          <p:nvSpPr>
            <p:cNvPr id="10" name="Полилиния: фигура 9">
              <a:extLst>
                <a:ext uri="{FF2B5EF4-FFF2-40B4-BE49-F238E27FC236}">
                  <a16:creationId xmlns="" xmlns:a16="http://schemas.microsoft.com/office/drawing/2014/main" id="{E531D018-EFA3-4346-AB80-7CE436393D9E}"/>
                </a:ext>
              </a:extLst>
            </p:cNvPr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="" xmlns:a16="http://schemas.microsoft.com/office/drawing/2014/main" id="{FA9D7AC8-80D5-49DC-A585-FCFFA6CA4B66}"/>
                </a:ext>
              </a:extLst>
            </p:cNvPr>
            <p:cNvSpPr/>
            <p:nvPr/>
          </p:nvSpPr>
          <p:spPr>
            <a:xfrm>
              <a:off x="1" y="3808320"/>
              <a:ext cx="7692571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</p:grpSp>
      <p:sp>
        <p:nvSpPr>
          <p:cNvPr id="15" name="Овал 14" descr="Декоративный элемент">
            <a:extLst>
              <a:ext uri="{FF2B5EF4-FFF2-40B4-BE49-F238E27FC236}">
                <a16:creationId xmlns=""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4" name="Текст 33">
            <a:extLst>
              <a:ext uri="{FF2B5EF4-FFF2-40B4-BE49-F238E27FC236}">
                <a16:creationId xmlns="" xmlns:a16="http://schemas.microsoft.com/office/drawing/2014/main" id="{859D862E-AE8E-482F-9E23-3C096FF03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313" y="3268683"/>
            <a:ext cx="7421110" cy="3499654"/>
          </a:xfrm>
        </p:spPr>
        <p:txBody>
          <a:bodyPr rtlCol="0"/>
          <a:lstStyle/>
          <a:p>
            <a:pPr marL="342900" indent="-342900" rtl="0">
              <a:buAutoNum type="arabicPeriod"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Причинение тяжкого вреда здоровью по неосторожности – наказывается штрафом в размере от ста до двухсот месячных расчетных показателей, либо привлечением к общественным работам на срок от ста восьмидесяти до двухсот сорока часов, либо ограничением свободы на срок до двух лет.</a:t>
            </a:r>
          </a:p>
          <a:p>
            <a:pPr marL="342900" indent="-342900" rtl="0">
              <a:buAutoNum type="arabicPeriod"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Причинение тяжкого вреда здоровью по неосторожности двум или более лицам – наказывается ограничением свободы на срок до четырех лет либо лишение свободы на срок до двух лет.</a:t>
            </a:r>
          </a:p>
          <a:p>
            <a:pPr marL="342900" indent="-342900" rtl="0">
              <a:buAutoNum type="arabicPeriod"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Причинение средней тяжести вреда здоровью по неосторожности двум или более лицам – наказывается штрафом в размере от пятидесяти до двухсот месячных расчетных показателей, либо привлечением к общественным работам на срок от ста до двухсот часов, либо ограничением свободы на срок до двух лет.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Заголовок 32">
            <a:extLst>
              <a:ext uri="{FF2B5EF4-FFF2-40B4-BE49-F238E27FC236}">
                <a16:creationId xmlns="" xmlns:a16="http://schemas.microsoft.com/office/drawing/2014/main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3" y="2652620"/>
            <a:ext cx="7421110" cy="776379"/>
          </a:xfrm>
        </p:spPr>
        <p:txBody>
          <a:bodyPr rtlCol="0"/>
          <a:lstStyle/>
          <a:p>
            <a:pPr rtl="0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114. УКРК </a:t>
            </a: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Неосторожное причинение вреда здоровью</a:t>
            </a:r>
            <a:endParaRPr lang="ru-RU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Номер слайда 5">
            <a:extLst>
              <a:ext uri="{FF2B5EF4-FFF2-40B4-BE49-F238E27FC236}">
                <a16:creationId xmlns="" xmlns:a16="http://schemas.microsoft.com/office/drawing/2014/main" id="{D803F682-0E68-4ECD-A92D-F73743FF2E60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smtClean="0">
                <a:solidFill>
                  <a:schemeClr val="bg1"/>
                </a:solidFill>
              </a:rPr>
              <a:pPr algn="ctr" rtl="0"/>
              <a:t>3</a:t>
            </a:fld>
            <a:endParaRPr lang="ru-RU" sz="1200">
              <a:solidFill>
                <a:schemeClr val="bg1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4E408D58-0A21-4D16-A8D8-54C17D5AD4A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7"/>
          <a:stretch/>
        </p:blipFill>
        <p:spPr>
          <a:xfrm>
            <a:off x="7310953" y="-1"/>
            <a:ext cx="4881047" cy="6858001"/>
          </a:xfrm>
        </p:spPr>
      </p:pic>
    </p:spTree>
    <p:extLst>
      <p:ext uri="{BB962C8B-B14F-4D97-AF65-F5344CB8AC3E}">
        <p14:creationId xmlns:p14="http://schemas.microsoft.com/office/powerpoint/2010/main" val="876529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 descr="Декоративный элемент">
            <a:extLst>
              <a:ext uri="{FF2B5EF4-FFF2-40B4-BE49-F238E27FC236}">
                <a16:creationId xmlns=""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5" name="Овал 14" descr="Декоративный элемент">
            <a:extLst>
              <a:ext uri="{FF2B5EF4-FFF2-40B4-BE49-F238E27FC236}">
                <a16:creationId xmlns=""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44" name="Номер слайда 5">
            <a:extLst>
              <a:ext uri="{FF2B5EF4-FFF2-40B4-BE49-F238E27FC236}">
                <a16:creationId xmlns="" xmlns:a16="http://schemas.microsoft.com/office/drawing/2014/main" id="{11457662-C1A5-4B93-8E30-88025E27C462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smtClean="0">
                <a:solidFill>
                  <a:schemeClr val="bg1"/>
                </a:solidFill>
              </a:rPr>
              <a:pPr algn="ctr" rtl="0"/>
              <a:t>4</a:t>
            </a:fld>
            <a:endParaRPr lang="ru-RU" sz="1200">
              <a:solidFill>
                <a:schemeClr val="bg1"/>
              </a:solidFill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=""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6174" y="1335408"/>
            <a:ext cx="7817476" cy="4032719"/>
          </a:xfrm>
        </p:spPr>
        <p:txBody>
          <a:bodyPr rtlCol="0"/>
          <a:lstStyle/>
          <a:p>
            <a:pPr rtl="0">
              <a:lnSpc>
                <a:spcPct val="10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Мелкое хулиганство, то есть нецензурная брань в общественных местах, оскорбительное приставание к физическим лицам, осквернение жилых помещений, загрязнение мест общественного пользования, парков. скверов, в том числе выброс коммунальных отходов в неустановленных местах, и другие подобные действия, выражающие неуважение к окружающим, нарушающие общественный порядок и спокойствие физических лиц, - влечет штраф в размере от трех до десяти месячных расчетных показателей либо административный арест на срок до десяти суток.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31" y="404754"/>
            <a:ext cx="8072932" cy="830997"/>
          </a:xfrm>
        </p:spPr>
        <p:txBody>
          <a:bodyPr rtlCol="0"/>
          <a:lstStyle/>
          <a:p>
            <a:pPr rtl="0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Статья 434. </a:t>
            </a:r>
            <a:r>
              <a:rPr lang="ru-RU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КРКобАП</a:t>
            </a:r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2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Мелкое хулиганство</a:t>
            </a:r>
            <a:endParaRPr lang="ru-RU" sz="32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B576E978-A841-4A4F-B153-CC369D9391D3}"/>
              </a:ext>
            </a:extLst>
          </p:cNvPr>
          <p:cNvSpPr/>
          <p:nvPr/>
        </p:nvSpPr>
        <p:spPr>
          <a:xfrm>
            <a:off x="8969828" y="0"/>
            <a:ext cx="3222172" cy="6858000"/>
          </a:xfrm>
          <a:prstGeom prst="rect">
            <a:avLst/>
          </a:pr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C2A7DCB-B005-424A-8446-ACA533D0BC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078" y="1366128"/>
            <a:ext cx="4118784" cy="4099477"/>
          </a:xfrm>
        </p:spPr>
      </p:pic>
    </p:spTree>
    <p:extLst>
      <p:ext uri="{BB962C8B-B14F-4D97-AF65-F5344CB8AC3E}">
        <p14:creationId xmlns:p14="http://schemas.microsoft.com/office/powerpoint/2010/main" val="3207125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 descr="Декоративный элемент">
            <a:extLst>
              <a:ext uri="{FF2B5EF4-FFF2-40B4-BE49-F238E27FC236}">
                <a16:creationId xmlns=""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5" name="Овал 14" descr="Декоративный элемент">
            <a:extLst>
              <a:ext uri="{FF2B5EF4-FFF2-40B4-BE49-F238E27FC236}">
                <a16:creationId xmlns=""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44" name="Номер слайда 5">
            <a:extLst>
              <a:ext uri="{FF2B5EF4-FFF2-40B4-BE49-F238E27FC236}">
                <a16:creationId xmlns="" xmlns:a16="http://schemas.microsoft.com/office/drawing/2014/main" id="{11457662-C1A5-4B93-8E30-88025E27C462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smtClean="0">
                <a:solidFill>
                  <a:schemeClr val="bg1"/>
                </a:solidFill>
              </a:rPr>
              <a:pPr algn="ctr" rtl="0"/>
              <a:t>5</a:t>
            </a:fld>
            <a:endParaRPr lang="ru-RU" sz="1200">
              <a:solidFill>
                <a:schemeClr val="bg1"/>
              </a:solidFill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=""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7118" y="855619"/>
            <a:ext cx="7917444" cy="5816988"/>
          </a:xfrm>
        </p:spPr>
        <p:txBody>
          <a:bodyPr rtlCol="0"/>
          <a:lstStyle/>
          <a:p>
            <a:pPr rtl="0">
              <a:lnSpc>
                <a:spcPct val="100000"/>
              </a:lnSpc>
            </a:pP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Кража – то есть тайное хищение чужого имущества, -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наказывается штрафом в размере до одной тысячи месячных расчетных показателей либо исправительными работами в том же размере, либо ограничением свободы на срок до трех лет, либо лишением свободы на тот же срок, с конфискацией имущества или без таковой. </a:t>
            </a:r>
          </a:p>
          <a:p>
            <a:pPr rtl="0">
              <a:lnSpc>
                <a:spcPct val="100000"/>
              </a:lnSpc>
            </a:pP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Кража, совершенная:</a:t>
            </a:r>
          </a:p>
          <a:p>
            <a:pPr marL="457200" indent="-457200" rtl="0">
              <a:lnSpc>
                <a:spcPct val="100000"/>
              </a:lnSpc>
              <a:buAutoNum type="arabicParenR"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руппой лиц по предварительному сговору;</a:t>
            </a:r>
          </a:p>
          <a:p>
            <a:pPr marL="457200" indent="-457200" rtl="0">
              <a:lnSpc>
                <a:spcPct val="100000"/>
              </a:lnSpc>
              <a:buAutoNum type="arabicParenR"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неоднократно.;</a:t>
            </a:r>
          </a:p>
          <a:p>
            <a:pPr marL="457200" indent="-457200" rtl="0">
              <a:lnSpc>
                <a:spcPct val="100000"/>
              </a:lnSpc>
              <a:buAutoNum type="arabicParenR"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незаконным проникновением в жилое, служебное или производственное помещение, хранилище либо транспортное средство;</a:t>
            </a:r>
          </a:p>
          <a:p>
            <a:pPr marL="457200" indent="-457200" rtl="0">
              <a:lnSpc>
                <a:spcPct val="100000"/>
              </a:lnSpc>
              <a:buAutoNum type="arabicParenR"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утем незаконного доступа в информационную систему либо изменения информации, передаваемой по сетям телекоммуникаций, - наказывается штрафом в размере до трех тысяч месячных расчетных показателей либо исправительными работами в том же размере, либо ограничением свободы на срок до пяти лет, либо лишением свободы на тот же срок, с конфискацией имущества.</a:t>
            </a:r>
          </a:p>
          <a:p>
            <a:pPr rtl="0">
              <a:lnSpc>
                <a:spcPct val="100000"/>
              </a:lnSpc>
            </a:pP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Кража, совершенная в крупном размере, -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наказывается лишением свободы на срок от трех до семи лет с конфискацией имущества. </a:t>
            </a:r>
          </a:p>
          <a:p>
            <a:pPr rtl="0">
              <a:lnSpc>
                <a:spcPct val="100000"/>
              </a:lnSpc>
            </a:pP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>
              <a:lnSpc>
                <a:spcPct val="100000"/>
              </a:lnSpc>
            </a:pP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>
              <a:lnSpc>
                <a:spcPct val="100000"/>
              </a:lnSpc>
            </a:pP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>
              <a:lnSpc>
                <a:spcPct val="100000"/>
              </a:lnSpc>
            </a:pP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>
              <a:lnSpc>
                <a:spcPct val="100000"/>
              </a:lnSpc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7425" y="29754"/>
            <a:ext cx="8406531" cy="830997"/>
          </a:xfrm>
        </p:spPr>
        <p:txBody>
          <a:bodyPr rtlCol="0"/>
          <a:lstStyle/>
          <a:p>
            <a:pPr algn="ctr" rtl="0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Статья 188. Уголовного кодекса РК</a:t>
            </a:r>
            <a:b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Кража</a:t>
            </a:r>
            <a:endParaRPr lang="ru-RU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B576E978-A841-4A4F-B153-CC369D9391D3}"/>
              </a:ext>
            </a:extLst>
          </p:cNvPr>
          <p:cNvSpPr/>
          <p:nvPr/>
        </p:nvSpPr>
        <p:spPr>
          <a:xfrm>
            <a:off x="8969828" y="0"/>
            <a:ext cx="3222172" cy="6858000"/>
          </a:xfrm>
          <a:prstGeom prst="rect">
            <a:avLst/>
          </a:pr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C2A7DCB-B005-424A-8446-ACA533D0BC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562" y="322134"/>
            <a:ext cx="4332168" cy="5776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154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E983D85E-34D8-430D-875F-7EBB69A6B73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087"/>
            <a:ext cx="9163340" cy="6478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B576E978-A841-4A4F-B153-CC369D9391D3}"/>
              </a:ext>
            </a:extLst>
          </p:cNvPr>
          <p:cNvSpPr/>
          <p:nvPr/>
        </p:nvSpPr>
        <p:spPr>
          <a:xfrm>
            <a:off x="8969828" y="-1"/>
            <a:ext cx="3222172" cy="6858000"/>
          </a:xfrm>
          <a:prstGeom prst="rect">
            <a:avLst/>
          </a:pr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0926" y="186744"/>
            <a:ext cx="4379976" cy="1426356"/>
          </a:xfrm>
        </p:spPr>
        <p:txBody>
          <a:bodyPr rtlCol="0"/>
          <a:lstStyle/>
          <a:p>
            <a:pPr rtl="0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442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КРКобАП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одзаголовок 11">
            <a:extLst>
              <a:ext uri="{FF2B5EF4-FFF2-40B4-BE49-F238E27FC236}">
                <a16:creationId xmlns="" xmlns:a16="http://schemas.microsoft.com/office/drawing/2014/main" id="{B28A8D9C-5123-4D2B-9272-016EF90E0E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69666" y="1799845"/>
            <a:ext cx="3222334" cy="4613834"/>
          </a:xfrm>
        </p:spPr>
        <p:txBody>
          <a:bodyPr rtlCol="0"/>
          <a:lstStyle/>
          <a:p>
            <a:pPr rtl="0"/>
            <a:r>
              <a:rPr lang="ru-RU" sz="2400" b="1" i="1" dirty="0" smtClean="0">
                <a:solidFill>
                  <a:srgbClr val="114263"/>
                </a:solidFill>
              </a:rPr>
              <a:t>Статья 442-1. </a:t>
            </a:r>
            <a:r>
              <a:rPr lang="ru-RU" sz="2400" b="1" dirty="0" smtClean="0">
                <a:solidFill>
                  <a:srgbClr val="401918"/>
                </a:solidFill>
              </a:rPr>
              <a:t>Нахождение в ночное время несовершеннолетних в развлекательных заведениях.</a:t>
            </a:r>
          </a:p>
          <a:p>
            <a:pPr rtl="0"/>
            <a:r>
              <a:rPr lang="ru-RU" sz="2400" b="1" i="1" dirty="0" smtClean="0">
                <a:solidFill>
                  <a:srgbClr val="114263"/>
                </a:solidFill>
              </a:rPr>
              <a:t>Статья 442-2. </a:t>
            </a:r>
            <a:r>
              <a:rPr lang="ru-RU" sz="2400" b="1" dirty="0" smtClean="0">
                <a:solidFill>
                  <a:srgbClr val="401918"/>
                </a:solidFill>
              </a:rPr>
              <a:t>Нахождение несовершеннолетних без сопровождения законных представителей вне жилища.</a:t>
            </a:r>
            <a:endParaRPr lang="ru-RU" sz="2400" b="1" dirty="0">
              <a:solidFill>
                <a:srgbClr val="4019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38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111B687-3781-4457-A624-86311FC6908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657" y="0"/>
            <a:ext cx="4633343" cy="6858000"/>
          </a:xfrm>
        </p:spPr>
      </p:pic>
      <p:sp>
        <p:nvSpPr>
          <p:cNvPr id="17" name="Номер слайда 5">
            <a:extLst>
              <a:ext uri="{FF2B5EF4-FFF2-40B4-BE49-F238E27FC236}">
                <a16:creationId xmlns="" xmlns:a16="http://schemas.microsoft.com/office/drawing/2014/main" id="{79161314-0A22-4109-A2B1-41E87EFE1E18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smtClean="0">
                <a:solidFill>
                  <a:schemeClr val="bg1"/>
                </a:solidFill>
              </a:rPr>
              <a:pPr algn="ctr" rtl="0"/>
              <a:t>7</a:t>
            </a:fld>
            <a:endParaRPr lang="ru-RU" sz="1200">
              <a:solidFill>
                <a:schemeClr val="bg1"/>
              </a:solidFill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=""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754" y="2002186"/>
            <a:ext cx="3738858" cy="3368675"/>
          </a:xfrm>
        </p:spPr>
        <p:txBody>
          <a:bodyPr rtlCol="0"/>
          <a:lstStyle/>
          <a:p>
            <a:pPr rtl="0">
              <a:lnSpc>
                <a:spcPct val="10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Надругательство над памятниками истории и культуры или природными объектами, охраняемыми государством, если это действие не имеет признаков уголовно-наказуемого деяния, - влечет штраф в размере от пяти до десяти месячных расчетных показателей.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861" y="142200"/>
            <a:ext cx="7529502" cy="1635085"/>
          </a:xfrm>
        </p:spPr>
        <p:txBody>
          <a:bodyPr rtlCol="0"/>
          <a:lstStyle/>
          <a:p>
            <a:pPr algn="ctr" rtl="0"/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448. </a:t>
            </a:r>
            <a:r>
              <a:rPr lang="ru-RU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КРКобАП</a:t>
            </a:r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Вандализм несовершеннолетних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4420186" y="2002185"/>
            <a:ext cx="3027536" cy="3368675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Те же действия, а также надругательство над местами захоронения людей, совершенные несовершеннолетними в возрасте до шестнадцати лет, - влекут штраф на родителей и лиц, их заменяющих, в размере до десяти месячных расчетных показателей.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823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61" y="133118"/>
            <a:ext cx="9250018" cy="6539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Группа 5" descr="Декоративный элемент">
            <a:extLst>
              <a:ext uri="{FF2B5EF4-FFF2-40B4-BE49-F238E27FC236}">
                <a16:creationId xmlns="" xmlns:a16="http://schemas.microsoft.com/office/drawing/2014/main" id="{EB664AAE-5AE9-41D7-8346-002B9F445323}"/>
              </a:ext>
            </a:extLst>
          </p:cNvPr>
          <p:cNvGrpSpPr/>
          <p:nvPr/>
        </p:nvGrpSpPr>
        <p:grpSpPr>
          <a:xfrm>
            <a:off x="9238257" y="0"/>
            <a:ext cx="2953743" cy="6858000"/>
            <a:chOff x="-3739" y="0"/>
            <a:chExt cx="2369158" cy="6858000"/>
          </a:xfrm>
        </p:grpSpPr>
        <p:sp>
          <p:nvSpPr>
            <p:cNvPr id="7" name="Полилиния: Фигура 10">
              <a:extLst>
                <a:ext uri="{FF2B5EF4-FFF2-40B4-BE49-F238E27FC236}">
                  <a16:creationId xmlns="" xmlns:a16="http://schemas.microsoft.com/office/drawing/2014/main" id="{927C3783-B800-4093-BB0D-D5AEF08C3B59}"/>
                </a:ext>
              </a:extLst>
            </p:cNvPr>
            <p:cNvSpPr/>
            <p:nvPr/>
          </p:nvSpPr>
          <p:spPr>
            <a:xfrm>
              <a:off x="-3739" y="0"/>
              <a:ext cx="2170376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913990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9222434" y="2090172"/>
            <a:ext cx="2941982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Памятка для родителей по предупреждению самовольных уходов детей из дома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7544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 descr="Декоративный элемент">
            <a:extLst>
              <a:ext uri="{FF2B5EF4-FFF2-40B4-BE49-F238E27FC236}">
                <a16:creationId xmlns="" xmlns:a16="http://schemas.microsoft.com/office/drawing/2014/main" id="{EB664AAE-5AE9-41D7-8346-002B9F445323}"/>
              </a:ext>
            </a:extLst>
          </p:cNvPr>
          <p:cNvGrpSpPr/>
          <p:nvPr/>
        </p:nvGrpSpPr>
        <p:grpSpPr>
          <a:xfrm>
            <a:off x="9238257" y="0"/>
            <a:ext cx="2953743" cy="6858000"/>
            <a:chOff x="-3739" y="0"/>
            <a:chExt cx="2369158" cy="6858000"/>
          </a:xfrm>
        </p:grpSpPr>
        <p:sp>
          <p:nvSpPr>
            <p:cNvPr id="4" name="Полилиния: Фигура 10">
              <a:extLst>
                <a:ext uri="{FF2B5EF4-FFF2-40B4-BE49-F238E27FC236}">
                  <a16:creationId xmlns="" xmlns:a16="http://schemas.microsoft.com/office/drawing/2014/main" id="{927C3783-B800-4093-BB0D-D5AEF08C3B59}"/>
                </a:ext>
              </a:extLst>
            </p:cNvPr>
            <p:cNvSpPr/>
            <p:nvPr/>
          </p:nvSpPr>
          <p:spPr>
            <a:xfrm>
              <a:off x="-3739" y="0"/>
              <a:ext cx="2170376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913990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1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7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MSFT_04_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606E"/>
      </a:accent1>
      <a:accent2>
        <a:srgbClr val="0F3955"/>
      </a:accent2>
      <a:accent3>
        <a:srgbClr val="FFC000"/>
      </a:accent3>
      <a:accent4>
        <a:srgbClr val="BF678E"/>
      </a:accent4>
      <a:accent5>
        <a:srgbClr val="731F1C"/>
      </a:accent5>
      <a:accent6>
        <a:srgbClr val="7A9E56"/>
      </a:accent6>
      <a:hlink>
        <a:srgbClr val="00B0F0"/>
      </a:hlink>
      <a:folHlink>
        <a:srgbClr val="595959"/>
      </a:folHlink>
    </a:clrScheme>
    <a:fontScheme name="MSFT_04_Education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478226_TF00475556" id="{B4555943-04F2-4CB3-8390-D6F0D45A095E}" vid="{1A981C8E-D58C-4027-BEFE-8329C07BCAC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49A191-EC8C-4AA6-9C64-D32B5F047436}">
  <ds:schemaRefs>
    <ds:schemaRef ds:uri="http://purl.org/dc/terms/"/>
    <ds:schemaRef ds:uri="http://schemas.openxmlformats.org/package/2006/metadata/core-properties"/>
    <ds:schemaRef ds:uri="6dc4bcd6-49db-4c07-9060-8acfc67cef9f"/>
    <ds:schemaRef ds:uri="http://schemas.microsoft.com/office/2006/documentManagement/types"/>
    <ds:schemaRef ds:uri="http://schemas.microsoft.com/office/infopath/2007/PartnerControls"/>
    <ds:schemaRef ds:uri="fb0879af-3eba-417a-a55a-ffe6dcd6ca77"/>
    <ds:schemaRef ds:uri="http://purl.org/dc/elements/1.1/"/>
    <ds:schemaRef ds:uri="http://schemas.microsoft.com/office/2006/metadata/properties"/>
    <ds:schemaRef ds:uri="http://schemas.microsoft.com/sharepoint/v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A4148EB-7DAD-48FA-A275-D42F48043C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41CEA3-A3B3-4568-9E84-C4619CC82D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</Template>
  <TotalTime>0</TotalTime>
  <Words>567</Words>
  <Application>Microsoft Office PowerPoint</Application>
  <PresentationFormat>Широкоэкранный</PresentationFormat>
  <Paragraphs>44</Paragraphs>
  <Slides>11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Corbel</vt:lpstr>
      <vt:lpstr>Times New Roman</vt:lpstr>
      <vt:lpstr>Тема Office</vt:lpstr>
      <vt:lpstr>Помни подросток: «Незнание закона не освобождает от ответственности»</vt:lpstr>
      <vt:lpstr>Уважаемые родители!</vt:lpstr>
      <vt:lpstr>Статья 114. УКРК Неосторожное причинение вреда здоровью</vt:lpstr>
      <vt:lpstr>Статья 434. КРКобАП Мелкое хулиганство</vt:lpstr>
      <vt:lpstr>Статья 188. Уголовного кодекса РК Кража</vt:lpstr>
      <vt:lpstr>Статья 442 КРКобАП</vt:lpstr>
      <vt:lpstr>Статья 448. КРКобАП  Вандализм несовершеннолетних</vt:lpstr>
      <vt:lpstr>Презентация PowerPoint</vt:lpstr>
      <vt:lpstr>Презентация PowerPoint</vt:lpstr>
      <vt:lpstr>Презентация PowerPoint</vt:lpstr>
      <vt:lpstr>«Только слабые совершают преступления сильному и счастливому они не нужны»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2021-10-08T06:36:59Z</dcterms:created>
  <dcterms:modified xsi:type="dcterms:W3CDTF">2021-10-09T04:08:31Z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