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Указательные местоимения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64318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This/That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Algerian" pitchFamily="82" charset="0"/>
              </a:rPr>
              <a:t>These/Those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25003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Algerian" pitchFamily="82" charset="0"/>
              </a:rPr>
              <a:t>        This- </a:t>
            </a:r>
            <a:r>
              <a:rPr lang="ru-RU" b="1" dirty="0" smtClean="0">
                <a:solidFill>
                  <a:schemeClr val="accent3"/>
                </a:solidFill>
              </a:rPr>
              <a:t>это, эта, этот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Обозначает предмет, который находится рядом: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en-US" b="1" i="1" dirty="0" smtClean="0">
                <a:solidFill>
                  <a:srgbClr val="C00000"/>
                </a:solidFill>
                <a:latin typeface="Algerian" pitchFamily="82" charset="0"/>
              </a:rPr>
              <a:t>this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rose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ru-RU" sz="5300" b="1" i="1" dirty="0" smtClean="0">
                <a:solidFill>
                  <a:srgbClr val="C00000"/>
                </a:solidFill>
              </a:rPr>
              <a:t>эта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роза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el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5875" y="2895617"/>
            <a:ext cx="4902207" cy="36766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Algerian" pitchFamily="82" charset="0"/>
              </a:rPr>
              <a:t>         That- </a:t>
            </a:r>
            <a:r>
              <a:rPr lang="ru-RU" b="1" dirty="0" smtClean="0">
                <a:solidFill>
                  <a:schemeClr val="accent3"/>
                </a:solidFill>
              </a:rPr>
              <a:t>то, та, тот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tx1"/>
                </a:solidFill>
              </a:rPr>
              <a:t>Обозначает предмет, который находится далеко: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1285884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Algerian" pitchFamily="82" charset="0"/>
              </a:rPr>
              <a:t>          That  </a:t>
            </a:r>
            <a:r>
              <a:rPr lang="en-US" b="1" i="1" dirty="0" smtClean="0"/>
              <a:t>rose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ru-RU" sz="4000" b="1" i="1" dirty="0" smtClean="0">
                <a:solidFill>
                  <a:srgbClr val="C00000"/>
                </a:solidFill>
              </a:rPr>
              <a:t>та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/>
              <a:t>роза</a:t>
            </a:r>
            <a:endParaRPr lang="ru-RU" dirty="0"/>
          </a:p>
        </p:txBody>
      </p:sp>
      <p:pic>
        <p:nvPicPr>
          <p:cNvPr id="2051" name="Picture 3" descr="C:\Users\рц нтту\Desktop\Сним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820135"/>
            <a:ext cx="6929486" cy="378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20716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these</a:t>
            </a:r>
            <a:r>
              <a:rPr lang="en-US" dirty="0" smtClean="0">
                <a:solidFill>
                  <a:srgbClr val="C00000"/>
                </a:solidFill>
              </a:rPr>
              <a:t> – </a:t>
            </a:r>
            <a:r>
              <a:rPr lang="ru-RU" dirty="0" smtClean="0">
                <a:solidFill>
                  <a:srgbClr val="C00000"/>
                </a:solidFill>
              </a:rPr>
              <a:t>эти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Множественное число местоимения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498080" cy="71438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These </a:t>
            </a:r>
            <a:r>
              <a:rPr lang="en-US" dirty="0" smtClean="0">
                <a:latin typeface="Algerian" pitchFamily="82" charset="0"/>
              </a:rPr>
              <a:t>birds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dirty="0" smtClean="0"/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птицы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4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18134"/>
            <a:ext cx="5500726" cy="4125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6541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those</a:t>
            </a:r>
            <a:r>
              <a:rPr lang="en-US" dirty="0" smtClean="0">
                <a:solidFill>
                  <a:srgbClr val="C00000"/>
                </a:solidFill>
              </a:rPr>
              <a:t> – </a:t>
            </a:r>
            <a:r>
              <a:rPr lang="ru-RU" dirty="0" smtClean="0">
                <a:solidFill>
                  <a:srgbClr val="C00000"/>
                </a:solidFill>
              </a:rPr>
              <a:t>те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Множественное число местоимения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498080" cy="64294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Those </a:t>
            </a:r>
            <a:r>
              <a:rPr lang="en-US" dirty="0" smtClean="0">
                <a:latin typeface="Algerian" pitchFamily="82" charset="0"/>
              </a:rPr>
              <a:t>birds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dirty="0" smtClean="0"/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птицы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 descr="C:\Users\рц нтту\Desktop\Снимо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336" y="2562590"/>
            <a:ext cx="6637878" cy="4009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This is</a:t>
            </a:r>
          </a:p>
          <a:p>
            <a:pPr>
              <a:buNone/>
            </a:pPr>
            <a:r>
              <a:rPr lang="en-US" sz="4400" b="1" dirty="0" smtClean="0"/>
              <a:t>These are</a:t>
            </a:r>
          </a:p>
          <a:p>
            <a:pPr>
              <a:buNone/>
            </a:pPr>
            <a:r>
              <a:rPr lang="en-US" sz="4400" b="1" dirty="0" smtClean="0"/>
              <a:t>That is = that’s</a:t>
            </a:r>
          </a:p>
          <a:p>
            <a:pPr>
              <a:buNone/>
            </a:pPr>
            <a:r>
              <a:rPr lang="en-US" sz="4400" b="1" dirty="0" smtClean="0"/>
              <a:t>Those are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is a boy.</a:t>
            </a:r>
          </a:p>
          <a:p>
            <a:pPr>
              <a:buNone/>
            </a:pPr>
            <a:r>
              <a:rPr lang="en-US" dirty="0" smtClean="0"/>
              <a:t>That’s a doll.</a:t>
            </a:r>
          </a:p>
          <a:p>
            <a:pPr>
              <a:buNone/>
            </a:pPr>
            <a:r>
              <a:rPr lang="en-US" dirty="0" smtClean="0"/>
              <a:t>These are flowers.</a:t>
            </a:r>
          </a:p>
          <a:p>
            <a:pPr>
              <a:buNone/>
            </a:pPr>
            <a:r>
              <a:rPr lang="en-US" dirty="0" smtClean="0"/>
              <a:t>Those are dogs.</a:t>
            </a:r>
          </a:p>
          <a:p>
            <a:pPr>
              <a:buNone/>
            </a:pPr>
            <a:r>
              <a:rPr lang="en-US" dirty="0" smtClean="0"/>
              <a:t>This is a school.</a:t>
            </a:r>
          </a:p>
          <a:p>
            <a:pPr>
              <a:buNone/>
            </a:pPr>
            <a:r>
              <a:rPr lang="en-US" dirty="0" smtClean="0"/>
              <a:t>That’s a cat.</a:t>
            </a:r>
          </a:p>
          <a:p>
            <a:pPr>
              <a:buNone/>
            </a:pPr>
            <a:r>
              <a:rPr lang="en-US" dirty="0" smtClean="0"/>
              <a:t>These </a:t>
            </a:r>
            <a:r>
              <a:rPr lang="en-US" smtClean="0"/>
              <a:t>are tents.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ц нтту\Desktop\Снимок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857256"/>
            <a:ext cx="5500726" cy="5857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Измените единственное число существительных на множественное число, соответственно заменяя указательные местоимения.</a:t>
            </a:r>
            <a:endParaRPr lang="en-US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like this cake.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This bus is in the street.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see that boy.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That dog is in the park.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 like that doll.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This boy is student. </a:t>
            </a: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ц нтту\Desktop\Снимок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1071546"/>
            <a:ext cx="5500726" cy="550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Переведи на английский язык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собаки маленькие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 комнаты хорошие.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 пенал желтый.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карандаши плохие.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книга хорошая.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мальчики школьники.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 автобус зеленый.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самолет белый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166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Указательные местоимения</vt:lpstr>
      <vt:lpstr>        This- это, эта, этот Обозначает предмет, который находится рядом:      this rose – эта роза </vt:lpstr>
      <vt:lpstr>         That- то, та, тот Обозначает предмет, который находится далеко:</vt:lpstr>
      <vt:lpstr>these – эти Множественное число местоимения this</vt:lpstr>
      <vt:lpstr>those – те Множественное число местоимения that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Указательные местоимения</dc:title>
  <dc:creator>Djama</dc:creator>
  <cp:lastModifiedBy>10 школа</cp:lastModifiedBy>
  <cp:revision>14</cp:revision>
  <dcterms:created xsi:type="dcterms:W3CDTF">2014-10-27T10:19:34Z</dcterms:created>
  <dcterms:modified xsi:type="dcterms:W3CDTF">2021-06-11T03:54:08Z</dcterms:modified>
</cp:coreProperties>
</file>