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C9CBF-6ADC-4EEB-A901-BA621DBF84E7}" type="datetimeFigureOut">
              <a:rPr lang="ru-RU" smtClean="0"/>
              <a:t>18.12.2020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EC43-A1E4-47B9-AED6-0EAF4B39C133}" type="slidenum">
              <a:rPr lang="ru-RU" smtClean="0"/>
              <a:t>‹#›</a:t>
            </a:fld>
            <a:endParaRPr lang="ru-RU"/>
          </a:p>
        </p:txBody>
      </p:sp>
    </p:spTree>
    <p:extLst>
      <p:ext uri="{BB962C8B-B14F-4D97-AF65-F5344CB8AC3E}">
        <p14:creationId xmlns:p14="http://schemas.microsoft.com/office/powerpoint/2010/main" val="289616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D44EC43-A1E4-47B9-AED6-0EAF4B39C133}" type="slidenum">
              <a:rPr lang="ru-RU" smtClean="0"/>
              <a:t>3</a:t>
            </a:fld>
            <a:endParaRPr lang="ru-RU"/>
          </a:p>
        </p:txBody>
      </p:sp>
    </p:spTree>
    <p:extLst>
      <p:ext uri="{BB962C8B-B14F-4D97-AF65-F5344CB8AC3E}">
        <p14:creationId xmlns:p14="http://schemas.microsoft.com/office/powerpoint/2010/main" val="229252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18.12.2020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18.12.2020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18.12.2020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18.12.2020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18.12.2020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18.12.2020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18.12.2020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18.12.2020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92696"/>
            <a:ext cx="468990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205783" y="1"/>
            <a:ext cx="7938217" cy="369332"/>
          </a:xfrm>
          <a:prstGeom prst="rect">
            <a:avLst/>
          </a:prstGeom>
        </p:spPr>
        <p:txBody>
          <a:bodyPr wrap="square">
            <a:spAutoFit/>
          </a:bodyPr>
          <a:lstStyle/>
          <a:p>
            <a:pPr lvl="0"/>
            <a:r>
              <a:rPr lang="ru-RU" dirty="0" err="1">
                <a:latin typeface="Calibri" panose="020F0502020204030204" pitchFamily="34" charset="0"/>
                <a:cs typeface="Calibri" panose="020F0502020204030204" pitchFamily="34" charset="0"/>
              </a:rPr>
              <a:t>Орыс</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сыныптарына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арналған</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қазақ</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тілі</a:t>
            </a:r>
            <a:r>
              <a:rPr lang="ru-RU" dirty="0">
                <a:latin typeface="Calibri" panose="020F0502020204030204" pitchFamily="34" charset="0"/>
                <a:cs typeface="Calibri" panose="020F0502020204030204" pitchFamily="34" charset="0"/>
              </a:rPr>
              <a:t> мен </a:t>
            </a:r>
            <a:r>
              <a:rPr lang="ru-RU" dirty="0" err="1">
                <a:latin typeface="Calibri" panose="020F0502020204030204" pitchFamily="34" charset="0"/>
                <a:cs typeface="Calibri" panose="020F0502020204030204" pitchFamily="34" charset="0"/>
              </a:rPr>
              <a:t>әдебиеті</a:t>
            </a:r>
            <a:r>
              <a:rPr lang="ru-RU" dirty="0">
                <a:latin typeface="Calibri" panose="020F0502020204030204" pitchFamily="34" charset="0"/>
                <a:cs typeface="Calibri" panose="020F0502020204030204" pitchFamily="34" charset="0"/>
              </a:rPr>
              <a:t> 5-сынып</a:t>
            </a:r>
            <a:endParaRPr lang="ru-RU" dirty="0">
              <a:latin typeface="Calibri" panose="020F0502020204030204" pitchFamily="34" charset="0"/>
              <a:cs typeface="Calibri" panose="020F0502020204030204" pitchFamily="34" charset="0"/>
            </a:endParaRPr>
          </a:p>
        </p:txBody>
      </p:sp>
      <p:sp>
        <p:nvSpPr>
          <p:cNvPr id="5" name="Прямоугольник 4"/>
          <p:cNvSpPr/>
          <p:nvPr/>
        </p:nvSpPr>
        <p:spPr>
          <a:xfrm>
            <a:off x="539552" y="4509120"/>
            <a:ext cx="8496944" cy="1323439"/>
          </a:xfrm>
          <a:prstGeom prst="rect">
            <a:avLst/>
          </a:prstGeom>
        </p:spPr>
        <p:txBody>
          <a:bodyPr wrap="square">
            <a:spAutoFit/>
          </a:bodyPr>
          <a:lstStyle/>
          <a:p>
            <a:r>
              <a:rPr lang="kk-KZ" sz="4000" b="1" i="1" dirty="0">
                <a:latin typeface="Calibri" panose="020F0502020204030204" pitchFamily="34" charset="0"/>
                <a:cs typeface="Calibri" panose="020F0502020204030204" pitchFamily="34" charset="0"/>
              </a:rPr>
              <a:t>Қазақ отбасындағы дәстүрлер </a:t>
            </a:r>
            <a:r>
              <a:rPr lang="kk-KZ" sz="4000" i="1" dirty="0">
                <a:latin typeface="Calibri" panose="020F0502020204030204" pitchFamily="34" charset="0"/>
                <a:cs typeface="Calibri" panose="020F0502020204030204" pitchFamily="34" charset="0"/>
              </a:rPr>
              <a:t>(қайталау)</a:t>
            </a:r>
            <a:endParaRPr lang="ru-RU" sz="4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527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rot="20841056">
            <a:off x="1129098" y="1372846"/>
            <a:ext cx="5974915" cy="1200329"/>
          </a:xfrm>
          <a:prstGeom prst="rect">
            <a:avLst/>
          </a:prstGeom>
        </p:spPr>
        <p:txBody>
          <a:bodyPr wrap="square">
            <a:spAutoFit/>
          </a:bodyPr>
          <a:lstStyle/>
          <a:p>
            <a:r>
              <a:rPr lang="kk-KZ" sz="2400" b="1" dirty="0">
                <a:latin typeface="Calibri" panose="020F0502020204030204" pitchFamily="34" charset="0"/>
                <a:cs typeface="Calibri" panose="020F0502020204030204" pitchFamily="34" charset="0"/>
              </a:rPr>
              <a:t>Сабақтың  мақсаты:</a:t>
            </a:r>
            <a:r>
              <a:rPr lang="kk-KZ" sz="2400" dirty="0">
                <a:latin typeface="Calibri" panose="020F0502020204030204" pitchFamily="34" charset="0"/>
                <a:cs typeface="Calibri" panose="020F0502020204030204" pitchFamily="34" charset="0"/>
              </a:rPr>
              <a:t> 5.1.2.1.Тыңдалған мәтіннің негізгі мазмұнын түсіну және нақты ақпаратты анықтау</a:t>
            </a:r>
            <a:endParaRPr lang="ru-R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304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24836526"/>
              </p:ext>
            </p:extLst>
          </p:nvPr>
        </p:nvGraphicFramePr>
        <p:xfrm>
          <a:off x="179512" y="260647"/>
          <a:ext cx="8784976" cy="5349487"/>
        </p:xfrm>
        <a:graphic>
          <a:graphicData uri="http://schemas.openxmlformats.org/drawingml/2006/table">
            <a:tbl>
              <a:tblPr firstRow="1" firstCol="1" bandRow="1">
                <a:tableStyleId>{5C22544A-7EE6-4342-B048-85BDC9FD1C3A}</a:tableStyleId>
              </a:tblPr>
              <a:tblGrid>
                <a:gridCol w="1098413"/>
                <a:gridCol w="4014155"/>
                <a:gridCol w="1512168"/>
                <a:gridCol w="1152128"/>
                <a:gridCol w="1008112"/>
              </a:tblGrid>
              <a:tr h="353375">
                <a:tc>
                  <a:txBody>
                    <a:bodyPr/>
                    <a:lstStyle/>
                    <a:p>
                      <a:pPr>
                        <a:lnSpc>
                          <a:spcPct val="115000"/>
                        </a:lnSpc>
                        <a:spcAft>
                          <a:spcPts val="0"/>
                        </a:spcAft>
                      </a:pPr>
                      <a:r>
                        <a:rPr lang="kk-KZ" sz="1100" dirty="0">
                          <a:effectLst/>
                          <a:latin typeface="Calibri" panose="020F0502020204030204" pitchFamily="34" charset="0"/>
                          <a:cs typeface="Calibri" panose="020F0502020204030204" pitchFamily="34" charset="0"/>
                        </a:rPr>
                        <a:t>Сабақтың  кезеңі/уақыт</a:t>
                      </a:r>
                      <a:endParaRPr lang="ru-RU" sz="1100" dirty="0">
                        <a:effectLst/>
                        <a:latin typeface="Calibri" panose="020F0502020204030204" pitchFamily="34" charset="0"/>
                        <a:ea typeface="Calibri"/>
                        <a:cs typeface="Calibri" panose="020F0502020204030204" pitchFamily="34" charset="0"/>
                      </a:endParaRPr>
                    </a:p>
                  </a:txBody>
                  <a:tcPr marL="50854" marR="50854" marT="0" marB="0"/>
                </a:tc>
                <a:tc>
                  <a:txBody>
                    <a:bodyPr/>
                    <a:lstStyle/>
                    <a:p>
                      <a:pPr>
                        <a:lnSpc>
                          <a:spcPct val="115000"/>
                        </a:lnSpc>
                        <a:spcAft>
                          <a:spcPts val="0"/>
                        </a:spcAft>
                      </a:pPr>
                      <a:r>
                        <a:rPr lang="kk-KZ" sz="1100">
                          <a:effectLst/>
                          <a:latin typeface="Calibri" panose="020F0502020204030204" pitchFamily="34" charset="0"/>
                          <a:cs typeface="Calibri" panose="020F0502020204030204" pitchFamily="34" charset="0"/>
                        </a:rPr>
                        <a:t>Педагогтің әрекеті</a:t>
                      </a:r>
                      <a:endParaRPr lang="ru-RU" sz="1100">
                        <a:effectLst/>
                        <a:latin typeface="Calibri" panose="020F0502020204030204" pitchFamily="34" charset="0"/>
                        <a:ea typeface="Calibri"/>
                        <a:cs typeface="Calibri" panose="020F0502020204030204" pitchFamily="34" charset="0"/>
                      </a:endParaRPr>
                    </a:p>
                  </a:txBody>
                  <a:tcPr marL="50854" marR="50854" marT="0" marB="0"/>
                </a:tc>
                <a:tc>
                  <a:txBody>
                    <a:bodyPr/>
                    <a:lstStyle/>
                    <a:p>
                      <a:pPr>
                        <a:lnSpc>
                          <a:spcPct val="115000"/>
                        </a:lnSpc>
                        <a:spcAft>
                          <a:spcPts val="0"/>
                        </a:spcAft>
                      </a:pPr>
                      <a:r>
                        <a:rPr lang="kk-KZ" sz="1100">
                          <a:effectLst/>
                          <a:latin typeface="Calibri" panose="020F0502020204030204" pitchFamily="34" charset="0"/>
                          <a:cs typeface="Calibri" panose="020F0502020204030204" pitchFamily="34" charset="0"/>
                        </a:rPr>
                        <a:t>Оқушының  әрекеті</a:t>
                      </a:r>
                      <a:endParaRPr lang="ru-RU" sz="1100">
                        <a:effectLst/>
                        <a:latin typeface="Calibri" panose="020F0502020204030204" pitchFamily="34" charset="0"/>
                        <a:ea typeface="Calibri"/>
                        <a:cs typeface="Calibri" panose="020F0502020204030204" pitchFamily="34" charset="0"/>
                      </a:endParaRPr>
                    </a:p>
                  </a:txBody>
                  <a:tcPr marL="50854" marR="50854" marT="0" marB="0"/>
                </a:tc>
                <a:tc>
                  <a:txBody>
                    <a:bodyPr/>
                    <a:lstStyle/>
                    <a:p>
                      <a:pPr>
                        <a:lnSpc>
                          <a:spcPct val="115000"/>
                        </a:lnSpc>
                        <a:spcAft>
                          <a:spcPts val="0"/>
                        </a:spcAft>
                      </a:pPr>
                      <a:r>
                        <a:rPr lang="kk-KZ" sz="1100">
                          <a:effectLst/>
                          <a:latin typeface="Calibri" panose="020F0502020204030204" pitchFamily="34" charset="0"/>
                          <a:cs typeface="Calibri" panose="020F0502020204030204" pitchFamily="34" charset="0"/>
                        </a:rPr>
                        <a:t>Бағалау</a:t>
                      </a:r>
                      <a:endParaRPr lang="ru-RU" sz="1100">
                        <a:effectLst/>
                        <a:latin typeface="Calibri" panose="020F0502020204030204" pitchFamily="34" charset="0"/>
                        <a:ea typeface="Calibri"/>
                        <a:cs typeface="Calibri" panose="020F0502020204030204" pitchFamily="34" charset="0"/>
                      </a:endParaRPr>
                    </a:p>
                  </a:txBody>
                  <a:tcPr marL="50854" marR="50854" marT="0" marB="0"/>
                </a:tc>
                <a:tc>
                  <a:txBody>
                    <a:bodyPr/>
                    <a:lstStyle/>
                    <a:p>
                      <a:pPr>
                        <a:lnSpc>
                          <a:spcPct val="115000"/>
                        </a:lnSpc>
                        <a:spcAft>
                          <a:spcPts val="0"/>
                        </a:spcAft>
                      </a:pPr>
                      <a:r>
                        <a:rPr lang="kk-KZ" sz="1100">
                          <a:effectLst/>
                          <a:latin typeface="Calibri" panose="020F0502020204030204" pitchFamily="34" charset="0"/>
                          <a:cs typeface="Calibri" panose="020F0502020204030204" pitchFamily="34" charset="0"/>
                        </a:rPr>
                        <a:t>Ресурстар</a:t>
                      </a:r>
                      <a:endParaRPr lang="ru-RU" sz="1100">
                        <a:effectLst/>
                        <a:latin typeface="Calibri" panose="020F0502020204030204" pitchFamily="34" charset="0"/>
                        <a:ea typeface="Calibri"/>
                        <a:cs typeface="Calibri" panose="020F0502020204030204" pitchFamily="34" charset="0"/>
                      </a:endParaRPr>
                    </a:p>
                  </a:txBody>
                  <a:tcPr marL="50854" marR="50854" marT="0" marB="0"/>
                </a:tc>
              </a:tr>
              <a:tr h="4975218">
                <a:tc>
                  <a:txBody>
                    <a:bodyPr/>
                    <a:lstStyle/>
                    <a:p>
                      <a:pPr>
                        <a:lnSpc>
                          <a:spcPct val="115000"/>
                        </a:lnSpc>
                        <a:spcAft>
                          <a:spcPts val="0"/>
                        </a:spcAft>
                      </a:pPr>
                      <a:r>
                        <a:rPr lang="kk-KZ" sz="1100" dirty="0">
                          <a:effectLst/>
                          <a:latin typeface="Calibri" panose="020F0502020204030204" pitchFamily="34" charset="0"/>
                          <a:cs typeface="Calibri" panose="020F0502020204030204" pitchFamily="34" charset="0"/>
                        </a:rPr>
                        <a:t>Сабақтың  басы</a:t>
                      </a:r>
                      <a:endParaRPr lang="ru-RU" sz="1100" dirty="0">
                        <a:effectLst/>
                        <a:latin typeface="Calibri" panose="020F0502020204030204" pitchFamily="34" charset="0"/>
                        <a:ea typeface="Calibri"/>
                        <a:cs typeface="Calibri" panose="020F0502020204030204" pitchFamily="34" charset="0"/>
                      </a:endParaRPr>
                    </a:p>
                  </a:txBody>
                  <a:tcPr marL="50854" marR="50854" marT="0" marB="0"/>
                </a:tc>
                <a:tc>
                  <a:txBody>
                    <a:bodyPr/>
                    <a:lstStyle/>
                    <a:p>
                      <a:pPr>
                        <a:spcAft>
                          <a:spcPts val="0"/>
                        </a:spcAft>
                      </a:pPr>
                      <a:r>
                        <a:rPr lang="kk-KZ" sz="1100" dirty="0">
                          <a:effectLst/>
                          <a:latin typeface="Calibri" panose="020F0502020204030204" pitchFamily="34" charset="0"/>
                          <a:cs typeface="Calibri" panose="020F0502020204030204" pitchFamily="34" charset="0"/>
                        </a:rPr>
                        <a:t>         </a:t>
                      </a:r>
                      <a:r>
                        <a:rPr lang="kk-KZ" sz="1100" b="1" dirty="0">
                          <a:effectLst/>
                          <a:latin typeface="Calibri" panose="020F0502020204030204" pitchFamily="34" charset="0"/>
                          <a:cs typeface="Calibri" panose="020F0502020204030204" pitchFamily="34" charset="0"/>
                        </a:rPr>
                        <a:t>«Миға шабуыл» әдісі</a:t>
                      </a:r>
                      <a:endParaRPr lang="ru-RU" sz="1100" b="1" dirty="0">
                        <a:effectLst/>
                        <a:latin typeface="Calibri" panose="020F0502020204030204" pitchFamily="34" charset="0"/>
                        <a:cs typeface="Calibri" panose="020F0502020204030204" pitchFamily="34" charset="0"/>
                      </a:endParaRPr>
                    </a:p>
                    <a:p>
                      <a:pPr>
                        <a:spcAft>
                          <a:spcPts val="0"/>
                        </a:spcAft>
                      </a:pPr>
                      <a:r>
                        <a:rPr lang="kk-KZ" sz="1100" dirty="0">
                          <a:effectLst/>
                          <a:latin typeface="Calibri" panose="020F0502020204030204" pitchFamily="34" charset="0"/>
                          <a:cs typeface="Calibri" panose="020F0502020204030204" pitchFamily="34" charset="0"/>
                        </a:rPr>
                        <a:t> 1.Қазақ халқының қандай ұлттық дәстүрлерімен таныссыздар?</a:t>
                      </a:r>
                      <a:endParaRPr lang="ru-RU" sz="1100" dirty="0">
                        <a:effectLst/>
                        <a:latin typeface="Calibri" panose="020F0502020204030204" pitchFamily="34" charset="0"/>
                        <a:cs typeface="Calibri" panose="020F0502020204030204" pitchFamily="34" charset="0"/>
                      </a:endParaRPr>
                    </a:p>
                    <a:p>
                      <a:pPr>
                        <a:spcAft>
                          <a:spcPts val="0"/>
                        </a:spcAft>
                      </a:pPr>
                      <a:r>
                        <a:rPr lang="kk-KZ" sz="1100" dirty="0">
                          <a:effectLst/>
                          <a:latin typeface="Calibri" panose="020F0502020204030204" pitchFamily="34" charset="0"/>
                          <a:cs typeface="Calibri" panose="020F0502020204030204" pitchFamily="34" charset="0"/>
                        </a:rPr>
                        <a:t>2.Қазақ отбасындағы қандай ұлттық дәстүрлерді білесіңдер?</a:t>
                      </a:r>
                      <a:endParaRPr lang="ru-RU" sz="1100" dirty="0">
                        <a:effectLst/>
                        <a:latin typeface="Calibri" panose="020F0502020204030204" pitchFamily="34" charset="0"/>
                        <a:cs typeface="Calibri" panose="020F0502020204030204" pitchFamily="34" charset="0"/>
                      </a:endParaRPr>
                    </a:p>
                    <a:p>
                      <a:pPr>
                        <a:spcAft>
                          <a:spcPts val="0"/>
                        </a:spcAft>
                      </a:pPr>
                      <a:r>
                        <a:rPr lang="kk-KZ" sz="1100" dirty="0">
                          <a:effectLst/>
                          <a:latin typeface="Calibri" panose="020F0502020204030204" pitchFamily="34" charset="0"/>
                          <a:cs typeface="Calibri" panose="020F0502020204030204" pitchFamily="34" charset="0"/>
                        </a:rPr>
                        <a:t>3. Қазақ отбасындағы дәстүрлер қандай азамат болуға тәрбиелейді?</a:t>
                      </a:r>
                      <a:endParaRPr lang="ru-RU" sz="1100" dirty="0">
                        <a:effectLst/>
                        <a:latin typeface="Calibri" panose="020F0502020204030204" pitchFamily="34" charset="0"/>
                        <a:cs typeface="Calibri" panose="020F0502020204030204" pitchFamily="34" charset="0"/>
                      </a:endParaRPr>
                    </a:p>
                    <a:p>
                      <a:pPr>
                        <a:spcAft>
                          <a:spcPts val="0"/>
                        </a:spcAft>
                      </a:pPr>
                      <a:r>
                        <a:rPr lang="kk-KZ" sz="1100" dirty="0">
                          <a:effectLst/>
                          <a:latin typeface="Calibri" panose="020F0502020204030204" pitchFamily="34" charset="0"/>
                          <a:cs typeface="Calibri" panose="020F0502020204030204" pitchFamily="34" charset="0"/>
                        </a:rPr>
                        <a:t>сұрақтарына жауап алып бастапқы білімдерін анықтау.</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b="1" dirty="0">
                          <a:effectLst/>
                          <a:latin typeface="Calibri" panose="020F0502020204030204" pitchFamily="34" charset="0"/>
                          <a:cs typeface="Calibri" panose="020F0502020204030204" pitchFamily="34" charset="0"/>
                        </a:rPr>
                        <a:t>Тыңдалым.Оқылым.</a:t>
                      </a:r>
                      <a:endParaRPr lang="ru-RU" sz="1100" b="1"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1-тапсырма Мәтінді тыңда. Түсініп оқы. Сұрақ құрастырыңдар.</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b="1" dirty="0">
                          <a:effectLst/>
                          <a:latin typeface="Calibri" panose="020F0502020204030204" pitchFamily="34" charset="0"/>
                          <a:cs typeface="Calibri" panose="020F0502020204030204" pitchFamily="34" charset="0"/>
                        </a:rPr>
                        <a:t>                          «Қара шаңырақ</a:t>
                      </a:r>
                      <a:r>
                        <a:rPr lang="kk-KZ" sz="1100" b="1" dirty="0" smtClean="0">
                          <a:effectLst/>
                          <a:latin typeface="Calibri" panose="020F0502020204030204" pitchFamily="34" charset="0"/>
                          <a:cs typeface="Calibri" panose="020F0502020204030204" pitchFamily="34" charset="0"/>
                        </a:rPr>
                        <a:t>»</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Қазақта кенже ұлға мұра болып қалатын әкенің үйі«қасиетті қара шаңырақ», «үлкен үй» деп аталады. Бұлүй әкесі тірі кезінде де, қайтыс болған соң да қарашаңырақ атала береді.Халқына беделді, сыйлы,құрметті адамдардың қара шаңырағын ел-жұрты киелі</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деп санап, ұрпақтан-ұрпаққа дәріптеп жеткізіп отырған.Отбасынан қыз бала ұзатылып, үлкен ұл үйленіп, бөлек шығып кеткен соң, кенже ұлға қара шаңырақпен</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бірге әке-шешені бағып-қағу, күту міндеті де</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жүктеледі. Сондай-ақ осы кенже ұлға тиесілі болған қара шаңырақты басқа ұлдары әке шаңырағы деп есептеп, сый-құрметпен қарайды.Оны өздеріне тірек,медет тұтады. Сондықтан қазақы ортада ас беру, соғым</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басына шақыру сияқты әдет-ғұрыптарды атқаруда алдымен қара шаңырақ ескеріледі. </a:t>
                      </a:r>
                      <a:endParaRPr lang="ru-RU" sz="1100" dirty="0">
                        <a:effectLst/>
                        <a:latin typeface="Calibri" panose="020F0502020204030204" pitchFamily="34" charset="0"/>
                        <a:ea typeface="Calibri"/>
                        <a:cs typeface="Calibri" panose="020F0502020204030204" pitchFamily="34" charset="0"/>
                      </a:endParaRPr>
                    </a:p>
                  </a:txBody>
                  <a:tcPr marL="50854" marR="50854" marT="0" marB="0">
                    <a:solidFill>
                      <a:schemeClr val="accent1">
                        <a:lumMod val="20000"/>
                        <a:lumOff val="80000"/>
                      </a:schemeClr>
                    </a:solidFill>
                  </a:tcPr>
                </a:tc>
                <a:tc>
                  <a:txBody>
                    <a:bodyPr/>
                    <a:lstStyle/>
                    <a:p>
                      <a:pPr>
                        <a:lnSpc>
                          <a:spcPct val="115000"/>
                        </a:lnSpc>
                        <a:spcAft>
                          <a:spcPts val="0"/>
                        </a:spcAft>
                      </a:pPr>
                      <a:r>
                        <a:rPr lang="kk-KZ" sz="1100" dirty="0">
                          <a:effectLst/>
                          <a:latin typeface="Calibri" panose="020F0502020204030204" pitchFamily="34" charset="0"/>
                          <a:cs typeface="Calibri" panose="020F0502020204030204" pitchFamily="34" charset="0"/>
                        </a:rPr>
                        <a:t>Сұрақтарға жауап береді.</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r>
                        <a:rPr lang="kk-KZ" sz="1100" dirty="0" smtClean="0">
                          <a:effectLst/>
                          <a:latin typeface="Calibri" panose="020F0502020204030204" pitchFamily="34" charset="0"/>
                          <a:cs typeface="Calibri" panose="020F0502020204030204" pitchFamily="34" charset="0"/>
                        </a:rPr>
                        <a:t/>
                      </a:r>
                      <a:br>
                        <a:rPr lang="kk-KZ" sz="1100" dirty="0" smtClean="0">
                          <a:effectLst/>
                          <a:latin typeface="Calibri" panose="020F0502020204030204" pitchFamily="34" charset="0"/>
                          <a:cs typeface="Calibri" panose="020F0502020204030204" pitchFamily="34" charset="0"/>
                        </a:rPr>
                      </a:br>
                      <a:endParaRPr lang="kk-KZ" sz="1100" dirty="0" smtClean="0">
                        <a:effectLst/>
                        <a:latin typeface="Calibri" panose="020F0502020204030204" pitchFamily="34" charset="0"/>
                        <a:cs typeface="Calibri" panose="020F0502020204030204" pitchFamily="34" charset="0"/>
                      </a:endParaRPr>
                    </a:p>
                    <a:p>
                      <a:pPr>
                        <a:lnSpc>
                          <a:spcPct val="115000"/>
                        </a:lnSpc>
                        <a:spcAft>
                          <a:spcPts val="0"/>
                        </a:spcAft>
                      </a:pP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«Қара шаңырақ» мәтінін аудиодан тыңдайды.Сұрақтар құрастыру үшін мұқият тыңдайды.Сұрақ құрастырады. </a:t>
                      </a:r>
                      <a:r>
                        <a:rPr lang="kk-KZ" sz="1100" b="1" i="1" dirty="0">
                          <a:effectLst/>
                          <a:latin typeface="Calibri" panose="020F0502020204030204" pitchFamily="34" charset="0"/>
                          <a:cs typeface="Calibri" panose="020F0502020204030204" pitchFamily="34" charset="0"/>
                        </a:rPr>
                        <a:t>Мысалы</a:t>
                      </a:r>
                      <a:r>
                        <a:rPr lang="kk-KZ" sz="1100" i="1" dirty="0">
                          <a:effectLst/>
                          <a:latin typeface="Calibri" panose="020F0502020204030204" pitchFamily="34" charset="0"/>
                          <a:cs typeface="Calibri" panose="020F0502020204030204" pitchFamily="34" charset="0"/>
                        </a:rPr>
                        <a:t>:</a:t>
                      </a:r>
                      <a:endParaRPr lang="ru-RU" sz="1100" i="1" dirty="0">
                        <a:effectLst/>
                        <a:latin typeface="Calibri" panose="020F0502020204030204" pitchFamily="34" charset="0"/>
                        <a:cs typeface="Calibri" panose="020F0502020204030204" pitchFamily="34" charset="0"/>
                      </a:endParaRPr>
                    </a:p>
                    <a:p>
                      <a:pPr>
                        <a:lnSpc>
                          <a:spcPct val="115000"/>
                        </a:lnSpc>
                        <a:spcAft>
                          <a:spcPts val="0"/>
                        </a:spcAft>
                      </a:pPr>
                      <a:r>
                        <a:rPr lang="kk-KZ" sz="1100" i="1" dirty="0">
                          <a:effectLst/>
                          <a:latin typeface="Calibri" panose="020F0502020204030204" pitchFamily="34" charset="0"/>
                          <a:cs typeface="Calibri" panose="020F0502020204030204" pitchFamily="34" charset="0"/>
                        </a:rPr>
                        <a:t>Неліктен ұл бала қара шаңырақ иесі болып саналады?</a:t>
                      </a:r>
                      <a:endParaRPr lang="ru-RU" sz="1100" i="1"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ea typeface="Calibri"/>
                        <a:cs typeface="Calibri" panose="020F0502020204030204" pitchFamily="34" charset="0"/>
                      </a:endParaRPr>
                    </a:p>
                  </a:txBody>
                  <a:tcPr marL="50854" marR="50854" marT="0" marB="0">
                    <a:solidFill>
                      <a:schemeClr val="accent1">
                        <a:lumMod val="20000"/>
                        <a:lumOff val="80000"/>
                      </a:schemeClr>
                    </a:solidFill>
                  </a:tcPr>
                </a:tc>
                <a:tc>
                  <a:txBody>
                    <a:bodyPr/>
                    <a:lstStyle/>
                    <a:p>
                      <a:pPr>
                        <a:lnSpc>
                          <a:spcPct val="115000"/>
                        </a:lnSpc>
                        <a:spcAft>
                          <a:spcPts val="0"/>
                        </a:spcAft>
                      </a:pPr>
                      <a:r>
                        <a:rPr lang="kk-KZ" sz="1100" dirty="0">
                          <a:effectLst/>
                          <a:latin typeface="Calibri" panose="020F0502020204030204" pitchFamily="34" charset="0"/>
                          <a:cs typeface="Calibri" panose="020F0502020204030204" pitchFamily="34" charset="0"/>
                        </a:rPr>
                        <a:t>Мұғалім  оқушылардың  жауабына  қарай  бағалайды.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kk-KZ" sz="1100" dirty="0" smtClean="0">
                        <a:effectLst/>
                        <a:latin typeface="Calibri" panose="020F0502020204030204" pitchFamily="34" charset="0"/>
                        <a:cs typeface="Calibri" panose="020F0502020204030204" pitchFamily="34" charset="0"/>
                      </a:endParaRPr>
                    </a:p>
                    <a:p>
                      <a:pPr>
                        <a:lnSpc>
                          <a:spcPct val="115000"/>
                        </a:lnSpc>
                        <a:spcAft>
                          <a:spcPts val="0"/>
                        </a:spcAft>
                      </a:pPr>
                      <a:endParaRPr lang="kk-KZ" sz="1100" dirty="0" smtClean="0">
                        <a:effectLst/>
                        <a:latin typeface="Calibri" panose="020F0502020204030204" pitchFamily="34" charset="0"/>
                        <a:cs typeface="Calibri" panose="020F0502020204030204" pitchFamily="34" charset="0"/>
                      </a:endParaRPr>
                    </a:p>
                    <a:p>
                      <a:pPr>
                        <a:lnSpc>
                          <a:spcPct val="115000"/>
                        </a:lnSpc>
                        <a:spcAft>
                          <a:spcPts val="0"/>
                        </a:spcAft>
                      </a:pP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r>
                        <a:rPr lang="kk-KZ" sz="1100" dirty="0" smtClean="0">
                          <a:effectLst/>
                          <a:latin typeface="Calibri" panose="020F0502020204030204" pitchFamily="34" charset="0"/>
                          <a:cs typeface="Calibri" panose="020F0502020204030204" pitchFamily="34" charset="0"/>
                        </a:rPr>
                        <a:t>Мұғалімнің </a:t>
                      </a:r>
                      <a:r>
                        <a:rPr lang="kk-KZ" sz="1100" dirty="0">
                          <a:effectLst/>
                          <a:latin typeface="Calibri" panose="020F0502020204030204" pitchFamily="34" charset="0"/>
                          <a:cs typeface="Calibri" panose="020F0502020204030204" pitchFamily="34" charset="0"/>
                        </a:rPr>
                        <a:t>бағалауы </a:t>
                      </a:r>
                      <a:endParaRPr lang="ru-RU" sz="1100" dirty="0">
                        <a:effectLst/>
                        <a:latin typeface="Calibri" panose="020F0502020204030204" pitchFamily="34" charset="0"/>
                        <a:ea typeface="Calibri"/>
                        <a:cs typeface="Calibri" panose="020F0502020204030204" pitchFamily="34" charset="0"/>
                      </a:endParaRPr>
                    </a:p>
                  </a:txBody>
                  <a:tcPr marL="50854" marR="50854" marT="0" marB="0">
                    <a:solidFill>
                      <a:schemeClr val="accent1">
                        <a:lumMod val="20000"/>
                        <a:lumOff val="80000"/>
                      </a:schemeClr>
                    </a:solidFill>
                  </a:tcPr>
                </a:tc>
                <a:tc>
                  <a:txBody>
                    <a:bodyPr/>
                    <a:lstStyle/>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Слайд</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nSpc>
                          <a:spcPct val="115000"/>
                        </a:lnSpc>
                        <a:spcAft>
                          <a:spcPts val="0"/>
                        </a:spcAft>
                      </a:pPr>
                      <a:r>
                        <a:rPr lang="kk-KZ" sz="11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ea typeface="Calibri"/>
                        <a:cs typeface="Calibri" panose="020F0502020204030204" pitchFamily="34" charset="0"/>
                      </a:endParaRPr>
                    </a:p>
                  </a:txBody>
                  <a:tcPr marL="50854" marR="50854"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48509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49162102"/>
              </p:ext>
            </p:extLst>
          </p:nvPr>
        </p:nvGraphicFramePr>
        <p:xfrm>
          <a:off x="179513" y="620689"/>
          <a:ext cx="8712967" cy="2560320"/>
        </p:xfrm>
        <a:graphic>
          <a:graphicData uri="http://schemas.openxmlformats.org/drawingml/2006/table">
            <a:tbl>
              <a:tblPr firstRow="1" firstCol="1" bandRow="1">
                <a:tableStyleId>{5C22544A-7EE6-4342-B048-85BDC9FD1C3A}</a:tableStyleId>
              </a:tblPr>
              <a:tblGrid>
                <a:gridCol w="1224135"/>
                <a:gridCol w="3096344"/>
                <a:gridCol w="1728192"/>
                <a:gridCol w="1575175"/>
                <a:gridCol w="1089121"/>
              </a:tblGrid>
              <a:tr h="2520280">
                <a:tc>
                  <a:txBody>
                    <a:bodyPr/>
                    <a:lstStyle/>
                    <a:p>
                      <a:pPr>
                        <a:lnSpc>
                          <a:spcPct val="100000"/>
                        </a:lnSpc>
                        <a:spcAft>
                          <a:spcPts val="0"/>
                        </a:spcAft>
                      </a:pPr>
                      <a:r>
                        <a:rPr lang="kk-KZ" sz="1400" dirty="0">
                          <a:effectLst/>
                          <a:latin typeface="Calibri" panose="020F0502020204030204" pitchFamily="34" charset="0"/>
                          <a:cs typeface="Calibri" panose="020F0502020204030204" pitchFamily="34" charset="0"/>
                        </a:rPr>
                        <a:t>Сабақтың  ортасы</a:t>
                      </a:r>
                      <a:endParaRPr lang="ru-RU" sz="14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nSpc>
                          <a:spcPct val="100000"/>
                        </a:lnSpc>
                        <a:spcAft>
                          <a:spcPts val="0"/>
                        </a:spcAft>
                      </a:pPr>
                      <a:r>
                        <a:rPr lang="kk-KZ" sz="1400" b="1" i="0" dirty="0">
                          <a:solidFill>
                            <a:schemeClr val="tx1"/>
                          </a:solidFill>
                          <a:effectLst/>
                          <a:latin typeface="Calibri" panose="020F0502020204030204" pitchFamily="34" charset="0"/>
                          <a:cs typeface="Calibri" panose="020F0502020204030204" pitchFamily="34" charset="0"/>
                        </a:rPr>
                        <a:t>Айтылым</a:t>
                      </a:r>
                      <a:endParaRPr lang="ru-RU" sz="1400" b="1"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2-тапсырма.Мәтіннен  тірек сөздерді теріп жаз</a:t>
                      </a:r>
                      <a:r>
                        <a:rPr lang="kk-KZ" sz="1400" b="0" i="0" dirty="0" smtClean="0">
                          <a:solidFill>
                            <a:schemeClr val="tx1"/>
                          </a:solidFill>
                          <a:effectLst/>
                          <a:latin typeface="Calibri" panose="020F0502020204030204" pitchFamily="34" charset="0"/>
                          <a:cs typeface="Calibri" panose="020F0502020204030204" pitchFamily="34" charset="0"/>
                        </a:rPr>
                        <a:t>.</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r>
                        <a:rPr lang="kk-KZ" sz="1400" b="0" i="0" dirty="0" smtClean="0">
                          <a:solidFill>
                            <a:schemeClr val="tx1"/>
                          </a:solidFill>
                          <a:effectLst/>
                          <a:latin typeface="Calibri" panose="020F0502020204030204" pitchFamily="34" charset="0"/>
                          <a:cs typeface="Calibri" panose="020F0502020204030204" pitchFamily="34" charset="0"/>
                        </a:rPr>
                        <a:t/>
                      </a:r>
                      <a:br>
                        <a:rPr lang="kk-KZ" sz="1400" b="0" i="0" dirty="0" smtClean="0">
                          <a:solidFill>
                            <a:schemeClr val="tx1"/>
                          </a:solidFill>
                          <a:effectLst/>
                          <a:latin typeface="Calibri" panose="020F0502020204030204" pitchFamily="34" charset="0"/>
                          <a:cs typeface="Calibri" panose="020F0502020204030204" pitchFamily="34" charset="0"/>
                        </a:rPr>
                      </a:b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1" i="0" dirty="0">
                          <a:solidFill>
                            <a:schemeClr val="tx1"/>
                          </a:solidFill>
                          <a:effectLst/>
                          <a:latin typeface="Calibri" panose="020F0502020204030204" pitchFamily="34" charset="0"/>
                          <a:cs typeface="Calibri" panose="020F0502020204030204" pitchFamily="34" charset="0"/>
                        </a:rPr>
                        <a:t>Жазылым</a:t>
                      </a:r>
                      <a:r>
                        <a:rPr lang="kk-KZ" sz="1400" b="0" i="0" dirty="0">
                          <a:solidFill>
                            <a:schemeClr val="tx1"/>
                          </a:solidFill>
                          <a:effectLst/>
                          <a:latin typeface="Calibri" panose="020F0502020204030204" pitchFamily="34" charset="0"/>
                          <a:cs typeface="Calibri" panose="020F0502020204030204" pitchFamily="34" charset="0"/>
                        </a:rPr>
                        <a:t>.</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3-тапсырма. Берілген сөздерден сын есім жасаңдар</a:t>
                      </a:r>
                      <a:r>
                        <a:rPr lang="kk-KZ" sz="1400" b="0" i="0" dirty="0" smtClean="0">
                          <a:solidFill>
                            <a:schemeClr val="tx1"/>
                          </a:solidFill>
                          <a:effectLst/>
                          <a:latin typeface="Calibri" panose="020F0502020204030204" pitchFamily="34" charset="0"/>
                          <a:cs typeface="Calibri" panose="020F0502020204030204" pitchFamily="34" charset="0"/>
                        </a:rPr>
                        <a:t>.</a:t>
                      </a:r>
                      <a:br>
                        <a:rPr lang="kk-KZ" sz="1400" b="0" i="0" dirty="0" smtClean="0">
                          <a:solidFill>
                            <a:schemeClr val="tx1"/>
                          </a:solidFill>
                          <a:effectLst/>
                          <a:latin typeface="Calibri" panose="020F0502020204030204" pitchFamily="34" charset="0"/>
                          <a:cs typeface="Calibri" panose="020F0502020204030204" pitchFamily="34" charset="0"/>
                        </a:rPr>
                      </a:b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r>
                        <a:rPr lang="kk-KZ" sz="1400" b="0" i="1" dirty="0">
                          <a:solidFill>
                            <a:schemeClr val="tx1"/>
                          </a:solidFill>
                          <a:effectLst/>
                          <a:latin typeface="Calibri" panose="020F0502020204030204" pitchFamily="34" charset="0"/>
                          <a:cs typeface="Calibri" panose="020F0502020204030204" pitchFamily="34" charset="0"/>
                        </a:rPr>
                        <a:t>Білім, сапа, бауыр, төзім, ықылас, көңіл, сана, ашу.</a:t>
                      </a:r>
                      <a:endParaRPr lang="ru-RU" sz="1400" b="0" i="1"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Мәтіннен тірек сөздерді теріп жазады. </a:t>
                      </a:r>
                      <a:r>
                        <a:rPr lang="kk-KZ" sz="1400" b="1" i="1" dirty="0">
                          <a:solidFill>
                            <a:schemeClr val="tx1"/>
                          </a:solidFill>
                          <a:effectLst/>
                          <a:latin typeface="Calibri" panose="020F0502020204030204" pitchFamily="34" charset="0"/>
                          <a:cs typeface="Calibri" panose="020F0502020204030204" pitchFamily="34" charset="0"/>
                        </a:rPr>
                        <a:t>Үлгі,</a:t>
                      </a:r>
                      <a:endParaRPr lang="ru-RU" sz="1400" b="1" i="1"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1" i="1" dirty="0">
                          <a:solidFill>
                            <a:schemeClr val="tx1"/>
                          </a:solidFill>
                          <a:effectLst/>
                          <a:latin typeface="Calibri" panose="020F0502020204030204" pitchFamily="34" charset="0"/>
                          <a:cs typeface="Calibri" panose="020F0502020204030204" pitchFamily="34" charset="0"/>
                        </a:rPr>
                        <a:t>тірек сөз:</a:t>
                      </a:r>
                      <a:r>
                        <a:rPr lang="kk-KZ" sz="1400" b="0" i="1" dirty="0">
                          <a:solidFill>
                            <a:schemeClr val="tx1"/>
                          </a:solidFill>
                          <a:effectLst/>
                          <a:latin typeface="Calibri" panose="020F0502020204030204" pitchFamily="34" charset="0"/>
                          <a:cs typeface="Calibri" panose="020F0502020204030204" pitchFamily="34" charset="0"/>
                        </a:rPr>
                        <a:t>шаңырақ.</a:t>
                      </a:r>
                      <a:endParaRPr lang="ru-RU" sz="1400" b="0" i="1"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r>
                        <a:rPr lang="kk-KZ" sz="1400" b="0" i="0" dirty="0" smtClean="0">
                          <a:solidFill>
                            <a:schemeClr val="tx1"/>
                          </a:solidFill>
                          <a:effectLst/>
                          <a:latin typeface="Calibri" panose="020F0502020204030204" pitchFamily="34" charset="0"/>
                          <a:cs typeface="Calibri" panose="020F0502020204030204" pitchFamily="34" charset="0"/>
                        </a:rPr>
                        <a:t/>
                      </a:r>
                      <a:br>
                        <a:rPr lang="kk-KZ" sz="1400" b="0" i="0" dirty="0" smtClean="0">
                          <a:solidFill>
                            <a:schemeClr val="tx1"/>
                          </a:solidFill>
                          <a:effectLst/>
                          <a:latin typeface="Calibri" panose="020F0502020204030204" pitchFamily="34" charset="0"/>
                          <a:cs typeface="Calibri" panose="020F0502020204030204" pitchFamily="34" charset="0"/>
                        </a:rPr>
                      </a:br>
                      <a:r>
                        <a:rPr lang="kk-KZ" sz="1400" b="0" i="0" dirty="0" smtClean="0">
                          <a:solidFill>
                            <a:schemeClr val="tx1"/>
                          </a:solidFill>
                          <a:effectLst/>
                          <a:latin typeface="Calibri" panose="020F0502020204030204" pitchFamily="34" charset="0"/>
                          <a:cs typeface="Calibri" panose="020F0502020204030204" pitchFamily="34" charset="0"/>
                        </a:rPr>
                        <a:t>Берілген </a:t>
                      </a:r>
                      <a:r>
                        <a:rPr lang="kk-KZ" sz="1400" b="0" i="0" dirty="0">
                          <a:solidFill>
                            <a:schemeClr val="tx1"/>
                          </a:solidFill>
                          <a:effectLst/>
                          <a:latin typeface="Calibri" panose="020F0502020204030204" pitchFamily="34" charset="0"/>
                          <a:cs typeface="Calibri" panose="020F0502020204030204" pitchFamily="34" charset="0"/>
                        </a:rPr>
                        <a:t>сөздерден сын есім жасайды. </a:t>
                      </a:r>
                      <a:r>
                        <a:rPr lang="kk-KZ" sz="1400" b="1" i="1" dirty="0">
                          <a:solidFill>
                            <a:schemeClr val="tx1"/>
                          </a:solidFill>
                          <a:effectLst/>
                          <a:latin typeface="Calibri" panose="020F0502020204030204" pitchFamily="34" charset="0"/>
                          <a:cs typeface="Calibri" panose="020F0502020204030204" pitchFamily="34" charset="0"/>
                        </a:rPr>
                        <a:t>Үлгі</a:t>
                      </a:r>
                      <a:r>
                        <a:rPr lang="kk-KZ" sz="1400" b="0" i="1" dirty="0">
                          <a:solidFill>
                            <a:schemeClr val="tx1"/>
                          </a:solidFill>
                          <a:effectLst/>
                          <a:latin typeface="Calibri" panose="020F0502020204030204" pitchFamily="34" charset="0"/>
                          <a:cs typeface="Calibri" panose="020F0502020204030204" pitchFamily="34" charset="0"/>
                        </a:rPr>
                        <a:t>: Білім-білімді.</a:t>
                      </a:r>
                      <a:endParaRPr lang="ru-RU" sz="1400" b="0" i="1"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Оқушылар  сыныптастарының  жауабын  тыңдай  отырып  бірін-бір  бағалайды.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Смайликтер</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400" b="0" i="0" dirty="0">
                          <a:solidFill>
                            <a:schemeClr val="tx1"/>
                          </a:solidFill>
                          <a:effectLst/>
                          <a:latin typeface="Calibri" panose="020F0502020204030204" pitchFamily="34" charset="0"/>
                          <a:cs typeface="Calibri" panose="020F0502020204030204" pitchFamily="34" charset="0"/>
                        </a:rPr>
                        <a:t> </a:t>
                      </a:r>
                      <a:endParaRPr lang="ru-RU" sz="1400" b="0" i="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26951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3239921"/>
              </p:ext>
            </p:extLst>
          </p:nvPr>
        </p:nvGraphicFramePr>
        <p:xfrm>
          <a:off x="251520" y="404665"/>
          <a:ext cx="8640960" cy="4464496"/>
        </p:xfrm>
        <a:graphic>
          <a:graphicData uri="http://schemas.openxmlformats.org/drawingml/2006/table">
            <a:tbl>
              <a:tblPr firstRow="1" firstCol="1" bandRow="1">
                <a:tableStyleId>{5C22544A-7EE6-4342-B048-85BDC9FD1C3A}</a:tableStyleId>
              </a:tblPr>
              <a:tblGrid>
                <a:gridCol w="1224136"/>
                <a:gridCol w="3600400"/>
                <a:gridCol w="1296144"/>
                <a:gridCol w="1368152"/>
                <a:gridCol w="1152128"/>
              </a:tblGrid>
              <a:tr h="4464496">
                <a:tc>
                  <a:txBody>
                    <a:bodyPr/>
                    <a:lstStyle/>
                    <a:p>
                      <a:pPr>
                        <a:lnSpc>
                          <a:spcPct val="100000"/>
                        </a:lnSpc>
                        <a:spcAft>
                          <a:spcPts val="0"/>
                        </a:spcAft>
                      </a:pPr>
                      <a:r>
                        <a:rPr lang="kk-KZ" sz="1300" dirty="0">
                          <a:effectLst/>
                          <a:latin typeface="Calibri" panose="020F0502020204030204" pitchFamily="34" charset="0"/>
                          <a:cs typeface="Calibri" panose="020F0502020204030204" pitchFamily="34" charset="0"/>
                        </a:rPr>
                        <a:t>Сабақтың  соңы</a:t>
                      </a:r>
                      <a:endParaRPr lang="ru-RU" sz="13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nSpc>
                          <a:spcPct val="100000"/>
                        </a:lnSpc>
                        <a:spcAft>
                          <a:spcPts val="0"/>
                        </a:spcAft>
                      </a:pPr>
                      <a:r>
                        <a:rPr lang="kk-KZ" sz="1300" b="1" dirty="0">
                          <a:solidFill>
                            <a:schemeClr val="tx1"/>
                          </a:solidFill>
                          <a:effectLst/>
                          <a:latin typeface="Calibri" panose="020F0502020204030204" pitchFamily="34" charset="0"/>
                          <a:cs typeface="Calibri" panose="020F0502020204030204" pitchFamily="34" charset="0"/>
                        </a:rPr>
                        <a:t>Оқылым.Айтылым</a:t>
                      </a:r>
                      <a:r>
                        <a:rPr lang="kk-KZ" sz="1300" b="0" dirty="0">
                          <a:solidFill>
                            <a:schemeClr val="tx1"/>
                          </a:solidFill>
                          <a:effectLst/>
                          <a:latin typeface="Calibri" panose="020F0502020204030204" pitchFamily="34" charset="0"/>
                          <a:cs typeface="Calibri" panose="020F0502020204030204" pitchFamily="34" charset="0"/>
                        </a:rPr>
                        <a:t>.</a:t>
                      </a:r>
                      <a:endParaRPr lang="ru-RU" sz="1300" b="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300" b="0" dirty="0">
                          <a:solidFill>
                            <a:schemeClr val="tx1"/>
                          </a:solidFill>
                          <a:effectLst/>
                          <a:latin typeface="Calibri" panose="020F0502020204030204" pitchFamily="34" charset="0"/>
                          <a:cs typeface="Calibri" panose="020F0502020204030204" pitchFamily="34" charset="0"/>
                        </a:rPr>
                        <a:t>4- тапсырма. Диалогті пайдалана отырып, өзара сөйлесіңдер.</a:t>
                      </a:r>
                      <a:endParaRPr lang="ru-RU" sz="1300" b="0" dirty="0">
                        <a:solidFill>
                          <a:schemeClr val="tx1"/>
                        </a:solidFill>
                        <a:effectLst/>
                        <a:latin typeface="Calibri" panose="020F0502020204030204" pitchFamily="34" charset="0"/>
                        <a:cs typeface="Calibri" panose="020F0502020204030204" pitchFamily="34" charset="0"/>
                      </a:endParaRPr>
                    </a:p>
                    <a:p>
                      <a:pPr marL="342900" lvl="0" indent="-342900">
                        <a:lnSpc>
                          <a:spcPct val="100000"/>
                        </a:lnSpc>
                        <a:spcAft>
                          <a:spcPts val="0"/>
                        </a:spcAft>
                        <a:buSzPts val="1000"/>
                        <a:buFont typeface="Symbol"/>
                        <a:buChar char=""/>
                        <a:tabLst>
                          <a:tab pos="457200" algn="l"/>
                        </a:tabLst>
                      </a:pPr>
                      <a:r>
                        <a:rPr lang="kk-KZ" sz="1300" b="0" dirty="0">
                          <a:solidFill>
                            <a:schemeClr val="tx1"/>
                          </a:solidFill>
                          <a:effectLst/>
                          <a:latin typeface="Calibri" panose="020F0502020204030204" pitchFamily="34" charset="0"/>
                          <a:cs typeface="Calibri" panose="020F0502020204030204" pitchFamily="34" charset="0"/>
                        </a:rPr>
                        <a:t>Жанар, отбасы мүшелері қандай болуы керек деп ойлайсың?</a:t>
                      </a:r>
                      <a:endParaRPr lang="ru-RU" sz="1300" b="0" dirty="0">
                        <a:solidFill>
                          <a:schemeClr val="tx1"/>
                        </a:solidFill>
                        <a:effectLst/>
                        <a:latin typeface="Calibri" panose="020F0502020204030204" pitchFamily="34" charset="0"/>
                        <a:cs typeface="Calibri" panose="020F0502020204030204" pitchFamily="34" charset="0"/>
                      </a:endParaRPr>
                    </a:p>
                    <a:p>
                      <a:pPr marL="342900" lvl="0" indent="-342900">
                        <a:lnSpc>
                          <a:spcPct val="100000"/>
                        </a:lnSpc>
                        <a:spcAft>
                          <a:spcPts val="0"/>
                        </a:spcAft>
                        <a:buSzPts val="1000"/>
                        <a:buFont typeface="Symbol"/>
                        <a:buChar char=""/>
                        <a:tabLst>
                          <a:tab pos="457200" algn="l"/>
                        </a:tabLst>
                      </a:pPr>
                      <a:r>
                        <a:rPr lang="kk-KZ" sz="1300" b="0" dirty="0">
                          <a:solidFill>
                            <a:schemeClr val="tx1"/>
                          </a:solidFill>
                          <a:effectLst/>
                          <a:latin typeface="Calibri" panose="020F0502020204030204" pitchFamily="34" charset="0"/>
                          <a:cs typeface="Calibri" panose="020F0502020204030204" pitchFamily="34" charset="0"/>
                        </a:rPr>
                        <a:t>Отбасындағы адамдар бір- біріне өте жақын, туыс адамдар болғандықтан тату болуы керек.</a:t>
                      </a:r>
                      <a:endParaRPr lang="ru-RU" sz="1300" b="0" dirty="0">
                        <a:solidFill>
                          <a:schemeClr val="tx1"/>
                        </a:solidFill>
                        <a:effectLst/>
                        <a:latin typeface="Calibri" panose="020F0502020204030204" pitchFamily="34" charset="0"/>
                        <a:cs typeface="Calibri" panose="020F0502020204030204" pitchFamily="34" charset="0"/>
                      </a:endParaRPr>
                    </a:p>
                    <a:p>
                      <a:pPr marL="342900" lvl="0" indent="-342900">
                        <a:lnSpc>
                          <a:spcPct val="100000"/>
                        </a:lnSpc>
                        <a:spcAft>
                          <a:spcPts val="0"/>
                        </a:spcAft>
                        <a:buSzPts val="1000"/>
                        <a:buFont typeface="Symbol"/>
                        <a:buChar char=""/>
                        <a:tabLst>
                          <a:tab pos="457200" algn="l"/>
                        </a:tabLst>
                      </a:pPr>
                      <a:r>
                        <a:rPr lang="ru-RU" sz="1300" b="0" dirty="0">
                          <a:solidFill>
                            <a:schemeClr val="tx1"/>
                          </a:solidFill>
                          <a:effectLst/>
                          <a:latin typeface="Calibri" panose="020F0502020204030204" pitchFamily="34" charset="0"/>
                          <a:cs typeface="Calibri" panose="020F0502020204030204" pitchFamily="34" charset="0"/>
                        </a:rPr>
                        <a:t>Оны </a:t>
                      </a:r>
                      <a:r>
                        <a:rPr lang="ru-RU" sz="1300" b="0" dirty="0" err="1">
                          <a:solidFill>
                            <a:schemeClr val="tx1"/>
                          </a:solidFill>
                          <a:effectLst/>
                          <a:latin typeface="Calibri" panose="020F0502020204030204" pitchFamily="34" charset="0"/>
                          <a:cs typeface="Calibri" panose="020F0502020204030204" pitchFamily="34" charset="0"/>
                        </a:rPr>
                        <a:t>қалай</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түсінесің</a:t>
                      </a:r>
                      <a:r>
                        <a:rPr lang="ru-RU" sz="1300" b="0" dirty="0">
                          <a:solidFill>
                            <a:schemeClr val="tx1"/>
                          </a:solidFill>
                          <a:effectLst/>
                          <a:latin typeface="Calibri" panose="020F0502020204030204" pitchFamily="34" charset="0"/>
                          <a:cs typeface="Calibri" panose="020F0502020204030204" pitchFamily="34" charset="0"/>
                        </a:rPr>
                        <a:t>?</a:t>
                      </a:r>
                    </a:p>
                    <a:p>
                      <a:pPr marL="342900" lvl="0" indent="-342900">
                        <a:lnSpc>
                          <a:spcPct val="100000"/>
                        </a:lnSpc>
                        <a:spcAft>
                          <a:spcPts val="0"/>
                        </a:spcAft>
                        <a:buSzPts val="1000"/>
                        <a:buFont typeface="Symbol"/>
                        <a:buChar char=""/>
                        <a:tabLst>
                          <a:tab pos="457200" algn="l"/>
                        </a:tabLst>
                      </a:pPr>
                      <a:r>
                        <a:rPr lang="ru-RU" sz="1300" b="0" dirty="0" err="1">
                          <a:solidFill>
                            <a:schemeClr val="tx1"/>
                          </a:solidFill>
                          <a:effectLst/>
                          <a:latin typeface="Calibri" panose="020F0502020204030204" pitchFamily="34" charset="0"/>
                          <a:cs typeface="Calibri" panose="020F0502020204030204" pitchFamily="34" charset="0"/>
                        </a:rPr>
                        <a:t>Мысалы</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ағасы</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інісіне</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інісі</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ағасына</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сыйластықпен</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жанашырлықпен</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қарау</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ерек</a:t>
                      </a:r>
                      <a:r>
                        <a:rPr lang="ru-RU" sz="1300" b="0" dirty="0">
                          <a:solidFill>
                            <a:schemeClr val="tx1"/>
                          </a:solidFill>
                          <a:effectLst/>
                          <a:latin typeface="Calibri" panose="020F0502020204030204" pitchFamily="34" charset="0"/>
                          <a:cs typeface="Calibri" panose="020F0502020204030204" pitchFamily="34" charset="0"/>
                        </a:rPr>
                        <a:t>.</a:t>
                      </a:r>
                    </a:p>
                    <a:p>
                      <a:pPr marL="342900" lvl="0" indent="-342900">
                        <a:lnSpc>
                          <a:spcPct val="100000"/>
                        </a:lnSpc>
                        <a:spcAft>
                          <a:spcPts val="0"/>
                        </a:spcAft>
                        <a:buSzPts val="1000"/>
                        <a:buFont typeface="Symbol"/>
                        <a:buChar char=""/>
                        <a:tabLst>
                          <a:tab pos="457200" algn="l"/>
                        </a:tabLst>
                      </a:pPr>
                      <a:r>
                        <a:rPr lang="ru-RU" sz="1300" b="0" dirty="0" err="1">
                          <a:solidFill>
                            <a:schemeClr val="tx1"/>
                          </a:solidFill>
                          <a:effectLst/>
                          <a:latin typeface="Calibri" panose="020F0502020204030204" pitchFamily="34" charset="0"/>
                          <a:cs typeface="Calibri" panose="020F0502020204030204" pitchFamily="34" charset="0"/>
                        </a:rPr>
                        <a:t>Кейбір</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отбасында</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апалы-сіңілі</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немесе</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апалы</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бауырлар</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көп</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ренжісіп</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бастары</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сыйыспайды</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ғой</a:t>
                      </a:r>
                      <a:r>
                        <a:rPr lang="ru-RU" sz="1300" b="0" dirty="0">
                          <a:solidFill>
                            <a:schemeClr val="tx1"/>
                          </a:solidFill>
                          <a:effectLst/>
                          <a:latin typeface="Calibri" panose="020F0502020204030204" pitchFamily="34" charset="0"/>
                          <a:cs typeface="Calibri" panose="020F0502020204030204" pitchFamily="34" charset="0"/>
                        </a:rPr>
                        <a:t>?</a:t>
                      </a:r>
                    </a:p>
                    <a:p>
                      <a:pPr marL="342900" lvl="0" indent="-342900">
                        <a:lnSpc>
                          <a:spcPct val="100000"/>
                        </a:lnSpc>
                        <a:spcAft>
                          <a:spcPts val="0"/>
                        </a:spcAft>
                        <a:buSzPts val="1000"/>
                        <a:buFont typeface="Symbol"/>
                        <a:buChar char=""/>
                        <a:tabLst>
                          <a:tab pos="457200" algn="l"/>
                        </a:tabLst>
                      </a:pPr>
                      <a:r>
                        <a:rPr lang="ru-RU" sz="1300" b="0" dirty="0" err="1">
                          <a:solidFill>
                            <a:schemeClr val="tx1"/>
                          </a:solidFill>
                          <a:effectLst/>
                          <a:latin typeface="Calibri" panose="020F0502020204030204" pitchFamily="34" charset="0"/>
                          <a:cs typeface="Calibri" panose="020F0502020204030204" pitchFamily="34" charset="0"/>
                        </a:rPr>
                        <a:t>Иә</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меніңше</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олар</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туыстық</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дегенді</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түсінбейді</a:t>
                      </a:r>
                      <a:r>
                        <a:rPr lang="ru-RU" sz="1300" b="0" dirty="0">
                          <a:solidFill>
                            <a:schemeClr val="tx1"/>
                          </a:solidFill>
                          <a:effectLst/>
                          <a:latin typeface="Calibri" panose="020F0502020204030204" pitchFamily="34" charset="0"/>
                          <a:cs typeface="Calibri" panose="020F0502020204030204" pitchFamily="34" charset="0"/>
                        </a:rPr>
                        <a:t>.</a:t>
                      </a:r>
                    </a:p>
                    <a:p>
                      <a:pPr marL="342900" lvl="0" indent="-342900">
                        <a:lnSpc>
                          <a:spcPct val="100000"/>
                        </a:lnSpc>
                        <a:spcAft>
                          <a:spcPts val="0"/>
                        </a:spcAft>
                        <a:buSzPts val="1000"/>
                        <a:buFont typeface="Symbol"/>
                        <a:buChar char=""/>
                        <a:tabLst>
                          <a:tab pos="457200" algn="l"/>
                        </a:tabLst>
                      </a:pPr>
                      <a:r>
                        <a:rPr lang="ru-RU" sz="1300" b="0" dirty="0" err="1">
                          <a:solidFill>
                            <a:schemeClr val="tx1"/>
                          </a:solidFill>
                          <a:effectLst/>
                          <a:latin typeface="Calibri" panose="020F0502020204030204" pitchFamily="34" charset="0"/>
                          <a:cs typeface="Calibri" panose="020F0502020204030204" pitchFamily="34" charset="0"/>
                        </a:rPr>
                        <a:t>Мүмкін</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олар</a:t>
                      </a:r>
                      <a:r>
                        <a:rPr lang="ru-RU" sz="1300" b="0" dirty="0">
                          <a:solidFill>
                            <a:schemeClr val="tx1"/>
                          </a:solidFill>
                          <a:effectLst/>
                          <a:latin typeface="Calibri" panose="020F0502020204030204" pitchFamily="34" charset="0"/>
                          <a:cs typeface="Calibri" panose="020F0502020204030204" pitchFamily="34" charset="0"/>
                        </a:rPr>
                        <a:t> бала </a:t>
                      </a:r>
                      <a:r>
                        <a:rPr lang="ru-RU" sz="1300" b="0" dirty="0" err="1">
                          <a:solidFill>
                            <a:schemeClr val="tx1"/>
                          </a:solidFill>
                          <a:effectLst/>
                          <a:latin typeface="Calibri" panose="020F0502020204030204" pitchFamily="34" charset="0"/>
                          <a:cs typeface="Calibri" panose="020F0502020204030204" pitchFamily="34" charset="0"/>
                        </a:rPr>
                        <a:t>болған</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соң</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солай</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істейтін</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шығар</a:t>
                      </a:r>
                      <a:r>
                        <a:rPr lang="ru-RU" sz="1300" b="0" dirty="0">
                          <a:solidFill>
                            <a:schemeClr val="tx1"/>
                          </a:solidFill>
                          <a:effectLst/>
                          <a:latin typeface="Calibri" panose="020F0502020204030204" pitchFamily="34" charset="0"/>
                          <a:cs typeface="Calibri" panose="020F0502020204030204" pitchFamily="34" charset="0"/>
                        </a:rPr>
                        <a:t>.</a:t>
                      </a:r>
                    </a:p>
                    <a:p>
                      <a:pPr marL="342900" lvl="0" indent="-342900">
                        <a:lnSpc>
                          <a:spcPct val="100000"/>
                        </a:lnSpc>
                        <a:spcAft>
                          <a:spcPts val="0"/>
                        </a:spcAft>
                        <a:buSzPts val="1000"/>
                        <a:buFont typeface="Symbol"/>
                        <a:buChar char=""/>
                        <a:tabLst>
                          <a:tab pos="457200" algn="l"/>
                        </a:tabLst>
                      </a:pPr>
                      <a:r>
                        <a:rPr lang="ru-RU" sz="1300" b="0" dirty="0" err="1">
                          <a:solidFill>
                            <a:schemeClr val="tx1"/>
                          </a:solidFill>
                          <a:effectLst/>
                          <a:latin typeface="Calibri" panose="020F0502020204030204" pitchFamily="34" charset="0"/>
                          <a:cs typeface="Calibri" panose="020F0502020204030204" pitchFamily="34" charset="0"/>
                        </a:rPr>
                        <a:t>Әйтсе</a:t>
                      </a:r>
                      <a:r>
                        <a:rPr lang="ru-RU" sz="1300" b="0" dirty="0">
                          <a:solidFill>
                            <a:schemeClr val="tx1"/>
                          </a:solidFill>
                          <a:effectLst/>
                          <a:latin typeface="Calibri" panose="020F0502020204030204" pitchFamily="34" charset="0"/>
                          <a:cs typeface="Calibri" panose="020F0502020204030204" pitchFamily="34" charset="0"/>
                        </a:rPr>
                        <a:t> де, </a:t>
                      </a:r>
                      <a:r>
                        <a:rPr lang="ru-RU" sz="1300" b="0" dirty="0" err="1">
                          <a:solidFill>
                            <a:schemeClr val="tx1"/>
                          </a:solidFill>
                          <a:effectLst/>
                          <a:latin typeface="Calibri" panose="020F0502020204030204" pitchFamily="34" charset="0"/>
                          <a:cs typeface="Calibri" panose="020F0502020204030204" pitchFamily="34" charset="0"/>
                        </a:rPr>
                        <a:t>бір</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үйдің</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балалары</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бірін</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бірі</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сыйлап</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жақсы</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көрулері</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керек</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бауырмал</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болулары</a:t>
                      </a:r>
                      <a:r>
                        <a:rPr lang="ru-RU" sz="1300" b="0" dirty="0">
                          <a:solidFill>
                            <a:schemeClr val="tx1"/>
                          </a:solidFill>
                          <a:effectLst/>
                          <a:latin typeface="Calibri" panose="020F0502020204030204" pitchFamily="34" charset="0"/>
                          <a:cs typeface="Calibri" panose="020F0502020204030204" pitchFamily="34" charset="0"/>
                        </a:rPr>
                        <a:t> </a:t>
                      </a:r>
                      <a:r>
                        <a:rPr lang="ru-RU" sz="1300" b="0" dirty="0" err="1">
                          <a:solidFill>
                            <a:schemeClr val="tx1"/>
                          </a:solidFill>
                          <a:effectLst/>
                          <a:latin typeface="Calibri" panose="020F0502020204030204" pitchFamily="34" charset="0"/>
                          <a:cs typeface="Calibri" panose="020F0502020204030204" pitchFamily="34" charset="0"/>
                        </a:rPr>
                        <a:t>керек</a:t>
                      </a:r>
                      <a:r>
                        <a:rPr lang="ru-RU" sz="1300" b="0" dirty="0" smtClean="0">
                          <a:solidFill>
                            <a:schemeClr val="tx1"/>
                          </a:solidFill>
                          <a:effectLst/>
                          <a:latin typeface="Calibri" panose="020F0502020204030204" pitchFamily="34" charset="0"/>
                          <a:cs typeface="Calibri" panose="020F0502020204030204" pitchFamily="34" charset="0"/>
                        </a:rPr>
                        <a:t>.</a:t>
                      </a:r>
                      <a:r>
                        <a:rPr lang="kk-KZ" sz="1300" b="0" dirty="0">
                          <a:solidFill>
                            <a:schemeClr val="tx1"/>
                          </a:solidFill>
                          <a:effectLst/>
                          <a:latin typeface="Calibri" panose="020F0502020204030204" pitchFamily="34" charset="0"/>
                          <a:cs typeface="Calibri" panose="020F0502020204030204" pitchFamily="34" charset="0"/>
                        </a:rPr>
                        <a:t> </a:t>
                      </a:r>
                      <a:endParaRPr lang="ru-RU" sz="13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kk-KZ" sz="1300" b="0" dirty="0">
                          <a:solidFill>
                            <a:schemeClr val="tx1"/>
                          </a:solidFill>
                          <a:effectLst/>
                          <a:latin typeface="Calibri" panose="020F0502020204030204" pitchFamily="34" charset="0"/>
                          <a:cs typeface="Calibri" panose="020F0502020204030204" pitchFamily="34" charset="0"/>
                        </a:rPr>
                        <a:t> Диалогті пайдалана отырып, өзара сөйлеседі.</a:t>
                      </a:r>
                      <a:endParaRPr lang="ru-RU" sz="13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kk-KZ" sz="1300" b="0" dirty="0">
                          <a:solidFill>
                            <a:schemeClr val="tx1"/>
                          </a:solidFill>
                          <a:effectLst/>
                          <a:latin typeface="Calibri" panose="020F0502020204030204" pitchFamily="34" charset="0"/>
                          <a:cs typeface="Calibri" panose="020F0502020204030204" pitchFamily="34" charset="0"/>
                        </a:rPr>
                        <a:t>Мұғалімнің  </a:t>
                      </a:r>
                      <a:r>
                        <a:rPr lang="kk-KZ" sz="1300" b="0" dirty="0" smtClean="0">
                          <a:solidFill>
                            <a:schemeClr val="tx1"/>
                          </a:solidFill>
                          <a:effectLst/>
                          <a:latin typeface="Calibri" panose="020F0502020204030204" pitchFamily="34" charset="0"/>
                          <a:cs typeface="Calibri" panose="020F0502020204030204" pitchFamily="34" charset="0"/>
                        </a:rPr>
                        <a:t>бағалауы </a:t>
                      </a:r>
                      <a:r>
                        <a:rPr lang="kk-KZ" sz="1300" b="0" dirty="0">
                          <a:solidFill>
                            <a:schemeClr val="tx1"/>
                          </a:solidFill>
                          <a:effectLst/>
                          <a:latin typeface="Calibri" panose="020F0502020204030204" pitchFamily="34" charset="0"/>
                          <a:cs typeface="Calibri" panose="020F0502020204030204" pitchFamily="34" charset="0"/>
                        </a:rPr>
                        <a:t>жүзеге асады.</a:t>
                      </a:r>
                      <a:endParaRPr lang="ru-RU" sz="1300" b="0" dirty="0">
                        <a:solidFill>
                          <a:schemeClr val="tx1"/>
                        </a:solidFill>
                        <a:effectLst/>
                        <a:latin typeface="Calibri" panose="020F0502020204030204" pitchFamily="34" charset="0"/>
                        <a:cs typeface="Calibri" panose="020F0502020204030204" pitchFamily="34" charset="0"/>
                      </a:endParaRPr>
                    </a:p>
                    <a:p>
                      <a:pPr>
                        <a:lnSpc>
                          <a:spcPct val="100000"/>
                        </a:lnSpc>
                        <a:spcAft>
                          <a:spcPts val="0"/>
                        </a:spcAft>
                      </a:pPr>
                      <a:r>
                        <a:rPr lang="kk-KZ" sz="1300" b="0" dirty="0">
                          <a:solidFill>
                            <a:schemeClr val="tx1"/>
                          </a:solidFill>
                          <a:effectLst/>
                          <a:latin typeface="Calibri" panose="020F0502020204030204" pitchFamily="34" charset="0"/>
                          <a:cs typeface="Calibri" panose="020F0502020204030204" pitchFamily="34" charset="0"/>
                        </a:rPr>
                        <a:t> </a:t>
                      </a:r>
                      <a:endParaRPr lang="ru-RU" sz="13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kk-KZ" sz="1300" b="0" dirty="0">
                          <a:solidFill>
                            <a:schemeClr val="tx1"/>
                          </a:solidFill>
                          <a:effectLst/>
                          <a:latin typeface="Calibri" panose="020F0502020204030204" pitchFamily="34" charset="0"/>
                          <a:cs typeface="Calibri" panose="020F0502020204030204" pitchFamily="34" charset="0"/>
                        </a:rPr>
                        <a:t> </a:t>
                      </a:r>
                      <a:endParaRPr lang="ru-RU" sz="13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50356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rot="20854733">
            <a:off x="1104370" y="1445085"/>
            <a:ext cx="6302674" cy="941796"/>
          </a:xfrm>
          <a:prstGeom prst="rect">
            <a:avLst/>
          </a:prstGeom>
        </p:spPr>
        <p:txBody>
          <a:bodyPr wrap="square">
            <a:spAutoFit/>
          </a:bodyPr>
          <a:lstStyle/>
          <a:p>
            <a:pPr lvl="0">
              <a:lnSpc>
                <a:spcPct val="115000"/>
              </a:lnSpc>
            </a:pPr>
            <a:r>
              <a:rPr lang="kk-KZ" sz="4800" b="1" i="1" dirty="0">
                <a:solidFill>
                  <a:prstClr val="black"/>
                </a:solidFill>
                <a:latin typeface="Calibri" panose="020F0502020204030204" pitchFamily="34" charset="0"/>
                <a:ea typeface="Calibri"/>
                <a:cs typeface="Calibri" panose="020F0502020204030204" pitchFamily="34" charset="0"/>
              </a:rPr>
              <a:t>Сау болыңыздар!</a:t>
            </a:r>
            <a:endParaRPr lang="ru-RU" sz="4800" b="1" i="1" dirty="0">
              <a:solidFill>
                <a:prstClr val="black"/>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21629089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TotalTime>
  <Words>136</Words>
  <Application>Microsoft Office PowerPoint</Application>
  <PresentationFormat>Экран (4:3)</PresentationFormat>
  <Paragraphs>94</Paragraphs>
  <Slides>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cp:revision>
  <dcterms:created xsi:type="dcterms:W3CDTF">2020-12-16T06:11:13Z</dcterms:created>
  <dcterms:modified xsi:type="dcterms:W3CDTF">2020-12-18T15:13:24Z</dcterms:modified>
</cp:coreProperties>
</file>