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1115616" y="1"/>
            <a:ext cx="8028384" cy="369332"/>
          </a:xfrm>
          <a:prstGeom prst="rect">
            <a:avLst/>
          </a:prstGeom>
        </p:spPr>
        <p:txBody>
          <a:bodyPr wrap="square">
            <a:spAutoFit/>
          </a:bodyPr>
          <a:lstStyle/>
          <a:p>
            <a:pPr lvl="0"/>
            <a:r>
              <a:rPr lang="ru-RU" b="1" dirty="0" err="1">
                <a:solidFill>
                  <a:schemeClr val="bg1"/>
                </a:solidFill>
                <a:latin typeface="Calibri" panose="020F0502020204030204" pitchFamily="34" charset="0"/>
                <a:cs typeface="Calibri" panose="020F0502020204030204" pitchFamily="34" charset="0"/>
              </a:rPr>
              <a:t>Орыс</a:t>
            </a:r>
            <a:r>
              <a:rPr lang="ru-RU" b="1" dirty="0">
                <a:solidFill>
                  <a:schemeClr val="bg1"/>
                </a:solidFill>
                <a:latin typeface="Calibri" panose="020F0502020204030204" pitchFamily="34" charset="0"/>
                <a:cs typeface="Calibri" panose="020F0502020204030204" pitchFamily="34" charset="0"/>
              </a:rPr>
              <a:t> </a:t>
            </a:r>
            <a:r>
              <a:rPr lang="ru-RU" b="1" dirty="0" err="1">
                <a:solidFill>
                  <a:schemeClr val="bg1"/>
                </a:solidFill>
                <a:latin typeface="Calibri" panose="020F0502020204030204" pitchFamily="34" charset="0"/>
                <a:cs typeface="Calibri" panose="020F0502020204030204" pitchFamily="34" charset="0"/>
              </a:rPr>
              <a:t>сыныптарына</a:t>
            </a:r>
            <a:r>
              <a:rPr lang="ru-RU" b="1" dirty="0">
                <a:solidFill>
                  <a:schemeClr val="bg1"/>
                </a:solidFill>
                <a:latin typeface="Calibri" panose="020F0502020204030204" pitchFamily="34" charset="0"/>
                <a:cs typeface="Calibri" panose="020F0502020204030204" pitchFamily="34" charset="0"/>
              </a:rPr>
              <a:t> </a:t>
            </a:r>
            <a:r>
              <a:rPr lang="ru-RU" b="1" dirty="0" err="1">
                <a:solidFill>
                  <a:schemeClr val="bg1"/>
                </a:solidFill>
                <a:latin typeface="Calibri" panose="020F0502020204030204" pitchFamily="34" charset="0"/>
                <a:cs typeface="Calibri" panose="020F0502020204030204" pitchFamily="34" charset="0"/>
              </a:rPr>
              <a:t>арналған</a:t>
            </a:r>
            <a:r>
              <a:rPr lang="ru-RU" b="1" dirty="0">
                <a:solidFill>
                  <a:schemeClr val="bg1"/>
                </a:solidFill>
                <a:latin typeface="Calibri" panose="020F0502020204030204" pitchFamily="34" charset="0"/>
                <a:cs typeface="Calibri" panose="020F0502020204030204" pitchFamily="34" charset="0"/>
              </a:rPr>
              <a:t> </a:t>
            </a:r>
            <a:r>
              <a:rPr lang="ru-RU" b="1" dirty="0" err="1">
                <a:solidFill>
                  <a:schemeClr val="bg1"/>
                </a:solidFill>
                <a:latin typeface="Calibri" panose="020F0502020204030204" pitchFamily="34" charset="0"/>
                <a:cs typeface="Calibri" panose="020F0502020204030204" pitchFamily="34" charset="0"/>
              </a:rPr>
              <a:t>қазақ</a:t>
            </a:r>
            <a:r>
              <a:rPr lang="ru-RU" b="1" dirty="0">
                <a:solidFill>
                  <a:schemeClr val="bg1"/>
                </a:solidFill>
                <a:latin typeface="Calibri" panose="020F0502020204030204" pitchFamily="34" charset="0"/>
                <a:cs typeface="Calibri" panose="020F0502020204030204" pitchFamily="34" charset="0"/>
              </a:rPr>
              <a:t> </a:t>
            </a:r>
            <a:r>
              <a:rPr lang="ru-RU" b="1" dirty="0" err="1">
                <a:solidFill>
                  <a:schemeClr val="bg1"/>
                </a:solidFill>
                <a:latin typeface="Calibri" panose="020F0502020204030204" pitchFamily="34" charset="0"/>
                <a:cs typeface="Calibri" panose="020F0502020204030204" pitchFamily="34" charset="0"/>
              </a:rPr>
              <a:t>тілі</a:t>
            </a:r>
            <a:r>
              <a:rPr lang="ru-RU" b="1" dirty="0">
                <a:solidFill>
                  <a:schemeClr val="bg1"/>
                </a:solidFill>
                <a:latin typeface="Calibri" panose="020F0502020204030204" pitchFamily="34" charset="0"/>
                <a:cs typeface="Calibri" panose="020F0502020204030204" pitchFamily="34" charset="0"/>
              </a:rPr>
              <a:t> мен </a:t>
            </a:r>
            <a:r>
              <a:rPr lang="ru-RU" b="1" dirty="0" err="1">
                <a:solidFill>
                  <a:schemeClr val="bg1"/>
                </a:solidFill>
                <a:latin typeface="Calibri" panose="020F0502020204030204" pitchFamily="34" charset="0"/>
                <a:cs typeface="Calibri" panose="020F0502020204030204" pitchFamily="34" charset="0"/>
              </a:rPr>
              <a:t>әдебиеті</a:t>
            </a:r>
            <a:r>
              <a:rPr lang="ru-RU" b="1" dirty="0">
                <a:solidFill>
                  <a:schemeClr val="bg1"/>
                </a:solidFill>
                <a:latin typeface="Calibri" panose="020F0502020204030204" pitchFamily="34" charset="0"/>
                <a:cs typeface="Calibri" panose="020F0502020204030204" pitchFamily="34" charset="0"/>
              </a:rPr>
              <a:t> 5-сынып</a:t>
            </a:r>
            <a:endParaRPr lang="ru-RU" b="1" dirty="0">
              <a:solidFill>
                <a:schemeClr val="bg1"/>
              </a:solidFill>
              <a:latin typeface="Calibri" panose="020F0502020204030204" pitchFamily="34" charset="0"/>
              <a:cs typeface="Calibri" panose="020F0502020204030204" pitchFamily="34" charset="0"/>
            </a:endParaRPr>
          </a:p>
        </p:txBody>
      </p:sp>
      <p:sp>
        <p:nvSpPr>
          <p:cNvPr id="4" name="Прямоугольник 3"/>
          <p:cNvSpPr/>
          <p:nvPr/>
        </p:nvSpPr>
        <p:spPr>
          <a:xfrm>
            <a:off x="539552" y="1268760"/>
            <a:ext cx="8424936" cy="1446550"/>
          </a:xfrm>
          <a:prstGeom prst="rect">
            <a:avLst/>
          </a:prstGeom>
        </p:spPr>
        <p:txBody>
          <a:bodyPr wrap="square">
            <a:spAutoFit/>
          </a:bodyPr>
          <a:lstStyle/>
          <a:p>
            <a:r>
              <a:rPr lang="kk-KZ" sz="4400" b="1" i="1" dirty="0">
                <a:solidFill>
                  <a:schemeClr val="bg1"/>
                </a:solidFill>
              </a:rPr>
              <a:t>Менің Тәуелсіз Қазақстаным </a:t>
            </a:r>
            <a:r>
              <a:rPr lang="kk-KZ" sz="4400" i="1" dirty="0">
                <a:solidFill>
                  <a:schemeClr val="bg1"/>
                </a:solidFill>
              </a:rPr>
              <a:t>(қайталау)</a:t>
            </a:r>
            <a:endParaRPr lang="ru-RU" sz="4400" i="1" dirty="0">
              <a:solidFill>
                <a:schemeClr val="bg1"/>
              </a:solidFill>
            </a:endParaRPr>
          </a:p>
        </p:txBody>
      </p:sp>
    </p:spTree>
    <p:extLst>
      <p:ext uri="{BB962C8B-B14F-4D97-AF65-F5344CB8AC3E}">
        <p14:creationId xmlns:p14="http://schemas.microsoft.com/office/powerpoint/2010/main" val="264004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086" y="4869160"/>
            <a:ext cx="2226218" cy="166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979712" y="2204864"/>
            <a:ext cx="5328592" cy="1200329"/>
          </a:xfrm>
          <a:prstGeom prst="rect">
            <a:avLst/>
          </a:prstGeom>
        </p:spPr>
        <p:txBody>
          <a:bodyPr wrap="square">
            <a:spAutoFit/>
          </a:bodyPr>
          <a:lstStyle/>
          <a:p>
            <a:r>
              <a:rPr lang="kk-KZ" sz="2400" b="1" dirty="0"/>
              <a:t>Сабақтың  мақсаты:</a:t>
            </a:r>
            <a:r>
              <a:rPr lang="kk-KZ" sz="2400" dirty="0"/>
              <a:t> 5.2.5.1. Берілген сұрақты дұрыс түсініп, лайықты жауап беру, шағын диалогке қатысу.</a:t>
            </a:r>
            <a:endParaRPr lang="ru-RU" sz="2400" dirty="0"/>
          </a:p>
        </p:txBody>
      </p:sp>
    </p:spTree>
    <p:extLst>
      <p:ext uri="{BB962C8B-B14F-4D97-AF65-F5344CB8AC3E}">
        <p14:creationId xmlns:p14="http://schemas.microsoft.com/office/powerpoint/2010/main" val="65911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95845203"/>
              </p:ext>
            </p:extLst>
          </p:nvPr>
        </p:nvGraphicFramePr>
        <p:xfrm>
          <a:off x="179511" y="116632"/>
          <a:ext cx="8784978" cy="6200793"/>
        </p:xfrm>
        <a:graphic>
          <a:graphicData uri="http://schemas.openxmlformats.org/drawingml/2006/table">
            <a:tbl>
              <a:tblPr firstRow="1" firstCol="1" bandRow="1">
                <a:tableStyleId>{5C22544A-7EE6-4342-B048-85BDC9FD1C3A}</a:tableStyleId>
              </a:tblPr>
              <a:tblGrid>
                <a:gridCol w="1152129"/>
                <a:gridCol w="3960440"/>
                <a:gridCol w="1368152"/>
                <a:gridCol w="1224136"/>
                <a:gridCol w="1080121"/>
              </a:tblGrid>
              <a:tr h="360040">
                <a:tc>
                  <a:txBody>
                    <a:bodyPr/>
                    <a:lstStyle/>
                    <a:p>
                      <a:pPr>
                        <a:lnSpc>
                          <a:spcPct val="115000"/>
                        </a:lnSpc>
                        <a:spcAft>
                          <a:spcPts val="0"/>
                        </a:spcAft>
                      </a:pPr>
                      <a:r>
                        <a:rPr lang="kk-KZ" sz="1200" dirty="0">
                          <a:effectLst/>
                        </a:rPr>
                        <a:t>Сабақтың  кезеңі/уақыт</a:t>
                      </a:r>
                      <a:endParaRPr lang="ru-RU" sz="1200" dirty="0">
                        <a:effectLst/>
                        <a:latin typeface="Calibri"/>
                        <a:ea typeface="Calibri"/>
                        <a:cs typeface="Times New Roman"/>
                      </a:endParaRPr>
                    </a:p>
                  </a:txBody>
                  <a:tcPr marL="50701" marR="50701" marT="0" marB="0">
                    <a:solidFill>
                      <a:schemeClr val="accent5">
                        <a:lumMod val="75000"/>
                      </a:schemeClr>
                    </a:solidFill>
                  </a:tcPr>
                </a:tc>
                <a:tc>
                  <a:txBody>
                    <a:bodyPr/>
                    <a:lstStyle/>
                    <a:p>
                      <a:pPr>
                        <a:lnSpc>
                          <a:spcPct val="115000"/>
                        </a:lnSpc>
                        <a:spcAft>
                          <a:spcPts val="0"/>
                        </a:spcAft>
                      </a:pPr>
                      <a:r>
                        <a:rPr lang="kk-KZ" sz="1200" dirty="0">
                          <a:effectLst/>
                        </a:rPr>
                        <a:t>Педагогтің әрекеті</a:t>
                      </a:r>
                      <a:endParaRPr lang="ru-RU" sz="1200" dirty="0">
                        <a:effectLst/>
                        <a:latin typeface="Calibri"/>
                        <a:ea typeface="Calibri"/>
                        <a:cs typeface="Times New Roman"/>
                      </a:endParaRPr>
                    </a:p>
                  </a:txBody>
                  <a:tcPr marL="50701" marR="50701" marT="0" marB="0">
                    <a:solidFill>
                      <a:schemeClr val="accent5">
                        <a:lumMod val="75000"/>
                      </a:schemeClr>
                    </a:solidFill>
                  </a:tcPr>
                </a:tc>
                <a:tc>
                  <a:txBody>
                    <a:bodyPr/>
                    <a:lstStyle/>
                    <a:p>
                      <a:pPr>
                        <a:lnSpc>
                          <a:spcPct val="115000"/>
                        </a:lnSpc>
                        <a:spcAft>
                          <a:spcPts val="0"/>
                        </a:spcAft>
                      </a:pPr>
                      <a:r>
                        <a:rPr lang="kk-KZ" sz="1200">
                          <a:effectLst/>
                        </a:rPr>
                        <a:t>Оқушының  әрекеті</a:t>
                      </a:r>
                      <a:endParaRPr lang="ru-RU" sz="1200">
                        <a:effectLst/>
                        <a:latin typeface="Calibri"/>
                        <a:ea typeface="Calibri"/>
                        <a:cs typeface="Times New Roman"/>
                      </a:endParaRPr>
                    </a:p>
                  </a:txBody>
                  <a:tcPr marL="50701" marR="50701" marT="0" marB="0">
                    <a:solidFill>
                      <a:schemeClr val="accent5">
                        <a:lumMod val="75000"/>
                      </a:schemeClr>
                    </a:solidFill>
                  </a:tcPr>
                </a:tc>
                <a:tc>
                  <a:txBody>
                    <a:bodyPr/>
                    <a:lstStyle/>
                    <a:p>
                      <a:pPr>
                        <a:lnSpc>
                          <a:spcPct val="115000"/>
                        </a:lnSpc>
                        <a:spcAft>
                          <a:spcPts val="0"/>
                        </a:spcAft>
                      </a:pPr>
                      <a:r>
                        <a:rPr lang="kk-KZ" sz="1200">
                          <a:effectLst/>
                        </a:rPr>
                        <a:t>Бағалау</a:t>
                      </a:r>
                      <a:endParaRPr lang="ru-RU" sz="1200">
                        <a:effectLst/>
                        <a:latin typeface="Calibri"/>
                        <a:ea typeface="Calibri"/>
                        <a:cs typeface="Times New Roman"/>
                      </a:endParaRPr>
                    </a:p>
                  </a:txBody>
                  <a:tcPr marL="50701" marR="50701" marT="0" marB="0">
                    <a:solidFill>
                      <a:schemeClr val="accent5">
                        <a:lumMod val="75000"/>
                      </a:schemeClr>
                    </a:solidFill>
                  </a:tcPr>
                </a:tc>
                <a:tc>
                  <a:txBody>
                    <a:bodyPr/>
                    <a:lstStyle/>
                    <a:p>
                      <a:pPr>
                        <a:lnSpc>
                          <a:spcPct val="115000"/>
                        </a:lnSpc>
                        <a:spcAft>
                          <a:spcPts val="0"/>
                        </a:spcAft>
                      </a:pPr>
                      <a:r>
                        <a:rPr lang="kk-KZ" sz="1200">
                          <a:effectLst/>
                        </a:rPr>
                        <a:t>Ресурстар</a:t>
                      </a:r>
                      <a:endParaRPr lang="ru-RU" sz="1200">
                        <a:effectLst/>
                        <a:latin typeface="Calibri"/>
                        <a:ea typeface="Calibri"/>
                        <a:cs typeface="Times New Roman"/>
                      </a:endParaRPr>
                    </a:p>
                  </a:txBody>
                  <a:tcPr marL="50701" marR="50701" marT="0" marB="0">
                    <a:solidFill>
                      <a:schemeClr val="accent5">
                        <a:lumMod val="75000"/>
                      </a:schemeClr>
                    </a:solidFill>
                  </a:tcPr>
                </a:tc>
              </a:tr>
              <a:tr h="5792488">
                <a:tc>
                  <a:txBody>
                    <a:bodyPr/>
                    <a:lstStyle/>
                    <a:p>
                      <a:pPr>
                        <a:lnSpc>
                          <a:spcPct val="115000"/>
                        </a:lnSpc>
                        <a:spcAft>
                          <a:spcPts val="0"/>
                        </a:spcAft>
                      </a:pPr>
                      <a:r>
                        <a:rPr lang="kk-KZ" sz="1200" dirty="0">
                          <a:effectLst/>
                        </a:rPr>
                        <a:t>Сабақтың  басы</a:t>
                      </a:r>
                      <a:endParaRPr lang="ru-RU" sz="1200" dirty="0">
                        <a:effectLst/>
                        <a:latin typeface="Calibri"/>
                        <a:ea typeface="Calibri"/>
                        <a:cs typeface="Times New Roman"/>
                      </a:endParaRPr>
                    </a:p>
                  </a:txBody>
                  <a:tcPr marL="50701" marR="50701" marT="0" marB="0">
                    <a:solidFill>
                      <a:schemeClr val="accent5">
                        <a:lumMod val="75000"/>
                      </a:schemeClr>
                    </a:solidFill>
                  </a:tcPr>
                </a:tc>
                <a:tc>
                  <a:txBody>
                    <a:bodyPr/>
                    <a:lstStyle/>
                    <a:p>
                      <a:pPr>
                        <a:spcAft>
                          <a:spcPts val="750"/>
                        </a:spcAft>
                      </a:pPr>
                      <a:r>
                        <a:rPr lang="kk-KZ" sz="1200" b="1" dirty="0">
                          <a:effectLst/>
                        </a:rPr>
                        <a:t>«Ой қозғау» </a:t>
                      </a:r>
                      <a:r>
                        <a:rPr lang="kk-KZ" sz="1200" b="1" dirty="0" smtClean="0">
                          <a:effectLst/>
                        </a:rPr>
                        <a:t>әдісі</a:t>
                      </a:r>
                      <a:endParaRPr lang="ru-RU" sz="1200" b="1" dirty="0">
                        <a:effectLst/>
                      </a:endParaRPr>
                    </a:p>
                    <a:p>
                      <a:pPr marL="342900" lvl="0" indent="-342900">
                        <a:spcAft>
                          <a:spcPts val="750"/>
                        </a:spcAft>
                        <a:buSzPts val="1000"/>
                        <a:buFont typeface="Symbol"/>
                        <a:buChar char=""/>
                        <a:tabLst>
                          <a:tab pos="457200" algn="l"/>
                        </a:tabLst>
                      </a:pPr>
                      <a:r>
                        <a:rPr lang="kk-KZ" sz="1200" dirty="0">
                          <a:effectLst/>
                        </a:rPr>
                        <a:t>Мына суретте қандай қала бейнеленген? </a:t>
                      </a:r>
                      <a:endParaRPr lang="kk-KZ" sz="1200" dirty="0" smtClean="0">
                        <a:effectLst/>
                      </a:endParaRPr>
                    </a:p>
                    <a:p>
                      <a:pPr marL="342900" lvl="0" indent="-342900">
                        <a:spcAft>
                          <a:spcPts val="750"/>
                        </a:spcAft>
                        <a:buSzPts val="1000"/>
                        <a:buFont typeface="Symbol"/>
                        <a:buChar char=""/>
                        <a:tabLst>
                          <a:tab pos="457200" algn="l"/>
                        </a:tabLst>
                      </a:pPr>
                      <a:endParaRPr lang="kk-KZ" sz="1200" dirty="0" smtClean="0">
                        <a:effectLst/>
                      </a:endParaRPr>
                    </a:p>
                    <a:p>
                      <a:pPr marL="342900" lvl="0" indent="-342900">
                        <a:spcAft>
                          <a:spcPts val="750"/>
                        </a:spcAft>
                        <a:buSzPts val="1000"/>
                        <a:buFont typeface="Symbol"/>
                        <a:buChar char=""/>
                        <a:tabLst>
                          <a:tab pos="457200" algn="l"/>
                        </a:tabLst>
                      </a:pPr>
                      <a:endParaRPr lang="kk-KZ" sz="1200" dirty="0" smtClean="0">
                        <a:effectLst/>
                      </a:endParaRPr>
                    </a:p>
                    <a:p>
                      <a:pPr marL="0" lvl="0" indent="0">
                        <a:spcAft>
                          <a:spcPts val="750"/>
                        </a:spcAft>
                        <a:buSzPts val="1000"/>
                        <a:buFont typeface="Symbol"/>
                        <a:buNone/>
                        <a:tabLst>
                          <a:tab pos="457200" algn="l"/>
                        </a:tabLst>
                      </a:pPr>
                      <a:r>
                        <a:rPr lang="kk-KZ" sz="1200" dirty="0" smtClean="0">
                          <a:effectLst/>
                        </a:rPr>
                        <a:t/>
                      </a:r>
                      <a:br>
                        <a:rPr lang="kk-KZ" sz="1200" dirty="0" smtClean="0">
                          <a:effectLst/>
                        </a:rPr>
                      </a:br>
                      <a:endParaRPr lang="ru-RU" sz="1200" dirty="0">
                        <a:effectLst/>
                      </a:endParaRPr>
                    </a:p>
                    <a:p>
                      <a:pPr marL="342900" lvl="0" indent="-342900">
                        <a:spcAft>
                          <a:spcPts val="750"/>
                        </a:spcAft>
                        <a:buSzPts val="1000"/>
                        <a:buFont typeface="Symbol"/>
                        <a:buChar char=""/>
                        <a:tabLst>
                          <a:tab pos="457200" algn="l"/>
                        </a:tabLst>
                      </a:pPr>
                      <a:r>
                        <a:rPr lang="kk-KZ" sz="1200" dirty="0">
                          <a:effectLst/>
                        </a:rPr>
                        <a:t>ҚР қандай мемлекет? </a:t>
                      </a:r>
                      <a:endParaRPr lang="ru-RU" sz="1200" dirty="0">
                        <a:effectLst/>
                      </a:endParaRPr>
                    </a:p>
                    <a:p>
                      <a:pPr marL="342900" lvl="0" indent="-342900">
                        <a:spcAft>
                          <a:spcPts val="750"/>
                        </a:spcAft>
                        <a:buSzPts val="1000"/>
                        <a:buFont typeface="Symbol"/>
                        <a:buChar char=""/>
                        <a:tabLst>
                          <a:tab pos="457200" algn="l"/>
                        </a:tabLst>
                      </a:pPr>
                      <a:r>
                        <a:rPr lang="kk-KZ" sz="1200" dirty="0">
                          <a:effectLst/>
                        </a:rPr>
                        <a:t>ҚР Президенті кім</a:t>
                      </a:r>
                      <a:r>
                        <a:rPr lang="kk-KZ" sz="1200" dirty="0" smtClean="0">
                          <a:effectLst/>
                        </a:rPr>
                        <a:t>?</a:t>
                      </a:r>
                      <a:endParaRPr lang="ru-RU" sz="1200" dirty="0">
                        <a:effectLst/>
                      </a:endParaRPr>
                    </a:p>
                    <a:p>
                      <a:pPr>
                        <a:lnSpc>
                          <a:spcPct val="115000"/>
                        </a:lnSpc>
                        <a:spcAft>
                          <a:spcPts val="0"/>
                        </a:spcAft>
                      </a:pPr>
                      <a:r>
                        <a:rPr lang="kk-KZ" sz="1200" b="1" dirty="0" smtClean="0">
                          <a:effectLst/>
                        </a:rPr>
                        <a:t>Жазылым</a:t>
                      </a:r>
                      <a:r>
                        <a:rPr lang="kk-KZ" sz="1200" dirty="0" smtClean="0">
                          <a:effectLst/>
                        </a:rPr>
                        <a:t>.</a:t>
                      </a:r>
                      <a:r>
                        <a:rPr lang="ru-RU" sz="1200" dirty="0" smtClean="0">
                          <a:effectLst/>
                        </a:rPr>
                        <a:t/>
                      </a:r>
                      <a:br>
                        <a:rPr lang="ru-RU" sz="1200" dirty="0" smtClean="0">
                          <a:effectLst/>
                        </a:rPr>
                      </a:br>
                      <a:r>
                        <a:rPr lang="kk-KZ" sz="1200" dirty="0" smtClean="0">
                          <a:effectLst/>
                        </a:rPr>
                        <a:t>1-тапсырма </a:t>
                      </a:r>
                      <a:r>
                        <a:rPr lang="kk-KZ" sz="1200" dirty="0">
                          <a:effectLst/>
                        </a:rPr>
                        <a:t>	</a:t>
                      </a:r>
                      <a:r>
                        <a:rPr lang="kk-KZ" sz="1200" b="1" dirty="0">
                          <a:effectLst/>
                        </a:rPr>
                        <a:t>«Сөздік кестесі» әдісі</a:t>
                      </a:r>
                      <a:endParaRPr lang="ru-RU" sz="1200" b="1" dirty="0">
                        <a:effectLst/>
                      </a:endParaRPr>
                    </a:p>
                    <a:p>
                      <a:pPr>
                        <a:lnSpc>
                          <a:spcPct val="115000"/>
                        </a:lnSpc>
                        <a:spcAft>
                          <a:spcPts val="0"/>
                        </a:spcAft>
                        <a:tabLst>
                          <a:tab pos="1109345" algn="ctr"/>
                        </a:tabLs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latin typeface="Calibri"/>
                        <a:ea typeface="Calibri"/>
                        <a:cs typeface="Times New Roman"/>
                      </a:endParaRPr>
                    </a:p>
                  </a:txBody>
                  <a:tcPr marL="50701" marR="50701" marT="0" marB="0">
                    <a:solidFill>
                      <a:schemeClr val="accent5">
                        <a:lumMod val="60000"/>
                        <a:lumOff val="40000"/>
                      </a:schemeClr>
                    </a:solidFill>
                  </a:tcPr>
                </a:tc>
                <a:tc>
                  <a:txBody>
                    <a:bodyPr/>
                    <a:lstStyle/>
                    <a:p>
                      <a:pPr>
                        <a:lnSpc>
                          <a:spcPct val="115000"/>
                        </a:lnSpc>
                        <a:spcAft>
                          <a:spcPts val="0"/>
                        </a:spcAft>
                      </a:pPr>
                      <a:r>
                        <a:rPr lang="kk-KZ" sz="1200" dirty="0">
                          <a:effectLst/>
                        </a:rPr>
                        <a:t>Сұрақтарға жауап береді.</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Кестедегі берілген сөздерге сөз тіркесін құрайды, мағынасын жазады.</a:t>
                      </a:r>
                      <a:endParaRPr lang="ru-RU" sz="1200" dirty="0">
                        <a:effectLst/>
                        <a:latin typeface="Calibri"/>
                        <a:ea typeface="Calibri"/>
                        <a:cs typeface="Times New Roman"/>
                      </a:endParaRPr>
                    </a:p>
                  </a:txBody>
                  <a:tcPr marL="50701" marR="50701" marT="0" marB="0">
                    <a:solidFill>
                      <a:schemeClr val="accent5">
                        <a:lumMod val="60000"/>
                        <a:lumOff val="40000"/>
                      </a:schemeClr>
                    </a:solidFill>
                  </a:tcPr>
                </a:tc>
                <a:tc>
                  <a:txBody>
                    <a:bodyPr/>
                    <a:lstStyle/>
                    <a:p>
                      <a:pPr>
                        <a:lnSpc>
                          <a:spcPct val="115000"/>
                        </a:lnSpc>
                        <a:spcAft>
                          <a:spcPts val="0"/>
                        </a:spcAft>
                      </a:pPr>
                      <a:r>
                        <a:rPr lang="kk-KZ" sz="1200" dirty="0">
                          <a:effectLst/>
                        </a:rPr>
                        <a:t>Мұғалім  оқушылардың  жауабына  қарай  бағалайды.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smtClean="0">
                          <a:effectLst/>
                        </a:rPr>
                        <a:t>Мұғалімнің</a:t>
                      </a:r>
                      <a:r>
                        <a:rPr lang="kk-KZ" sz="1200" baseline="0" dirty="0" smtClean="0">
                          <a:effectLst/>
                        </a:rPr>
                        <a:t> </a:t>
                      </a:r>
                      <a:r>
                        <a:rPr lang="kk-KZ" sz="1200" dirty="0" smtClean="0">
                          <a:effectLst/>
                        </a:rPr>
                        <a:t>бағалауы </a:t>
                      </a:r>
                      <a:r>
                        <a:rPr lang="kk-KZ" sz="1200" dirty="0">
                          <a:effectLst/>
                        </a:rPr>
                        <a:t>жүзеге асады.</a:t>
                      </a:r>
                      <a:endParaRPr lang="ru-RU" sz="1200" dirty="0">
                        <a:effectLst/>
                        <a:latin typeface="Calibri"/>
                        <a:ea typeface="Calibri"/>
                        <a:cs typeface="Times New Roman"/>
                      </a:endParaRPr>
                    </a:p>
                  </a:txBody>
                  <a:tcPr marL="50701" marR="50701" marT="0" marB="0">
                    <a:solidFill>
                      <a:schemeClr val="accent5">
                        <a:lumMod val="60000"/>
                        <a:lumOff val="40000"/>
                      </a:schemeClr>
                    </a:solidFill>
                  </a:tcPr>
                </a:tc>
                <a:tc>
                  <a:txBody>
                    <a:bodyPr/>
                    <a:lstStyle/>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r>
                        <a:rPr lang="kk-KZ" sz="1200" dirty="0" smtClean="0">
                          <a:effectLst/>
                        </a:rPr>
                        <a:t>Слайд</a:t>
                      </a:r>
                      <a:endParaRPr lang="ru-RU" sz="1200" dirty="0">
                        <a:effectLst/>
                      </a:endParaRPr>
                    </a:p>
                    <a:p>
                      <a:pPr>
                        <a:lnSpc>
                          <a:spcPct val="115000"/>
                        </a:lnSpc>
                        <a:spcAft>
                          <a:spcPts val="0"/>
                        </a:spcAft>
                      </a:pPr>
                      <a:r>
                        <a:rPr lang="kk-KZ" sz="1200" dirty="0">
                          <a:effectLst/>
                        </a:rPr>
                        <a:t>Суреттер</a:t>
                      </a:r>
                      <a:endParaRPr lang="ru-RU" sz="1200" dirty="0">
                        <a:effectLst/>
                      </a:endParaRPr>
                    </a:p>
                    <a:p>
                      <a:pPr>
                        <a:lnSpc>
                          <a:spcPct val="115000"/>
                        </a:lnSpc>
                        <a:spcAft>
                          <a:spcPts val="0"/>
                        </a:spcAft>
                      </a:pPr>
                      <a:r>
                        <a:rPr lang="kk-KZ" sz="1200" dirty="0">
                          <a:effectLst/>
                        </a:rPr>
                        <a:t>Кестелер </a:t>
                      </a:r>
                      <a:endParaRPr lang="ru-RU" sz="1200" dirty="0">
                        <a:effectLst/>
                      </a:endParaRPr>
                    </a:p>
                    <a:p>
                      <a:pPr>
                        <a:lnSpc>
                          <a:spcPct val="115000"/>
                        </a:lnSpc>
                        <a:spcAft>
                          <a:spcPts val="0"/>
                        </a:spcAft>
                      </a:pPr>
                      <a:r>
                        <a:rPr lang="kk-KZ" sz="1200" dirty="0">
                          <a:effectLst/>
                        </a:rPr>
                        <a:t> </a:t>
                      </a:r>
                      <a:endParaRPr lang="ru-RU" sz="1200" dirty="0">
                        <a:effectLst/>
                      </a:endParaRPr>
                    </a:p>
                    <a:p>
                      <a:pPr>
                        <a:lnSpc>
                          <a:spcPct val="115000"/>
                        </a:lnSpc>
                        <a:spcAft>
                          <a:spcPts val="0"/>
                        </a:spcAft>
                      </a:pPr>
                      <a:r>
                        <a:rPr lang="kk-KZ" sz="1200" dirty="0">
                          <a:effectLst/>
                        </a:rPr>
                        <a:t> </a:t>
                      </a:r>
                      <a:endParaRPr lang="ru-RU" sz="1200" dirty="0">
                        <a:effectLst/>
                        <a:latin typeface="Calibri"/>
                        <a:ea typeface="Calibri"/>
                        <a:cs typeface="Times New Roman"/>
                      </a:endParaRPr>
                    </a:p>
                  </a:txBody>
                  <a:tcPr marL="50701" marR="50701" marT="0" marB="0">
                    <a:solidFill>
                      <a:schemeClr val="accent5">
                        <a:lumMod val="60000"/>
                        <a:lumOff val="40000"/>
                      </a:schemeClr>
                    </a:solidFill>
                  </a:tcPr>
                </a:tc>
              </a:tr>
            </a:tbl>
          </a:graphicData>
        </a:graphic>
      </p:graphicFrame>
      <p:pic>
        <p:nvPicPr>
          <p:cNvPr id="3073" name="Рисунок 2" descr="https://ust.kz/materials/docx/image/2020/march/d20/1584704257_html_c6fd257edb1fc3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566" y="1322977"/>
            <a:ext cx="1208534" cy="7574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644854472"/>
              </p:ext>
            </p:extLst>
          </p:nvPr>
        </p:nvGraphicFramePr>
        <p:xfrm>
          <a:off x="1475657" y="3485968"/>
          <a:ext cx="3672408" cy="2606040"/>
        </p:xfrm>
        <a:graphic>
          <a:graphicData uri="http://schemas.openxmlformats.org/drawingml/2006/table">
            <a:tbl>
              <a:tblPr firstRow="1" bandRow="1">
                <a:tableStyleId>{5C22544A-7EE6-4342-B048-85BDC9FD1C3A}</a:tableStyleId>
              </a:tblPr>
              <a:tblGrid>
                <a:gridCol w="1224136"/>
                <a:gridCol w="1224136"/>
                <a:gridCol w="1224136"/>
              </a:tblGrid>
              <a:tr h="241698">
                <a:tc>
                  <a:txBody>
                    <a:bodyPr/>
                    <a:lstStyle/>
                    <a:p>
                      <a:r>
                        <a:rPr lang="kk-KZ" sz="1300" b="1" kern="1200" dirty="0" smtClean="0">
                          <a:solidFill>
                            <a:schemeClr val="lt1"/>
                          </a:solidFill>
                          <a:effectLst/>
                          <a:latin typeface="+mn-lt"/>
                          <a:ea typeface="+mn-ea"/>
                          <a:cs typeface="+mn-cs"/>
                        </a:rPr>
                        <a:t>Жаңа сөздер</a:t>
                      </a:r>
                      <a:endParaRPr lang="ru-RU" sz="1300" dirty="0"/>
                    </a:p>
                  </a:txBody>
                  <a:tcPr>
                    <a:solidFill>
                      <a:schemeClr val="accent5">
                        <a:lumMod val="60000"/>
                        <a:lumOff val="40000"/>
                      </a:schemeClr>
                    </a:solidFill>
                  </a:tcPr>
                </a:tc>
                <a:tc>
                  <a:txBody>
                    <a:bodyPr/>
                    <a:lstStyle/>
                    <a:p>
                      <a:r>
                        <a:rPr lang="kk-KZ" sz="1300" b="1" kern="1200" dirty="0" smtClean="0">
                          <a:solidFill>
                            <a:schemeClr val="lt1"/>
                          </a:solidFill>
                          <a:effectLst/>
                          <a:latin typeface="+mn-lt"/>
                          <a:ea typeface="+mn-ea"/>
                          <a:cs typeface="+mn-cs"/>
                        </a:rPr>
                        <a:t>Сөз тіркесі</a:t>
                      </a:r>
                      <a:endParaRPr lang="ru-RU" sz="1300" dirty="0"/>
                    </a:p>
                  </a:txBody>
                  <a:tcPr>
                    <a:solidFill>
                      <a:schemeClr val="accent5">
                        <a:lumMod val="60000"/>
                        <a:lumOff val="40000"/>
                      </a:schemeClr>
                    </a:solidFill>
                  </a:tcPr>
                </a:tc>
                <a:tc>
                  <a:txBody>
                    <a:bodyPr/>
                    <a:lstStyle/>
                    <a:p>
                      <a:r>
                        <a:rPr lang="kk-KZ" sz="1300" b="1" kern="1200" dirty="0" smtClean="0">
                          <a:solidFill>
                            <a:schemeClr val="lt1"/>
                          </a:solidFill>
                          <a:effectLst/>
                          <a:latin typeface="+mn-lt"/>
                          <a:ea typeface="+mn-ea"/>
                          <a:cs typeface="+mn-cs"/>
                        </a:rPr>
                        <a:t>Мағынасы</a:t>
                      </a:r>
                      <a:endParaRPr lang="ru-RU" sz="1300" dirty="0"/>
                    </a:p>
                  </a:txBody>
                  <a:tcPr>
                    <a:solidFill>
                      <a:schemeClr val="accent5">
                        <a:lumMod val="60000"/>
                        <a:lumOff val="40000"/>
                      </a:schemeClr>
                    </a:solidFill>
                  </a:tcPr>
                </a:tc>
              </a:tr>
              <a:tr h="241698">
                <a:tc>
                  <a:txBody>
                    <a:bodyPr/>
                    <a:lstStyle/>
                    <a:p>
                      <a:r>
                        <a:rPr lang="kk-KZ" sz="1300" kern="1200" dirty="0" smtClean="0">
                          <a:solidFill>
                            <a:schemeClr val="dk1"/>
                          </a:solidFill>
                          <a:effectLst/>
                          <a:latin typeface="+mn-lt"/>
                          <a:ea typeface="+mn-ea"/>
                          <a:cs typeface="+mn-cs"/>
                        </a:rPr>
                        <a:t>елорда</a:t>
                      </a:r>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c>
                  <a:txBody>
                    <a:bodyPr/>
                    <a:lstStyle/>
                    <a:p>
                      <a:endParaRPr lang="ru-RU" sz="130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ресми</a:t>
                      </a:r>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жарлық</a:t>
                      </a:r>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бас</a:t>
                      </a:r>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жас</a:t>
                      </a:r>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сәулет</a:t>
                      </a:r>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саябақ</a:t>
                      </a:r>
                      <a:endParaRPr lang="ru-RU" sz="1300" dirty="0"/>
                    </a:p>
                  </a:txBody>
                  <a:tcPr>
                    <a:solidFill>
                      <a:schemeClr val="accent5">
                        <a:lumMod val="20000"/>
                        <a:lumOff val="80000"/>
                      </a:schemeClr>
                    </a:solidFill>
                  </a:tcPr>
                </a:tc>
                <a:tc>
                  <a:txBody>
                    <a:bodyPr/>
                    <a:lstStyle/>
                    <a:p>
                      <a:endParaRPr lang="ru-RU" sz="130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r h="241698">
                <a:tc>
                  <a:txBody>
                    <a:bodyPr/>
                    <a:lstStyle/>
                    <a:p>
                      <a:r>
                        <a:rPr lang="kk-KZ" sz="1300" kern="1200" dirty="0" smtClean="0">
                          <a:solidFill>
                            <a:schemeClr val="dk1"/>
                          </a:solidFill>
                          <a:effectLst/>
                          <a:latin typeface="+mn-lt"/>
                          <a:ea typeface="+mn-ea"/>
                          <a:cs typeface="+mn-cs"/>
                        </a:rPr>
                        <a:t>ғимарат</a:t>
                      </a:r>
                      <a:endParaRPr lang="ru-RU" sz="1300" dirty="0"/>
                    </a:p>
                  </a:txBody>
                  <a:tcPr>
                    <a:solidFill>
                      <a:schemeClr val="accent5">
                        <a:lumMod val="20000"/>
                        <a:lumOff val="80000"/>
                      </a:schemeClr>
                    </a:solidFill>
                  </a:tcPr>
                </a:tc>
                <a:tc>
                  <a:txBody>
                    <a:bodyPr/>
                    <a:lstStyle/>
                    <a:p>
                      <a:endParaRPr lang="ru-RU" sz="1300"/>
                    </a:p>
                  </a:txBody>
                  <a:tcPr>
                    <a:solidFill>
                      <a:schemeClr val="accent5">
                        <a:lumMod val="20000"/>
                        <a:lumOff val="80000"/>
                      </a:schemeClr>
                    </a:solidFill>
                  </a:tcPr>
                </a:tc>
                <a:tc>
                  <a:txBody>
                    <a:bodyPr/>
                    <a:lstStyle/>
                    <a:p>
                      <a:endParaRPr lang="ru-RU" sz="13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71374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56998614"/>
              </p:ext>
            </p:extLst>
          </p:nvPr>
        </p:nvGraphicFramePr>
        <p:xfrm>
          <a:off x="179512" y="188640"/>
          <a:ext cx="8784976" cy="5616623"/>
        </p:xfrm>
        <a:graphic>
          <a:graphicData uri="http://schemas.openxmlformats.org/drawingml/2006/table">
            <a:tbl>
              <a:tblPr firstRow="1" firstCol="1" bandRow="1">
                <a:tableStyleId>{5C22544A-7EE6-4342-B048-85BDC9FD1C3A}</a:tableStyleId>
              </a:tblPr>
              <a:tblGrid>
                <a:gridCol w="1041009"/>
                <a:gridCol w="4208589"/>
                <a:gridCol w="1447146"/>
                <a:gridCol w="1243273"/>
                <a:gridCol w="844959"/>
              </a:tblGrid>
              <a:tr h="5616623">
                <a:tc>
                  <a:txBody>
                    <a:bodyPr/>
                    <a:lstStyle/>
                    <a:p>
                      <a:pPr>
                        <a:lnSpc>
                          <a:spcPct val="115000"/>
                        </a:lnSpc>
                        <a:spcAft>
                          <a:spcPts val="0"/>
                        </a:spcAft>
                      </a:pPr>
                      <a:r>
                        <a:rPr lang="kk-KZ" sz="1100" dirty="0">
                          <a:effectLst/>
                        </a:rPr>
                        <a:t>Сабақтың  ортасы</a:t>
                      </a:r>
                      <a:endParaRPr lang="ru-RU" sz="1100" dirty="0">
                        <a:effectLst/>
                        <a:latin typeface="Calibri"/>
                        <a:ea typeface="Calibri"/>
                        <a:cs typeface="Times New Roman"/>
                      </a:endParaRPr>
                    </a:p>
                  </a:txBody>
                  <a:tcPr marL="64215" marR="64215" marT="0" marB="0">
                    <a:solidFill>
                      <a:schemeClr val="accent5">
                        <a:lumMod val="75000"/>
                      </a:schemeClr>
                    </a:solidFill>
                  </a:tcPr>
                </a:tc>
                <a:tc>
                  <a:txBody>
                    <a:bodyPr/>
                    <a:lstStyle/>
                    <a:p>
                      <a:pPr>
                        <a:lnSpc>
                          <a:spcPct val="115000"/>
                        </a:lnSpc>
                        <a:spcAft>
                          <a:spcPts val="0"/>
                        </a:spcAft>
                      </a:pPr>
                      <a:r>
                        <a:rPr lang="kk-KZ" sz="1100" b="1" dirty="0">
                          <a:solidFill>
                            <a:schemeClr val="tx1"/>
                          </a:solidFill>
                          <a:effectLst/>
                        </a:rPr>
                        <a:t>Оқылым</a:t>
                      </a:r>
                      <a:r>
                        <a:rPr lang="kk-KZ" sz="1100" b="0" dirty="0">
                          <a:solidFill>
                            <a:schemeClr val="tx1"/>
                          </a:solidFill>
                          <a:effectLst/>
                        </a:rPr>
                        <a:t>.</a:t>
                      </a:r>
                      <a:endParaRPr lang="ru-RU" sz="1100" b="0" dirty="0">
                        <a:solidFill>
                          <a:schemeClr val="tx1"/>
                        </a:solidFill>
                        <a:effectLst/>
                      </a:endParaRPr>
                    </a:p>
                    <a:p>
                      <a:pPr>
                        <a:lnSpc>
                          <a:spcPct val="115000"/>
                        </a:lnSpc>
                        <a:spcAft>
                          <a:spcPts val="0"/>
                        </a:spcAft>
                      </a:pPr>
                      <a:r>
                        <a:rPr lang="kk-KZ" sz="1100" b="0" dirty="0">
                          <a:solidFill>
                            <a:schemeClr val="tx1"/>
                          </a:solidFill>
                          <a:effectLst/>
                        </a:rPr>
                        <a:t>2-тапсырма Мәтінді тыңда. Оқы.</a:t>
                      </a:r>
                      <a:endParaRPr lang="ru-RU" sz="1100" b="0" dirty="0">
                        <a:solidFill>
                          <a:schemeClr val="tx1"/>
                        </a:solidFill>
                        <a:effectLst/>
                      </a:endParaRPr>
                    </a:p>
                    <a:p>
                      <a:pPr>
                        <a:lnSpc>
                          <a:spcPct val="115000"/>
                        </a:lnSpc>
                        <a:spcAft>
                          <a:spcPts val="0"/>
                        </a:spcAft>
                      </a:pPr>
                      <a:r>
                        <a:rPr lang="kk-KZ" sz="1100" b="0" dirty="0">
                          <a:solidFill>
                            <a:schemeClr val="tx1"/>
                          </a:solidFill>
                          <a:effectLst/>
                        </a:rPr>
                        <a:t>        Қазақстан көп ұлтты, егеменді мемлекет. Қазақстанда 30 мемлекеттің елшілігі бар. Қазақстанның негізгі халқы- қазақ халқы. Қазақстан қазір дүние жүзі мемлекеттерімен экономикалық және мәдени байланыстар жасап жатыр. </a:t>
                      </a:r>
                      <a:br>
                        <a:rPr lang="kk-KZ" sz="1100" b="0" dirty="0">
                          <a:solidFill>
                            <a:schemeClr val="tx1"/>
                          </a:solidFill>
                          <a:effectLst/>
                        </a:rPr>
                      </a:br>
                      <a:r>
                        <a:rPr lang="kk-KZ" sz="1100" b="0" dirty="0">
                          <a:solidFill>
                            <a:schemeClr val="tx1"/>
                          </a:solidFill>
                          <a:effectLst/>
                        </a:rPr>
                        <a:t>Қазақстанның бас қаласы және астанасы Астана қаласы. Астана Сарыарқа даласында, Есілдің жағасында орналасқан. </a:t>
                      </a:r>
                      <a:br>
                        <a:rPr lang="kk-KZ" sz="1100" b="0" dirty="0">
                          <a:solidFill>
                            <a:schemeClr val="tx1"/>
                          </a:solidFill>
                          <a:effectLst/>
                        </a:rPr>
                      </a:br>
                      <a:r>
                        <a:rPr lang="kk-KZ" sz="1100" b="0" dirty="0">
                          <a:solidFill>
                            <a:schemeClr val="tx1"/>
                          </a:solidFill>
                          <a:effectLst/>
                        </a:rPr>
                        <a:t>Қазақ жері пайдалы кендерге бай. Қазақстан табиғаты өте әдемі. Біз Қазақстан азаматы екенімізді мақтан етеміз! Дербес, тәуелсіз ел болу қандай бақыт! Бүгінгі Қазақстан білімді, жоғары мәдениетті, дамыған ел. Мен Қазақстанды жақсы көремін, себебі ол менің Отаным</a:t>
                      </a:r>
                      <a:r>
                        <a:rPr lang="kk-KZ" sz="1100" b="0" dirty="0" smtClean="0">
                          <a:solidFill>
                            <a:schemeClr val="tx1"/>
                          </a:solidFill>
                          <a:effectLst/>
                        </a:rPr>
                        <a:t>.</a:t>
                      </a:r>
                      <a:endParaRPr lang="ru-RU" sz="1100" b="0" dirty="0" smtClean="0">
                        <a:solidFill>
                          <a:schemeClr val="tx1"/>
                        </a:solidFill>
                        <a:effectLst/>
                      </a:endParaRPr>
                    </a:p>
                    <a:p>
                      <a:pPr>
                        <a:lnSpc>
                          <a:spcPct val="115000"/>
                        </a:lnSpc>
                        <a:spcAft>
                          <a:spcPts val="0"/>
                        </a:spcAft>
                      </a:pPr>
                      <a:endParaRPr lang="ru-RU" sz="1100" b="0" dirty="0">
                        <a:solidFill>
                          <a:schemeClr val="tx1"/>
                        </a:solidFill>
                        <a:effectLst/>
                      </a:endParaRPr>
                    </a:p>
                    <a:p>
                      <a:pPr>
                        <a:lnSpc>
                          <a:spcPct val="115000"/>
                        </a:lnSpc>
                        <a:spcAft>
                          <a:spcPts val="750"/>
                        </a:spcAft>
                      </a:pPr>
                      <a:r>
                        <a:rPr lang="kk-KZ" sz="1100" b="1" dirty="0" smtClean="0">
                          <a:solidFill>
                            <a:schemeClr val="tx1"/>
                          </a:solidFill>
                          <a:effectLst/>
                        </a:rPr>
                        <a:t>Жазылым</a:t>
                      </a:r>
                      <a:r>
                        <a:rPr lang="kk-KZ" sz="1100" b="0" dirty="0" smtClean="0">
                          <a:solidFill>
                            <a:schemeClr val="tx1"/>
                          </a:solidFill>
                          <a:effectLst/>
                        </a:rPr>
                        <a:t>.</a:t>
                      </a:r>
                      <a:r>
                        <a:rPr lang="ru-RU" sz="1100" b="0" dirty="0" smtClean="0">
                          <a:solidFill>
                            <a:schemeClr val="tx1"/>
                          </a:solidFill>
                          <a:effectLst/>
                        </a:rPr>
                        <a:t/>
                      </a:r>
                      <a:br>
                        <a:rPr lang="ru-RU" sz="1100" b="0" dirty="0" smtClean="0">
                          <a:solidFill>
                            <a:schemeClr val="tx1"/>
                          </a:solidFill>
                          <a:effectLst/>
                        </a:rPr>
                      </a:br>
                      <a:r>
                        <a:rPr lang="kk-KZ" sz="1100" b="0" dirty="0" smtClean="0">
                          <a:solidFill>
                            <a:schemeClr val="tx1"/>
                          </a:solidFill>
                          <a:effectLst/>
                        </a:rPr>
                        <a:t>3-тапсырма  </a:t>
                      </a:r>
                      <a:r>
                        <a:rPr lang="kk-KZ" sz="1100" b="0" dirty="0">
                          <a:solidFill>
                            <a:schemeClr val="tx1"/>
                          </a:solidFill>
                          <a:effectLst/>
                        </a:rPr>
                        <a:t>Мәтіннен алынған сөздерге синоним, антоним, омоним сөздер жаз.</a:t>
                      </a:r>
                      <a:endParaRPr lang="ru-RU" sz="1100" b="0" dirty="0">
                        <a:solidFill>
                          <a:schemeClr val="tx1"/>
                        </a:solidFill>
                        <a:effectLst/>
                      </a:endParaRPr>
                    </a:p>
                    <a:p>
                      <a:pPr>
                        <a:lnSpc>
                          <a:spcPct val="115000"/>
                        </a:lnSpc>
                        <a:spcAft>
                          <a:spcPts val="750"/>
                        </a:spcAft>
                      </a:pPr>
                      <a:r>
                        <a:rPr lang="kk-KZ" sz="1100" b="0" dirty="0">
                          <a:solidFill>
                            <a:schemeClr val="tx1"/>
                          </a:solidFill>
                          <a:effectLst/>
                        </a:rPr>
                        <a:t> </a:t>
                      </a:r>
                      <a:endParaRPr lang="ru-RU" sz="1100" b="0" dirty="0">
                        <a:solidFill>
                          <a:schemeClr val="tx1"/>
                        </a:solidFill>
                        <a:effectLst/>
                      </a:endParaRPr>
                    </a:p>
                    <a:p>
                      <a:pPr>
                        <a:lnSpc>
                          <a:spcPct val="115000"/>
                        </a:lnSpc>
                        <a:spcAft>
                          <a:spcPts val="75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ru-RU" sz="1100" b="0" dirty="0">
                          <a:solidFill>
                            <a:schemeClr val="tx1"/>
                          </a:solidFill>
                          <a:effectLst/>
                        </a:rPr>
                        <a:t> </a:t>
                      </a:r>
                    </a:p>
                    <a:p>
                      <a:pPr>
                        <a:lnSpc>
                          <a:spcPct val="115000"/>
                        </a:lnSpc>
                        <a:spcAft>
                          <a:spcPts val="0"/>
                        </a:spcAft>
                      </a:pPr>
                      <a:r>
                        <a:rPr lang="kk-KZ" sz="1100" b="0" dirty="0">
                          <a:solidFill>
                            <a:schemeClr val="tx1"/>
                          </a:solidFill>
                          <a:effectLst/>
                        </a:rPr>
                        <a:t> </a:t>
                      </a:r>
                      <a:endParaRPr lang="ru-RU" sz="1100" b="0" dirty="0">
                        <a:solidFill>
                          <a:schemeClr val="tx1"/>
                        </a:solidFill>
                        <a:effectLst/>
                        <a:latin typeface="Calibri"/>
                        <a:ea typeface="Calibri"/>
                        <a:cs typeface="Times New Roman"/>
                      </a:endParaRPr>
                    </a:p>
                  </a:txBody>
                  <a:tcPr marL="64215" marR="64215" marT="0" marB="0">
                    <a:solidFill>
                      <a:schemeClr val="accent5">
                        <a:lumMod val="60000"/>
                        <a:lumOff val="40000"/>
                      </a:schemeClr>
                    </a:solidFill>
                  </a:tcPr>
                </a:tc>
                <a:tc>
                  <a:txBody>
                    <a:bodyPr/>
                    <a:lstStyle/>
                    <a:p>
                      <a:pPr>
                        <a:lnSpc>
                          <a:spcPct val="115000"/>
                        </a:lnSpc>
                        <a:spcAft>
                          <a:spcPts val="0"/>
                        </a:spcAft>
                      </a:pPr>
                      <a:r>
                        <a:rPr lang="kk-KZ" sz="1100" b="0" dirty="0">
                          <a:solidFill>
                            <a:schemeClr val="tx1"/>
                          </a:solidFill>
                          <a:effectLst/>
                        </a:rPr>
                        <a:t>Оқушылар мәтінді мұқият тыңдайды.</a:t>
                      </a:r>
                      <a:endParaRPr lang="ru-RU" sz="1100" b="0" dirty="0">
                        <a:solidFill>
                          <a:schemeClr val="tx1"/>
                        </a:solidFill>
                        <a:effectLst/>
                      </a:endParaRPr>
                    </a:p>
                    <a:p>
                      <a:pPr>
                        <a:lnSpc>
                          <a:spcPct val="115000"/>
                        </a:lnSpc>
                        <a:spcAft>
                          <a:spcPts val="0"/>
                        </a:spcAft>
                      </a:pPr>
                      <a:r>
                        <a:rPr lang="kk-KZ" sz="1100" b="0" dirty="0">
                          <a:solidFill>
                            <a:schemeClr val="tx1"/>
                          </a:solidFill>
                          <a:effectLst/>
                        </a:rPr>
                        <a:t>Түсініп оқиды.</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750"/>
                        </a:spcAft>
                      </a:pPr>
                      <a:r>
                        <a:rPr lang="kk-KZ" sz="1100" b="0" dirty="0">
                          <a:solidFill>
                            <a:schemeClr val="tx1"/>
                          </a:solidFill>
                          <a:effectLst/>
                        </a:rPr>
                        <a:t>Мәтіннен алынған сөздерге синоним, антоним, омоним сөздер жазады.</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latin typeface="Calibri"/>
                        <a:ea typeface="Calibri"/>
                        <a:cs typeface="Times New Roman"/>
                      </a:endParaRPr>
                    </a:p>
                  </a:txBody>
                  <a:tcPr marL="64215" marR="64215" marT="0" marB="0">
                    <a:solidFill>
                      <a:schemeClr val="accent5">
                        <a:lumMod val="60000"/>
                        <a:lumOff val="40000"/>
                      </a:schemeClr>
                    </a:solidFill>
                  </a:tcPr>
                </a:tc>
                <a:tc>
                  <a:txBody>
                    <a:bodyPr/>
                    <a:lstStyle/>
                    <a:p>
                      <a:pPr>
                        <a:lnSpc>
                          <a:spcPct val="115000"/>
                        </a:lnSpc>
                        <a:spcAft>
                          <a:spcPts val="0"/>
                        </a:spcAft>
                      </a:pPr>
                      <a:r>
                        <a:rPr lang="kk-KZ" sz="1100" b="0" dirty="0">
                          <a:solidFill>
                            <a:schemeClr val="tx1"/>
                          </a:solidFill>
                          <a:effectLst/>
                        </a:rPr>
                        <a:t>Оқушылар  сыныптастары</a:t>
                      </a:r>
                      <a:endParaRPr lang="ru-RU" sz="1100" b="0" dirty="0">
                        <a:solidFill>
                          <a:schemeClr val="tx1"/>
                        </a:solidFill>
                        <a:effectLst/>
                      </a:endParaRPr>
                    </a:p>
                    <a:p>
                      <a:pPr>
                        <a:lnSpc>
                          <a:spcPct val="115000"/>
                        </a:lnSpc>
                        <a:spcAft>
                          <a:spcPts val="0"/>
                        </a:spcAft>
                      </a:pPr>
                      <a:r>
                        <a:rPr lang="kk-KZ" sz="1100" b="0" dirty="0">
                          <a:solidFill>
                            <a:schemeClr val="tx1"/>
                          </a:solidFill>
                          <a:effectLst/>
                        </a:rPr>
                        <a:t>ның  жауабын  тыңдай  отырып  бірін-бір  бағалайды.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r>
                        <a:rPr lang="kk-KZ" sz="1100" b="0" dirty="0" smtClean="0">
                          <a:solidFill>
                            <a:schemeClr val="tx1"/>
                          </a:solidFill>
                          <a:effectLst/>
                        </a:rPr>
                        <a:t>Смайликтер</a:t>
                      </a:r>
                      <a:endParaRPr lang="ru-RU" sz="1100" b="0" dirty="0">
                        <a:solidFill>
                          <a:schemeClr val="tx1"/>
                        </a:solidFill>
                        <a:effectLst/>
                        <a:latin typeface="Calibri"/>
                        <a:ea typeface="Calibri"/>
                        <a:cs typeface="Times New Roman"/>
                      </a:endParaRPr>
                    </a:p>
                  </a:txBody>
                  <a:tcPr marL="64215" marR="64215" marT="0" marB="0">
                    <a:solidFill>
                      <a:schemeClr val="accent5">
                        <a:lumMod val="60000"/>
                        <a:lumOff val="40000"/>
                      </a:schemeClr>
                    </a:solidFill>
                  </a:tcPr>
                </a:tc>
                <a:tc>
                  <a:txBody>
                    <a:bodyPr/>
                    <a:lstStyle/>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endParaRPr>
                    </a:p>
                    <a:p>
                      <a:pPr>
                        <a:lnSpc>
                          <a:spcPct val="115000"/>
                        </a:lnSpc>
                        <a:spcAft>
                          <a:spcPts val="0"/>
                        </a:spcAft>
                      </a:pPr>
                      <a:r>
                        <a:rPr lang="kk-KZ" sz="1100" b="0" dirty="0">
                          <a:solidFill>
                            <a:schemeClr val="tx1"/>
                          </a:solidFill>
                          <a:effectLst/>
                        </a:rPr>
                        <a:t> </a:t>
                      </a:r>
                      <a:endParaRPr lang="ru-RU" sz="1100" b="0" dirty="0">
                        <a:solidFill>
                          <a:schemeClr val="tx1"/>
                        </a:solidFill>
                        <a:effectLst/>
                        <a:latin typeface="Calibri"/>
                        <a:ea typeface="Calibri"/>
                        <a:cs typeface="Times New Roman"/>
                      </a:endParaRPr>
                    </a:p>
                  </a:txBody>
                  <a:tcPr marL="64215" marR="64215" marT="0" marB="0">
                    <a:solidFill>
                      <a:schemeClr val="accent5">
                        <a:lumMod val="60000"/>
                        <a:lumOff val="4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270716490"/>
              </p:ext>
            </p:extLst>
          </p:nvPr>
        </p:nvGraphicFramePr>
        <p:xfrm>
          <a:off x="1331640" y="3789040"/>
          <a:ext cx="3960440" cy="1645920"/>
        </p:xfrm>
        <a:graphic>
          <a:graphicData uri="http://schemas.openxmlformats.org/drawingml/2006/table">
            <a:tbl>
              <a:tblPr firstRow="1" bandRow="1">
                <a:tableStyleId>{5C22544A-7EE6-4342-B048-85BDC9FD1C3A}</a:tableStyleId>
              </a:tblPr>
              <a:tblGrid>
                <a:gridCol w="990110"/>
                <a:gridCol w="990110"/>
                <a:gridCol w="990110"/>
                <a:gridCol w="990110"/>
              </a:tblGrid>
              <a:tr h="252028">
                <a:tc>
                  <a:txBody>
                    <a:bodyPr/>
                    <a:lstStyle/>
                    <a:p>
                      <a:r>
                        <a:rPr lang="ru-RU" sz="1200" dirty="0" err="1" smtClean="0"/>
                        <a:t>Сөздер</a:t>
                      </a:r>
                      <a:endParaRPr lang="ru-RU" sz="1200" dirty="0"/>
                    </a:p>
                  </a:txBody>
                  <a:tcPr>
                    <a:solidFill>
                      <a:schemeClr val="accent5">
                        <a:lumMod val="60000"/>
                        <a:lumOff val="40000"/>
                      </a:schemeClr>
                    </a:solidFill>
                  </a:tcPr>
                </a:tc>
                <a:tc>
                  <a:txBody>
                    <a:bodyPr/>
                    <a:lstStyle/>
                    <a:p>
                      <a:r>
                        <a:rPr lang="kk-KZ" sz="1200" b="1" kern="1200" dirty="0" smtClean="0">
                          <a:solidFill>
                            <a:schemeClr val="lt1"/>
                          </a:solidFill>
                          <a:effectLst/>
                          <a:latin typeface="+mn-lt"/>
                          <a:ea typeface="+mn-ea"/>
                          <a:cs typeface="+mn-cs"/>
                        </a:rPr>
                        <a:t>синоним</a:t>
                      </a:r>
                      <a:endParaRPr lang="ru-RU" sz="1200" dirty="0"/>
                    </a:p>
                  </a:txBody>
                  <a:tcPr>
                    <a:solidFill>
                      <a:schemeClr val="accent5">
                        <a:lumMod val="60000"/>
                        <a:lumOff val="40000"/>
                      </a:schemeClr>
                    </a:solidFill>
                  </a:tcPr>
                </a:tc>
                <a:tc>
                  <a:txBody>
                    <a:bodyPr/>
                    <a:lstStyle/>
                    <a:p>
                      <a:r>
                        <a:rPr lang="kk-KZ" sz="1200" b="1" kern="1200" dirty="0" smtClean="0">
                          <a:solidFill>
                            <a:schemeClr val="lt1"/>
                          </a:solidFill>
                          <a:effectLst/>
                          <a:latin typeface="+mn-lt"/>
                          <a:ea typeface="+mn-ea"/>
                          <a:cs typeface="+mn-cs"/>
                        </a:rPr>
                        <a:t>антоним</a:t>
                      </a:r>
                      <a:endParaRPr lang="ru-RU" sz="1200" dirty="0"/>
                    </a:p>
                  </a:txBody>
                  <a:tcPr>
                    <a:solidFill>
                      <a:schemeClr val="accent5">
                        <a:lumMod val="60000"/>
                        <a:lumOff val="40000"/>
                      </a:schemeClr>
                    </a:solidFill>
                  </a:tcPr>
                </a:tc>
                <a:tc>
                  <a:txBody>
                    <a:bodyPr/>
                    <a:lstStyle/>
                    <a:p>
                      <a:r>
                        <a:rPr lang="kk-KZ" sz="1200" b="1" kern="1200" dirty="0" smtClean="0">
                          <a:solidFill>
                            <a:schemeClr val="lt1"/>
                          </a:solidFill>
                          <a:effectLst/>
                          <a:latin typeface="+mn-lt"/>
                          <a:ea typeface="+mn-ea"/>
                          <a:cs typeface="+mn-cs"/>
                        </a:rPr>
                        <a:t>омоним</a:t>
                      </a:r>
                      <a:endParaRPr lang="ru-RU" sz="1200" dirty="0"/>
                    </a:p>
                  </a:txBody>
                  <a:tcPr>
                    <a:solidFill>
                      <a:schemeClr val="accent5">
                        <a:lumMod val="60000"/>
                        <a:lumOff val="40000"/>
                      </a:schemeClr>
                    </a:solidFill>
                  </a:tcPr>
                </a:tc>
              </a:tr>
              <a:tr h="252028">
                <a:tc>
                  <a:txBody>
                    <a:bodyPr/>
                    <a:lstStyle/>
                    <a:p>
                      <a:r>
                        <a:rPr lang="kk-KZ" sz="1200" kern="1200" dirty="0" smtClean="0">
                          <a:solidFill>
                            <a:schemeClr val="dk1"/>
                          </a:solidFill>
                          <a:effectLst/>
                          <a:latin typeface="+mn-lt"/>
                          <a:ea typeface="+mn-ea"/>
                          <a:cs typeface="+mn-cs"/>
                        </a:rPr>
                        <a:t>Мәдениетті</a:t>
                      </a:r>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c>
                  <a:txBody>
                    <a:bodyPr/>
                    <a:lstStyle/>
                    <a:p>
                      <a:endParaRPr lang="ru-RU" sz="1200"/>
                    </a:p>
                  </a:txBody>
                  <a:tcPr>
                    <a:solidFill>
                      <a:schemeClr val="accent5">
                        <a:lumMod val="20000"/>
                        <a:lumOff val="80000"/>
                      </a:schemeClr>
                    </a:solidFill>
                  </a:tcPr>
                </a:tc>
                <a:tc>
                  <a:txBody>
                    <a:bodyPr/>
                    <a:lstStyle/>
                    <a:p>
                      <a:endParaRPr lang="ru-RU" sz="1200"/>
                    </a:p>
                  </a:txBody>
                  <a:tcPr>
                    <a:solidFill>
                      <a:schemeClr val="accent5">
                        <a:lumMod val="20000"/>
                        <a:lumOff val="80000"/>
                      </a:schemeClr>
                    </a:solidFill>
                  </a:tcPr>
                </a:tc>
              </a:tr>
              <a:tr h="252028">
                <a:tc>
                  <a:txBody>
                    <a:bodyPr/>
                    <a:lstStyle/>
                    <a:p>
                      <a:r>
                        <a:rPr lang="kk-KZ" sz="1200" kern="1200" dirty="0" smtClean="0">
                          <a:solidFill>
                            <a:schemeClr val="dk1"/>
                          </a:solidFill>
                          <a:effectLst/>
                          <a:latin typeface="+mn-lt"/>
                          <a:ea typeface="+mn-ea"/>
                          <a:cs typeface="+mn-cs"/>
                        </a:rPr>
                        <a:t>Тәуелді</a:t>
                      </a:r>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r>
              <a:tr h="252028">
                <a:tc>
                  <a:txBody>
                    <a:bodyPr/>
                    <a:lstStyle/>
                    <a:p>
                      <a:r>
                        <a:rPr lang="kk-KZ" sz="1200" kern="1200" dirty="0" smtClean="0">
                          <a:solidFill>
                            <a:schemeClr val="dk1"/>
                          </a:solidFill>
                          <a:effectLst/>
                          <a:latin typeface="+mn-lt"/>
                          <a:ea typeface="+mn-ea"/>
                          <a:cs typeface="+mn-cs"/>
                        </a:rPr>
                        <a:t>Әдемі</a:t>
                      </a:r>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r>
              <a:tr h="252028">
                <a:tc>
                  <a:txBody>
                    <a:bodyPr/>
                    <a:lstStyle/>
                    <a:p>
                      <a:r>
                        <a:rPr lang="kk-KZ" sz="1200" kern="1200" dirty="0" smtClean="0">
                          <a:solidFill>
                            <a:schemeClr val="dk1"/>
                          </a:solidFill>
                          <a:effectLst/>
                          <a:latin typeface="+mn-lt"/>
                          <a:ea typeface="+mn-ea"/>
                          <a:cs typeface="+mn-cs"/>
                        </a:rPr>
                        <a:t>Бай</a:t>
                      </a:r>
                      <a:endParaRPr lang="ru-RU" sz="1200" dirty="0"/>
                    </a:p>
                  </a:txBody>
                  <a:tcPr>
                    <a:solidFill>
                      <a:schemeClr val="accent5">
                        <a:lumMod val="20000"/>
                        <a:lumOff val="80000"/>
                      </a:schemeClr>
                    </a:solidFill>
                  </a:tcPr>
                </a:tc>
                <a:tc>
                  <a:txBody>
                    <a:bodyPr/>
                    <a:lstStyle/>
                    <a:p>
                      <a:endParaRPr lang="ru-RU" sz="120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r>
              <a:tr h="252028">
                <a:tc>
                  <a:txBody>
                    <a:bodyPr/>
                    <a:lstStyle/>
                    <a:p>
                      <a:r>
                        <a:rPr lang="kk-KZ" sz="1200" kern="1200" dirty="0" smtClean="0">
                          <a:solidFill>
                            <a:schemeClr val="dk1"/>
                          </a:solidFill>
                          <a:effectLst/>
                          <a:latin typeface="+mn-lt"/>
                          <a:ea typeface="+mn-ea"/>
                          <a:cs typeface="+mn-cs"/>
                        </a:rPr>
                        <a:t>Ел</a:t>
                      </a:r>
                      <a:endParaRPr lang="ru-RU" sz="1200" dirty="0"/>
                    </a:p>
                  </a:txBody>
                  <a:tcPr>
                    <a:solidFill>
                      <a:schemeClr val="accent5">
                        <a:lumMod val="20000"/>
                        <a:lumOff val="80000"/>
                      </a:schemeClr>
                    </a:solidFill>
                  </a:tcPr>
                </a:tc>
                <a:tc>
                  <a:txBody>
                    <a:bodyPr/>
                    <a:lstStyle/>
                    <a:p>
                      <a:endParaRPr lang="ru-RU" sz="1200"/>
                    </a:p>
                  </a:txBody>
                  <a:tcPr>
                    <a:solidFill>
                      <a:schemeClr val="accent5">
                        <a:lumMod val="20000"/>
                        <a:lumOff val="80000"/>
                      </a:schemeClr>
                    </a:solidFill>
                  </a:tcPr>
                </a:tc>
                <a:tc>
                  <a:txBody>
                    <a:bodyPr/>
                    <a:lstStyle/>
                    <a:p>
                      <a:endParaRPr lang="ru-RU" sz="1200"/>
                    </a:p>
                  </a:txBody>
                  <a:tcPr>
                    <a:solidFill>
                      <a:schemeClr val="accent5">
                        <a:lumMod val="20000"/>
                        <a:lumOff val="80000"/>
                      </a:schemeClr>
                    </a:solidFill>
                  </a:tcPr>
                </a:tc>
                <a:tc>
                  <a:txBody>
                    <a:bodyPr/>
                    <a:lstStyle/>
                    <a:p>
                      <a:endParaRPr lang="ru-RU" sz="12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419644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74937778"/>
              </p:ext>
            </p:extLst>
          </p:nvPr>
        </p:nvGraphicFramePr>
        <p:xfrm>
          <a:off x="251520" y="476672"/>
          <a:ext cx="8640960" cy="3528391"/>
        </p:xfrm>
        <a:graphic>
          <a:graphicData uri="http://schemas.openxmlformats.org/drawingml/2006/table">
            <a:tbl>
              <a:tblPr firstRow="1" firstCol="1" bandRow="1">
                <a:tableStyleId>{5C22544A-7EE6-4342-B048-85BDC9FD1C3A}</a:tableStyleId>
              </a:tblPr>
              <a:tblGrid>
                <a:gridCol w="1152128"/>
                <a:gridCol w="4011411"/>
                <a:gridCol w="1307619"/>
                <a:gridCol w="1161690"/>
                <a:gridCol w="1008112"/>
              </a:tblGrid>
              <a:tr h="3528391">
                <a:tc>
                  <a:txBody>
                    <a:bodyPr/>
                    <a:lstStyle/>
                    <a:p>
                      <a:pPr>
                        <a:lnSpc>
                          <a:spcPct val="115000"/>
                        </a:lnSpc>
                        <a:spcAft>
                          <a:spcPts val="0"/>
                        </a:spcAft>
                      </a:pPr>
                      <a:r>
                        <a:rPr lang="kk-KZ" sz="1300" dirty="0">
                          <a:effectLst/>
                        </a:rPr>
                        <a:t>Сабақтың  соңы</a:t>
                      </a:r>
                      <a:endParaRPr lang="ru-RU" sz="1300" dirty="0">
                        <a:effectLst/>
                        <a:latin typeface="Calibri"/>
                        <a:ea typeface="Calibri"/>
                        <a:cs typeface="Times New Roman"/>
                      </a:endParaRPr>
                    </a:p>
                  </a:txBody>
                  <a:tcPr marL="68580" marR="68580" marT="0" marB="0">
                    <a:solidFill>
                      <a:schemeClr val="accent5">
                        <a:lumMod val="75000"/>
                      </a:schemeClr>
                    </a:solidFill>
                  </a:tcPr>
                </a:tc>
                <a:tc>
                  <a:txBody>
                    <a:bodyPr/>
                    <a:lstStyle/>
                    <a:p>
                      <a:pPr>
                        <a:lnSpc>
                          <a:spcPct val="115000"/>
                        </a:lnSpc>
                        <a:spcAft>
                          <a:spcPts val="0"/>
                        </a:spcAft>
                      </a:pPr>
                      <a:r>
                        <a:rPr lang="kk-KZ" sz="1300" b="1" dirty="0">
                          <a:solidFill>
                            <a:schemeClr val="tx1"/>
                          </a:solidFill>
                          <a:effectLst/>
                        </a:rPr>
                        <a:t>Оқылым. Айтылым.</a:t>
                      </a:r>
                      <a:endParaRPr lang="ru-RU" sz="1300" b="1" dirty="0">
                        <a:solidFill>
                          <a:schemeClr val="tx1"/>
                        </a:solidFill>
                        <a:effectLst/>
                      </a:endParaRPr>
                    </a:p>
                    <a:p>
                      <a:pPr>
                        <a:lnSpc>
                          <a:spcPct val="115000"/>
                        </a:lnSpc>
                        <a:spcAft>
                          <a:spcPts val="750"/>
                        </a:spcAft>
                      </a:pPr>
                      <a:r>
                        <a:rPr lang="kk-KZ" sz="1300" b="0" dirty="0">
                          <a:solidFill>
                            <a:schemeClr val="tx1"/>
                          </a:solidFill>
                          <a:effectLst/>
                        </a:rPr>
                        <a:t>4-тапсырма Ақпараттарды мәтін мазмұнына сай сәйкестендіріңдер.</a:t>
                      </a:r>
                      <a:endParaRPr lang="ru-RU" sz="1300" b="0" dirty="0">
                        <a:solidFill>
                          <a:schemeClr val="tx1"/>
                        </a:solidFill>
                        <a:effectLst/>
                      </a:endParaRPr>
                    </a:p>
                    <a:p>
                      <a:pPr>
                        <a:lnSpc>
                          <a:spcPct val="115000"/>
                        </a:lnSpc>
                        <a:spcAft>
                          <a:spcPts val="750"/>
                        </a:spcAft>
                      </a:pPr>
                      <a:r>
                        <a:rPr lang="ru-RU" sz="1300" b="0" dirty="0">
                          <a:solidFill>
                            <a:schemeClr val="tx1"/>
                          </a:solidFill>
                          <a:effectLst/>
                        </a:rPr>
                        <a:t> </a:t>
                      </a:r>
                    </a:p>
                    <a:p>
                      <a:pPr>
                        <a:lnSpc>
                          <a:spcPct val="115000"/>
                        </a:lnSpc>
                        <a:spcAft>
                          <a:spcPts val="0"/>
                        </a:spcAft>
                      </a:pPr>
                      <a:r>
                        <a:rPr lang="ru-RU" sz="1300" b="0" dirty="0">
                          <a:solidFill>
                            <a:schemeClr val="tx1"/>
                          </a:solidFill>
                          <a:effectLst/>
                        </a:rPr>
                        <a:t> </a:t>
                      </a:r>
                    </a:p>
                    <a:p>
                      <a:pPr>
                        <a:lnSpc>
                          <a:spcPct val="115000"/>
                        </a:lnSpc>
                        <a:spcAft>
                          <a:spcPts val="0"/>
                        </a:spcAft>
                      </a:pPr>
                      <a:r>
                        <a:rPr lang="kk-KZ" sz="1300" b="0" dirty="0">
                          <a:solidFill>
                            <a:schemeClr val="tx1"/>
                          </a:solidFill>
                          <a:effectLst/>
                        </a:rPr>
                        <a:t> </a:t>
                      </a:r>
                      <a:endParaRPr lang="ru-RU" sz="1300" b="0" dirty="0">
                        <a:solidFill>
                          <a:schemeClr val="tx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15000"/>
                        </a:lnSpc>
                        <a:spcAft>
                          <a:spcPts val="0"/>
                        </a:spcAft>
                      </a:pPr>
                      <a:r>
                        <a:rPr lang="kk-KZ" sz="1300" b="0" dirty="0">
                          <a:solidFill>
                            <a:schemeClr val="tx1"/>
                          </a:solidFill>
                          <a:effectLst/>
                        </a:rPr>
                        <a:t>Оқыған мәтін бойынша берілген ақпараттарды мәтін мазмұнына сай сәйкестендіреді</a:t>
                      </a:r>
                      <a:endParaRPr lang="ru-RU" sz="1300" b="0" dirty="0">
                        <a:solidFill>
                          <a:schemeClr val="tx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15000"/>
                        </a:lnSpc>
                        <a:spcAft>
                          <a:spcPts val="0"/>
                        </a:spcAft>
                      </a:pPr>
                      <a:r>
                        <a:rPr lang="kk-KZ" sz="1300" b="0" dirty="0">
                          <a:solidFill>
                            <a:schemeClr val="tx1"/>
                          </a:solidFill>
                          <a:effectLst/>
                        </a:rPr>
                        <a:t>Мұғалімнің  бағалауы.</a:t>
                      </a:r>
                      <a:endParaRPr lang="ru-RU" sz="1300" b="0" dirty="0">
                        <a:solidFill>
                          <a:schemeClr val="tx1"/>
                        </a:solidFill>
                        <a:effectLst/>
                      </a:endParaRPr>
                    </a:p>
                    <a:p>
                      <a:pPr>
                        <a:lnSpc>
                          <a:spcPct val="115000"/>
                        </a:lnSpc>
                        <a:spcAft>
                          <a:spcPts val="0"/>
                        </a:spcAft>
                      </a:pPr>
                      <a:r>
                        <a:rPr lang="kk-KZ" sz="1300" b="0" dirty="0">
                          <a:solidFill>
                            <a:schemeClr val="tx1"/>
                          </a:solidFill>
                          <a:effectLst/>
                        </a:rPr>
                        <a:t> </a:t>
                      </a:r>
                      <a:endParaRPr lang="ru-RU" sz="1300" b="0" dirty="0">
                        <a:solidFill>
                          <a:schemeClr val="tx1"/>
                        </a:solidFill>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nSpc>
                          <a:spcPct val="115000"/>
                        </a:lnSpc>
                        <a:spcAft>
                          <a:spcPts val="0"/>
                        </a:spcAft>
                      </a:pPr>
                      <a:r>
                        <a:rPr lang="kk-KZ" sz="1300" b="0" dirty="0">
                          <a:solidFill>
                            <a:schemeClr val="tx1"/>
                          </a:solidFill>
                          <a:effectLst/>
                        </a:rPr>
                        <a:t> </a:t>
                      </a:r>
                      <a:endParaRPr lang="ru-RU" sz="1300" b="0" dirty="0">
                        <a:solidFill>
                          <a:schemeClr val="tx1"/>
                        </a:solidFill>
                        <a:effectLst/>
                        <a:latin typeface="Calibri"/>
                        <a:ea typeface="Calibri"/>
                        <a:cs typeface="Times New Roman"/>
                      </a:endParaRPr>
                    </a:p>
                  </a:txBody>
                  <a:tcPr marL="68580" marR="68580" marT="0" marB="0">
                    <a:solidFill>
                      <a:schemeClr val="accent5">
                        <a:lumMod val="60000"/>
                        <a:lumOff val="4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667299253"/>
              </p:ext>
            </p:extLst>
          </p:nvPr>
        </p:nvGraphicFramePr>
        <p:xfrm>
          <a:off x="1524000" y="1484784"/>
          <a:ext cx="3768080" cy="2072640"/>
        </p:xfrm>
        <a:graphic>
          <a:graphicData uri="http://schemas.openxmlformats.org/drawingml/2006/table">
            <a:tbl>
              <a:tblPr firstRow="1" bandRow="1">
                <a:tableStyleId>{5C22544A-7EE6-4342-B048-85BDC9FD1C3A}</a:tableStyleId>
              </a:tblPr>
              <a:tblGrid>
                <a:gridCol w="1884040"/>
                <a:gridCol w="1884040"/>
              </a:tblGrid>
              <a:tr h="486054">
                <a:tc>
                  <a:txBody>
                    <a:bodyPr/>
                    <a:lstStyle/>
                    <a:p>
                      <a:r>
                        <a:rPr lang="kk-KZ" sz="1400" b="1" kern="1200" dirty="0" smtClean="0">
                          <a:solidFill>
                            <a:schemeClr val="lt1"/>
                          </a:solidFill>
                          <a:effectLst/>
                          <a:latin typeface="+mn-lt"/>
                          <a:ea typeface="+mn-ea"/>
                          <a:cs typeface="+mn-cs"/>
                        </a:rPr>
                        <a:t>Қазақстан білімді, жоғары мәдениетті,</a:t>
                      </a:r>
                      <a:endParaRPr lang="ru-RU" sz="1400" dirty="0"/>
                    </a:p>
                  </a:txBody>
                  <a:tcPr>
                    <a:solidFill>
                      <a:schemeClr val="accent5">
                        <a:lumMod val="60000"/>
                        <a:lumOff val="40000"/>
                      </a:schemeClr>
                    </a:solidFill>
                  </a:tcPr>
                </a:tc>
                <a:tc>
                  <a:txBody>
                    <a:bodyPr/>
                    <a:lstStyle/>
                    <a:p>
                      <a:r>
                        <a:rPr lang="kk-KZ" sz="1400" b="1" kern="1200" dirty="0" smtClean="0">
                          <a:solidFill>
                            <a:schemeClr val="lt1"/>
                          </a:solidFill>
                          <a:effectLst/>
                          <a:latin typeface="+mn-lt"/>
                          <a:ea typeface="+mn-ea"/>
                          <a:cs typeface="+mn-cs"/>
                        </a:rPr>
                        <a:t>1.себебі ол менің Отаным.</a:t>
                      </a:r>
                      <a:endParaRPr lang="ru-RU" sz="1400" dirty="0"/>
                    </a:p>
                  </a:txBody>
                  <a:tcPr>
                    <a:solidFill>
                      <a:schemeClr val="accent5">
                        <a:lumMod val="60000"/>
                        <a:lumOff val="40000"/>
                      </a:schemeClr>
                    </a:solidFill>
                  </a:tcPr>
                </a:tc>
              </a:tr>
              <a:tr h="486054">
                <a:tc>
                  <a:txBody>
                    <a:bodyPr/>
                    <a:lstStyle/>
                    <a:p>
                      <a:r>
                        <a:rPr lang="kk-KZ" sz="1400" kern="1200" dirty="0" smtClean="0">
                          <a:solidFill>
                            <a:schemeClr val="dk1"/>
                          </a:solidFill>
                          <a:effectLst/>
                          <a:latin typeface="+mn-lt"/>
                          <a:ea typeface="+mn-ea"/>
                          <a:cs typeface="+mn-cs"/>
                        </a:rPr>
                        <a:t>Дербес,</a:t>
                      </a:r>
                      <a:endParaRPr lang="ru-RU" sz="1400" dirty="0"/>
                    </a:p>
                  </a:txBody>
                  <a:tcPr>
                    <a:solidFill>
                      <a:schemeClr val="accent5">
                        <a:lumMod val="20000"/>
                        <a:lumOff val="80000"/>
                      </a:schemeClr>
                    </a:solidFill>
                  </a:tcPr>
                </a:tc>
                <a:tc>
                  <a:txBody>
                    <a:bodyPr/>
                    <a:lstStyle/>
                    <a:p>
                      <a:r>
                        <a:rPr lang="kk-KZ" sz="1400" kern="1200" dirty="0" smtClean="0">
                          <a:solidFill>
                            <a:schemeClr val="dk1"/>
                          </a:solidFill>
                          <a:effectLst/>
                          <a:latin typeface="+mn-lt"/>
                          <a:ea typeface="+mn-ea"/>
                          <a:cs typeface="+mn-cs"/>
                        </a:rPr>
                        <a:t>тәуелсіз ел болу қандай бақыт!</a:t>
                      </a:r>
                      <a:endParaRPr lang="ru-RU" sz="1400" dirty="0"/>
                    </a:p>
                  </a:txBody>
                  <a:tcPr>
                    <a:solidFill>
                      <a:schemeClr val="accent5">
                        <a:lumMod val="20000"/>
                        <a:lumOff val="80000"/>
                      </a:schemeClr>
                    </a:solidFill>
                  </a:tcPr>
                </a:tc>
              </a:tr>
              <a:tr h="486054">
                <a:tc>
                  <a:txBody>
                    <a:bodyPr/>
                    <a:lstStyle/>
                    <a:p>
                      <a:r>
                        <a:rPr lang="kk-KZ" sz="1400" kern="1200" dirty="0" smtClean="0">
                          <a:solidFill>
                            <a:schemeClr val="dk1"/>
                          </a:solidFill>
                          <a:effectLst/>
                          <a:latin typeface="+mn-lt"/>
                          <a:ea typeface="+mn-ea"/>
                          <a:cs typeface="+mn-cs"/>
                        </a:rPr>
                        <a:t>Астана Сарыарқа даласында,. </a:t>
                      </a:r>
                      <a:endParaRPr lang="ru-RU" sz="1400" dirty="0"/>
                    </a:p>
                  </a:txBody>
                  <a:tcPr>
                    <a:solidFill>
                      <a:schemeClr val="accent5">
                        <a:lumMod val="20000"/>
                        <a:lumOff val="80000"/>
                      </a:schemeClr>
                    </a:solidFill>
                  </a:tcPr>
                </a:tc>
                <a:tc>
                  <a:txBody>
                    <a:bodyPr/>
                    <a:lstStyle/>
                    <a:p>
                      <a:r>
                        <a:rPr lang="kk-KZ" sz="1400" kern="1200" dirty="0" smtClean="0">
                          <a:solidFill>
                            <a:schemeClr val="dk1"/>
                          </a:solidFill>
                          <a:effectLst/>
                          <a:latin typeface="+mn-lt"/>
                          <a:ea typeface="+mn-ea"/>
                          <a:cs typeface="+mn-cs"/>
                        </a:rPr>
                        <a:t>дамыған ел.</a:t>
                      </a:r>
                      <a:endParaRPr lang="ru-RU" sz="1400" dirty="0"/>
                    </a:p>
                  </a:txBody>
                  <a:tcPr>
                    <a:solidFill>
                      <a:schemeClr val="accent5">
                        <a:lumMod val="20000"/>
                        <a:lumOff val="80000"/>
                      </a:schemeClr>
                    </a:solidFill>
                  </a:tcPr>
                </a:tc>
              </a:tr>
              <a:tr h="486054">
                <a:tc>
                  <a:txBody>
                    <a:bodyPr/>
                    <a:lstStyle/>
                    <a:p>
                      <a:r>
                        <a:rPr lang="kk-KZ" sz="1400" kern="1200" dirty="0" smtClean="0">
                          <a:solidFill>
                            <a:schemeClr val="dk1"/>
                          </a:solidFill>
                          <a:effectLst/>
                          <a:latin typeface="+mn-lt"/>
                          <a:ea typeface="+mn-ea"/>
                          <a:cs typeface="+mn-cs"/>
                        </a:rPr>
                        <a:t>1.Қазақстанды жақсы көрем</a:t>
                      </a:r>
                      <a:r>
                        <a:rPr lang="ru-RU" sz="1400" kern="1200" dirty="0" err="1" smtClean="0">
                          <a:solidFill>
                            <a:schemeClr val="dk1"/>
                          </a:solidFill>
                          <a:effectLst/>
                          <a:latin typeface="+mn-lt"/>
                          <a:ea typeface="+mn-ea"/>
                          <a:cs typeface="+mn-cs"/>
                        </a:rPr>
                        <a:t>ін</a:t>
                      </a:r>
                      <a:r>
                        <a:rPr lang="ru-RU" sz="1400" kern="1200" dirty="0" smtClean="0">
                          <a:solidFill>
                            <a:schemeClr val="dk1"/>
                          </a:solidFill>
                          <a:effectLst/>
                          <a:latin typeface="+mn-lt"/>
                          <a:ea typeface="+mn-ea"/>
                          <a:cs typeface="+mn-cs"/>
                        </a:rPr>
                        <a:t>,</a:t>
                      </a:r>
                      <a:endParaRPr lang="ru-RU" sz="1400" dirty="0"/>
                    </a:p>
                  </a:txBody>
                  <a:tcPr>
                    <a:solidFill>
                      <a:schemeClr val="accent5">
                        <a:lumMod val="20000"/>
                        <a:lumOff val="80000"/>
                      </a:schemeClr>
                    </a:solidFill>
                  </a:tcPr>
                </a:tc>
                <a:tc>
                  <a:txBody>
                    <a:bodyPr/>
                    <a:lstStyle/>
                    <a:p>
                      <a:r>
                        <a:rPr lang="ru-RU" sz="1400" kern="1200" dirty="0" err="1" smtClean="0">
                          <a:solidFill>
                            <a:schemeClr val="dk1"/>
                          </a:solidFill>
                          <a:effectLst/>
                          <a:latin typeface="+mn-lt"/>
                          <a:ea typeface="+mn-ea"/>
                          <a:cs typeface="+mn-cs"/>
                        </a:rPr>
                        <a:t>Есілдің</a:t>
                      </a:r>
                      <a:r>
                        <a:rPr lang="ru-RU" sz="1400" kern="1200" dirty="0" smtClean="0">
                          <a:solidFill>
                            <a:schemeClr val="dk1"/>
                          </a:solidFill>
                          <a:effectLst/>
                          <a:latin typeface="+mn-lt"/>
                          <a:ea typeface="+mn-ea"/>
                          <a:cs typeface="+mn-cs"/>
                        </a:rPr>
                        <a:t> </a:t>
                      </a:r>
                      <a:r>
                        <a:rPr lang="ru-RU" sz="1400" kern="1200" dirty="0" err="1" smtClean="0">
                          <a:solidFill>
                            <a:schemeClr val="dk1"/>
                          </a:solidFill>
                          <a:effectLst/>
                          <a:latin typeface="+mn-lt"/>
                          <a:ea typeface="+mn-ea"/>
                          <a:cs typeface="+mn-cs"/>
                        </a:rPr>
                        <a:t>жағасында</a:t>
                      </a:r>
                      <a:r>
                        <a:rPr lang="ru-RU" sz="1400" kern="1200" dirty="0" smtClean="0">
                          <a:solidFill>
                            <a:schemeClr val="dk1"/>
                          </a:solidFill>
                          <a:effectLst/>
                          <a:latin typeface="+mn-lt"/>
                          <a:ea typeface="+mn-ea"/>
                          <a:cs typeface="+mn-cs"/>
                        </a:rPr>
                        <a:t> </a:t>
                      </a:r>
                      <a:r>
                        <a:rPr lang="ru-RU" sz="1400" kern="1200" dirty="0" err="1" smtClean="0">
                          <a:solidFill>
                            <a:schemeClr val="dk1"/>
                          </a:solidFill>
                          <a:effectLst/>
                          <a:latin typeface="+mn-lt"/>
                          <a:ea typeface="+mn-ea"/>
                          <a:cs typeface="+mn-cs"/>
                        </a:rPr>
                        <a:t>орналасқан</a:t>
                      </a:r>
                      <a:endParaRPr lang="ru-RU" sz="140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245015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75656" y="2204864"/>
            <a:ext cx="7272808" cy="1047979"/>
          </a:xfrm>
          <a:prstGeom prst="rect">
            <a:avLst/>
          </a:prstGeom>
        </p:spPr>
        <p:txBody>
          <a:bodyPr wrap="square">
            <a:spAutoFit/>
          </a:bodyPr>
          <a:lstStyle/>
          <a:p>
            <a:pPr lvl="0">
              <a:lnSpc>
                <a:spcPct val="115000"/>
              </a:lnSpc>
            </a:pPr>
            <a:r>
              <a:rPr lang="kk-KZ" sz="5400" b="1" i="1" dirty="0">
                <a:solidFill>
                  <a:prstClr val="black"/>
                </a:solidFill>
                <a:latin typeface="Calibri" panose="020F0502020204030204" pitchFamily="34" charset="0"/>
                <a:ea typeface="Calibri"/>
                <a:cs typeface="Calibri" panose="020F0502020204030204" pitchFamily="34" charset="0"/>
              </a:rPr>
              <a:t>Сау болыңыздар!</a:t>
            </a:r>
            <a:endParaRPr lang="ru-RU" sz="5400" b="1" i="1" dirty="0">
              <a:solidFill>
                <a:prstClr val="black"/>
              </a:solidFill>
              <a:latin typeface="Calibri" panose="020F0502020204030204" pitchFamily="34" charset="0"/>
              <a:ea typeface="Calibri"/>
              <a:cs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086" y="4869160"/>
            <a:ext cx="2226218" cy="166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9453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206</Words>
  <Application>Microsoft Office PowerPoint</Application>
  <PresentationFormat>Экран (4:3)</PresentationFormat>
  <Paragraphs>133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cp:revision>
  <dcterms:created xsi:type="dcterms:W3CDTF">2020-12-16T06:11:27Z</dcterms:created>
  <dcterms:modified xsi:type="dcterms:W3CDTF">2020-12-18T15:37:01Z</dcterms:modified>
</cp:coreProperties>
</file>