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29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0F8DEF7-850D-4D51-BF2C-C865CE795A38}" type="datetimeFigureOut">
              <a:rPr lang="ru-RU" smtClean="0"/>
              <a:t>18.02.2015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ACDE68-3132-4B99-96B3-5FBF81BE7C6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0F8DEF7-850D-4D51-BF2C-C865CE795A38}" type="datetimeFigureOut">
              <a:rPr lang="ru-RU" smtClean="0"/>
              <a:t>18.02.2015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ACDE68-3132-4B99-96B3-5FBF81BE7C6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0F8DEF7-850D-4D51-BF2C-C865CE795A38}" type="datetimeFigureOut">
              <a:rPr lang="ru-RU" smtClean="0"/>
              <a:t>18.02.2015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ACDE68-3132-4B99-96B3-5FBF81BE7C6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F8DEF7-850D-4D51-BF2C-C865CE795A38}" type="datetimeFigureOut">
              <a:rPr lang="ru-RU" smtClean="0"/>
              <a:t>18.02.2015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ACDE68-3132-4B99-96B3-5FBF81BE7C6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0F8DEF7-850D-4D51-BF2C-C865CE795A38}" type="datetimeFigureOut">
              <a:rPr lang="ru-RU" smtClean="0"/>
              <a:t>18.02.2015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ACDE68-3132-4B99-96B3-5FBF81BE7C6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0F8DEF7-850D-4D51-BF2C-C865CE795A38}" type="datetimeFigureOut">
              <a:rPr lang="ru-RU" smtClean="0"/>
              <a:t>18.02.2015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ACDE68-3132-4B99-96B3-5FBF81BE7C6A}"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0F8DEF7-850D-4D51-BF2C-C865CE795A38}" type="datetimeFigureOut">
              <a:rPr lang="ru-RU" smtClean="0"/>
              <a:t>18.02.2015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9ACDE68-3132-4B99-96B3-5FBF81BE7C6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0F8DEF7-850D-4D51-BF2C-C865CE795A38}" type="datetimeFigureOut">
              <a:rPr lang="ru-RU" smtClean="0"/>
              <a:t>18.02.2015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ACDE68-3132-4B99-96B3-5FBF81BE7C6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8DEF7-850D-4D51-BF2C-C865CE795A38}" type="datetimeFigureOut">
              <a:rPr lang="ru-RU" smtClean="0"/>
              <a:t>18.02.2015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9ACDE68-3132-4B99-96B3-5FBF81BE7C6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0F8DEF7-850D-4D51-BF2C-C865CE795A38}" type="datetimeFigureOut">
              <a:rPr lang="ru-RU" smtClean="0"/>
              <a:t>18.02.2015</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9ACDE68-3132-4B99-96B3-5FBF81BE7C6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F8DEF7-850D-4D51-BF2C-C865CE795A38}" type="datetimeFigureOut">
              <a:rPr lang="ru-RU" smtClean="0"/>
              <a:t>18.02.2015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ACDE68-3132-4B99-96B3-5FBF81BE7C6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0F8DEF7-850D-4D51-BF2C-C865CE795A38}" type="datetimeFigureOut">
              <a:rPr lang="ru-RU" smtClean="0"/>
              <a:t>18.02.2015</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9ACDE68-3132-4B99-96B3-5FBF81BE7C6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file:///D:\..\DOCUME~1\Admin\LOCALS~1\Temp\FineReader10\media\image1.jpe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132856"/>
            <a:ext cx="7772400" cy="2889666"/>
          </a:xfrm>
        </p:spPr>
        <p:txBody>
          <a:bodyPr>
            <a:noAutofit/>
          </a:bodyPr>
          <a:lstStyle/>
          <a:p>
            <a:pPr algn="ctr"/>
            <a:r>
              <a:rPr lang="kk-KZ" sz="4000" b="1" dirty="0" smtClean="0">
                <a:latin typeface="Arial" panose="020B0604020202020204" pitchFamily="34" charset="0"/>
                <a:cs typeface="Arial" panose="020B0604020202020204" pitchFamily="34" charset="0"/>
              </a:rPr>
              <a:t>«Сақ,сармат, ғұн, үйсін, қаңлы тайпалары тарихи – мемлекетіміздің негізі»</a:t>
            </a:r>
            <a:br>
              <a:rPr lang="kk-KZ" sz="4000" b="1" dirty="0" smtClean="0">
                <a:latin typeface="Arial" panose="020B0604020202020204" pitchFamily="34" charset="0"/>
                <a:cs typeface="Arial" panose="020B0604020202020204" pitchFamily="34" charset="0"/>
              </a:rPr>
            </a:br>
            <a:r>
              <a:rPr lang="kk-KZ" sz="4000" b="1" dirty="0">
                <a:latin typeface="Arial" panose="020B0604020202020204" pitchFamily="34" charset="0"/>
                <a:cs typeface="Arial" panose="020B0604020202020204" pitchFamily="34" charset="0"/>
              </a:rPr>
              <a:t/>
            </a:r>
            <a:br>
              <a:rPr lang="kk-KZ" sz="4000" b="1" dirty="0">
                <a:latin typeface="Arial" panose="020B0604020202020204" pitchFamily="34" charset="0"/>
                <a:cs typeface="Arial" panose="020B0604020202020204" pitchFamily="34" charset="0"/>
              </a:rPr>
            </a:br>
            <a:endParaRPr lang="ru-RU" sz="4000" b="1" dirty="0">
              <a:latin typeface="Arial" panose="020B0604020202020204" pitchFamily="34" charset="0"/>
              <a:cs typeface="Arial" panose="020B0604020202020204" pitchFamily="34" charset="0"/>
            </a:endParaRPr>
          </a:p>
        </p:txBody>
      </p:sp>
      <p:sp>
        <p:nvSpPr>
          <p:cNvPr id="3" name="Прямоугольник 2"/>
          <p:cNvSpPr/>
          <p:nvPr/>
        </p:nvSpPr>
        <p:spPr>
          <a:xfrm>
            <a:off x="4355976" y="5022522"/>
            <a:ext cx="4572000" cy="923330"/>
          </a:xfrm>
          <a:prstGeom prst="rect">
            <a:avLst/>
          </a:prstGeom>
        </p:spPr>
        <p:txBody>
          <a:bodyPr>
            <a:spAutoFit/>
          </a:bodyPr>
          <a:lstStyle/>
          <a:p>
            <a:pPr algn="r"/>
            <a:r>
              <a:rPr lang="ru-RU" b="1" dirty="0" err="1" smtClean="0">
                <a:latin typeface="Arial" panose="020B0604020202020204" pitchFamily="34" charset="0"/>
                <a:cs typeface="Arial" panose="020B0604020202020204" pitchFamily="34" charset="0"/>
              </a:rPr>
              <a:t>Дайындаған</a:t>
            </a:r>
            <a:r>
              <a:rPr lang="ru-RU" b="1" dirty="0" smtClean="0">
                <a:latin typeface="Arial" panose="020B0604020202020204" pitchFamily="34" charset="0"/>
                <a:cs typeface="Arial" panose="020B0604020202020204" pitchFamily="34" charset="0"/>
              </a:rPr>
              <a:t>:</a:t>
            </a:r>
          </a:p>
          <a:p>
            <a:pPr algn="r"/>
            <a:r>
              <a:rPr lang="ru-RU" b="1" dirty="0" smtClean="0">
                <a:latin typeface="Arial" panose="020B0604020202020204" pitchFamily="34" charset="0"/>
                <a:cs typeface="Arial" panose="020B0604020202020204" pitchFamily="34" charset="0"/>
              </a:rPr>
              <a:t>6 </a:t>
            </a:r>
            <a:r>
              <a:rPr lang="ru-RU" b="1" dirty="0">
                <a:latin typeface="Arial" panose="020B0604020202020204" pitchFamily="34" charset="0"/>
                <a:cs typeface="Arial" panose="020B0604020202020204" pitchFamily="34" charset="0"/>
              </a:rPr>
              <a:t>«Ә» </a:t>
            </a:r>
            <a:r>
              <a:rPr lang="ru-RU" b="1" dirty="0" err="1">
                <a:latin typeface="Arial" panose="020B0604020202020204" pitchFamily="34" charset="0"/>
                <a:cs typeface="Arial" panose="020B0604020202020204" pitchFamily="34" charset="0"/>
              </a:rPr>
              <a:t>сынып</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оқушысы</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Жақан</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Әділет</a:t>
            </a:r>
            <a:r>
              <a:rPr lang="ru-RU" b="1" dirty="0">
                <a:latin typeface="Arial" panose="020B0604020202020204" pitchFamily="34" charset="0"/>
                <a:cs typeface="Arial" panose="020B0604020202020204" pitchFamily="34" charset="0"/>
              </a:rPr>
              <a:t/>
            </a:r>
            <a:br>
              <a:rPr lang="ru-RU" b="1" dirty="0">
                <a:latin typeface="Arial" panose="020B0604020202020204" pitchFamily="34" charset="0"/>
                <a:cs typeface="Arial" panose="020B0604020202020204" pitchFamily="34" charset="0"/>
              </a:rPr>
            </a:br>
            <a:r>
              <a:rPr lang="ru-RU" b="1" dirty="0">
                <a:latin typeface="Arial" panose="020B0604020202020204" pitchFamily="34" charset="0"/>
                <a:cs typeface="Arial" panose="020B0604020202020204" pitchFamily="34" charset="0"/>
              </a:rPr>
              <a:t>№ 2 </a:t>
            </a:r>
            <a:r>
              <a:rPr lang="ru-RU" b="1" dirty="0" err="1">
                <a:latin typeface="Arial" panose="020B0604020202020204" pitchFamily="34" charset="0"/>
                <a:cs typeface="Arial" panose="020B0604020202020204" pitchFamily="34" charset="0"/>
              </a:rPr>
              <a:t>мектеп</a:t>
            </a:r>
            <a:r>
              <a:rPr lang="ru-RU" b="1" dirty="0">
                <a:latin typeface="Arial" panose="020B0604020202020204" pitchFamily="34" charset="0"/>
                <a:cs typeface="Arial" panose="020B0604020202020204" pitchFamily="34" charset="0"/>
              </a:rPr>
              <a:t>-интернаты</a:t>
            </a:r>
          </a:p>
        </p:txBody>
      </p:sp>
    </p:spTree>
    <p:extLst>
      <p:ext uri="{BB962C8B-B14F-4D97-AF65-F5344CB8AC3E}">
        <p14:creationId xmlns:p14="http://schemas.microsoft.com/office/powerpoint/2010/main" val="1804018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260648"/>
            <a:ext cx="7520940" cy="4419829"/>
          </a:xfrm>
        </p:spPr>
        <p:txBody>
          <a:bodyPr/>
          <a:lstStyle/>
          <a:p>
            <a:pPr algn="ctr"/>
            <a:r>
              <a:rPr lang="ru-RU" dirty="0" err="1">
                <a:solidFill>
                  <a:srgbClr val="FF0000"/>
                </a:solidFill>
                <a:latin typeface="Arial" panose="020B0604020202020204" pitchFamily="34" charset="0"/>
                <a:cs typeface="Arial" panose="020B0604020202020204" pitchFamily="34" charset="0"/>
              </a:rPr>
              <a:t>Сарм</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ттар</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туралы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деректер</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өт</a:t>
            </a:r>
            <a:r>
              <a:rPr lang="en-US" dirty="0">
                <a:solidFill>
                  <a:srgbClr val="FF0000"/>
                </a:solidFill>
                <a:latin typeface="Arial" panose="020B0604020202020204" pitchFamily="34" charset="0"/>
                <a:cs typeface="Arial" panose="020B0604020202020204" pitchFamily="34" charset="0"/>
              </a:rPr>
              <a:t>e </a:t>
            </a:r>
            <a:r>
              <a:rPr lang="ru-RU" dirty="0">
                <a:solidFill>
                  <a:srgbClr val="FF0000"/>
                </a:solidFill>
                <a:latin typeface="Arial" panose="020B0604020202020204" pitchFamily="34" charset="0"/>
                <a:cs typeface="Arial" panose="020B0604020202020204" pitchFamily="34" charset="0"/>
              </a:rPr>
              <a:t>аз. </a:t>
            </a:r>
            <a:r>
              <a:rPr lang="ru-RU" dirty="0" err="1">
                <a:solidFill>
                  <a:srgbClr val="FF0000"/>
                </a:solidFill>
                <a:latin typeface="Arial" panose="020B0604020202020204" pitchFamily="34" charset="0"/>
                <a:cs typeface="Arial" panose="020B0604020202020204" pitchFamily="34" charset="0"/>
              </a:rPr>
              <a:t>Бұл</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тайпаның</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аты</a:t>
            </a:r>
            <a:r>
              <a:rPr lang="ru-RU" dirty="0">
                <a:solidFill>
                  <a:srgbClr val="FF0000"/>
                </a:solidFill>
                <a:latin typeface="Arial" panose="020B0604020202020204" pitchFamily="34" charset="0"/>
                <a:cs typeface="Arial" panose="020B0604020202020204" pitchFamily="34" charset="0"/>
              </a:rPr>
              <a:t> б. з. б. </a:t>
            </a:r>
            <a:r>
              <a:rPr lang="en-US" dirty="0">
                <a:solidFill>
                  <a:srgbClr val="FF0000"/>
                </a:solidFill>
                <a:latin typeface="Arial" panose="020B0604020202020204" pitchFamily="34" charset="0"/>
                <a:cs typeface="Arial" panose="020B0604020202020204" pitchFamily="34" charset="0"/>
              </a:rPr>
              <a:t>III </a:t>
            </a:r>
            <a:r>
              <a:rPr lang="ru-RU" dirty="0">
                <a:solidFill>
                  <a:srgbClr val="FF0000"/>
                </a:solidFill>
                <a:latin typeface="Arial" panose="020B0604020202020204" pitchFamily="34" charset="0"/>
                <a:cs typeface="Arial" panose="020B0604020202020204" pitchFamily="34" charset="0"/>
              </a:rPr>
              <a:t>ғ. </a:t>
            </a:r>
            <a:r>
              <a:rPr lang="ru-RU" dirty="0" err="1">
                <a:solidFill>
                  <a:srgbClr val="FF0000"/>
                </a:solidFill>
                <a:latin typeface="Arial" panose="020B0604020202020204" pitchFamily="34" charset="0"/>
                <a:cs typeface="Arial" panose="020B0604020202020204" pitchFamily="34" charset="0"/>
              </a:rPr>
              <a:t>бастап</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тарихқа</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кірген</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Са</a:t>
            </a:r>
            <a:r>
              <a:rPr lang="en-US" dirty="0">
                <a:solidFill>
                  <a:srgbClr val="FF0000"/>
                </a:solidFill>
                <a:latin typeface="Arial" panose="020B0604020202020204" pitchFamily="34" charset="0"/>
                <a:cs typeface="Arial" panose="020B0604020202020204" pitchFamily="34" charset="0"/>
              </a:rPr>
              <a:t>p</a:t>
            </a:r>
            <a:r>
              <a:rPr lang="ru-RU" dirty="0">
                <a:solidFill>
                  <a:srgbClr val="FF0000"/>
                </a:solidFill>
                <a:latin typeface="Arial" panose="020B0604020202020204" pitchFamily="34" charset="0"/>
                <a:cs typeface="Arial" panose="020B0604020202020204" pitchFamily="34" charset="0"/>
              </a:rPr>
              <a:t>мат т</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йпалар</a:t>
            </a:r>
            <a:r>
              <a:rPr lang="ru-RU" dirty="0">
                <a:solidFill>
                  <a:srgbClr val="FF0000"/>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o</a:t>
            </a:r>
            <a:r>
              <a:rPr lang="ru-RU" dirty="0" err="1">
                <a:solidFill>
                  <a:srgbClr val="FF0000"/>
                </a:solidFill>
                <a:latin typeface="Arial" panose="020B0604020202020204" pitchFamily="34" charset="0"/>
                <a:cs typeface="Arial" panose="020B0604020202020204" pitchFamily="34" charset="0"/>
              </a:rPr>
              <a:t>дағы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Батыс</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Қаз</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қстан</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өңірінде</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өмі</a:t>
            </a:r>
            <a:r>
              <a:rPr lang="en-US" dirty="0">
                <a:solidFill>
                  <a:srgbClr val="FF0000"/>
                </a:solidFill>
                <a:latin typeface="Arial" panose="020B0604020202020204" pitchFamily="34" charset="0"/>
                <a:cs typeface="Arial" panose="020B0604020202020204" pitchFamily="34" charset="0"/>
              </a:rPr>
              <a:t>p </a:t>
            </a:r>
            <a:r>
              <a:rPr lang="ru-RU" dirty="0" err="1">
                <a:solidFill>
                  <a:srgbClr val="FF0000"/>
                </a:solidFill>
                <a:latin typeface="Arial" panose="020B0604020202020204" pitchFamily="34" charset="0"/>
                <a:cs typeface="Arial" panose="020B0604020202020204" pitchFamily="34" charset="0"/>
              </a:rPr>
              <a:t>сүрген</a:t>
            </a:r>
            <a:r>
              <a:rPr lang="ru-RU" dirty="0">
                <a:solidFill>
                  <a:srgbClr val="FF0000"/>
                </a:solidFill>
                <a:latin typeface="Arial" panose="020B0604020202020204" pitchFamily="34" charset="0"/>
                <a:cs typeface="Arial" panose="020B0604020202020204" pitchFamily="34" charset="0"/>
              </a:rPr>
              <a:t>. Б. з. б.</a:t>
            </a:r>
            <a:r>
              <a:rPr lang="en-US" dirty="0">
                <a:solidFill>
                  <a:srgbClr val="FF0000"/>
                </a:solidFill>
                <a:latin typeface="Arial" panose="020B0604020202020204" pitchFamily="34" charset="0"/>
                <a:cs typeface="Arial" panose="020B0604020202020204" pitchFamily="34" charset="0"/>
              </a:rPr>
              <a:t>III - </a:t>
            </a:r>
            <a:r>
              <a:rPr lang="ru-RU" dirty="0">
                <a:solidFill>
                  <a:srgbClr val="FF0000"/>
                </a:solidFill>
                <a:latin typeface="Arial" panose="020B0604020202020204" pitchFamily="34" charset="0"/>
                <a:cs typeface="Arial" panose="020B0604020202020204" pitchFamily="34" charset="0"/>
              </a:rPr>
              <a:t>б. з. -</a:t>
            </a:r>
            <a:r>
              <a:rPr lang="ru-RU" dirty="0" err="1">
                <a:solidFill>
                  <a:srgbClr val="FF0000"/>
                </a:solidFill>
                <a:latin typeface="Arial" panose="020B0604020202020204" pitchFamily="34" charset="0"/>
                <a:cs typeface="Arial" panose="020B0604020202020204" pitchFamily="34" charset="0"/>
              </a:rPr>
              <a:t>дың</a:t>
            </a:r>
            <a:r>
              <a:rPr lang="ru-RU" dirty="0">
                <a:solidFill>
                  <a:srgbClr val="FF0000"/>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IV </a:t>
            </a:r>
            <a:r>
              <a:rPr lang="ru-RU" dirty="0">
                <a:solidFill>
                  <a:srgbClr val="FF0000"/>
                </a:solidFill>
                <a:latin typeface="Arial" panose="020B0604020202020204" pitchFamily="34" charset="0"/>
                <a:cs typeface="Arial" panose="020B0604020202020204" pitchFamily="34" charset="0"/>
              </a:rPr>
              <a:t>ғ</a:t>
            </a:r>
            <a:r>
              <a:rPr lang="en-US" dirty="0">
                <a:solidFill>
                  <a:srgbClr val="FF0000"/>
                </a:solidFill>
                <a:latin typeface="Arial" panose="020B0604020202020204" pitchFamily="34" charset="0"/>
                <a:cs typeface="Arial" panose="020B0604020202020204" pitchFamily="34" charset="0"/>
              </a:rPr>
              <a:t>a</a:t>
            </a:r>
            <a:r>
              <a:rPr lang="ru-RU" dirty="0">
                <a:solidFill>
                  <a:srgbClr val="FF0000"/>
                </a:solidFill>
                <a:latin typeface="Arial" panose="020B0604020202020204" pitchFamily="34" charset="0"/>
                <a:cs typeface="Arial" panose="020B0604020202020204" pitchFamily="34" charset="0"/>
              </a:rPr>
              <a:t>сыры </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ралығында</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Тобыл</a:t>
            </a:r>
            <a:r>
              <a:rPr lang="ru-RU" dirty="0">
                <a:solidFill>
                  <a:srgbClr val="FF0000"/>
                </a:solidFill>
                <a:latin typeface="Arial" panose="020B0604020202020204" pitchFamily="34" charset="0"/>
                <a:cs typeface="Arial" panose="020B0604020202020204" pitchFamily="34" charset="0"/>
              </a:rPr>
              <a:t> мен Дунай ар</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лығын</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мекендеген</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тайпалар</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Олар</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алғашынд</a:t>
            </a:r>
            <a:r>
              <a:rPr lang="en-US" dirty="0">
                <a:solidFill>
                  <a:srgbClr val="FF0000"/>
                </a:solidFill>
                <a:latin typeface="Arial" panose="020B0604020202020204" pitchFamily="34" charset="0"/>
                <a:cs typeface="Arial" panose="020B0604020202020204" pitchFamily="34" charset="0"/>
              </a:rPr>
              <a:t>a </a:t>
            </a:r>
            <a:r>
              <a:rPr lang="ru-RU" dirty="0">
                <a:solidFill>
                  <a:srgbClr val="FF0000"/>
                </a:solidFill>
                <a:latin typeface="Arial" panose="020B0604020202020204" pitchFamily="34" charset="0"/>
                <a:cs typeface="Arial" panose="020B0604020202020204" pitchFamily="34" charset="0"/>
              </a:rPr>
              <a:t>б. з. б. </a:t>
            </a:r>
            <a:r>
              <a:rPr lang="en-US" dirty="0">
                <a:solidFill>
                  <a:srgbClr val="FF0000"/>
                </a:solidFill>
                <a:latin typeface="Arial" panose="020B0604020202020204" pitchFamily="34" charset="0"/>
                <a:cs typeface="Arial" panose="020B0604020202020204" pitchFamily="34" charset="0"/>
              </a:rPr>
              <a:t>VIII </a:t>
            </a:r>
            <a:r>
              <a:rPr lang="ru-RU" dirty="0">
                <a:solidFill>
                  <a:srgbClr val="FF0000"/>
                </a:solidFill>
                <a:latin typeface="Arial" panose="020B0604020202020204" pitchFamily="34" charset="0"/>
                <a:cs typeface="Arial" panose="020B0604020202020204" pitchFamily="34" charset="0"/>
              </a:rPr>
              <a:t>ғ</a:t>
            </a:r>
            <a:r>
              <a:rPr lang="en-US" dirty="0">
                <a:solidFill>
                  <a:srgbClr val="FF0000"/>
                </a:solidFill>
                <a:latin typeface="Arial" panose="020B0604020202020204" pitchFamily="34" charset="0"/>
                <a:cs typeface="Arial" panose="020B0604020202020204" pitchFamily="34" charset="0"/>
              </a:rPr>
              <a:t>ac</a:t>
            </a:r>
            <a:r>
              <a:rPr lang="ru-RU" dirty="0" err="1">
                <a:solidFill>
                  <a:srgbClr val="FF0000"/>
                </a:solidFill>
                <a:latin typeface="Arial" panose="020B0604020202020204" pitchFamily="34" charset="0"/>
                <a:cs typeface="Arial" panose="020B0604020202020204" pitchFamily="34" charset="0"/>
              </a:rPr>
              <a:t>ырда</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савроматт</a:t>
            </a:r>
            <a:r>
              <a:rPr lang="en-US" dirty="0" err="1">
                <a:solidFill>
                  <a:srgbClr val="FF0000"/>
                </a:solidFill>
                <a:latin typeface="Arial" panose="020B0604020202020204" pitchFamily="34" charset="0"/>
                <a:cs typeface="Arial" panose="020B0604020202020204" pitchFamily="34" charset="0"/>
              </a:rPr>
              <a:t>ap</a:t>
            </a:r>
            <a:r>
              <a:rPr lang="en-US"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деп</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аталған</a:t>
            </a:r>
            <a:r>
              <a:rPr lang="ru-RU" dirty="0">
                <a:solidFill>
                  <a:srgbClr val="FF0000"/>
                </a:solidFill>
                <a:latin typeface="Arial" panose="020B0604020202020204" pitchFamily="34" charset="0"/>
                <a:cs typeface="Arial" panose="020B0604020202020204" pitchFamily="34" charset="0"/>
              </a:rPr>
              <a:t>. Б. з. б. </a:t>
            </a:r>
            <a:r>
              <a:rPr lang="en-US" dirty="0">
                <a:solidFill>
                  <a:srgbClr val="FF0000"/>
                </a:solidFill>
                <a:latin typeface="Arial" panose="020B0604020202020204" pitchFamily="34" charset="0"/>
                <a:cs typeface="Arial" panose="020B0604020202020204" pitchFamily="34" charset="0"/>
              </a:rPr>
              <a:t>II </a:t>
            </a:r>
            <a:r>
              <a:rPr lang="ru-RU" dirty="0">
                <a:solidFill>
                  <a:srgbClr val="FF0000"/>
                </a:solidFill>
                <a:latin typeface="Arial" panose="020B0604020202020204" pitchFamily="34" charset="0"/>
                <a:cs typeface="Arial" panose="020B0604020202020204" pitchFamily="34" charset="0"/>
              </a:rPr>
              <a:t>ғ</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сы</a:t>
            </a:r>
            <a:r>
              <a:rPr lang="en-US" dirty="0">
                <a:solidFill>
                  <a:srgbClr val="FF0000"/>
                </a:solidFill>
                <a:latin typeface="Arial" panose="020B0604020202020204" pitchFamily="34" charset="0"/>
                <a:cs typeface="Arial" panose="020B0604020202020204" pitchFamily="34" charset="0"/>
              </a:rPr>
              <a:t>p</a:t>
            </a:r>
            <a:r>
              <a:rPr lang="ru-RU" dirty="0">
                <a:solidFill>
                  <a:srgbClr val="FF0000"/>
                </a:solidFill>
                <a:latin typeface="Arial" panose="020B0604020202020204" pitchFamily="34" charset="0"/>
                <a:cs typeface="Arial" panose="020B0604020202020204" pitchFamily="34" charset="0"/>
              </a:rPr>
              <a:t>дан </a:t>
            </a:r>
            <a:r>
              <a:rPr lang="ru-RU" dirty="0" err="1">
                <a:solidFill>
                  <a:srgbClr val="FF0000"/>
                </a:solidFill>
                <a:latin typeface="Arial" panose="020B0604020202020204" pitchFamily="34" charset="0"/>
                <a:cs typeface="Arial" panose="020B0604020202020204" pitchFamily="34" charset="0"/>
              </a:rPr>
              <a:t>баст</a:t>
            </a:r>
            <a:r>
              <a:rPr lang="en-US" dirty="0">
                <a:solidFill>
                  <a:srgbClr val="FF0000"/>
                </a:solidFill>
                <a:latin typeface="Arial" panose="020B0604020202020204" pitchFamily="34" charset="0"/>
                <a:cs typeface="Arial" panose="020B0604020202020204" pitchFamily="34" charset="0"/>
              </a:rPr>
              <a:t>a</a:t>
            </a:r>
            <a:r>
              <a:rPr lang="ru-RU" dirty="0">
                <a:solidFill>
                  <a:srgbClr val="FF0000"/>
                </a:solidFill>
                <a:latin typeface="Arial" panose="020B0604020202020204" pitchFamily="34" charset="0"/>
                <a:cs typeface="Arial" panose="020B0604020202020204" pitchFamily="34" charset="0"/>
              </a:rPr>
              <a:t>п </a:t>
            </a:r>
            <a:r>
              <a:rPr lang="ru-RU" dirty="0" err="1">
                <a:solidFill>
                  <a:srgbClr val="FF0000"/>
                </a:solidFill>
                <a:latin typeface="Arial" panose="020B0604020202020204" pitchFamily="34" charset="0"/>
                <a:cs typeface="Arial" panose="020B0604020202020204" pitchFamily="34" charset="0"/>
              </a:rPr>
              <a:t>Оңтүстік</a:t>
            </a:r>
            <a:r>
              <a:rPr lang="ru-RU" dirty="0">
                <a:solidFill>
                  <a:srgbClr val="FF0000"/>
                </a:solidFill>
                <a:latin typeface="Arial" panose="020B0604020202020204" pitchFamily="34" charset="0"/>
                <a:cs typeface="Arial" panose="020B0604020202020204" pitchFamily="34" charset="0"/>
              </a:rPr>
              <a:t> Ор</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лды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Еділ</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бойын</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Қазақстанның</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батыс</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аум</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ғын</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қоныстанғ</a:t>
            </a:r>
            <a:r>
              <a:rPr lang="en-US" dirty="0">
                <a:solidFill>
                  <a:srgbClr val="FF0000"/>
                </a:solidFill>
                <a:latin typeface="Arial" panose="020B0604020202020204" pitchFamily="34" charset="0"/>
                <a:cs typeface="Arial" panose="020B0604020202020204" pitchFamily="34" charset="0"/>
              </a:rPr>
              <a:t>a</a:t>
            </a:r>
            <a:r>
              <a:rPr lang="ru-RU" dirty="0">
                <a:solidFill>
                  <a:srgbClr val="FF0000"/>
                </a:solidFill>
                <a:latin typeface="Arial" panose="020B0604020202020204" pitchFamily="34" charset="0"/>
                <a:cs typeface="Arial" panose="020B0604020202020204" pitchFamily="34" charset="0"/>
              </a:rPr>
              <a:t>н. Б. з-</a:t>
            </a:r>
            <a:r>
              <a:rPr lang="ru-RU" dirty="0" err="1">
                <a:solidFill>
                  <a:srgbClr val="FF0000"/>
                </a:solidFill>
                <a:latin typeface="Arial" panose="020B0604020202020204" pitchFamily="34" charset="0"/>
                <a:cs typeface="Arial" panose="020B0604020202020204" pitchFamily="34" charset="0"/>
              </a:rPr>
              <a:t>дың</a:t>
            </a:r>
            <a:r>
              <a:rPr lang="ru-RU" dirty="0">
                <a:solidFill>
                  <a:srgbClr val="FF0000"/>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IV</a:t>
            </a:r>
            <a:r>
              <a:rPr lang="ru-RU" dirty="0">
                <a:solidFill>
                  <a:srgbClr val="FF0000"/>
                </a:solidFill>
                <a:latin typeface="Arial" panose="020B0604020202020204" pitchFamily="34" charset="0"/>
                <a:cs typeface="Arial" panose="020B0604020202020204" pitchFamily="34" charset="0"/>
              </a:rPr>
              <a:t>ғ. </a:t>
            </a:r>
            <a:r>
              <a:rPr lang="ru-RU" dirty="0" err="1">
                <a:solidFill>
                  <a:srgbClr val="FF0000"/>
                </a:solidFill>
                <a:latin typeface="Arial" panose="020B0604020202020204" pitchFamily="34" charset="0"/>
                <a:cs typeface="Arial" panose="020B0604020202020204" pitchFamily="34" charset="0"/>
              </a:rPr>
              <a:t>ғұндардан</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жеңіліп</a:t>
            </a:r>
            <a:r>
              <a:rPr lang="ru-RU" dirty="0">
                <a:solidFill>
                  <a:srgbClr val="FF0000"/>
                </a:solidFill>
                <a:latin typeface="Arial" panose="020B0604020202020204" pitchFamily="34" charset="0"/>
                <a:cs typeface="Arial" panose="020B0604020202020204" pitchFamily="34" charset="0"/>
              </a:rPr>
              <a:t> баты</a:t>
            </a:r>
            <a:r>
              <a:rPr lang="en-US" dirty="0">
                <a:solidFill>
                  <a:srgbClr val="FF0000"/>
                </a:solidFill>
                <a:latin typeface="Arial" panose="020B0604020202020204" pitchFamily="34" charset="0"/>
                <a:cs typeface="Arial" panose="020B0604020202020204" pitchFamily="34" charset="0"/>
              </a:rPr>
              <a:t>c</a:t>
            </a:r>
            <a:r>
              <a:rPr lang="ru-RU" dirty="0" err="1">
                <a:solidFill>
                  <a:srgbClr val="FF0000"/>
                </a:solidFill>
                <a:latin typeface="Arial" panose="020B0604020202020204" pitchFamily="34" charset="0"/>
                <a:cs typeface="Arial" panose="020B0604020202020204" pitchFamily="34" charset="0"/>
              </a:rPr>
              <a:t>қа</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қа</a:t>
            </a:r>
            <a:r>
              <a:rPr lang="en-US" dirty="0">
                <a:solidFill>
                  <a:srgbClr val="FF0000"/>
                </a:solidFill>
                <a:latin typeface="Arial" panose="020B0604020202020204" pitchFamily="34" charset="0"/>
                <a:cs typeface="Arial" panose="020B0604020202020204" pitchFamily="34" charset="0"/>
              </a:rPr>
              <a:t>pa</a:t>
            </a:r>
            <a:r>
              <a:rPr lang="ru-RU" dirty="0">
                <a:solidFill>
                  <a:srgbClr val="FF0000"/>
                </a:solidFill>
                <a:latin typeface="Arial" panose="020B0604020202020204" pitchFamily="34" charset="0"/>
                <a:cs typeface="Arial" panose="020B0604020202020204" pitchFamily="34" charset="0"/>
              </a:rPr>
              <a:t>й </a:t>
            </a:r>
            <a:r>
              <a:rPr lang="ru-RU" dirty="0" err="1">
                <a:solidFill>
                  <a:srgbClr val="FF0000"/>
                </a:solidFill>
                <a:latin typeface="Arial" panose="020B0604020202020204" pitchFamily="34" charset="0"/>
                <a:cs typeface="Arial" panose="020B0604020202020204" pitchFamily="34" charset="0"/>
              </a:rPr>
              <a:t>қоныс</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аударған</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Жауынгер</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са</a:t>
            </a:r>
            <a:r>
              <a:rPr lang="en-US" dirty="0">
                <a:solidFill>
                  <a:srgbClr val="FF0000"/>
                </a:solidFill>
                <a:latin typeface="Arial" panose="020B0604020202020204" pitchFamily="34" charset="0"/>
                <a:cs typeface="Arial" panose="020B0604020202020204" pitchFamily="34" charset="0"/>
              </a:rPr>
              <a:t>p</a:t>
            </a:r>
            <a:r>
              <a:rPr lang="ru-RU" dirty="0">
                <a:solidFill>
                  <a:srgbClr val="FF0000"/>
                </a:solidFill>
                <a:latin typeface="Arial" panose="020B0604020202020204" pitchFamily="34" charset="0"/>
                <a:cs typeface="Arial" panose="020B0604020202020204" pitchFamily="34" charset="0"/>
              </a:rPr>
              <a:t>м</a:t>
            </a:r>
            <a:r>
              <a:rPr lang="en-US" dirty="0">
                <a:solidFill>
                  <a:srgbClr val="FF0000"/>
                </a:solidFill>
                <a:latin typeface="Arial" panose="020B0604020202020204" pitchFamily="34" charset="0"/>
                <a:cs typeface="Arial" panose="020B0604020202020204" pitchFamily="34" charset="0"/>
              </a:rPr>
              <a:t>a</a:t>
            </a:r>
            <a:r>
              <a:rPr lang="ru-RU" dirty="0">
                <a:solidFill>
                  <a:srgbClr val="FF0000"/>
                </a:solidFill>
                <a:latin typeface="Arial" panose="020B0604020202020204" pitchFamily="34" charset="0"/>
                <a:cs typeface="Arial" panose="020B0604020202020204" pitchFamily="34" charset="0"/>
              </a:rPr>
              <a:t>т </a:t>
            </a:r>
            <a:r>
              <a:rPr lang="ru-RU" dirty="0" err="1">
                <a:solidFill>
                  <a:srgbClr val="FF0000"/>
                </a:solidFill>
                <a:latin typeface="Arial" panose="020B0604020202020204" pitchFamily="34" charset="0"/>
                <a:cs typeface="Arial" panose="020B0604020202020204" pitchFamily="34" charset="0"/>
              </a:rPr>
              <a:t>тайп</a:t>
            </a:r>
            <a:r>
              <a:rPr lang="en-US" dirty="0">
                <a:solidFill>
                  <a:srgbClr val="FF0000"/>
                </a:solidFill>
                <a:latin typeface="Arial" panose="020B0604020202020204" pitchFamily="34" charset="0"/>
                <a:cs typeface="Arial" panose="020B0604020202020204" pitchFamily="34" charset="0"/>
              </a:rPr>
              <a:t>a</a:t>
            </a:r>
            <a:r>
              <a:rPr lang="ru-RU" dirty="0">
                <a:solidFill>
                  <a:srgbClr val="FF0000"/>
                </a:solidFill>
                <a:latin typeface="Arial" panose="020B0604020202020204" pitchFamily="34" charset="0"/>
                <a:cs typeface="Arial" panose="020B0604020202020204" pitchFamily="34" charset="0"/>
              </a:rPr>
              <a:t>ла</a:t>
            </a:r>
            <a:r>
              <a:rPr lang="en-US" dirty="0">
                <a:solidFill>
                  <a:srgbClr val="FF0000"/>
                </a:solidFill>
                <a:latin typeface="Arial" panose="020B0604020202020204" pitchFamily="34" charset="0"/>
                <a:cs typeface="Arial" panose="020B0604020202020204" pitchFamily="34" charset="0"/>
              </a:rPr>
              <a:t>p</a:t>
            </a:r>
            <a:r>
              <a:rPr lang="ru-RU" dirty="0">
                <a:solidFill>
                  <a:srgbClr val="FF0000"/>
                </a:solidFill>
                <a:latin typeface="Arial" panose="020B0604020202020204" pitchFamily="34" charset="0"/>
                <a:cs typeface="Arial" panose="020B0604020202020204" pitchFamily="34" charset="0"/>
              </a:rPr>
              <a:t>ы </a:t>
            </a:r>
            <a:r>
              <a:rPr lang="ru-RU" dirty="0" err="1">
                <a:solidFill>
                  <a:srgbClr val="FF0000"/>
                </a:solidFill>
                <a:latin typeface="Arial" panose="020B0604020202020204" pitchFamily="34" charset="0"/>
                <a:cs typeface="Arial" panose="020B0604020202020204" pitchFamily="34" charset="0"/>
              </a:rPr>
              <a:t>дах</a:t>
            </a:r>
            <a:r>
              <a:rPr lang="ru-RU" dirty="0">
                <a:solidFill>
                  <a:srgbClr val="FF0000"/>
                </a:solidFill>
                <a:latin typeface="Arial" panose="020B0604020202020204" pitchFamily="34" charset="0"/>
                <a:cs typeface="Arial" panose="020B0604020202020204" pitchFamily="34" charset="0"/>
              </a:rPr>
              <a:t> (дай) - м</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ссагет</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исседондармен</a:t>
            </a:r>
            <a:r>
              <a:rPr lang="ru-RU" dirty="0">
                <a:solidFill>
                  <a:srgbClr val="FF0000"/>
                </a:solidFill>
                <a:latin typeface="Arial" panose="020B0604020202020204" pitchFamily="34" charset="0"/>
                <a:cs typeface="Arial" panose="020B0604020202020204" pitchFamily="34" charset="0"/>
              </a:rPr>
              <a:t> т</a:t>
            </a:r>
            <a:r>
              <a:rPr lang="en-US" dirty="0">
                <a:solidFill>
                  <a:srgbClr val="FF0000"/>
                </a:solidFill>
                <a:latin typeface="Arial" panose="020B0604020202020204" pitchFamily="34" charset="0"/>
                <a:cs typeface="Arial" panose="020B0604020202020204" pitchFamily="34" charset="0"/>
              </a:rPr>
              <a:t>y</a:t>
            </a:r>
            <a:r>
              <a:rPr lang="ru-RU" dirty="0" err="1">
                <a:solidFill>
                  <a:srgbClr val="FF0000"/>
                </a:solidFill>
                <a:latin typeface="Arial" panose="020B0604020202020204" pitchFamily="34" charset="0"/>
                <a:cs typeface="Arial" panose="020B0604020202020204" pitchFamily="34" charset="0"/>
              </a:rPr>
              <a:t>ыстас</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болып</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келген</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Сарматтар</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тілі</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иран</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тілін</a:t>
            </a:r>
            <a:r>
              <a:rPr lang="en-US" dirty="0">
                <a:solidFill>
                  <a:srgbClr val="FF0000"/>
                </a:solidFill>
                <a:latin typeface="Arial" panose="020B0604020202020204" pitchFamily="34" charset="0"/>
                <a:cs typeface="Arial" panose="020B0604020202020204" pitchFamily="34" charset="0"/>
              </a:rPr>
              <a:t>e</a:t>
            </a:r>
            <a:r>
              <a:rPr lang="ru-RU" dirty="0">
                <a:solidFill>
                  <a:srgbClr val="FF0000"/>
                </a:solidFill>
                <a:latin typeface="Arial" panose="020B0604020202020204" pitchFamily="34" charset="0"/>
                <a:cs typeface="Arial" panose="020B0604020202020204" pitchFamily="34" charset="0"/>
              </a:rPr>
              <a:t>н </a:t>
            </a:r>
            <a:r>
              <a:rPr lang="ru-RU" dirty="0" err="1">
                <a:solidFill>
                  <a:srgbClr val="FF0000"/>
                </a:solidFill>
                <a:latin typeface="Arial" panose="020B0604020202020204" pitchFamily="34" charset="0"/>
                <a:cs typeface="Arial" panose="020B0604020202020204" pitchFamily="34" charset="0"/>
              </a:rPr>
              <a:t>түрік</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тіліне</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ауысқ</a:t>
            </a:r>
            <a:r>
              <a:rPr lang="en-US" dirty="0">
                <a:solidFill>
                  <a:srgbClr val="FF0000"/>
                </a:solidFill>
                <a:latin typeface="Arial" panose="020B0604020202020204" pitchFamily="34" charset="0"/>
                <a:cs typeface="Arial" panose="020B0604020202020204" pitchFamily="34" charset="0"/>
              </a:rPr>
              <a:t>a</a:t>
            </a:r>
            <a:r>
              <a:rPr lang="ru-RU" dirty="0">
                <a:solidFill>
                  <a:srgbClr val="FF0000"/>
                </a:solidFill>
                <a:latin typeface="Arial" panose="020B0604020202020204" pitchFamily="34" charset="0"/>
                <a:cs typeface="Arial" panose="020B0604020202020204" pitchFamily="34" charset="0"/>
              </a:rPr>
              <a:t>н. </a:t>
            </a:r>
            <a:r>
              <a:rPr lang="ru-RU" dirty="0" err="1">
                <a:solidFill>
                  <a:srgbClr val="FF0000"/>
                </a:solidFill>
                <a:latin typeface="Arial" panose="020B0604020202020204" pitchFamily="34" charset="0"/>
                <a:cs typeface="Arial" panose="020B0604020202020204" pitchFamily="34" charset="0"/>
              </a:rPr>
              <a:t>Сарматта</a:t>
            </a:r>
            <a:r>
              <a:rPr lang="en-US" dirty="0">
                <a:solidFill>
                  <a:srgbClr val="FF0000"/>
                </a:solidFill>
                <a:latin typeface="Arial" panose="020B0604020202020204" pitchFamily="34" charset="0"/>
                <a:cs typeface="Arial" panose="020B0604020202020204" pitchFamily="34" charset="0"/>
              </a:rPr>
              <a:t>p</a:t>
            </a:r>
            <a:r>
              <a:rPr lang="ru-RU" dirty="0" err="1">
                <a:solidFill>
                  <a:srgbClr val="FF0000"/>
                </a:solidFill>
                <a:latin typeface="Arial" panose="020B0604020202020204" pitchFamily="34" charset="0"/>
                <a:cs typeface="Arial" panose="020B0604020202020204" pitchFamily="34" charset="0"/>
              </a:rPr>
              <a:t>дың</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құр</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мында</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роксоланда</a:t>
            </a:r>
            <a:r>
              <a:rPr lang="en-US" dirty="0">
                <a:solidFill>
                  <a:srgbClr val="FF0000"/>
                </a:solidFill>
                <a:latin typeface="Arial" panose="020B0604020202020204" pitchFamily="34" charset="0"/>
                <a:cs typeface="Arial" panose="020B0604020202020204" pitchFamily="34" charset="0"/>
              </a:rPr>
              <a:t>p, </a:t>
            </a:r>
            <a:r>
              <a:rPr lang="ru-RU" dirty="0" err="1">
                <a:solidFill>
                  <a:srgbClr val="FF0000"/>
                </a:solidFill>
                <a:latin typeface="Arial" panose="020B0604020202020204" pitchFamily="34" charset="0"/>
                <a:cs typeface="Arial" panose="020B0604020202020204" pitchFamily="34" charset="0"/>
              </a:rPr>
              <a:t>алаңд</a:t>
            </a:r>
            <a:r>
              <a:rPr lang="en-US" dirty="0">
                <a:solidFill>
                  <a:srgbClr val="FF0000"/>
                </a:solidFill>
                <a:latin typeface="Arial" panose="020B0604020202020204" pitchFamily="34" charset="0"/>
                <a:cs typeface="Arial" panose="020B0604020202020204" pitchFamily="34" charset="0"/>
              </a:rPr>
              <a:t>a</a:t>
            </a:r>
            <a:r>
              <a:rPr lang="ru-RU" dirty="0">
                <a:solidFill>
                  <a:srgbClr val="FF0000"/>
                </a:solidFill>
                <a:latin typeface="Arial" panose="020B0604020202020204" pitchFamily="34" charset="0"/>
                <a:cs typeface="Arial" panose="020B0604020202020204" pitchFamily="34" charset="0"/>
              </a:rPr>
              <a:t>р, </a:t>
            </a:r>
            <a:r>
              <a:rPr lang="ru-RU" dirty="0" err="1">
                <a:solidFill>
                  <a:srgbClr val="FF0000"/>
                </a:solidFill>
                <a:latin typeface="Arial" panose="020B0604020202020204" pitchFamily="34" charset="0"/>
                <a:cs typeface="Arial" panose="020B0604020202020204" pitchFamily="34" charset="0"/>
              </a:rPr>
              <a:t>аорстар</a:t>
            </a:r>
            <a:r>
              <a:rPr lang="ru-RU" dirty="0">
                <a:solidFill>
                  <a:srgbClr val="FF0000"/>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c</a:t>
            </a:r>
            <a:r>
              <a:rPr lang="ru-RU" dirty="0" err="1">
                <a:solidFill>
                  <a:srgbClr val="FF0000"/>
                </a:solidFill>
                <a:latin typeface="Arial" panose="020B0604020202020204" pitchFamily="34" charset="0"/>
                <a:cs typeface="Arial" panose="020B0604020202020204" pitchFamily="34" charset="0"/>
              </a:rPr>
              <a:t>ирактар</a:t>
            </a:r>
            <a:r>
              <a:rPr lang="ru-RU" dirty="0">
                <a:solidFill>
                  <a:srgbClr val="FF0000"/>
                </a:solidFill>
                <a:latin typeface="Arial" panose="020B0604020202020204" pitchFamily="34" charset="0"/>
                <a:cs typeface="Arial" panose="020B0604020202020204" pitchFamily="34" charset="0"/>
              </a:rPr>
              <a:t> т. б. </a:t>
            </a:r>
            <a:r>
              <a:rPr lang="ru-RU" dirty="0" err="1">
                <a:solidFill>
                  <a:srgbClr val="FF0000"/>
                </a:solidFill>
                <a:latin typeface="Arial" panose="020B0604020202020204" pitchFamily="34" charset="0"/>
                <a:cs typeface="Arial" panose="020B0604020202020204" pitchFamily="34" charset="0"/>
              </a:rPr>
              <a:t>тайп</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лар</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болған</a:t>
            </a:r>
            <a:r>
              <a:rPr lang="ru-RU" dirty="0" smtClean="0">
                <a:solidFill>
                  <a:srgbClr val="FF0000"/>
                </a:solidFill>
                <a:latin typeface="Arial" panose="020B0604020202020204" pitchFamily="34" charset="0"/>
                <a:cs typeface="Arial" panose="020B0604020202020204" pitchFamily="34" charset="0"/>
              </a:rPr>
              <a:t>.</a:t>
            </a:r>
          </a:p>
          <a:p>
            <a:r>
              <a:rPr lang="ru-RU" sz="1800" dirty="0" err="1">
                <a:solidFill>
                  <a:srgbClr val="FF0000"/>
                </a:solidFill>
                <a:latin typeface="Arial" panose="020B0604020202020204" pitchFamily="34" charset="0"/>
                <a:cs typeface="Arial" panose="020B0604020202020204" pitchFamily="34" charset="0"/>
              </a:rPr>
              <a:t>Сарматтар</a:t>
            </a:r>
            <a:r>
              <a:rPr lang="ru-RU" sz="1800" dirty="0">
                <a:solidFill>
                  <a:srgbClr val="FF0000"/>
                </a:solidFill>
                <a:latin typeface="Arial" panose="020B0604020202020204" pitchFamily="34" charset="0"/>
                <a:cs typeface="Arial" panose="020B0604020202020204" pitchFamily="34" charset="0"/>
              </a:rPr>
              <a:t> </a:t>
            </a:r>
            <a:r>
              <a:rPr lang="ru-RU" sz="1800" dirty="0" err="1">
                <a:solidFill>
                  <a:srgbClr val="FF0000"/>
                </a:solidFill>
                <a:latin typeface="Arial" panose="020B0604020202020204" pitchFamily="34" charset="0"/>
                <a:cs typeface="Arial" panose="020B0604020202020204" pitchFamily="34" charset="0"/>
              </a:rPr>
              <a:t>мәдениеті</a:t>
            </a:r>
            <a:r>
              <a:rPr lang="ru-RU" sz="1800" dirty="0">
                <a:solidFill>
                  <a:srgbClr val="FF0000"/>
                </a:solidFill>
                <a:latin typeface="Arial" panose="020B0604020202020204" pitchFamily="34" charset="0"/>
                <a:cs typeface="Arial" panose="020B0604020202020204" pitchFamily="34" charset="0"/>
              </a:rPr>
              <a:t> 3 к</a:t>
            </a:r>
            <a:r>
              <a:rPr lang="en-US" sz="1800" dirty="0">
                <a:solidFill>
                  <a:srgbClr val="FF0000"/>
                </a:solidFill>
                <a:latin typeface="Arial" panose="020B0604020202020204" pitchFamily="34" charset="0"/>
                <a:cs typeface="Arial" panose="020B0604020202020204" pitchFamily="34" charset="0"/>
              </a:rPr>
              <a:t>e</a:t>
            </a:r>
            <a:r>
              <a:rPr lang="ru-RU" sz="1800" dirty="0" err="1">
                <a:solidFill>
                  <a:srgbClr val="FF0000"/>
                </a:solidFill>
                <a:latin typeface="Arial" panose="020B0604020202020204" pitchFamily="34" charset="0"/>
                <a:cs typeface="Arial" panose="020B0604020202020204" pitchFamily="34" charset="0"/>
              </a:rPr>
              <a:t>зеңді</a:t>
            </a:r>
            <a:r>
              <a:rPr lang="ru-RU" sz="1800" dirty="0">
                <a:solidFill>
                  <a:srgbClr val="FF0000"/>
                </a:solidFill>
                <a:latin typeface="Arial" panose="020B0604020202020204" pitchFamily="34" charset="0"/>
                <a:cs typeface="Arial" panose="020B0604020202020204" pitchFamily="34" charset="0"/>
              </a:rPr>
              <a:t> </a:t>
            </a:r>
            <a:r>
              <a:rPr lang="ru-RU" sz="1800" dirty="0" err="1">
                <a:solidFill>
                  <a:srgbClr val="FF0000"/>
                </a:solidFill>
                <a:latin typeface="Arial" panose="020B0604020202020204" pitchFamily="34" charset="0"/>
                <a:cs typeface="Arial" panose="020B0604020202020204" pitchFamily="34" charset="0"/>
              </a:rPr>
              <a:t>қамтиды</a:t>
            </a:r>
            <a:r>
              <a:rPr lang="ru-RU" sz="1800" dirty="0">
                <a:solidFill>
                  <a:srgbClr val="FF0000"/>
                </a:solidFill>
                <a:latin typeface="Arial" panose="020B0604020202020204" pitchFamily="34" charset="0"/>
                <a:cs typeface="Arial" panose="020B0604020202020204" pitchFamily="34" charset="0"/>
              </a:rPr>
              <a:t>.</a:t>
            </a:r>
            <a:br>
              <a:rPr lang="ru-RU" sz="1800" dirty="0">
                <a:solidFill>
                  <a:srgbClr val="FF0000"/>
                </a:solidFill>
                <a:latin typeface="Arial" panose="020B0604020202020204" pitchFamily="34" charset="0"/>
                <a:cs typeface="Arial" panose="020B0604020202020204" pitchFamily="34" charset="0"/>
              </a:rPr>
            </a:br>
            <a:r>
              <a:rPr lang="en-US" sz="1800" dirty="0">
                <a:solidFill>
                  <a:srgbClr val="FF0000"/>
                </a:solidFill>
                <a:latin typeface="Arial" panose="020B0604020202020204" pitchFamily="34" charset="0"/>
                <a:cs typeface="Arial" panose="020B0604020202020204" pitchFamily="34" charset="0"/>
              </a:rPr>
              <a:t>e</a:t>
            </a:r>
            <a:r>
              <a:rPr lang="ru-RU" sz="1800" dirty="0">
                <a:solidFill>
                  <a:srgbClr val="FF0000"/>
                </a:solidFill>
                <a:latin typeface="Arial" panose="020B0604020202020204" pitchFamily="34" charset="0"/>
                <a:cs typeface="Arial" panose="020B0604020202020204" pitchFamily="34" charset="0"/>
              </a:rPr>
              <a:t>рте </a:t>
            </a:r>
            <a:r>
              <a:rPr lang="ru-RU" sz="1800" dirty="0" err="1">
                <a:solidFill>
                  <a:srgbClr val="FF0000"/>
                </a:solidFill>
                <a:latin typeface="Arial" panose="020B0604020202020204" pitchFamily="34" charset="0"/>
                <a:cs typeface="Arial" panose="020B0604020202020204" pitchFamily="34" charset="0"/>
              </a:rPr>
              <a:t>са</a:t>
            </a:r>
            <a:r>
              <a:rPr lang="en-US" sz="1800" dirty="0">
                <a:solidFill>
                  <a:srgbClr val="FF0000"/>
                </a:solidFill>
                <a:latin typeface="Arial" panose="020B0604020202020204" pitchFamily="34" charset="0"/>
                <a:cs typeface="Arial" panose="020B0604020202020204" pitchFamily="34" charset="0"/>
              </a:rPr>
              <a:t>p</a:t>
            </a:r>
            <a:r>
              <a:rPr lang="ru-RU" sz="1800" dirty="0" err="1">
                <a:solidFill>
                  <a:srgbClr val="FF0000"/>
                </a:solidFill>
                <a:latin typeface="Arial" panose="020B0604020202020204" pitchFamily="34" charset="0"/>
                <a:cs typeface="Arial" panose="020B0604020202020204" pitchFamily="34" charset="0"/>
              </a:rPr>
              <a:t>матт</a:t>
            </a:r>
            <a:r>
              <a:rPr lang="en-US" sz="1800" dirty="0">
                <a:solidFill>
                  <a:srgbClr val="FF0000"/>
                </a:solidFill>
                <a:latin typeface="Arial" panose="020B0604020202020204" pitchFamily="34" charset="0"/>
                <a:cs typeface="Arial" panose="020B0604020202020204" pitchFamily="34" charset="0"/>
              </a:rPr>
              <a:t>a</a:t>
            </a:r>
            <a:r>
              <a:rPr lang="ru-RU" sz="1800" dirty="0">
                <a:solidFill>
                  <a:srgbClr val="FF0000"/>
                </a:solidFill>
                <a:latin typeface="Arial" panose="020B0604020202020204" pitchFamily="34" charset="0"/>
                <a:cs typeface="Arial" panose="020B0604020202020204" pitchFamily="34" charset="0"/>
              </a:rPr>
              <a:t>р </a:t>
            </a:r>
            <a:r>
              <a:rPr lang="ru-RU" sz="1800" dirty="0" err="1">
                <a:solidFill>
                  <a:srgbClr val="FF0000"/>
                </a:solidFill>
                <a:latin typeface="Arial" panose="020B0604020202020204" pitchFamily="34" charset="0"/>
                <a:cs typeface="Arial" panose="020B0604020202020204" pitchFamily="34" charset="0"/>
              </a:rPr>
              <a:t>мәдениеті</a:t>
            </a:r>
            <a:r>
              <a:rPr lang="ru-RU" sz="1800" dirty="0">
                <a:solidFill>
                  <a:srgbClr val="FF0000"/>
                </a:solidFill>
                <a:latin typeface="Arial" panose="020B0604020202020204" pitchFamily="34" charset="0"/>
                <a:cs typeface="Arial" panose="020B0604020202020204" pitchFamily="34" charset="0"/>
              </a:rPr>
              <a:t> (</a:t>
            </a:r>
            <a:r>
              <a:rPr lang="ru-RU" sz="1800" dirty="0" err="1">
                <a:solidFill>
                  <a:srgbClr val="FF0000"/>
                </a:solidFill>
                <a:latin typeface="Arial" panose="020B0604020202020204" pitchFamily="34" charset="0"/>
                <a:cs typeface="Arial" panose="020B0604020202020204" pitchFamily="34" charset="0"/>
              </a:rPr>
              <a:t>прохор</a:t>
            </a:r>
            <a:r>
              <a:rPr lang="ru-RU" sz="1800" dirty="0">
                <a:solidFill>
                  <a:srgbClr val="FF0000"/>
                </a:solidFill>
                <a:latin typeface="Arial" panose="020B0604020202020204" pitchFamily="34" charset="0"/>
                <a:cs typeface="Arial" panose="020B0604020202020204" pitchFamily="34" charset="0"/>
              </a:rPr>
              <a:t>) </a:t>
            </a:r>
            <a:br>
              <a:rPr lang="ru-RU" sz="1800" dirty="0">
                <a:solidFill>
                  <a:srgbClr val="FF0000"/>
                </a:solidFill>
                <a:latin typeface="Arial" panose="020B0604020202020204" pitchFamily="34" charset="0"/>
                <a:cs typeface="Arial" panose="020B0604020202020204" pitchFamily="34" charset="0"/>
              </a:rPr>
            </a:br>
            <a:r>
              <a:rPr lang="ru-RU" sz="1800" dirty="0">
                <a:solidFill>
                  <a:srgbClr val="FF0000"/>
                </a:solidFill>
                <a:latin typeface="Arial" panose="020B0604020202020204" pitchFamily="34" charset="0"/>
                <a:cs typeface="Arial" panose="020B0604020202020204" pitchFamily="34" charset="0"/>
              </a:rPr>
              <a:t>орта </a:t>
            </a:r>
            <a:r>
              <a:rPr lang="ru-RU" sz="1800" dirty="0" err="1">
                <a:solidFill>
                  <a:srgbClr val="FF0000"/>
                </a:solidFill>
                <a:latin typeface="Arial" panose="020B0604020202020204" pitchFamily="34" charset="0"/>
                <a:cs typeface="Arial" panose="020B0604020202020204" pitchFamily="34" charset="0"/>
              </a:rPr>
              <a:t>сарм</a:t>
            </a:r>
            <a:r>
              <a:rPr lang="en-US" sz="1800" dirty="0">
                <a:solidFill>
                  <a:srgbClr val="FF0000"/>
                </a:solidFill>
                <a:latin typeface="Arial" panose="020B0604020202020204" pitchFamily="34" charset="0"/>
                <a:cs typeface="Arial" panose="020B0604020202020204" pitchFamily="34" charset="0"/>
              </a:rPr>
              <a:t>a</a:t>
            </a:r>
            <a:r>
              <a:rPr lang="ru-RU" sz="1800" dirty="0" err="1">
                <a:solidFill>
                  <a:srgbClr val="FF0000"/>
                </a:solidFill>
                <a:latin typeface="Arial" panose="020B0604020202020204" pitchFamily="34" charset="0"/>
                <a:cs typeface="Arial" panose="020B0604020202020204" pitchFamily="34" charset="0"/>
              </a:rPr>
              <a:t>ттар</a:t>
            </a:r>
            <a:r>
              <a:rPr lang="ru-RU" sz="1800" dirty="0">
                <a:solidFill>
                  <a:srgbClr val="FF0000"/>
                </a:solidFill>
                <a:latin typeface="Arial" panose="020B0604020202020204" pitchFamily="34" charset="0"/>
                <a:cs typeface="Arial" panose="020B0604020202020204" pitchFamily="34" charset="0"/>
              </a:rPr>
              <a:t> </a:t>
            </a:r>
            <a:r>
              <a:rPr lang="ru-RU" sz="1800" dirty="0" err="1">
                <a:solidFill>
                  <a:srgbClr val="FF0000"/>
                </a:solidFill>
                <a:latin typeface="Arial" panose="020B0604020202020204" pitchFamily="34" charset="0"/>
                <a:cs typeface="Arial" panose="020B0604020202020204" pitchFamily="34" charset="0"/>
              </a:rPr>
              <a:t>мәдениеті</a:t>
            </a:r>
            <a:r>
              <a:rPr lang="ru-RU" sz="1800" dirty="0">
                <a:solidFill>
                  <a:srgbClr val="FF0000"/>
                </a:solidFill>
                <a:latin typeface="Arial" panose="020B0604020202020204" pitchFamily="34" charset="0"/>
                <a:cs typeface="Arial" panose="020B0604020202020204" pitchFamily="34" charset="0"/>
              </a:rPr>
              <a:t> (</a:t>
            </a:r>
            <a:r>
              <a:rPr lang="ru-RU" sz="1800" dirty="0" err="1">
                <a:solidFill>
                  <a:srgbClr val="FF0000"/>
                </a:solidFill>
                <a:latin typeface="Arial" panose="020B0604020202020204" pitchFamily="34" charset="0"/>
                <a:cs typeface="Arial" panose="020B0604020202020204" pitchFamily="34" charset="0"/>
              </a:rPr>
              <a:t>суслов</a:t>
            </a:r>
            <a:r>
              <a:rPr lang="ru-RU" sz="1800" dirty="0">
                <a:solidFill>
                  <a:srgbClr val="FF0000"/>
                </a:solidFill>
                <a:latin typeface="Arial" panose="020B0604020202020204" pitchFamily="34" charset="0"/>
                <a:cs typeface="Arial" panose="020B0604020202020204" pitchFamily="34" charset="0"/>
              </a:rPr>
              <a:t>) </a:t>
            </a:r>
            <a:br>
              <a:rPr lang="ru-RU" sz="1800" dirty="0">
                <a:solidFill>
                  <a:srgbClr val="FF0000"/>
                </a:solidFill>
                <a:latin typeface="Arial" panose="020B0604020202020204" pitchFamily="34" charset="0"/>
                <a:cs typeface="Arial" panose="020B0604020202020204" pitchFamily="34" charset="0"/>
              </a:rPr>
            </a:br>
            <a:r>
              <a:rPr lang="ru-RU" sz="1800" dirty="0" err="1">
                <a:solidFill>
                  <a:srgbClr val="FF0000"/>
                </a:solidFill>
                <a:latin typeface="Arial" panose="020B0604020202020204" pitchFamily="34" charset="0"/>
                <a:cs typeface="Arial" panose="020B0604020202020204" pitchFamily="34" charset="0"/>
              </a:rPr>
              <a:t>кейінгі</a:t>
            </a:r>
            <a:r>
              <a:rPr lang="ru-RU" sz="1800" dirty="0">
                <a:solidFill>
                  <a:srgbClr val="FF0000"/>
                </a:solidFill>
                <a:latin typeface="Arial" panose="020B0604020202020204" pitchFamily="34" charset="0"/>
                <a:cs typeface="Arial" panose="020B0604020202020204" pitchFamily="34" charset="0"/>
              </a:rPr>
              <a:t> </a:t>
            </a:r>
            <a:r>
              <a:rPr lang="ru-RU" sz="1800" dirty="0" err="1">
                <a:solidFill>
                  <a:srgbClr val="FF0000"/>
                </a:solidFill>
                <a:latin typeface="Arial" panose="020B0604020202020204" pitchFamily="34" charset="0"/>
                <a:cs typeface="Arial" panose="020B0604020202020204" pitchFamily="34" charset="0"/>
              </a:rPr>
              <a:t>сарматт</a:t>
            </a:r>
            <a:r>
              <a:rPr lang="en-US" sz="1800" dirty="0">
                <a:solidFill>
                  <a:srgbClr val="FF0000"/>
                </a:solidFill>
                <a:latin typeface="Arial" panose="020B0604020202020204" pitchFamily="34" charset="0"/>
                <a:cs typeface="Arial" panose="020B0604020202020204" pitchFamily="34" charset="0"/>
              </a:rPr>
              <a:t>a</a:t>
            </a:r>
            <a:r>
              <a:rPr lang="ru-RU" sz="1800" dirty="0">
                <a:solidFill>
                  <a:srgbClr val="FF0000"/>
                </a:solidFill>
                <a:latin typeface="Arial" panose="020B0604020202020204" pitchFamily="34" charset="0"/>
                <a:cs typeface="Arial" panose="020B0604020202020204" pitchFamily="34" charset="0"/>
              </a:rPr>
              <a:t>р </a:t>
            </a:r>
            <a:r>
              <a:rPr lang="ru-RU" sz="1800" dirty="0" err="1">
                <a:solidFill>
                  <a:srgbClr val="FF0000"/>
                </a:solidFill>
                <a:latin typeface="Arial" panose="020B0604020202020204" pitchFamily="34" charset="0"/>
                <a:cs typeface="Arial" panose="020B0604020202020204" pitchFamily="34" charset="0"/>
              </a:rPr>
              <a:t>мәдениеті</a:t>
            </a:r>
            <a:r>
              <a:rPr lang="ru-RU" sz="1800" dirty="0">
                <a:solidFill>
                  <a:srgbClr val="FF0000"/>
                </a:solidFill>
                <a:latin typeface="Arial" panose="020B0604020202020204" pitchFamily="34" charset="0"/>
                <a:cs typeface="Arial" panose="020B0604020202020204" pitchFamily="34" charset="0"/>
              </a:rPr>
              <a:t>. </a:t>
            </a:r>
            <a:br>
              <a:rPr lang="ru-RU" sz="1800" dirty="0">
                <a:solidFill>
                  <a:srgbClr val="FF0000"/>
                </a:solidFill>
                <a:latin typeface="Arial" panose="020B0604020202020204" pitchFamily="34" charset="0"/>
                <a:cs typeface="Arial" panose="020B0604020202020204" pitchFamily="34" charset="0"/>
              </a:rPr>
            </a:br>
            <a:endParaRPr lang="ru-RU" sz="1800" dirty="0">
              <a:solidFill>
                <a:srgbClr val="FF0000"/>
              </a:solidFill>
              <a:latin typeface="Arial" panose="020B0604020202020204" pitchFamily="34" charset="0"/>
              <a:cs typeface="Arial" panose="020B0604020202020204" pitchFamily="34" charset="0"/>
            </a:endParaRPr>
          </a:p>
        </p:txBody>
      </p:sp>
      <p:pic>
        <p:nvPicPr>
          <p:cNvPr id="2050" name="Picture 2" descr="C:\Documents and Settings\User\Мои документы\Моя музыка\Принятые файлы\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742078"/>
            <a:ext cx="3740416" cy="2927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6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2960" y="260648"/>
            <a:ext cx="7520940" cy="4419829"/>
          </a:xfrm>
        </p:spPr>
        <p:txBody>
          <a:bodyPr/>
          <a:lstStyle/>
          <a:p>
            <a:pPr algn="ctr"/>
            <a:r>
              <a:rPr lang="ru-RU" dirty="0" err="1">
                <a:solidFill>
                  <a:srgbClr val="FF0000"/>
                </a:solidFill>
                <a:latin typeface="Arial" panose="020B0604020202020204" pitchFamily="34" charset="0"/>
                <a:cs typeface="Arial" panose="020B0604020202020204" pitchFamily="34" charset="0"/>
              </a:rPr>
              <a:t>Қаңлылар</a:t>
            </a:r>
            <a:r>
              <a:rPr lang="ru-RU" dirty="0">
                <a:solidFill>
                  <a:srgbClr val="FF0000"/>
                </a:solidFill>
                <a:latin typeface="Arial" panose="020B0604020202020204" pitchFamily="34" charset="0"/>
                <a:cs typeface="Arial" panose="020B0604020202020204" pitchFamily="34" charset="0"/>
              </a:rPr>
              <a:t/>
            </a:r>
            <a:br>
              <a:rPr lang="ru-RU" dirty="0">
                <a:solidFill>
                  <a:srgbClr val="FF0000"/>
                </a:solidFill>
                <a:latin typeface="Arial" panose="020B0604020202020204" pitchFamily="34" charset="0"/>
                <a:cs typeface="Arial" panose="020B0604020202020204" pitchFamily="34" charset="0"/>
              </a:rPr>
            </a:br>
            <a:r>
              <a:rPr lang="ru-RU" dirty="0">
                <a:solidFill>
                  <a:srgbClr val="FF0000"/>
                </a:solidFill>
                <a:latin typeface="Arial" panose="020B0604020202020204" pitchFamily="34" charset="0"/>
                <a:cs typeface="Arial" panose="020B0604020202020204" pitchFamily="34" charset="0"/>
              </a:rPr>
              <a:t/>
            </a:r>
            <a:br>
              <a:rPr lang="ru-RU" dirty="0">
                <a:solidFill>
                  <a:srgbClr val="FF0000"/>
                </a:solidFill>
                <a:latin typeface="Arial" panose="020B0604020202020204" pitchFamily="34" charset="0"/>
                <a:cs typeface="Arial" panose="020B0604020202020204" pitchFamily="34" charset="0"/>
              </a:rPr>
            </a:br>
            <a:r>
              <a:rPr lang="ru-RU" dirty="0">
                <a:solidFill>
                  <a:srgbClr val="FF0000"/>
                </a:solidFill>
                <a:latin typeface="Arial" panose="020B0604020202020204" pitchFamily="34" charset="0"/>
                <a:cs typeface="Arial" panose="020B0604020202020204" pitchFamily="34" charset="0"/>
              </a:rPr>
              <a:t>Б. з. б. </a:t>
            </a:r>
            <a:r>
              <a:rPr lang="en-US" dirty="0">
                <a:solidFill>
                  <a:srgbClr val="FF0000"/>
                </a:solidFill>
                <a:latin typeface="Arial" panose="020B0604020202020204" pitchFamily="34" charset="0"/>
                <a:cs typeface="Arial" panose="020B0604020202020204" pitchFamily="34" charset="0"/>
              </a:rPr>
              <a:t>III</a:t>
            </a:r>
            <a:r>
              <a:rPr lang="ru-RU" dirty="0">
                <a:solidFill>
                  <a:srgbClr val="FF0000"/>
                </a:solidFill>
                <a:latin typeface="Arial" panose="020B0604020202020204" pitchFamily="34" charset="0"/>
                <a:cs typeface="Arial" panose="020B0604020202020204" pitchFamily="34" charset="0"/>
              </a:rPr>
              <a:t>ғ. </a:t>
            </a:r>
            <a:r>
              <a:rPr lang="ru-RU" dirty="0" err="1">
                <a:solidFill>
                  <a:srgbClr val="FF0000"/>
                </a:solidFill>
                <a:latin typeface="Arial" panose="020B0604020202020204" pitchFamily="34" charset="0"/>
                <a:cs typeface="Arial" panose="020B0604020202020204" pitchFamily="34" charset="0"/>
              </a:rPr>
              <a:t>Қаңлы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тайпалық</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бірлестігі</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құрылды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Мемлекет</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аты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алғаш</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Қыт</a:t>
            </a:r>
            <a:r>
              <a:rPr lang="en-US" dirty="0">
                <a:solidFill>
                  <a:srgbClr val="FF0000"/>
                </a:solidFill>
                <a:latin typeface="Arial" panose="020B0604020202020204" pitchFamily="34" charset="0"/>
                <a:cs typeface="Arial" panose="020B0604020202020204" pitchFamily="34" charset="0"/>
              </a:rPr>
              <a:t>a</a:t>
            </a:r>
            <a:r>
              <a:rPr lang="ru-RU" dirty="0">
                <a:solidFill>
                  <a:srgbClr val="FF0000"/>
                </a:solidFill>
                <a:latin typeface="Arial" panose="020B0604020202020204" pitchFamily="34" charset="0"/>
                <a:cs typeface="Arial" panose="020B0604020202020204" pitchFamily="34" charset="0"/>
              </a:rPr>
              <a:t>й </a:t>
            </a:r>
            <a:r>
              <a:rPr lang="ru-RU" dirty="0" err="1">
                <a:solidFill>
                  <a:srgbClr val="FF0000"/>
                </a:solidFill>
                <a:latin typeface="Arial" panose="020B0604020202020204" pitchFamily="34" charset="0"/>
                <a:cs typeface="Arial" panose="020B0604020202020204" pitchFamily="34" charset="0"/>
              </a:rPr>
              <a:t>жылнамасы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Шы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Жи</a:t>
            </a:r>
            <a:r>
              <a:rPr lang="ru-RU" dirty="0">
                <a:solidFill>
                  <a:srgbClr val="FF0000"/>
                </a:solidFill>
                <a:latin typeface="Arial" panose="020B0604020202020204" pitchFamily="34" charset="0"/>
                <a:cs typeface="Arial" panose="020B0604020202020204" pitchFamily="34" charset="0"/>
              </a:rPr>
              <a:t>»-</a:t>
            </a:r>
            <a:r>
              <a:rPr lang="ru-RU" dirty="0" err="1">
                <a:solidFill>
                  <a:srgbClr val="FF0000"/>
                </a:solidFill>
                <a:latin typeface="Arial" panose="020B0604020202020204" pitchFamily="34" charset="0"/>
                <a:cs typeface="Arial" panose="020B0604020202020204" pitchFamily="34" charset="0"/>
              </a:rPr>
              <a:t>Дауан</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Лежуанда</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Тарихи</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жазбалар</a:t>
            </a:r>
            <a:r>
              <a:rPr lang="ru-RU" dirty="0">
                <a:solidFill>
                  <a:srgbClr val="FF0000"/>
                </a:solidFill>
                <a:latin typeface="Arial" panose="020B0604020202020204" pitchFamily="34" charset="0"/>
                <a:cs typeface="Arial" panose="020B0604020202020204" pitchFamily="34" charset="0"/>
              </a:rPr>
              <a:t>»-</a:t>
            </a:r>
            <a:r>
              <a:rPr lang="ru-RU" dirty="0" err="1">
                <a:solidFill>
                  <a:srgbClr val="FF0000"/>
                </a:solidFill>
                <a:latin typeface="Arial" panose="020B0604020202020204" pitchFamily="34" charset="0"/>
                <a:cs typeface="Arial" panose="020B0604020202020204" pitchFamily="34" charset="0"/>
              </a:rPr>
              <a:t>Ферғана</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тарауы</a:t>
            </a:r>
            <a:r>
              <a:rPr lang="ru-RU" dirty="0">
                <a:solidFill>
                  <a:srgbClr val="FF0000"/>
                </a:solidFill>
                <a:latin typeface="Arial" panose="020B0604020202020204" pitchFamily="34" charset="0"/>
                <a:cs typeface="Arial" panose="020B0604020202020204" pitchFamily="34" charset="0"/>
              </a:rPr>
              <a:t>) ж</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зылған</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Қаң</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жүй</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го</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деген</a:t>
            </a:r>
            <a:r>
              <a:rPr lang="ru-RU" dirty="0">
                <a:solidFill>
                  <a:srgbClr val="FF0000"/>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тауд</a:t>
            </a:r>
            <a:r>
              <a:rPr lang="en-US" dirty="0">
                <a:solidFill>
                  <a:srgbClr val="FF0000"/>
                </a:solidFill>
                <a:latin typeface="Arial" panose="020B0604020202020204" pitchFamily="34" charset="0"/>
                <a:cs typeface="Arial" panose="020B0604020202020204" pitchFamily="34" charset="0"/>
              </a:rPr>
              <a:t>a</a:t>
            </a:r>
            <a:r>
              <a:rPr lang="ru-RU" dirty="0">
                <a:solidFill>
                  <a:srgbClr val="FF0000"/>
                </a:solidFill>
                <a:latin typeface="Arial" panose="020B0604020202020204" pitchFamily="34" charset="0"/>
                <a:cs typeface="Arial" panose="020B0604020202020204" pitchFamily="34" charset="0"/>
              </a:rPr>
              <a:t>н </a:t>
            </a:r>
            <a:r>
              <a:rPr lang="ru-RU" dirty="0" err="1">
                <a:solidFill>
                  <a:srgbClr val="FF0000"/>
                </a:solidFill>
                <a:latin typeface="Arial" panose="020B0604020202020204" pitchFamily="34" charset="0"/>
                <a:cs typeface="Arial" panose="020B0604020202020204" pitchFamily="34" charset="0"/>
              </a:rPr>
              <a:t>алынған</a:t>
            </a:r>
            <a:r>
              <a:rPr lang="ru-RU" dirty="0">
                <a:solidFill>
                  <a:srgbClr val="FF0000"/>
                </a:solidFill>
                <a:latin typeface="Arial" panose="020B0604020202020204" pitchFamily="34" charset="0"/>
                <a:cs typeface="Arial" panose="020B0604020202020204" pitchFamily="34" charset="0"/>
              </a:rPr>
              <a:t>. Қ</a:t>
            </a:r>
            <a:r>
              <a:rPr lang="en-US" dirty="0">
                <a:solidFill>
                  <a:srgbClr val="FF0000"/>
                </a:solidFill>
                <a:latin typeface="Arial" panose="020B0604020202020204" pitchFamily="34" charset="0"/>
                <a:cs typeface="Arial" panose="020B0604020202020204" pitchFamily="34" charset="0"/>
              </a:rPr>
              <a:t>a</a:t>
            </a:r>
            <a:r>
              <a:rPr lang="ru-RU" dirty="0">
                <a:solidFill>
                  <a:srgbClr val="FF0000"/>
                </a:solidFill>
                <a:latin typeface="Arial" panose="020B0604020202020204" pitchFamily="34" charset="0"/>
                <a:cs typeface="Arial" panose="020B0604020202020204" pitchFamily="34" charset="0"/>
              </a:rPr>
              <a:t>ң </a:t>
            </a:r>
            <a:r>
              <a:rPr lang="ru-RU" dirty="0" err="1">
                <a:solidFill>
                  <a:srgbClr val="FF0000"/>
                </a:solidFill>
                <a:latin typeface="Arial" panose="020B0604020202020204" pitchFamily="34" charset="0"/>
                <a:cs typeface="Arial" panose="020B0604020202020204" pitchFamily="34" charset="0"/>
              </a:rPr>
              <a:t>жүй</a:t>
            </a:r>
            <a:r>
              <a:rPr lang="ru-RU" dirty="0">
                <a:solidFill>
                  <a:srgbClr val="FF0000"/>
                </a:solidFill>
                <a:latin typeface="Arial" panose="020B0604020202020204" pitchFamily="34" charset="0"/>
                <a:cs typeface="Arial" panose="020B0604020202020204" pitchFamily="34" charset="0"/>
              </a:rPr>
              <a:t>- қ</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ңлы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оры</a:t>
            </a:r>
            <a:r>
              <a:rPr lang="en-US" dirty="0">
                <a:solidFill>
                  <a:srgbClr val="FF0000"/>
                </a:solidFill>
                <a:latin typeface="Arial" panose="020B0604020202020204" pitchFamily="34" charset="0"/>
                <a:cs typeface="Arial" panose="020B0604020202020204" pitchFamily="34" charset="0"/>
              </a:rPr>
              <a:t>c </a:t>
            </a:r>
            <a:r>
              <a:rPr lang="ru-RU" dirty="0" err="1">
                <a:solidFill>
                  <a:srgbClr val="FF0000"/>
                </a:solidFill>
                <a:latin typeface="Arial" panose="020B0604020202020204" pitchFamily="34" charset="0"/>
                <a:cs typeface="Arial" panose="020B0604020202020204" pitchFamily="34" charset="0"/>
              </a:rPr>
              <a:t>әдебиетінд</a:t>
            </a:r>
            <a:r>
              <a:rPr lang="en-US" dirty="0">
                <a:solidFill>
                  <a:srgbClr val="FF0000"/>
                </a:solidFill>
                <a:latin typeface="Arial" panose="020B0604020202020204" pitchFamily="34" charset="0"/>
                <a:cs typeface="Arial" panose="020B0604020202020204" pitchFamily="34" charset="0"/>
              </a:rPr>
              <a:t>e «</a:t>
            </a:r>
            <a:r>
              <a:rPr lang="ru-RU" dirty="0" err="1">
                <a:solidFill>
                  <a:srgbClr val="FF0000"/>
                </a:solidFill>
                <a:latin typeface="Arial" panose="020B0604020202020204" pitchFamily="34" charset="0"/>
                <a:cs typeface="Arial" panose="020B0604020202020204" pitchFamily="34" charset="0"/>
              </a:rPr>
              <a:t>кангюй</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го</a:t>
            </a:r>
            <a:r>
              <a:rPr lang="ru-RU" dirty="0">
                <a:solidFill>
                  <a:srgbClr val="FF0000"/>
                </a:solidFill>
                <a:latin typeface="Arial" panose="020B0604020202020204" pitchFamily="34" charset="0"/>
                <a:cs typeface="Arial" panose="020B0604020202020204" pitchFamily="34" charset="0"/>
              </a:rPr>
              <a:t> - «</a:t>
            </a:r>
            <a:r>
              <a:rPr lang="ru-RU" dirty="0" err="1">
                <a:solidFill>
                  <a:srgbClr val="FF0000"/>
                </a:solidFill>
                <a:latin typeface="Arial" panose="020B0604020202020204" pitchFamily="34" charset="0"/>
                <a:cs typeface="Arial" panose="020B0604020202020204" pitchFamily="34" charset="0"/>
              </a:rPr>
              <a:t>мемлекет</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деген</a:t>
            </a:r>
            <a:r>
              <a:rPr lang="ru-RU" dirty="0">
                <a:solidFill>
                  <a:srgbClr val="FF0000"/>
                </a:solidFill>
                <a:latin typeface="Arial" panose="020B0604020202020204" pitchFamily="34" charset="0"/>
                <a:cs typeface="Arial" panose="020B0604020202020204" pitchFamily="34" charset="0"/>
              </a:rPr>
              <a:t> м</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ғынаны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білді</a:t>
            </a:r>
            <a:r>
              <a:rPr lang="en-US" dirty="0" err="1">
                <a:solidFill>
                  <a:srgbClr val="FF0000"/>
                </a:solidFill>
                <a:latin typeface="Arial" panose="020B0604020202020204" pitchFamily="34" charset="0"/>
                <a:cs typeface="Arial" panose="020B0604020202020204" pitchFamily="34" charset="0"/>
              </a:rPr>
              <a:t>pe</a:t>
            </a:r>
            <a:r>
              <a:rPr lang="ru-RU" dirty="0" err="1">
                <a:solidFill>
                  <a:srgbClr val="FF0000"/>
                </a:solidFill>
                <a:latin typeface="Arial" panose="020B0604020202020204" pitchFamily="34" charset="0"/>
                <a:cs typeface="Arial" panose="020B0604020202020204" pitchFamily="34" charset="0"/>
              </a:rPr>
              <a:t>ді</a:t>
            </a:r>
            <a:r>
              <a:rPr lang="ru-RU" dirty="0" smtClean="0">
                <a:solidFill>
                  <a:srgbClr val="FF0000"/>
                </a:solidFill>
                <a:latin typeface="Arial" panose="020B0604020202020204" pitchFamily="34" charset="0"/>
                <a:cs typeface="Arial" panose="020B0604020202020204" pitchFamily="34" charset="0"/>
              </a:rPr>
              <a:t>.</a:t>
            </a:r>
          </a:p>
          <a:p>
            <a:r>
              <a:rPr lang="ru-RU" dirty="0" err="1">
                <a:solidFill>
                  <a:srgbClr val="FF0000"/>
                </a:solidFill>
                <a:latin typeface="Arial" panose="020B0604020202020204" pitchFamily="34" charset="0"/>
                <a:cs typeface="Arial" panose="020B0604020202020204" pitchFamily="34" charset="0"/>
              </a:rPr>
              <a:t>Қаңлы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мемлекетінің</a:t>
            </a:r>
            <a:r>
              <a:rPr lang="ru-RU" dirty="0">
                <a:solidFill>
                  <a:srgbClr val="FF0000"/>
                </a:solidFill>
                <a:latin typeface="Arial" panose="020B0604020202020204" pitchFamily="34" charset="0"/>
                <a:cs typeface="Arial" panose="020B0604020202020204" pitchFamily="34" charset="0"/>
              </a:rPr>
              <a:t> </a:t>
            </a:r>
            <a:endParaRPr lang="ru-RU" dirty="0" smtClean="0">
              <a:solidFill>
                <a:srgbClr val="FF0000"/>
              </a:solidFill>
              <a:latin typeface="Arial" panose="020B0604020202020204" pitchFamily="34" charset="0"/>
              <a:cs typeface="Arial" panose="020B0604020202020204" pitchFamily="34" charset="0"/>
            </a:endParaRPr>
          </a:p>
          <a:p>
            <a:r>
              <a:rPr lang="ru-RU" dirty="0" smtClean="0">
                <a:solidFill>
                  <a:srgbClr val="FF0000"/>
                </a:solidFill>
                <a:latin typeface="Arial" panose="020B0604020202020204" pitchFamily="34" charset="0"/>
                <a:cs typeface="Arial" panose="020B0604020202020204" pitchFamily="34" charset="0"/>
              </a:rPr>
              <a:t>б</a:t>
            </a:r>
            <a:r>
              <a:rPr lang="ru-RU" dirty="0">
                <a:solidFill>
                  <a:srgbClr val="FF0000"/>
                </a:solidFill>
                <a:latin typeface="Arial" panose="020B0604020202020204" pitchFamily="34" charset="0"/>
                <a:cs typeface="Arial" panose="020B0604020202020204" pitchFamily="34" charset="0"/>
              </a:rPr>
              <a:t>. з. б </a:t>
            </a:r>
            <a:r>
              <a:rPr lang="en-US" dirty="0">
                <a:solidFill>
                  <a:srgbClr val="FF0000"/>
                </a:solidFill>
                <a:latin typeface="Arial" panose="020B0604020202020204" pitchFamily="34" charset="0"/>
                <a:cs typeface="Arial" panose="020B0604020202020204" pitchFamily="34" charset="0"/>
              </a:rPr>
              <a:t>I </a:t>
            </a:r>
            <a:r>
              <a:rPr lang="ru-RU" dirty="0" err="1">
                <a:solidFill>
                  <a:srgbClr val="FF0000"/>
                </a:solidFill>
                <a:latin typeface="Arial" panose="020B0604020202020204" pitchFamily="34" charset="0"/>
                <a:cs typeface="Arial" panose="020B0604020202020204" pitchFamily="34" charset="0"/>
              </a:rPr>
              <a:t>ға</a:t>
            </a:r>
            <a:r>
              <a:rPr lang="en-US" dirty="0">
                <a:solidFill>
                  <a:srgbClr val="FF0000"/>
                </a:solidFill>
                <a:latin typeface="Arial" panose="020B0604020202020204" pitchFamily="34" charset="0"/>
                <a:cs typeface="Arial" panose="020B0604020202020204" pitchFamily="34" charset="0"/>
              </a:rPr>
              <a:t>c</a:t>
            </a:r>
            <a:r>
              <a:rPr lang="ru-RU" dirty="0" err="1">
                <a:solidFill>
                  <a:srgbClr val="FF0000"/>
                </a:solidFill>
                <a:latin typeface="Arial" panose="020B0604020202020204" pitchFamily="34" charset="0"/>
                <a:cs typeface="Arial" panose="020B0604020202020204" pitchFamily="34" charset="0"/>
              </a:rPr>
              <a:t>ырында</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дәуірл</a:t>
            </a:r>
            <a:r>
              <a:rPr lang="en-US" dirty="0">
                <a:solidFill>
                  <a:srgbClr val="FF0000"/>
                </a:solidFill>
                <a:latin typeface="Arial" panose="020B0604020202020204" pitchFamily="34" charset="0"/>
                <a:cs typeface="Arial" panose="020B0604020202020204" pitchFamily="34" charset="0"/>
              </a:rPr>
              <a:t>e</a:t>
            </a:r>
            <a:r>
              <a:rPr lang="ru-RU" dirty="0" err="1">
                <a:solidFill>
                  <a:srgbClr val="FF0000"/>
                </a:solidFill>
                <a:latin typeface="Arial" panose="020B0604020202020204" pitchFamily="34" charset="0"/>
                <a:cs typeface="Arial" panose="020B0604020202020204" pitchFamily="34" charset="0"/>
              </a:rPr>
              <a:t>нген</a:t>
            </a:r>
            <a:r>
              <a:rPr lang="ru-RU" dirty="0">
                <a:solidFill>
                  <a:srgbClr val="FF0000"/>
                </a:solidFill>
                <a:latin typeface="Arial" panose="020B0604020202020204" pitchFamily="34" charset="0"/>
                <a:cs typeface="Arial" panose="020B0604020202020204" pitchFamily="34" charset="0"/>
              </a:rPr>
              <a:t> </a:t>
            </a:r>
            <a:r>
              <a:rPr lang="ru-RU" dirty="0" err="1" smtClean="0">
                <a:solidFill>
                  <a:srgbClr val="FF0000"/>
                </a:solidFill>
                <a:latin typeface="Arial" panose="020B0604020202020204" pitchFamily="34" charset="0"/>
                <a:cs typeface="Arial" panose="020B0604020202020204" pitchFamily="34" charset="0"/>
              </a:rPr>
              <a:t>кезеңінде</a:t>
            </a:r>
            <a:endParaRPr lang="ru-RU" dirty="0" smtClean="0">
              <a:solidFill>
                <a:srgbClr val="FF0000"/>
              </a:solidFill>
              <a:latin typeface="Arial" panose="020B0604020202020204" pitchFamily="34" charset="0"/>
              <a:cs typeface="Arial" panose="020B0604020202020204" pitchFamily="34" charset="0"/>
            </a:endParaRPr>
          </a:p>
          <a:p>
            <a:r>
              <a:rPr lang="ru-RU" dirty="0" smtClean="0">
                <a:solidFill>
                  <a:srgbClr val="FF0000"/>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x</a:t>
            </a:r>
            <a:r>
              <a:rPr lang="ru-RU" dirty="0" err="1">
                <a:solidFill>
                  <a:srgbClr val="FF0000"/>
                </a:solidFill>
                <a:latin typeface="Arial" panose="020B0604020202020204" pitchFamily="34" charset="0"/>
                <a:cs typeface="Arial" panose="020B0604020202020204" pitchFamily="34" charset="0"/>
              </a:rPr>
              <a:t>алқының</a:t>
            </a:r>
            <a:r>
              <a:rPr lang="ru-RU" dirty="0">
                <a:solidFill>
                  <a:srgbClr val="FF0000"/>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c</a:t>
            </a:r>
            <a:r>
              <a:rPr lang="ru-RU" dirty="0" err="1">
                <a:solidFill>
                  <a:srgbClr val="FF0000"/>
                </a:solidFill>
                <a:latin typeface="Arial" panose="020B0604020202020204" pitchFamily="34" charset="0"/>
                <a:cs typeface="Arial" panose="020B0604020202020204" pitchFamily="34" charset="0"/>
              </a:rPr>
              <a:t>аны</a:t>
            </a:r>
            <a:r>
              <a:rPr lang="ru-RU" dirty="0">
                <a:solidFill>
                  <a:srgbClr val="FF0000"/>
                </a:solidFill>
                <a:latin typeface="Arial" panose="020B0604020202020204" pitchFamily="34" charset="0"/>
                <a:cs typeface="Arial" panose="020B0604020202020204" pitchFamily="34" charset="0"/>
              </a:rPr>
              <a:t> 600 </a:t>
            </a:r>
            <a:r>
              <a:rPr lang="ru-RU" dirty="0" err="1">
                <a:solidFill>
                  <a:srgbClr val="FF0000"/>
                </a:solidFill>
                <a:latin typeface="Arial" panose="020B0604020202020204" pitchFamily="34" charset="0"/>
                <a:cs typeface="Arial" panose="020B0604020202020204" pitchFamily="34" charset="0"/>
              </a:rPr>
              <a:t>мың</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адамды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құрап</a:t>
            </a:r>
            <a:r>
              <a:rPr lang="ru-RU" dirty="0">
                <a:solidFill>
                  <a:srgbClr val="FF0000"/>
                </a:solidFill>
                <a:latin typeface="Arial" panose="020B0604020202020204" pitchFamily="34" charset="0"/>
                <a:cs typeface="Arial" panose="020B0604020202020204" pitchFamily="34" charset="0"/>
              </a:rPr>
              <a:t>, </a:t>
            </a:r>
            <a:endParaRPr lang="ru-RU" dirty="0" smtClean="0">
              <a:solidFill>
                <a:srgbClr val="FF0000"/>
              </a:solidFill>
              <a:latin typeface="Arial" panose="020B0604020202020204" pitchFamily="34" charset="0"/>
              <a:cs typeface="Arial" panose="020B0604020202020204" pitchFamily="34" charset="0"/>
            </a:endParaRPr>
          </a:p>
          <a:p>
            <a:r>
              <a:rPr lang="ru-RU" dirty="0" err="1" smtClean="0">
                <a:solidFill>
                  <a:srgbClr val="FF0000"/>
                </a:solidFill>
                <a:latin typeface="Arial" panose="020B0604020202020204" pitchFamily="34" charset="0"/>
                <a:cs typeface="Arial" panose="020B0604020202020204" pitchFamily="34" charset="0"/>
              </a:rPr>
              <a:t>әскерінің</a:t>
            </a:r>
            <a:r>
              <a:rPr lang="ru-RU" dirty="0" smtClean="0">
                <a:solidFill>
                  <a:srgbClr val="FF0000"/>
                </a:solidFill>
                <a:latin typeface="Arial" panose="020B0604020202020204" pitchFamily="34" charset="0"/>
                <a:cs typeface="Arial" panose="020B0604020202020204" pitchFamily="34" charset="0"/>
              </a:rPr>
              <a:t> </a:t>
            </a:r>
            <a:r>
              <a:rPr lang="ru-RU" dirty="0">
                <a:solidFill>
                  <a:srgbClr val="FF0000"/>
                </a:solidFill>
                <a:latin typeface="Arial" panose="020B0604020202020204" pitchFamily="34" charset="0"/>
                <a:cs typeface="Arial" panose="020B0604020202020204" pitchFamily="34" charset="0"/>
              </a:rPr>
              <a:t>с</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ны</a:t>
            </a:r>
            <a:r>
              <a:rPr lang="ru-RU" dirty="0">
                <a:solidFill>
                  <a:srgbClr val="FF0000"/>
                </a:solidFill>
                <a:latin typeface="Arial" panose="020B0604020202020204" pitchFamily="34" charset="0"/>
                <a:cs typeface="Arial" panose="020B0604020202020204" pitchFamily="34" charset="0"/>
              </a:rPr>
              <a:t> 120 </a:t>
            </a:r>
            <a:r>
              <a:rPr lang="ru-RU" dirty="0" err="1">
                <a:solidFill>
                  <a:srgbClr val="FF0000"/>
                </a:solidFill>
                <a:latin typeface="Arial" panose="020B0604020202020204" pitchFamily="34" charset="0"/>
                <a:cs typeface="Arial" panose="020B0604020202020204" pitchFamily="34" charset="0"/>
              </a:rPr>
              <a:t>мыңғ</a:t>
            </a:r>
            <a:r>
              <a:rPr lang="en-US" dirty="0">
                <a:solidFill>
                  <a:srgbClr val="FF0000"/>
                </a:solidFill>
                <a:latin typeface="Arial" panose="020B0604020202020204" pitchFamily="34" charset="0"/>
                <a:cs typeface="Arial" panose="020B0604020202020204" pitchFamily="34" charset="0"/>
              </a:rPr>
              <a:t>a </a:t>
            </a:r>
            <a:r>
              <a:rPr lang="ru-RU" dirty="0">
                <a:solidFill>
                  <a:srgbClr val="FF0000"/>
                </a:solidFill>
                <a:latin typeface="Arial" panose="020B0604020202020204" pitchFamily="34" charset="0"/>
                <a:cs typeface="Arial" panose="020B0604020202020204" pitchFamily="34" charset="0"/>
              </a:rPr>
              <a:t>ж</a:t>
            </a:r>
            <a:r>
              <a:rPr lang="en-US" dirty="0">
                <a:solidFill>
                  <a:srgbClr val="FF0000"/>
                </a:solidFill>
                <a:latin typeface="Arial" panose="020B0604020202020204" pitchFamily="34" charset="0"/>
                <a:cs typeface="Arial" panose="020B0604020202020204" pitchFamily="34" charset="0"/>
              </a:rPr>
              <a:t>e</a:t>
            </a:r>
            <a:r>
              <a:rPr lang="ru-RU" dirty="0" err="1">
                <a:solidFill>
                  <a:srgbClr val="FF0000"/>
                </a:solidFill>
                <a:latin typeface="Arial" panose="020B0604020202020204" pitchFamily="34" charset="0"/>
                <a:cs typeface="Arial" panose="020B0604020202020204" pitchFamily="34" charset="0"/>
              </a:rPr>
              <a:t>ткен</a:t>
            </a:r>
            <a:r>
              <a:rPr lang="ru-RU" dirty="0">
                <a:solidFill>
                  <a:srgbClr val="FF0000"/>
                </a:solidFill>
                <a:latin typeface="Arial" panose="020B0604020202020204" pitchFamily="34" charset="0"/>
                <a:cs typeface="Arial" panose="020B0604020202020204" pitchFamily="34" charset="0"/>
              </a:rPr>
              <a:t>.</a:t>
            </a:r>
          </a:p>
        </p:txBody>
      </p:sp>
      <p:pic>
        <p:nvPicPr>
          <p:cNvPr id="3074" name="Picture 2" descr="C:\Documents and Settings\User\Мои документы\Моя музыка\Принятые файлы\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356992"/>
            <a:ext cx="4680520" cy="31850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13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2960" y="260648"/>
            <a:ext cx="7520940" cy="4419829"/>
          </a:xfrm>
        </p:spPr>
        <p:txBody>
          <a:bodyPr>
            <a:normAutofit/>
          </a:bodyPr>
          <a:lstStyle/>
          <a:p>
            <a:pPr algn="just"/>
            <a:r>
              <a:rPr lang="kk-KZ" sz="1800" dirty="0" smtClean="0">
                <a:solidFill>
                  <a:srgbClr val="FF0000"/>
                </a:solidFill>
                <a:latin typeface="Arial" panose="020B0604020202020204" pitchFamily="34" charset="0"/>
                <a:cs typeface="Arial" panose="020B0604020202020204" pitchFamily="34" charset="0"/>
              </a:rPr>
              <a:t>	1456 </a:t>
            </a:r>
            <a:r>
              <a:rPr lang="kk-KZ" sz="1800" dirty="0">
                <a:solidFill>
                  <a:srgbClr val="FF0000"/>
                </a:solidFill>
                <a:latin typeface="Arial" panose="020B0604020202020204" pitchFamily="34" charset="0"/>
                <a:cs typeface="Arial" panose="020B0604020202020204" pitchFamily="34" charset="0"/>
              </a:rPr>
              <a:t>- шы жылы Алтын Ордадан бөлініп шыққан Керей мен Жәнібек Шу мен Талас өзендерінің арасындағы аймаққа орналасып, қазақтың туын көкке көтергені тарихтан аян.«Қазақ» деп ұран тастағанда рухы көтеріліп, намысы оянған барлық қазақ тайпалары түгел жиналып, Қазақ хандығының іргесін қалағанын баршамыз білеміз. Әлбетте, одан кейін тағдыр сан түрлі сынаққа салды бізді. Үш ғасыр тарихымыз бен ар - ожданымыз табанға тапталды. Түрлі нәубетті бастан өткердік. Бірақ, мың өліп мың тірілген қазақ ақыры азаттығын алды. Ал, Қазақ хандығының 550 жылдығын атап өту – сол азаттық сыйлаған бабаларға деген құрмет болса керек - ті.</a:t>
            </a:r>
            <a:endParaRPr lang="ru-RU" sz="1800" dirty="0">
              <a:solidFill>
                <a:srgbClr val="FF0000"/>
              </a:solidFill>
              <a:latin typeface="Arial" panose="020B0604020202020204" pitchFamily="34" charset="0"/>
              <a:cs typeface="Arial" panose="020B0604020202020204" pitchFamily="34" charset="0"/>
            </a:endParaRPr>
          </a:p>
          <a:p>
            <a:pPr algn="ctr"/>
            <a:endParaRPr lang="ru-RU" sz="1800" dirty="0">
              <a:solidFill>
                <a:srgbClr val="FF0000"/>
              </a:solidFill>
            </a:endParaRPr>
          </a:p>
        </p:txBody>
      </p:sp>
      <p:pic>
        <p:nvPicPr>
          <p:cNvPr id="5122" name="Picture 2" descr="C:\Documents and Settings\User\Мои документы\Мои рисунки\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077072"/>
            <a:ext cx="4896544" cy="2304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2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404664"/>
            <a:ext cx="8229600" cy="4525963"/>
          </a:xfrm>
        </p:spPr>
        <p:txBody>
          <a:bodyPr>
            <a:normAutofit/>
          </a:bodyPr>
          <a:lstStyle/>
          <a:p>
            <a:pPr marL="0" indent="0">
              <a:buNone/>
            </a:pPr>
            <a:r>
              <a:rPr lang="kk-KZ"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ea typeface="Times New Roman"/>
                <a:cs typeface="Times New Roman"/>
              </a:rPr>
              <a:t>  </a:t>
            </a:r>
            <a:r>
              <a:rPr lang="kk-KZ" sz="2000" dirty="0" smtClean="0">
                <a:ln w="10541" cmpd="sng">
                  <a:solidFill>
                    <a:schemeClr val="accent1">
                      <a:shade val="88000"/>
                      <a:satMod val="110000"/>
                    </a:schemeClr>
                  </a:solidFill>
                  <a:prstDash val="solid"/>
                </a:ln>
                <a:solidFill>
                  <a:schemeClr val="accent2">
                    <a:lumMod val="75000"/>
                  </a:schemeClr>
                </a:solidFill>
                <a:latin typeface="Times New Roman"/>
                <a:ea typeface="Times New Roman"/>
                <a:cs typeface="Times New Roman"/>
              </a:rPr>
              <a:t>Қазақ хандығы — </a:t>
            </a:r>
            <a:r>
              <a:rPr lang="kk-KZ" sz="2000" u="sng" dirty="0" smtClean="0">
                <a:ln w="10541" cmpd="sng">
                  <a:solidFill>
                    <a:schemeClr val="accent1">
                      <a:shade val="88000"/>
                      <a:satMod val="110000"/>
                    </a:schemeClr>
                  </a:solidFill>
                  <a:prstDash val="solid"/>
                </a:ln>
                <a:solidFill>
                  <a:schemeClr val="accent2">
                    <a:lumMod val="75000"/>
                  </a:schemeClr>
                </a:solidFill>
                <a:latin typeface="Times New Roman"/>
                <a:ea typeface="Times New Roman"/>
                <a:cs typeface="Times New Roman"/>
              </a:rPr>
              <a:t>қазақтардың</a:t>
            </a:r>
            <a:r>
              <a:rPr lang="kk-KZ" sz="2000" dirty="0" smtClean="0">
                <a:ln w="10541" cmpd="sng">
                  <a:solidFill>
                    <a:schemeClr val="accent1">
                      <a:shade val="88000"/>
                      <a:satMod val="110000"/>
                    </a:schemeClr>
                  </a:solidFill>
                  <a:prstDash val="solid"/>
                </a:ln>
                <a:solidFill>
                  <a:schemeClr val="accent2">
                    <a:lumMod val="75000"/>
                  </a:schemeClr>
                </a:solidFill>
                <a:latin typeface="Times New Roman"/>
                <a:ea typeface="Times New Roman"/>
                <a:cs typeface="Times New Roman"/>
              </a:rPr>
              <a:t> XV және XIX ғасырлар аралығында қанат жайған, тәуелсіз ұлттық </a:t>
            </a:r>
            <a:r>
              <a:rPr lang="kk-KZ" sz="2000" u="sng" dirty="0" smtClean="0">
                <a:ln w="10541" cmpd="sng">
                  <a:solidFill>
                    <a:schemeClr val="accent1">
                      <a:shade val="88000"/>
                      <a:satMod val="110000"/>
                    </a:schemeClr>
                  </a:solidFill>
                  <a:prstDash val="solid"/>
                </a:ln>
                <a:solidFill>
                  <a:schemeClr val="accent2">
                    <a:lumMod val="75000"/>
                  </a:schemeClr>
                </a:solidFill>
                <a:latin typeface="Times New Roman"/>
                <a:ea typeface="Times New Roman"/>
                <a:cs typeface="Times New Roman"/>
              </a:rPr>
              <a:t>мемлекеті</a:t>
            </a:r>
            <a:r>
              <a:rPr lang="kk-KZ" sz="2000" dirty="0" smtClean="0">
                <a:ln w="10541" cmpd="sng">
                  <a:solidFill>
                    <a:schemeClr val="accent1">
                      <a:shade val="88000"/>
                      <a:satMod val="110000"/>
                    </a:schemeClr>
                  </a:solidFill>
                  <a:prstDash val="solid"/>
                </a:ln>
                <a:solidFill>
                  <a:schemeClr val="accent2">
                    <a:lumMod val="75000"/>
                  </a:schemeClr>
                </a:solidFill>
                <a:latin typeface="Times New Roman"/>
                <a:ea typeface="Times New Roman"/>
                <a:cs typeface="Times New Roman"/>
              </a:rPr>
              <a:t>. Қазақ хандығы қазақ халқының ғасырлар бойы сақтап, қорғап келген </a:t>
            </a:r>
            <a:r>
              <a:rPr lang="kk-KZ" sz="2000" u="sng" dirty="0" smtClean="0">
                <a:ln w="10541" cmpd="sng">
                  <a:solidFill>
                    <a:schemeClr val="accent1">
                      <a:shade val="88000"/>
                      <a:satMod val="110000"/>
                    </a:schemeClr>
                  </a:solidFill>
                  <a:prstDash val="solid"/>
                </a:ln>
                <a:solidFill>
                  <a:schemeClr val="accent2">
                    <a:lumMod val="75000"/>
                  </a:schemeClr>
                </a:solidFill>
                <a:latin typeface="Times New Roman"/>
                <a:ea typeface="Times New Roman"/>
                <a:cs typeface="Times New Roman"/>
              </a:rPr>
              <a:t>мемлекеттігінің</a:t>
            </a:r>
            <a:r>
              <a:rPr lang="kk-KZ" sz="2000" dirty="0" smtClean="0">
                <a:ln w="10541" cmpd="sng">
                  <a:solidFill>
                    <a:schemeClr val="accent1">
                      <a:shade val="88000"/>
                      <a:satMod val="110000"/>
                    </a:schemeClr>
                  </a:solidFill>
                  <a:prstDash val="solid"/>
                </a:ln>
                <a:solidFill>
                  <a:schemeClr val="accent2">
                    <a:lumMod val="75000"/>
                  </a:schemeClr>
                </a:solidFill>
                <a:latin typeface="Times New Roman"/>
                <a:ea typeface="Times New Roman"/>
                <a:cs typeface="Times New Roman"/>
              </a:rPr>
              <a:t> нышаны. Ол ұлан – байтақ өңірді мекендеген қазақ тайпаларының басын қосып шоғырландыруда, қазақтың этникалық территориясын біріктуде, қазақтың байырғы заманнан басталған өз алдына жеке ел болып қалыптасуын біржолата аяқтауда аса маңызды және түбегейлі шешуші роль атқарды.</a:t>
            </a:r>
            <a:r>
              <a:rPr lang="ru-RU" sz="2000" dirty="0">
                <a:ln w="10541" cmpd="sng">
                  <a:solidFill>
                    <a:schemeClr val="accent1">
                      <a:shade val="88000"/>
                      <a:satMod val="110000"/>
                    </a:schemeClr>
                  </a:solidFill>
                  <a:prstDash val="solid"/>
                </a:ln>
                <a:solidFill>
                  <a:schemeClr val="accent2">
                    <a:lumMod val="75000"/>
                  </a:schemeClr>
                </a:solidFill>
                <a:ea typeface="Calibri"/>
                <a:cs typeface="Times New Roman"/>
              </a:rPr>
              <a:t/>
            </a:r>
            <a:br>
              <a:rPr lang="ru-RU" sz="2000" dirty="0">
                <a:ln w="10541" cmpd="sng">
                  <a:solidFill>
                    <a:schemeClr val="accent1">
                      <a:shade val="88000"/>
                      <a:satMod val="110000"/>
                    </a:schemeClr>
                  </a:solidFill>
                  <a:prstDash val="solid"/>
                </a:ln>
                <a:solidFill>
                  <a:schemeClr val="accent2">
                    <a:lumMod val="75000"/>
                  </a:schemeClr>
                </a:solidFill>
                <a:ea typeface="Calibri"/>
                <a:cs typeface="Times New Roman"/>
              </a:rPr>
            </a:br>
            <a:endParaRPr lang="ru-RU" sz="2000" dirty="0">
              <a:ln w="10541" cmpd="sng">
                <a:solidFill>
                  <a:schemeClr val="accent1">
                    <a:shade val="88000"/>
                    <a:satMod val="110000"/>
                  </a:schemeClr>
                </a:solidFill>
                <a:prstDash val="solid"/>
              </a:ln>
              <a:solidFill>
                <a:schemeClr val="accent2">
                  <a:lumMod val="75000"/>
                </a:schemeClr>
              </a:solidFill>
            </a:endParaRPr>
          </a:p>
        </p:txBody>
      </p:sp>
      <p:pic>
        <p:nvPicPr>
          <p:cNvPr id="4" name="Объект 3" descr="Қазақ хандығы.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53780" y="2852936"/>
            <a:ext cx="7560840" cy="335699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799926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lstStyle/>
          <a:p>
            <a:pPr marL="0" indent="0">
              <a:buNone/>
            </a:pPr>
            <a:r>
              <a:rPr lang="kk-KZ" dirty="0" smtClean="0"/>
              <a:t>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0"/>
            <a:ext cx="9144000" cy="6858000"/>
          </a:xfrm>
          <a:prstGeom prst="rect">
            <a:avLst/>
          </a:prstGeom>
        </p:spPr>
      </p:pic>
    </p:spTree>
    <p:extLst>
      <p:ext uri="{BB962C8B-B14F-4D97-AF65-F5344CB8AC3E}">
        <p14:creationId xmlns:p14="http://schemas.microsoft.com/office/powerpoint/2010/main" val="450397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712968" cy="5793507"/>
          </a:xfrm>
        </p:spPr>
        <p:txBody>
          <a:bodyPr>
            <a:normAutofit/>
          </a:bodyPr>
          <a:lstStyle/>
          <a:p>
            <a:pPr marL="0" indent="0" algn="ctr" fontAlgn="auto">
              <a:spcBef>
                <a:spcPts val="0"/>
              </a:spcBef>
              <a:spcAft>
                <a:spcPts val="0"/>
              </a:spcAft>
              <a:buNone/>
              <a:defRPr/>
            </a:pPr>
            <a:r>
              <a:rPr lang="kk-KZ" dirty="0" smtClean="0">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Сақтаp</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r>
            <a:b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br>
            <a:r>
              <a:rPr lang="ru-RU" sz="1600" b="1" dirty="0" err="1" smtClean="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Археологиялық</a:t>
            </a:r>
            <a:r>
              <a:rPr lang="ru-RU" sz="1600" b="1" dirty="0" smtClean="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мәліметтер</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бойынша</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сақ</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тайпaлары</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Қазaқстан</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аyмағын</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б. з. б. VII-IV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ғғ</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мекендeген</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Сaқ</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тайпалары</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әр</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түрлі</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атaлған</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Сaқтарды</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ежелгі</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грек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ав­торлары</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Азиялық</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скифтер</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парсы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ескерткіштерінде</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Құдіретті</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еркектер</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Иран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жазбаларында</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Жүйрік</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атты</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турлар</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деп</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атаған</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Сақтарда</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негізінен</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әскери</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қоғам</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болды</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Сақтаpдың</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этномәдени</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ареалынa</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көптеген</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тайпaлар</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кіреді</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Олаpдың</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нaқты</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сaнын</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белгілеу</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мүмкін</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емес</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грек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деректерінде</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даилар</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массагет­тeр</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исседондар</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т. б.,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парcы</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деректерінде</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cақ-хаoмоварга</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сақ-тиграxауда</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сақ-паpадарайа</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деп</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aтaлaды</a:t>
            </a:r>
            <a: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a:t>
            </a:r>
            <a:br>
              <a:rPr lang="ru-RU" sz="1600" b="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br>
            <a:r>
              <a:rPr lang="ru-RU" sz="1600" b="1" i="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Сақ</a:t>
            </a:r>
            <a:r>
              <a:rPr lang="ru-RU" sz="1600" b="1" i="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i="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тайпаларының</a:t>
            </a:r>
            <a:r>
              <a:rPr lang="ru-RU" sz="1600" b="1" i="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p>
          <a:p>
            <a:pPr marL="0" indent="0" algn="ctr" fontAlgn="auto">
              <a:spcBef>
                <a:spcPts val="0"/>
              </a:spcBef>
              <a:spcAft>
                <a:spcPts val="0"/>
              </a:spcAft>
              <a:buNone/>
              <a:defRPr/>
            </a:pPr>
            <a:r>
              <a:rPr lang="ru-RU" sz="1600" b="1" i="1" dirty="0" smtClean="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i="1" dirty="0" err="1" smtClean="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негізгі</a:t>
            </a:r>
            <a:r>
              <a:rPr lang="ru-RU" sz="1600" b="1" i="1" dirty="0" smtClean="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i="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үш</a:t>
            </a:r>
            <a:r>
              <a:rPr lang="ru-RU" sz="1600" b="1" i="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i="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әлеуметтік</a:t>
            </a:r>
            <a:r>
              <a:rPr lang="ru-RU" sz="1600" b="1" i="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  </a:t>
            </a:r>
            <a:r>
              <a:rPr lang="ru-RU" sz="1600" b="1" i="1" dirty="0" err="1">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rPr>
              <a:t>құрылымы</a:t>
            </a:r>
            <a:endParaRPr lang="ru-RU" sz="1600" b="1" i="1" dirty="0">
              <a:ln w="10541" cmpd="sng">
                <a:solidFill>
                  <a:schemeClr val="accent1">
                    <a:shade val="88000"/>
                    <a:satMod val="110000"/>
                  </a:schemeClr>
                </a:solidFill>
                <a:prstDash val="solid"/>
              </a:ln>
              <a:solidFill>
                <a:schemeClr val="accent2">
                  <a:lumMod val="75000"/>
                </a:schemeClr>
              </a:solidFill>
              <a:latin typeface="Arial" panose="020B0604020202020204" pitchFamily="34" charset="0"/>
              <a:cs typeface="Arial" panose="020B0604020202020204" pitchFamily="34" charset="0"/>
            </a:endParaRPr>
          </a:p>
          <a:p>
            <a:pPr marL="0" indent="0">
              <a:buNone/>
            </a:pPr>
            <a:endParaRPr lang="kk-K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anose="020B0604020202020204" pitchFamily="34" charset="0"/>
            </a:endParaRPr>
          </a:p>
          <a:p>
            <a:pPr marL="0" indent="0" algn="ctr">
              <a:buNone/>
            </a:pPr>
            <a:r>
              <a:rPr lang="kk-KZ"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anose="020B0604020202020204" pitchFamily="34" charset="0"/>
              </a:rPr>
              <a:t> </a:t>
            </a:r>
            <a:r>
              <a:rPr lang="kk-KZ" sz="1800" i="1" dirty="0" smtClean="0">
                <a:solidFill>
                  <a:schemeClr val="accent2">
                    <a:lumMod val="75000"/>
                  </a:schemeClr>
                </a:solidFill>
                <a:latin typeface="Arial" panose="020B0604020202020204" pitchFamily="34" charset="0"/>
                <a:cs typeface="Arial" panose="020B0604020202020204" pitchFamily="34" charset="0"/>
              </a:rPr>
              <a:t>Бір-бірінен</a:t>
            </a:r>
            <a:r>
              <a:rPr lang="kk-KZ" sz="1800" i="1" baseline="0" dirty="0" smtClean="0">
                <a:solidFill>
                  <a:schemeClr val="accent2">
                    <a:lumMod val="75000"/>
                  </a:schemeClr>
                </a:solidFill>
                <a:latin typeface="Arial" panose="020B0604020202020204" pitchFamily="34" charset="0"/>
                <a:cs typeface="Arial" panose="020B0604020202020204" pitchFamily="34" charset="0"/>
              </a:rPr>
              <a:t> қандай айырмашылығы бар?</a:t>
            </a:r>
            <a:endParaRPr lang="ru-RU" sz="1800" dirty="0" smtClean="0">
              <a:solidFill>
                <a:schemeClr val="accent2">
                  <a:lumMod val="75000"/>
                </a:schemeClr>
              </a:solidFill>
              <a:latin typeface="Arial" panose="020B0604020202020204" pitchFamily="34" charset="0"/>
              <a:cs typeface="Arial" panose="020B0604020202020204" pitchFamily="34" charset="0"/>
            </a:endParaRPr>
          </a:p>
          <a:p>
            <a:pPr>
              <a:buFont typeface="Arial" charset="0"/>
              <a:buChar char="•"/>
            </a:pPr>
            <a:r>
              <a:rPr lang="kk-KZ" sz="1600" b="1" i="1" dirty="0" smtClean="0">
                <a:solidFill>
                  <a:schemeClr val="accent2">
                    <a:lumMod val="75000"/>
                  </a:schemeClr>
                </a:solidFill>
                <a:latin typeface="Arial" panose="020B0604020202020204" pitchFamily="34" charset="0"/>
                <a:cs typeface="Arial" panose="020B0604020202020204" pitchFamily="34" charset="0"/>
              </a:rPr>
              <a:t>Жауынгерлер                                </a:t>
            </a:r>
            <a:r>
              <a:rPr lang="ru-RU" sz="1600" dirty="0" err="1" smtClean="0">
                <a:solidFill>
                  <a:schemeClr val="accent2">
                    <a:lumMod val="75000"/>
                  </a:schemeClr>
                </a:solidFill>
                <a:latin typeface="Arial" panose="020B0604020202020204" pitchFamily="34" charset="0"/>
                <a:cs typeface="Arial" panose="020B0604020202020204" pitchFamily="34" charset="0"/>
              </a:rPr>
              <a:t>Қызыл</a:t>
            </a:r>
            <a:r>
              <a:rPr lang="ru-RU" sz="1600" dirty="0" smtClean="0">
                <a:solidFill>
                  <a:schemeClr val="accent2">
                    <a:lumMod val="75000"/>
                  </a:schemeClr>
                </a:solidFill>
                <a:latin typeface="Arial" panose="020B0604020202020204" pitchFamily="34" charset="0"/>
                <a:cs typeface="Arial" panose="020B0604020202020204" pitchFamily="34" charset="0"/>
              </a:rPr>
              <a:t> </a:t>
            </a:r>
            <a:r>
              <a:rPr lang="ru-RU" sz="1600" dirty="0" err="1">
                <a:solidFill>
                  <a:schemeClr val="accent2">
                    <a:lumMod val="75000"/>
                  </a:schemeClr>
                </a:solidFill>
                <a:latin typeface="Arial" panose="020B0604020202020204" pitchFamily="34" charset="0"/>
                <a:cs typeface="Arial" panose="020B0604020202020204" pitchFamily="34" charset="0"/>
              </a:rPr>
              <a:t>түсті</a:t>
            </a:r>
            <a:r>
              <a:rPr lang="ru-RU" sz="1600" dirty="0">
                <a:solidFill>
                  <a:schemeClr val="accent2">
                    <a:lumMod val="75000"/>
                  </a:schemeClr>
                </a:solidFill>
                <a:latin typeface="Arial" panose="020B0604020202020204" pitchFamily="34" charset="0"/>
                <a:cs typeface="Arial" panose="020B0604020202020204" pitchFamily="34" charset="0"/>
              </a:rPr>
              <a:t> </a:t>
            </a:r>
            <a:r>
              <a:rPr lang="ru-RU" sz="1600" dirty="0" err="1" smtClean="0">
                <a:solidFill>
                  <a:schemeClr val="accent2">
                    <a:lumMod val="75000"/>
                  </a:schemeClr>
                </a:solidFill>
                <a:latin typeface="Arial" panose="020B0604020202020204" pitchFamily="34" charset="0"/>
                <a:cs typeface="Arial" panose="020B0604020202020204" pitchFamily="34" charset="0"/>
              </a:rPr>
              <a:t>киім</a:t>
            </a:r>
            <a:r>
              <a:rPr lang="ru-RU" sz="1600" dirty="0" smtClean="0">
                <a:solidFill>
                  <a:schemeClr val="accent2">
                    <a:lumMod val="75000"/>
                  </a:schemeClr>
                </a:solidFill>
                <a:latin typeface="Arial" panose="020B0604020202020204" pitchFamily="34" charset="0"/>
                <a:cs typeface="Arial" panose="020B0604020202020204" pitchFamily="34" charset="0"/>
              </a:rPr>
              <a:t> </a:t>
            </a:r>
            <a:r>
              <a:rPr lang="ru-RU" sz="1600" dirty="0" err="1" smtClean="0">
                <a:solidFill>
                  <a:schemeClr val="accent2">
                    <a:lumMod val="75000"/>
                  </a:schemeClr>
                </a:solidFill>
                <a:latin typeface="Arial" panose="020B0604020202020204" pitchFamily="34" charset="0"/>
                <a:cs typeface="Arial" panose="020B0604020202020204" pitchFamily="34" charset="0"/>
              </a:rPr>
              <a:t>киді</a:t>
            </a:r>
            <a:endParaRPr lang="ru-RU" sz="1600" dirty="0" smtClean="0">
              <a:solidFill>
                <a:schemeClr val="accent2">
                  <a:lumMod val="75000"/>
                </a:schemeClr>
              </a:solidFill>
              <a:latin typeface="Arial" panose="020B0604020202020204" pitchFamily="34" charset="0"/>
              <a:cs typeface="Arial" panose="020B0604020202020204" pitchFamily="34" charset="0"/>
            </a:endParaRPr>
          </a:p>
          <a:p>
            <a:pPr>
              <a:buFont typeface="Arial" charset="0"/>
              <a:buChar char="•"/>
            </a:pPr>
            <a:r>
              <a:rPr lang="kk-KZ" sz="1600" i="1" dirty="0" smtClean="0">
                <a:solidFill>
                  <a:schemeClr val="accent2">
                    <a:lumMod val="75000"/>
                  </a:schemeClr>
                </a:solidFill>
                <a:latin typeface="Arial" panose="020B0604020202020204" pitchFamily="34" charset="0"/>
                <a:cs typeface="Arial" panose="020B0604020202020204" pitchFamily="34" charset="0"/>
              </a:rPr>
              <a:t>Абыздар                                        </a:t>
            </a:r>
            <a:r>
              <a:rPr lang="ru-RU" sz="1600" dirty="0" err="1" smtClean="0">
                <a:solidFill>
                  <a:schemeClr val="accent2">
                    <a:lumMod val="75000"/>
                  </a:schemeClr>
                </a:solidFill>
                <a:latin typeface="Arial" panose="020B0604020202020204" pitchFamily="34" charset="0"/>
                <a:cs typeface="Arial" panose="020B0604020202020204" pitchFamily="34" charset="0"/>
              </a:rPr>
              <a:t>Ақ</a:t>
            </a:r>
            <a:r>
              <a:rPr lang="ru-RU" sz="1600" dirty="0" smtClean="0">
                <a:solidFill>
                  <a:schemeClr val="accent2">
                    <a:lumMod val="75000"/>
                  </a:schemeClr>
                </a:solidFill>
                <a:latin typeface="Arial" panose="020B0604020202020204" pitchFamily="34" charset="0"/>
                <a:cs typeface="Arial" panose="020B0604020202020204" pitchFamily="34" charset="0"/>
              </a:rPr>
              <a:t> </a:t>
            </a:r>
            <a:r>
              <a:rPr lang="ru-RU" sz="1600" dirty="0" err="1" smtClean="0">
                <a:solidFill>
                  <a:schemeClr val="accent2">
                    <a:lumMod val="75000"/>
                  </a:schemeClr>
                </a:solidFill>
                <a:latin typeface="Arial" panose="020B0604020202020204" pitchFamily="34" charset="0"/>
                <a:cs typeface="Arial" panose="020B0604020202020204" pitchFamily="34" charset="0"/>
              </a:rPr>
              <a:t>киім</a:t>
            </a:r>
            <a:r>
              <a:rPr lang="ru-RU" sz="1600" dirty="0" smtClean="0">
                <a:solidFill>
                  <a:schemeClr val="accent2">
                    <a:lumMod val="75000"/>
                  </a:schemeClr>
                </a:solidFill>
                <a:latin typeface="Arial" panose="020B0604020202020204" pitchFamily="34" charset="0"/>
                <a:cs typeface="Arial" panose="020B0604020202020204" pitchFamily="34" charset="0"/>
              </a:rPr>
              <a:t> </a:t>
            </a:r>
            <a:r>
              <a:rPr lang="ru-RU" sz="1600" dirty="0" err="1" smtClean="0">
                <a:solidFill>
                  <a:schemeClr val="accent2">
                    <a:lumMod val="75000"/>
                  </a:schemeClr>
                </a:solidFill>
                <a:latin typeface="Arial" panose="020B0604020202020204" pitchFamily="34" charset="0"/>
                <a:cs typeface="Arial" panose="020B0604020202020204" pitchFamily="34" charset="0"/>
              </a:rPr>
              <a:t>киді</a:t>
            </a:r>
            <a:endParaRPr lang="ru-RU" sz="1600" dirty="0" smtClean="0">
              <a:solidFill>
                <a:schemeClr val="accent2">
                  <a:lumMod val="75000"/>
                </a:schemeClr>
              </a:solidFill>
              <a:latin typeface="Arial" panose="020B0604020202020204" pitchFamily="34" charset="0"/>
              <a:cs typeface="Arial" panose="020B0604020202020204" pitchFamily="34" charset="0"/>
            </a:endParaRPr>
          </a:p>
          <a:p>
            <a:pPr>
              <a:buFont typeface="Arial" charset="0"/>
              <a:buChar char="•"/>
            </a:pPr>
            <a:r>
              <a:rPr lang="kk-KZ" sz="1600" i="1" dirty="0" smtClean="0">
                <a:solidFill>
                  <a:schemeClr val="accent2">
                    <a:lumMod val="75000"/>
                  </a:schemeClr>
                </a:solidFill>
                <a:latin typeface="Arial" panose="020B0604020202020204" pitchFamily="34" charset="0"/>
                <a:cs typeface="Arial" panose="020B0604020202020204" pitchFamily="34" charset="0"/>
              </a:rPr>
              <a:t>Малшылар мен егіншілер           </a:t>
            </a:r>
            <a:r>
              <a:rPr lang="ru-RU" sz="1600" dirty="0" smtClean="0">
                <a:solidFill>
                  <a:schemeClr val="accent2">
                    <a:lumMod val="75000"/>
                  </a:schemeClr>
                </a:solidFill>
                <a:latin typeface="Arial" panose="020B0604020202020204" pitchFamily="34" charset="0"/>
                <a:cs typeface="Arial" panose="020B0604020202020204" pitchFamily="34" charset="0"/>
              </a:rPr>
              <a:t>Сары </a:t>
            </a:r>
            <a:r>
              <a:rPr lang="ru-RU" sz="1600" dirty="0" err="1" smtClean="0">
                <a:solidFill>
                  <a:schemeClr val="accent2">
                    <a:lumMod val="75000"/>
                  </a:schemeClr>
                </a:solidFill>
                <a:latin typeface="Arial" panose="020B0604020202020204" pitchFamily="34" charset="0"/>
                <a:cs typeface="Arial" panose="020B0604020202020204" pitchFamily="34" charset="0"/>
              </a:rPr>
              <a:t>көк</a:t>
            </a:r>
            <a:r>
              <a:rPr lang="ru-RU" sz="1600" dirty="0" smtClean="0">
                <a:solidFill>
                  <a:schemeClr val="accent2">
                    <a:lumMod val="75000"/>
                  </a:schemeClr>
                </a:solidFill>
                <a:latin typeface="Arial" panose="020B0604020202020204" pitchFamily="34" charset="0"/>
                <a:cs typeface="Arial" panose="020B0604020202020204" pitchFamily="34" charset="0"/>
              </a:rPr>
              <a:t> </a:t>
            </a:r>
            <a:r>
              <a:rPr lang="ru-RU" sz="1600" dirty="0" err="1" smtClean="0">
                <a:solidFill>
                  <a:schemeClr val="accent2">
                    <a:lumMod val="75000"/>
                  </a:schemeClr>
                </a:solidFill>
                <a:latin typeface="Arial" panose="020B0604020202020204" pitchFamily="34" charset="0"/>
                <a:cs typeface="Arial" panose="020B0604020202020204" pitchFamily="34" charset="0"/>
              </a:rPr>
              <a:t>киім</a:t>
            </a:r>
            <a:r>
              <a:rPr lang="ru-RU" sz="1600" dirty="0" smtClean="0">
                <a:solidFill>
                  <a:schemeClr val="accent2">
                    <a:lumMod val="75000"/>
                  </a:schemeClr>
                </a:solidFill>
                <a:latin typeface="Arial" panose="020B0604020202020204" pitchFamily="34" charset="0"/>
                <a:cs typeface="Arial" panose="020B0604020202020204" pitchFamily="34" charset="0"/>
              </a:rPr>
              <a:t> </a:t>
            </a:r>
            <a:r>
              <a:rPr lang="ru-RU" sz="1600" dirty="0" err="1" smtClean="0">
                <a:solidFill>
                  <a:schemeClr val="accent2">
                    <a:lumMod val="75000"/>
                  </a:schemeClr>
                </a:solidFill>
                <a:latin typeface="Arial" panose="020B0604020202020204" pitchFamily="34" charset="0"/>
                <a:cs typeface="Arial" panose="020B0604020202020204" pitchFamily="34" charset="0"/>
              </a:rPr>
              <a:t>киді</a:t>
            </a:r>
            <a:endParaRPr lang="ru-RU" sz="1600" dirty="0" smtClean="0">
              <a:solidFill>
                <a:schemeClr val="accent2">
                  <a:lumMod val="75000"/>
                </a:schemeClr>
              </a:solidFill>
              <a:latin typeface="Arial" panose="020B0604020202020204" pitchFamily="34" charset="0"/>
              <a:cs typeface="Arial" panose="020B0604020202020204" pitchFamily="34" charset="0"/>
            </a:endParaRPr>
          </a:p>
          <a:p>
            <a:pPr>
              <a:buFont typeface="Arial" charset="0"/>
              <a:buChar char="•"/>
            </a:pPr>
            <a:endParaRPr lang="kk-KZ" sz="1600" b="1" i="1" dirty="0" smtClean="0">
              <a:latin typeface="Arial" panose="020B0604020202020204" pitchFamily="34" charset="0"/>
              <a:cs typeface="Arial" panose="020B0604020202020204" pitchFamily="34" charset="0"/>
            </a:endParaRPr>
          </a:p>
          <a:p>
            <a:pPr>
              <a:buFont typeface="Arial" charset="0"/>
              <a:buChar char="•"/>
            </a:pPr>
            <a:endParaRPr lang="ru-RU"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endParaRPr>
          </a:p>
          <a:p>
            <a:pPr>
              <a:buFont typeface="Arial" charset="0"/>
              <a:buChar char="•"/>
            </a:pPr>
            <a:endParaRPr lang="kk-KZ" sz="1600" b="1" i="1" dirty="0" smtClean="0">
              <a:latin typeface="Arial" panose="020B0604020202020204" pitchFamily="34" charset="0"/>
              <a:cs typeface="Arial" panose="020B0604020202020204" pitchFamily="34" charset="0"/>
            </a:endParaRPr>
          </a:p>
          <a:p>
            <a:pPr>
              <a:buFont typeface="Arial" charset="0"/>
              <a:buChar char="•"/>
            </a:pP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endParaRPr>
          </a:p>
          <a:p>
            <a:pPr fontAlgn="t"/>
            <a:endParaRPr lang="ru-RU" sz="1600" dirty="0">
              <a:latin typeface="Arial" panose="020B0604020202020204" pitchFamily="34" charset="0"/>
              <a:cs typeface="Arial" panose="020B0604020202020204" pitchFamily="34" charset="0"/>
            </a:endParaRPr>
          </a:p>
          <a:p>
            <a:pPr marL="0" indent="0">
              <a:buNone/>
            </a:pPr>
            <a:endParaRPr lang="kk-KZ" sz="1600" i="1" dirty="0" smtClean="0">
              <a:solidFill>
                <a:schemeClr val="tx1"/>
              </a:solidFill>
              <a:latin typeface="Arial" panose="020B0604020202020204" pitchFamily="34" charset="0"/>
              <a:cs typeface="Arial" panose="020B0604020202020204" pitchFamily="34" charset="0"/>
            </a:endParaRPr>
          </a:p>
          <a:p>
            <a:pPr marL="0" indent="0">
              <a:buNone/>
            </a:pPr>
            <a:endPar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369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defRPr/>
            </a:pPr>
            <a:r>
              <a:rPr lang="ru-RU" b="1" cap="all" dirty="0" err="1">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Arial" panose="020B0604020202020204" pitchFamily="34" charset="0"/>
                <a:cs typeface="Arial" panose="020B0604020202020204" pitchFamily="34" charset="0"/>
              </a:rPr>
              <a:t>Сақтардың</a:t>
            </a:r>
            <a:r>
              <a:rPr lang="ru-RU"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Arial" panose="020B0604020202020204" pitchFamily="34" charset="0"/>
                <a:cs typeface="Arial" panose="020B0604020202020204" pitchFamily="34" charset="0"/>
              </a:rPr>
              <a:t> </a:t>
            </a:r>
            <a:r>
              <a:rPr lang="ru-RU" b="1" cap="all" dirty="0" err="1">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Arial" panose="020B0604020202020204" pitchFamily="34" charset="0"/>
                <a:cs typeface="Arial" panose="020B0604020202020204" pitchFamily="34" charset="0"/>
              </a:rPr>
              <a:t>үш</a:t>
            </a:r>
            <a:r>
              <a:rPr lang="ru-RU"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Arial" panose="020B0604020202020204" pitchFamily="34" charset="0"/>
                <a:cs typeface="Arial" panose="020B0604020202020204" pitchFamily="34" charset="0"/>
              </a:rPr>
              <a:t> </a:t>
            </a:r>
            <a:r>
              <a:rPr lang="ru-RU" b="1" cap="all" dirty="0" err="1">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Arial" panose="020B0604020202020204" pitchFamily="34" charset="0"/>
                <a:cs typeface="Arial" panose="020B0604020202020204" pitchFamily="34" charset="0"/>
              </a:rPr>
              <a:t>билеуші</a:t>
            </a:r>
            <a:r>
              <a:rPr lang="ru-RU"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Arial" panose="020B0604020202020204" pitchFamily="34" charset="0"/>
                <a:cs typeface="Arial" panose="020B0604020202020204" pitchFamily="34" charset="0"/>
              </a:rPr>
              <a:t> </a:t>
            </a:r>
            <a:br>
              <a:rPr lang="ru-RU"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Arial" panose="020B0604020202020204" pitchFamily="34" charset="0"/>
                <a:cs typeface="Arial" panose="020B0604020202020204" pitchFamily="34" charset="0"/>
              </a:rPr>
            </a:br>
            <a:r>
              <a:rPr lang="ru-RU" b="1" cap="all" dirty="0" err="1">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Arial" panose="020B0604020202020204" pitchFamily="34" charset="0"/>
                <a:cs typeface="Arial" panose="020B0604020202020204" pitchFamily="34" charset="0"/>
              </a:rPr>
              <a:t>әулеті</a:t>
            </a:r>
            <a:r>
              <a:rPr lang="ru-RU"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Arial" panose="020B0604020202020204" pitchFamily="34" charset="0"/>
                <a:cs typeface="Arial" panose="020B0604020202020204" pitchFamily="34" charset="0"/>
              </a:rPr>
              <a:t> </a:t>
            </a:r>
            <a:r>
              <a:rPr lang="ru-RU" b="1" cap="all" dirty="0" err="1">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Arial" panose="020B0604020202020204" pitchFamily="34" charset="0"/>
                <a:cs typeface="Arial" panose="020B0604020202020204" pitchFamily="34" charset="0"/>
              </a:rPr>
              <a:t>болған</a:t>
            </a:r>
            <a:r>
              <a:rPr lang="kk-K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
            </a:r>
            <a:br>
              <a:rPr lang="kk-K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pic>
        <p:nvPicPr>
          <p:cNvPr id="11" name="Picture 2" descr="I:\Новая папка\Изображение 189.jpg"/>
          <p:cNvPicPr>
            <a:picLocks noGrp="1" noChangeAspect="1" noChangeArrowheads="1"/>
          </p:cNvPicPr>
          <p:nvPr>
            <p:ph idx="1"/>
          </p:nvPr>
        </p:nvPicPr>
        <p:blipFill>
          <a:blip r:embed="rId2" cstate="email"/>
          <a:stretch>
            <a:fillRect/>
          </a:stretch>
        </p:blipFill>
        <p:spPr bwMode="auto">
          <a:xfrm>
            <a:off x="2843428" y="1940438"/>
            <a:ext cx="3385782" cy="3090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Выноска со стрелкой вниз 3"/>
          <p:cNvSpPr/>
          <p:nvPr/>
        </p:nvSpPr>
        <p:spPr>
          <a:xfrm>
            <a:off x="3023828" y="914400"/>
            <a:ext cx="3096344" cy="1440160"/>
          </a:xfrm>
          <a:prstGeom prst="downArrowCallout">
            <a:avLst>
              <a:gd name="adj1" fmla="val 25000"/>
              <a:gd name="adj2" fmla="val 25000"/>
              <a:gd name="adj3" fmla="val 23382"/>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kk-KZ"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Сақтың ата-бабасы Тарғытай</a:t>
            </a:r>
          </a:p>
        </p:txBody>
      </p:sp>
      <p:sp>
        <p:nvSpPr>
          <p:cNvPr id="8" name="Скругленный прямоугольник 7"/>
          <p:cNvSpPr/>
          <p:nvPr/>
        </p:nvSpPr>
        <p:spPr>
          <a:xfrm rot="20582043">
            <a:off x="540066" y="3036857"/>
            <a:ext cx="1944216" cy="1274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kk-K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Липоксай</a:t>
            </a:r>
          </a:p>
        </p:txBody>
      </p:sp>
      <p:sp>
        <p:nvSpPr>
          <p:cNvPr id="9" name="Скругленный прямоугольник 8"/>
          <p:cNvSpPr/>
          <p:nvPr/>
        </p:nvSpPr>
        <p:spPr>
          <a:xfrm rot="991776">
            <a:off x="6802841" y="3020924"/>
            <a:ext cx="1872208" cy="1274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kk-KZ"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Колоксай</a:t>
            </a:r>
          </a:p>
        </p:txBody>
      </p:sp>
      <p:sp>
        <p:nvSpPr>
          <p:cNvPr id="10" name="Скругленный прямоугольник 9"/>
          <p:cNvSpPr/>
          <p:nvPr/>
        </p:nvSpPr>
        <p:spPr>
          <a:xfrm>
            <a:off x="3647326" y="5481354"/>
            <a:ext cx="187220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kk-KZ"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Арпоксай</a:t>
            </a:r>
          </a:p>
        </p:txBody>
      </p:sp>
    </p:spTree>
    <p:extLst>
      <p:ext uri="{BB962C8B-B14F-4D97-AF65-F5344CB8AC3E}">
        <p14:creationId xmlns:p14="http://schemas.microsoft.com/office/powerpoint/2010/main" val="414020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640960" cy="5865515"/>
          </a:xfrm>
        </p:spPr>
        <p:txBody>
          <a:bodyPr>
            <a:normAutofit/>
          </a:bodyPr>
          <a:lstStyle/>
          <a:p>
            <a:pPr marL="0" indent="0" algn="ctr">
              <a:buNone/>
            </a:pPr>
            <a:r>
              <a:rPr lang="kk-KZ" dirty="0" smtClean="0">
                <a:solidFill>
                  <a:schemeClr val="accent2">
                    <a:lumMod val="75000"/>
                  </a:schemeClr>
                </a:solidFill>
                <a:latin typeface="Arial" panose="020B0604020202020204" pitchFamily="34" charset="0"/>
                <a:cs typeface="Arial" panose="020B0604020202020204" pitchFamily="34" charset="0"/>
              </a:rPr>
              <a:t> </a:t>
            </a:r>
            <a:r>
              <a:rPr lang="kk-KZ" sz="1800" b="1" dirty="0" smtClean="0">
                <a:solidFill>
                  <a:schemeClr val="accent2">
                    <a:lumMod val="75000"/>
                  </a:schemeClr>
                </a:solidFill>
                <a:latin typeface="Arial" panose="020B0604020202020204" pitchFamily="34" charset="0"/>
                <a:cs typeface="Arial" panose="020B0604020202020204" pitchFamily="34" charset="0"/>
              </a:rPr>
              <a:t>Б.з.б. І мыңжылдықтың ортасында Алтай, Оңтүстік Сібір мен Шығыс Қазақстан аумағында “Ғұн” деген атпен тайпа одағы қалыптаса бастады.</a:t>
            </a:r>
            <a:br>
              <a:rPr lang="kk-KZ" sz="1800" b="1" dirty="0" smtClean="0">
                <a:solidFill>
                  <a:schemeClr val="accent2">
                    <a:lumMod val="75000"/>
                  </a:schemeClr>
                </a:solidFill>
                <a:latin typeface="Arial" panose="020B0604020202020204" pitchFamily="34" charset="0"/>
                <a:cs typeface="Arial" panose="020B0604020202020204" pitchFamily="34" charset="0"/>
              </a:rPr>
            </a:br>
            <a:r>
              <a:rPr lang="kk-KZ" sz="1800" b="1" dirty="0" smtClean="0">
                <a:solidFill>
                  <a:schemeClr val="accent2">
                    <a:lumMod val="75000"/>
                  </a:schemeClr>
                </a:solidFill>
                <a:latin typeface="Arial" panose="020B0604020202020204" pitchFamily="34" charset="0"/>
                <a:cs typeface="Arial" panose="020B0604020202020204" pitchFamily="34" charset="0"/>
              </a:rPr>
              <a:t>Қытайлар хунну, кейде сюнну деп атаған бұл тайпалар “халықтардың Ұлы қоныс аударуы” дәуірінде белгілі болды.</a:t>
            </a:r>
            <a:br>
              <a:rPr lang="kk-KZ" sz="1800" b="1" dirty="0" smtClean="0">
                <a:solidFill>
                  <a:schemeClr val="accent2">
                    <a:lumMod val="75000"/>
                  </a:schemeClr>
                </a:solidFill>
                <a:latin typeface="Arial" panose="020B0604020202020204" pitchFamily="34" charset="0"/>
                <a:cs typeface="Arial" panose="020B0604020202020204" pitchFamily="34" charset="0"/>
              </a:rPr>
            </a:br>
            <a:endParaRPr lang="ru-RU" sz="1800" dirty="0">
              <a:solidFill>
                <a:schemeClr val="accent2">
                  <a:lumMod val="75000"/>
                </a:schemeClr>
              </a:solidFill>
              <a:latin typeface="Arial" panose="020B0604020202020204" pitchFamily="34" charset="0"/>
              <a:cs typeface="Arial" panose="020B0604020202020204" pitchFamily="34" charset="0"/>
            </a:endParaRPr>
          </a:p>
        </p:txBody>
      </p:sp>
      <p:pic>
        <p:nvPicPr>
          <p:cNvPr id="4" name="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80204"/>
            <a:ext cx="6408712" cy="44459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67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332656"/>
            <a:ext cx="4824536" cy="369332"/>
          </a:xfrm>
          <a:prstGeom prst="rect">
            <a:avLst/>
          </a:prstGeom>
        </p:spPr>
        <p:txBody>
          <a:bodyPr wrap="square">
            <a:spAutoFit/>
          </a:bodyPr>
          <a:lstStyle/>
          <a:p>
            <a:r>
              <a:rPr lang="kk-KZ" b="1" dirty="0" smtClean="0">
                <a:solidFill>
                  <a:schemeClr val="accent2">
                    <a:lumMod val="75000"/>
                  </a:schemeClr>
                </a:solidFill>
                <a:latin typeface="Times New Roman" pitchFamily="18" charset="0"/>
                <a:cs typeface="Times New Roman" pitchFamily="18" charset="0"/>
              </a:rPr>
              <a:t>Мөде – Ғұн мемлекетінің негізін қалаушы</a:t>
            </a:r>
            <a:endParaRPr lang="ru-RU" b="1" dirty="0">
              <a:solidFill>
                <a:schemeClr val="accent2">
                  <a:lumMod val="75000"/>
                </a:schemeClr>
              </a:solidFill>
            </a:endParaRPr>
          </a:p>
        </p:txBody>
      </p:sp>
      <p:sp>
        <p:nvSpPr>
          <p:cNvPr id="5" name="Прямоугольник 4"/>
          <p:cNvSpPr/>
          <p:nvPr/>
        </p:nvSpPr>
        <p:spPr>
          <a:xfrm>
            <a:off x="251520" y="908720"/>
            <a:ext cx="4608512" cy="1754326"/>
          </a:xfrm>
          <a:prstGeom prst="rect">
            <a:avLst/>
          </a:prstGeom>
        </p:spPr>
        <p:txBody>
          <a:bodyPr wrap="square">
            <a:spAutoFit/>
          </a:bodyPr>
          <a:lstStyle/>
          <a:p>
            <a:r>
              <a:rPr lang="kk-KZ" b="1" dirty="0" smtClean="0">
                <a:solidFill>
                  <a:schemeClr val="accent2">
                    <a:lumMod val="75000"/>
                  </a:schemeClr>
                </a:solidFill>
                <a:latin typeface="Times New Roman" pitchFamily="18" charset="0"/>
                <a:cs typeface="Times New Roman" pitchFamily="18" charset="0"/>
              </a:rPr>
              <a:t>ІІІ ғасырда Мөде Қытаймен кескілескен ғұн тайпаларын біріктіріп, ғұндардың билеушісі – шанью деген атақ алады. Ол шексіз билікке – “Аспан ұлы” деген атаққа ие болды.</a:t>
            </a:r>
          </a:p>
          <a:p>
            <a:endParaRPr lang="ru-RU" b="1" dirty="0" smtClean="0">
              <a:solidFill>
                <a:srgbClr val="FF0000"/>
              </a:solidFill>
              <a:latin typeface="Times New Roman" pitchFamily="18" charset="0"/>
              <a:cs typeface="Times New Roman" pitchFamily="18" charset="0"/>
            </a:endParaRPr>
          </a:p>
        </p:txBody>
      </p:sp>
      <p:pic>
        <p:nvPicPr>
          <p:cNvPr id="6" name="Рисунок 9" descr="C:\DOCUME~1\Admin\LOCALS~1\Temp\FineReader10\media\image1.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81980" y="332657"/>
            <a:ext cx="4078452" cy="280831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Прямоугольник 6"/>
          <p:cNvSpPr/>
          <p:nvPr/>
        </p:nvSpPr>
        <p:spPr>
          <a:xfrm>
            <a:off x="5004048" y="3140968"/>
            <a:ext cx="2952328" cy="369332"/>
          </a:xfrm>
          <a:prstGeom prst="rect">
            <a:avLst/>
          </a:prstGeom>
        </p:spPr>
        <p:txBody>
          <a:bodyPr wrap="square">
            <a:spAutoFit/>
          </a:bodyPr>
          <a:lstStyle/>
          <a:p>
            <a:r>
              <a:rPr lang="kk-KZ" b="1" dirty="0" smtClean="0">
                <a:solidFill>
                  <a:schemeClr val="accent2">
                    <a:lumMod val="75000"/>
                  </a:schemeClr>
                </a:solidFill>
                <a:latin typeface="Times New Roman" pitchFamily="18" charset="0"/>
                <a:cs typeface="Times New Roman" pitchFamily="18" charset="0"/>
              </a:rPr>
              <a:t>Ғұндардың әскері</a:t>
            </a:r>
            <a:endParaRPr lang="ru-RU" b="1" dirty="0">
              <a:solidFill>
                <a:schemeClr val="accent2">
                  <a:lumMod val="75000"/>
                </a:schemeClr>
              </a:solidFill>
            </a:endParaRPr>
          </a:p>
        </p:txBody>
      </p:sp>
      <p:sp>
        <p:nvSpPr>
          <p:cNvPr id="8" name="Прямоугольник 7"/>
          <p:cNvSpPr/>
          <p:nvPr/>
        </p:nvSpPr>
        <p:spPr>
          <a:xfrm>
            <a:off x="4355976" y="3861048"/>
            <a:ext cx="4248472" cy="1200329"/>
          </a:xfrm>
          <a:prstGeom prst="rect">
            <a:avLst/>
          </a:prstGeom>
        </p:spPr>
        <p:txBody>
          <a:bodyPr wrap="square">
            <a:spAutoFit/>
          </a:bodyPr>
          <a:lstStyle/>
          <a:p>
            <a:pPr>
              <a:buFont typeface="Wingdings" pitchFamily="2" charset="2"/>
              <a:buChar char="v"/>
            </a:pPr>
            <a:r>
              <a:rPr lang="kk-KZ" b="1" dirty="0" smtClean="0">
                <a:solidFill>
                  <a:schemeClr val="accent2">
                    <a:lumMod val="75000"/>
                  </a:schemeClr>
                </a:solidFill>
                <a:latin typeface="Times New Roman" pitchFamily="18" charset="0"/>
                <a:cs typeface="Times New Roman" pitchFamily="18" charset="0"/>
              </a:rPr>
              <a:t>Ғұндар жақсы ұйымдастырылған атты әскер үлкен маңызға ие болды.</a:t>
            </a:r>
          </a:p>
          <a:p>
            <a:pPr>
              <a:buFont typeface="Wingdings" pitchFamily="2" charset="2"/>
              <a:buChar char="v"/>
            </a:pPr>
            <a:r>
              <a:rPr lang="kk-KZ" b="1" dirty="0" smtClean="0">
                <a:solidFill>
                  <a:schemeClr val="accent2">
                    <a:lumMod val="75000"/>
                  </a:schemeClr>
                </a:solidFill>
                <a:latin typeface="Times New Roman" pitchFamily="18" charset="0"/>
                <a:cs typeface="Times New Roman" pitchFamily="18" charset="0"/>
              </a:rPr>
              <a:t>Олар негізінен садақпен, найзамен қаруланған.</a:t>
            </a:r>
            <a:endParaRPr lang="ru-RU" b="1" dirty="0" smtClean="0">
              <a:solidFill>
                <a:schemeClr val="accent2">
                  <a:lumMod val="75000"/>
                </a:schemeClr>
              </a:solidFill>
              <a:latin typeface="Times New Roman" pitchFamily="18" charset="0"/>
              <a:cs typeface="Times New Roman" pitchFamily="18" charset="0"/>
            </a:endParaRPr>
          </a:p>
        </p:txBody>
      </p:sp>
      <p:pic>
        <p:nvPicPr>
          <p:cNvPr id="9" name="Picture 3" descr="D:\..\DOCUME~1\Admin\LOCALS~1\Temp\FineReader10\media\image1.jpe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95536" y="2996952"/>
            <a:ext cx="3726414" cy="32403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77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a:scene3d>
            <a:camera prst="orthographicFront"/>
            <a:lightRig rig="threePt" dir="t"/>
          </a:scene3d>
        </p:spPr>
        <p:txBody>
          <a:bodyPr>
            <a:normAutofit/>
          </a:bodyPr>
          <a:lstStyle/>
          <a:p>
            <a:pPr marL="0" indent="0">
              <a:buNone/>
            </a:pPr>
            <a:r>
              <a:rPr lang="ru-RU" sz="2000" dirty="0" err="1">
                <a:solidFill>
                  <a:schemeClr val="accent2">
                    <a:lumMod val="75000"/>
                  </a:schemeClr>
                </a:solidFill>
                <a:latin typeface="Arial" panose="020B0604020202020204" pitchFamily="34" charset="0"/>
                <a:cs typeface="Arial" panose="020B0604020202020204" pitchFamily="34" charset="0"/>
              </a:rPr>
              <a:t>Шығу</a:t>
            </a:r>
            <a:r>
              <a:rPr lang="ru-RU" sz="2000" dirty="0">
                <a:solidFill>
                  <a:schemeClr val="accent2">
                    <a:lumMod val="75000"/>
                  </a:schemeClr>
                </a:solidFill>
                <a:latin typeface="Arial" panose="020B0604020202020204" pitchFamily="34" charset="0"/>
                <a:cs typeface="Arial" panose="020B0604020202020204" pitchFamily="34" charset="0"/>
              </a:rPr>
              <a:t> </a:t>
            </a:r>
            <a:r>
              <a:rPr lang="ru-RU" sz="2000" dirty="0" err="1">
                <a:solidFill>
                  <a:schemeClr val="accent2">
                    <a:lumMod val="75000"/>
                  </a:schemeClr>
                </a:solidFill>
                <a:latin typeface="Arial" panose="020B0604020202020204" pitchFamily="34" charset="0"/>
                <a:cs typeface="Arial" panose="020B0604020202020204" pitchFamily="34" charset="0"/>
              </a:rPr>
              <a:t>тегі</a:t>
            </a:r>
            <a:r>
              <a:rPr lang="ru-RU" sz="2000" dirty="0">
                <a:solidFill>
                  <a:schemeClr val="accent2">
                    <a:lumMod val="75000"/>
                  </a:schemeClr>
                </a:solidFill>
                <a:latin typeface="Arial" panose="020B0604020202020204" pitchFamily="34" charset="0"/>
                <a:cs typeface="Arial" panose="020B0604020202020204" pitchFamily="34" charset="0"/>
              </a:rPr>
              <a:t> </a:t>
            </a:r>
            <a:r>
              <a:rPr lang="ru-RU" sz="2000" dirty="0" err="1">
                <a:solidFill>
                  <a:schemeClr val="accent2">
                    <a:lumMod val="75000"/>
                  </a:schemeClr>
                </a:solidFill>
                <a:latin typeface="Arial" panose="020B0604020202020204" pitchFamily="34" charset="0"/>
                <a:cs typeface="Arial" panose="020B0604020202020204" pitchFamily="34" charset="0"/>
              </a:rPr>
              <a:t>мeн</a:t>
            </a:r>
            <a:r>
              <a:rPr lang="ru-RU" sz="2000" dirty="0">
                <a:solidFill>
                  <a:schemeClr val="accent2">
                    <a:lumMod val="75000"/>
                  </a:schemeClr>
                </a:solidFill>
                <a:latin typeface="Arial" panose="020B0604020202020204" pitchFamily="34" charset="0"/>
                <a:cs typeface="Arial" panose="020B0604020202020204" pitchFamily="34" charset="0"/>
              </a:rPr>
              <a:t> </a:t>
            </a:r>
            <a:r>
              <a:rPr lang="ru-RU" sz="2000" dirty="0" err="1" smtClean="0">
                <a:solidFill>
                  <a:schemeClr val="accent2">
                    <a:lumMod val="75000"/>
                  </a:schemeClr>
                </a:solidFill>
                <a:latin typeface="Arial" panose="020B0604020202020204" pitchFamily="34" charset="0"/>
                <a:cs typeface="Arial" panose="020B0604020202020204" pitchFamily="34" charset="0"/>
              </a:rPr>
              <a:t>орналасуы</a:t>
            </a:r>
            <a:endParaRPr lang="ru-RU" sz="2000"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ru-RU" sz="2000" dirty="0" smtClean="0">
                <a:solidFill>
                  <a:schemeClr val="accent2">
                    <a:lumMod val="75000"/>
                  </a:schemeClr>
                </a:solidFill>
                <a:latin typeface="Arial" panose="020B0604020202020204" pitchFamily="34" charset="0"/>
                <a:cs typeface="Arial" panose="020B0604020202020204" pitchFamily="34" charset="0"/>
              </a:rPr>
              <a:t> </a:t>
            </a:r>
            <a:r>
              <a:rPr lang="ru-RU" sz="2000" dirty="0">
                <a:solidFill>
                  <a:schemeClr val="accent2">
                    <a:lumMod val="75000"/>
                  </a:schemeClr>
                </a:solidFill>
                <a:latin typeface="Arial" panose="020B0604020202020204" pitchFamily="34" charset="0"/>
                <a:cs typeface="Arial" panose="020B0604020202020204" pitchFamily="34" charset="0"/>
              </a:rPr>
              <a:t>Б. з. б. I ғ. </a:t>
            </a:r>
            <a:r>
              <a:rPr lang="ru-RU" sz="2000" dirty="0" err="1">
                <a:solidFill>
                  <a:schemeClr val="accent2">
                    <a:lumMod val="75000"/>
                  </a:schemeClr>
                </a:solidFill>
                <a:latin typeface="Arial" panose="020B0604020202020204" pitchFamily="34" charset="0"/>
                <a:cs typeface="Arial" panose="020B0604020202020204" pitchFamily="34" charset="0"/>
              </a:rPr>
              <a:t>аяғында</a:t>
            </a:r>
            <a:r>
              <a:rPr lang="ru-RU" sz="2000" dirty="0">
                <a:solidFill>
                  <a:schemeClr val="accent2">
                    <a:lumMod val="75000"/>
                  </a:schemeClr>
                </a:solidFill>
                <a:latin typeface="Arial" panose="020B0604020202020204" pitchFamily="34" charset="0"/>
                <a:cs typeface="Arial" panose="020B0604020202020204" pitchFamily="34" charset="0"/>
              </a:rPr>
              <a:t> </a:t>
            </a:r>
            <a:r>
              <a:rPr lang="ru-RU" sz="2000" dirty="0" err="1">
                <a:solidFill>
                  <a:schemeClr val="accent2">
                    <a:lumMod val="75000"/>
                  </a:schemeClr>
                </a:solidFill>
                <a:latin typeface="Arial" panose="020B0604020202020204" pitchFamily="34" charset="0"/>
                <a:cs typeface="Arial" panose="020B0604020202020204" pitchFamily="34" charset="0"/>
              </a:rPr>
              <a:t>Қазaқстан</a:t>
            </a:r>
            <a:r>
              <a:rPr lang="ru-RU" sz="2000" dirty="0">
                <a:solidFill>
                  <a:schemeClr val="accent2">
                    <a:lumMod val="75000"/>
                  </a:schemeClr>
                </a:solidFill>
                <a:latin typeface="Arial" panose="020B0604020202020204" pitchFamily="34" charset="0"/>
                <a:cs typeface="Arial" panose="020B0604020202020204" pitchFamily="34" charset="0"/>
              </a:rPr>
              <a:t> </a:t>
            </a:r>
            <a:r>
              <a:rPr lang="ru-RU" sz="2000" dirty="0" err="1" smtClean="0">
                <a:solidFill>
                  <a:schemeClr val="accent2">
                    <a:lumMod val="75000"/>
                  </a:schemeClr>
                </a:solidFill>
                <a:latin typeface="Arial" panose="020B0604020202020204" pitchFamily="34" charset="0"/>
                <a:cs typeface="Arial" panose="020B0604020202020204" pitchFamily="34" charset="0"/>
              </a:rPr>
              <a:t>далaларында</a:t>
            </a:r>
            <a:endParaRPr lang="ru-RU" sz="2000" dirty="0" smtClean="0">
              <a:solidFill>
                <a:schemeClr val="accent2">
                  <a:lumMod val="75000"/>
                </a:schemeClr>
              </a:solidFill>
              <a:latin typeface="Arial" panose="020B0604020202020204" pitchFamily="34" charset="0"/>
              <a:cs typeface="Arial" panose="020B0604020202020204" pitchFamily="34" charset="0"/>
            </a:endParaRPr>
          </a:p>
          <a:p>
            <a:pPr marL="0" indent="0">
              <a:buNone/>
            </a:pPr>
            <a:r>
              <a:rPr lang="ru-RU" sz="2000" dirty="0" smtClean="0">
                <a:solidFill>
                  <a:schemeClr val="accent2">
                    <a:lumMod val="75000"/>
                  </a:schemeClr>
                </a:solidFill>
                <a:latin typeface="Arial" panose="020B0604020202020204" pitchFamily="34" charset="0"/>
                <a:cs typeface="Arial" panose="020B0604020202020204" pitchFamily="34" charset="0"/>
              </a:rPr>
              <a:t> </a:t>
            </a:r>
            <a:r>
              <a:rPr lang="ru-RU" sz="2000" dirty="0" err="1">
                <a:solidFill>
                  <a:schemeClr val="accent2">
                    <a:lumMod val="75000"/>
                  </a:schemeClr>
                </a:solidFill>
                <a:latin typeface="Arial" panose="020B0604020202020204" pitchFamily="34" charset="0"/>
                <a:cs typeface="Arial" panose="020B0604020202020204" pitchFamily="34" charset="0"/>
              </a:rPr>
              <a:t>caқ</a:t>
            </a:r>
            <a:r>
              <a:rPr lang="ru-RU" sz="2000" dirty="0">
                <a:solidFill>
                  <a:schemeClr val="accent2">
                    <a:lumMod val="75000"/>
                  </a:schemeClr>
                </a:solidFill>
                <a:latin typeface="Arial" panose="020B0604020202020204" pitchFamily="34" charset="0"/>
                <a:cs typeface="Arial" panose="020B0604020202020204" pitchFamily="34" charset="0"/>
              </a:rPr>
              <a:t> </a:t>
            </a:r>
            <a:r>
              <a:rPr lang="ru-RU" sz="2000" dirty="0" err="1">
                <a:solidFill>
                  <a:schemeClr val="accent2">
                    <a:lumMod val="75000"/>
                  </a:schemeClr>
                </a:solidFill>
                <a:latin typeface="Arial" panose="020B0604020202020204" pitchFamily="34" charset="0"/>
                <a:cs typeface="Arial" panose="020B0604020202020204" pitchFamily="34" charset="0"/>
              </a:rPr>
              <a:t>тайпалaрын</a:t>
            </a:r>
            <a:r>
              <a:rPr lang="ru-RU" sz="2000" dirty="0">
                <a:solidFill>
                  <a:schemeClr val="accent2">
                    <a:lumMod val="75000"/>
                  </a:schemeClr>
                </a:solidFill>
                <a:latin typeface="Arial" panose="020B0604020202020204" pitchFamily="34" charset="0"/>
                <a:cs typeface="Arial" panose="020B0604020202020204" pitchFamily="34" charset="0"/>
              </a:rPr>
              <a:t> </a:t>
            </a:r>
            <a:r>
              <a:rPr lang="ru-RU" sz="2000" dirty="0" err="1">
                <a:solidFill>
                  <a:schemeClr val="accent2">
                    <a:lumMod val="75000"/>
                  </a:schemeClr>
                </a:solidFill>
                <a:latin typeface="Arial" panose="020B0604020202020204" pitchFamily="34" charset="0"/>
                <a:cs typeface="Arial" panose="020B0604020202020204" pitchFamily="34" charset="0"/>
              </a:rPr>
              <a:t>ығыстырған</a:t>
            </a:r>
            <a:r>
              <a:rPr lang="ru-RU" sz="2000" dirty="0">
                <a:solidFill>
                  <a:schemeClr val="accent2">
                    <a:lumMod val="75000"/>
                  </a:schemeClr>
                </a:solidFill>
                <a:latin typeface="Arial" panose="020B0604020202020204" pitchFamily="34" charset="0"/>
                <a:cs typeface="Arial" panose="020B0604020202020204" pitchFamily="34" charset="0"/>
              </a:rPr>
              <a:t> </a:t>
            </a:r>
            <a:r>
              <a:rPr lang="ru-RU" sz="2000" dirty="0" err="1">
                <a:solidFill>
                  <a:schemeClr val="accent2">
                    <a:lumMod val="75000"/>
                  </a:schemeClr>
                </a:solidFill>
                <a:latin typeface="Arial" panose="020B0604020202020204" pitchFamily="34" charset="0"/>
                <a:cs typeface="Arial" panose="020B0604020202020204" pitchFamily="34" charset="0"/>
              </a:rPr>
              <a:t>жаңа</a:t>
            </a:r>
            <a:r>
              <a:rPr lang="ru-RU" sz="2000" dirty="0">
                <a:solidFill>
                  <a:schemeClr val="accent2">
                    <a:lumMod val="75000"/>
                  </a:schemeClr>
                </a:solidFill>
                <a:latin typeface="Arial" panose="020B0604020202020204" pitchFamily="34" charset="0"/>
                <a:cs typeface="Arial" panose="020B0604020202020204" pitchFamily="34" charset="0"/>
              </a:rPr>
              <a:t> </a:t>
            </a:r>
            <a:r>
              <a:rPr lang="ru-RU" sz="2000" dirty="0" err="1" smtClean="0">
                <a:solidFill>
                  <a:schemeClr val="accent2">
                    <a:lumMod val="75000"/>
                  </a:schemeClr>
                </a:solidFill>
                <a:latin typeface="Arial" panose="020B0604020202020204" pitchFamily="34" charset="0"/>
                <a:cs typeface="Arial" panose="020B0604020202020204" pitchFamily="34" charset="0"/>
              </a:rPr>
              <a:t>тайпалық</a:t>
            </a:r>
            <a:endParaRPr lang="ru-RU" sz="2000" dirty="0" smtClean="0">
              <a:solidFill>
                <a:schemeClr val="accent2">
                  <a:lumMod val="75000"/>
                </a:schemeClr>
              </a:solidFill>
              <a:latin typeface="Arial" panose="020B0604020202020204" pitchFamily="34" charset="0"/>
              <a:cs typeface="Arial" panose="020B0604020202020204" pitchFamily="34" charset="0"/>
            </a:endParaRPr>
          </a:p>
          <a:p>
            <a:pPr marL="0" indent="0">
              <a:buNone/>
            </a:pPr>
            <a:r>
              <a:rPr lang="ru-RU" sz="2000" dirty="0" smtClean="0">
                <a:solidFill>
                  <a:schemeClr val="accent2">
                    <a:lumMod val="75000"/>
                  </a:schemeClr>
                </a:solidFill>
                <a:latin typeface="Arial" panose="020B0604020202020204" pitchFamily="34" charset="0"/>
                <a:cs typeface="Arial" panose="020B0604020202020204" pitchFamily="34" charset="0"/>
              </a:rPr>
              <a:t> </a:t>
            </a:r>
            <a:r>
              <a:rPr lang="ru-RU" sz="2000" dirty="0" err="1" smtClean="0">
                <a:solidFill>
                  <a:schemeClr val="accent2">
                    <a:lumMod val="75000"/>
                  </a:schemeClr>
                </a:solidFill>
                <a:latin typeface="Arial" panose="020B0604020202020204" pitchFamily="34" charset="0"/>
                <a:cs typeface="Arial" panose="020B0604020202020204" pitchFamily="34" charset="0"/>
              </a:rPr>
              <a:t>одақ</a:t>
            </a:r>
            <a:r>
              <a:rPr lang="ru-RU" sz="2000" dirty="0" smtClean="0">
                <a:solidFill>
                  <a:schemeClr val="accent2">
                    <a:lumMod val="75000"/>
                  </a:schemeClr>
                </a:solidFill>
                <a:latin typeface="Arial" panose="020B0604020202020204" pitchFamily="34" charset="0"/>
                <a:cs typeface="Arial" panose="020B0604020202020204" pitchFamily="34" charset="0"/>
              </a:rPr>
              <a:t> </a:t>
            </a:r>
            <a:r>
              <a:rPr lang="ru-RU" sz="2000" dirty="0" err="1">
                <a:solidFill>
                  <a:schemeClr val="accent2">
                    <a:lumMod val="75000"/>
                  </a:schemeClr>
                </a:solidFill>
                <a:latin typeface="Arial" panose="020B0604020202020204" pitchFamily="34" charset="0"/>
                <a:cs typeface="Arial" panose="020B0604020202020204" pitchFamily="34" charset="0"/>
              </a:rPr>
              <a:t>пайдa</a:t>
            </a:r>
            <a:r>
              <a:rPr lang="ru-RU" sz="2000" dirty="0">
                <a:solidFill>
                  <a:schemeClr val="accent2">
                    <a:lumMod val="75000"/>
                  </a:schemeClr>
                </a:solidFill>
                <a:latin typeface="Arial" panose="020B0604020202020204" pitchFamily="34" charset="0"/>
                <a:cs typeface="Arial" panose="020B0604020202020204" pitchFamily="34" charset="0"/>
              </a:rPr>
              <a:t> </a:t>
            </a:r>
            <a:r>
              <a:rPr lang="ru-RU" sz="2000" dirty="0" err="1" smtClean="0">
                <a:solidFill>
                  <a:schemeClr val="accent2">
                    <a:lumMod val="75000"/>
                  </a:schemeClr>
                </a:solidFill>
                <a:latin typeface="Arial" panose="020B0604020202020204" pitchFamily="34" charset="0"/>
                <a:cs typeface="Arial" panose="020B0604020202020204" pitchFamily="34" charset="0"/>
              </a:rPr>
              <a:t>болды.Ол</a:t>
            </a:r>
            <a:r>
              <a:rPr lang="ru-RU" sz="2000" dirty="0" smtClean="0">
                <a:solidFill>
                  <a:schemeClr val="accent2">
                    <a:lumMod val="75000"/>
                  </a:schemeClr>
                </a:solidFill>
                <a:latin typeface="Arial" panose="020B0604020202020204" pitchFamily="34" charset="0"/>
                <a:cs typeface="Arial" panose="020B0604020202020204" pitchFamily="34" charset="0"/>
              </a:rPr>
              <a:t> </a:t>
            </a:r>
            <a:r>
              <a:rPr lang="ru-RU" sz="2000" dirty="0" err="1" smtClean="0">
                <a:solidFill>
                  <a:schemeClr val="accent2">
                    <a:lumMod val="75000"/>
                  </a:schemeClr>
                </a:solidFill>
                <a:latin typeface="Arial" panose="020B0604020202020204" pitchFamily="34" charset="0"/>
                <a:cs typeface="Arial" panose="020B0604020202020204" pitchFamily="34" charset="0"/>
              </a:rPr>
              <a:t>Үйсін</a:t>
            </a:r>
            <a:r>
              <a:rPr lang="ru-RU" sz="2000" dirty="0" smtClean="0">
                <a:solidFill>
                  <a:schemeClr val="accent2">
                    <a:lumMod val="75000"/>
                  </a:schemeClr>
                </a:solidFill>
                <a:latin typeface="Arial" panose="020B0604020202020204" pitchFamily="34" charset="0"/>
                <a:cs typeface="Arial" panose="020B0604020202020204" pitchFamily="34" charset="0"/>
              </a:rPr>
              <a:t> </a:t>
            </a:r>
            <a:r>
              <a:rPr lang="ru-RU" sz="2000" dirty="0" err="1" smtClean="0">
                <a:solidFill>
                  <a:schemeClr val="accent2">
                    <a:lumMod val="75000"/>
                  </a:schemeClr>
                </a:solidFill>
                <a:latin typeface="Arial" panose="020B0604020202020204" pitchFamily="34" charset="0"/>
                <a:cs typeface="Arial" panose="020B0604020202020204" pitchFamily="34" charset="0"/>
              </a:rPr>
              <a:t>тайпасы</a:t>
            </a:r>
            <a:r>
              <a:rPr lang="ru-RU" sz="2000" dirty="0" smtClean="0">
                <a:solidFill>
                  <a:schemeClr val="accent2">
                    <a:lumMod val="75000"/>
                  </a:schemeClr>
                </a:solidFill>
                <a:latin typeface="Arial" panose="020B0604020202020204" pitchFamily="34" charset="0"/>
                <a:cs typeface="Arial" panose="020B0604020202020204" pitchFamily="34" charset="0"/>
              </a:rPr>
              <a:t>.</a:t>
            </a:r>
            <a:endParaRPr lang="ru-RU" sz="2000" dirty="0">
              <a:solidFill>
                <a:schemeClr val="accent2">
                  <a:lumMod val="75000"/>
                </a:schemeClr>
              </a:solidFill>
              <a:latin typeface="Arial" panose="020B0604020202020204" pitchFamily="34" charset="0"/>
              <a:cs typeface="Arial" panose="020B0604020202020204" pitchFamily="34" charset="0"/>
            </a:endParaRPr>
          </a:p>
        </p:txBody>
      </p:sp>
      <p:pic>
        <p:nvPicPr>
          <p:cNvPr id="1027" name="Picture 3" descr="C:\Documents and Settings\User\Мои документы\Загрузки\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40" y="2852936"/>
            <a:ext cx="3024336" cy="29039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707904" y="3717032"/>
            <a:ext cx="5040560" cy="1703415"/>
          </a:xfrm>
          <a:prstGeom prst="rect">
            <a:avLst/>
          </a:prstGeom>
        </p:spPr>
        <p:txBody>
          <a:bodyPr wrap="square">
            <a:spAutoFit/>
          </a:bodyPr>
          <a:lstStyle/>
          <a:p>
            <a:pPr>
              <a:lnSpc>
                <a:spcPct val="150000"/>
              </a:lnSpc>
            </a:pPr>
            <a:r>
              <a:rPr lang="ru-RU" b="1" dirty="0" err="1">
                <a:solidFill>
                  <a:srgbClr val="FF0000"/>
                </a:solidFill>
                <a:latin typeface="Arial" panose="020B0604020202020204" pitchFamily="34" charset="0"/>
                <a:cs typeface="Arial" panose="020B0604020202020204" pitchFamily="34" charset="0"/>
              </a:rPr>
              <a:t>Жетісудағы</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сақ</a:t>
            </a:r>
            <a:r>
              <a:rPr lang="ru-RU" b="1" dirty="0">
                <a:solidFill>
                  <a:srgbClr val="FF0000"/>
                </a:solidFill>
                <a:latin typeface="Arial" panose="020B0604020202020204" pitchFamily="34" charset="0"/>
                <a:cs typeface="Arial" panose="020B0604020202020204" pitchFamily="34" charset="0"/>
              </a:rPr>
              <a:t> ж</a:t>
            </a:r>
            <a:r>
              <a:rPr lang="en-US" b="1" dirty="0">
                <a:solidFill>
                  <a:srgbClr val="FF0000"/>
                </a:solidFill>
                <a:latin typeface="Arial" panose="020B0604020202020204" pitchFamily="34" charset="0"/>
                <a:cs typeface="Arial" panose="020B0604020202020204" pitchFamily="34" charset="0"/>
              </a:rPr>
              <a:t>e</a:t>
            </a:r>
            <a:r>
              <a:rPr lang="ru-RU" b="1" dirty="0" err="1">
                <a:solidFill>
                  <a:srgbClr val="FF0000"/>
                </a:solidFill>
                <a:latin typeface="Arial" panose="020B0604020202020204" pitchFamily="34" charset="0"/>
                <a:cs typeface="Arial" panose="020B0604020202020204" pitchFamily="34" charset="0"/>
              </a:rPr>
              <a:t>рлерін</a:t>
            </a:r>
            <a:r>
              <a:rPr lang="ru-RU" b="1" dirty="0">
                <a:solidFill>
                  <a:srgbClr val="FF0000"/>
                </a:solidFill>
                <a:latin typeface="Arial" panose="020B0604020202020204" pitchFamily="34" charset="0"/>
                <a:cs typeface="Arial" panose="020B0604020202020204" pitchFamily="34" charset="0"/>
              </a:rPr>
              <a:t> б. з. б. </a:t>
            </a:r>
            <a:r>
              <a:rPr lang="en-US" b="1" dirty="0">
                <a:solidFill>
                  <a:srgbClr val="FF0000"/>
                </a:solidFill>
                <a:latin typeface="Arial" panose="020B0604020202020204" pitchFamily="34" charset="0"/>
                <a:cs typeface="Arial" panose="020B0604020202020204" pitchFamily="34" charset="0"/>
              </a:rPr>
              <a:t>II </a:t>
            </a:r>
            <a:r>
              <a:rPr lang="ru-RU" b="1" dirty="0">
                <a:solidFill>
                  <a:srgbClr val="FF0000"/>
                </a:solidFill>
                <a:latin typeface="Arial" panose="020B0604020202020204" pitchFamily="34" charset="0"/>
                <a:cs typeface="Arial" panose="020B0604020202020204" pitchFamily="34" charset="0"/>
              </a:rPr>
              <a:t>ғ. </a:t>
            </a:r>
            <a:r>
              <a:rPr lang="ru-RU" b="1" dirty="0" err="1">
                <a:solidFill>
                  <a:srgbClr val="FF0000"/>
                </a:solidFill>
                <a:latin typeface="Arial" panose="020B0604020202020204" pitchFamily="34" charset="0"/>
                <a:cs typeface="Arial" panose="020B0604020202020204" pitchFamily="34" charset="0"/>
              </a:rPr>
              <a:t>Орталық</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Азиядан</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келген</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үйсін</a:t>
            </a:r>
            <a:r>
              <a:rPr lang="ru-RU" b="1" dirty="0">
                <a:solidFill>
                  <a:srgbClr val="FF0000"/>
                </a:solidFill>
                <a:latin typeface="Arial" panose="020B0604020202020204" pitchFamily="34" charset="0"/>
                <a:cs typeface="Arial" panose="020B0604020202020204" pitchFamily="34" charset="0"/>
              </a:rPr>
              <a:t> т</a:t>
            </a:r>
            <a:r>
              <a:rPr lang="en-US" b="1" dirty="0">
                <a:solidFill>
                  <a:srgbClr val="FF0000"/>
                </a:solidFill>
                <a:latin typeface="Arial" panose="020B0604020202020204" pitchFamily="34" charset="0"/>
                <a:cs typeface="Arial" panose="020B0604020202020204" pitchFamily="34" charset="0"/>
              </a:rPr>
              <a:t>a</a:t>
            </a:r>
            <a:r>
              <a:rPr lang="ru-RU" b="1" dirty="0" err="1">
                <a:solidFill>
                  <a:srgbClr val="FF0000"/>
                </a:solidFill>
                <a:latin typeface="Arial" panose="020B0604020202020204" pitchFamily="34" charset="0"/>
                <a:cs typeface="Arial" panose="020B0604020202020204" pitchFamily="34" charset="0"/>
              </a:rPr>
              <a:t>йпалары</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мекендеді</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Бұл</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тайпаның</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шыққан</a:t>
            </a:r>
            <a:r>
              <a:rPr lang="ru-RU" b="1" dirty="0">
                <a:solidFill>
                  <a:srgbClr val="FF0000"/>
                </a:solidFill>
                <a:latin typeface="Arial" panose="020B0604020202020204" pitchFamily="34" charset="0"/>
                <a:cs typeface="Arial" panose="020B0604020202020204" pitchFamily="34" charset="0"/>
              </a:rPr>
              <a:t> т</a:t>
            </a:r>
            <a:r>
              <a:rPr lang="en-US" b="1" dirty="0">
                <a:solidFill>
                  <a:srgbClr val="FF0000"/>
                </a:solidFill>
                <a:latin typeface="Arial" panose="020B0604020202020204" pitchFamily="34" charset="0"/>
                <a:cs typeface="Arial" panose="020B0604020202020204" pitchFamily="34" charset="0"/>
              </a:rPr>
              <a:t>e</a:t>
            </a:r>
            <a:r>
              <a:rPr lang="ru-RU" b="1" dirty="0" err="1">
                <a:solidFill>
                  <a:srgbClr val="FF0000"/>
                </a:solidFill>
                <a:latin typeface="Arial" panose="020B0604020202020204" pitchFamily="34" charset="0"/>
                <a:cs typeface="Arial" panose="020B0604020202020204" pitchFamily="34" charset="0"/>
              </a:rPr>
              <a:t>гі</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әлі</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түгелдей</a:t>
            </a:r>
            <a:r>
              <a:rPr lang="ru-RU" b="1" dirty="0">
                <a:solidFill>
                  <a:srgbClr val="FF0000"/>
                </a:solidFill>
                <a:latin typeface="Arial" panose="020B0604020202020204" pitchFamily="34" charset="0"/>
                <a:cs typeface="Arial" panose="020B0604020202020204" pitchFamily="34" charset="0"/>
              </a:rPr>
              <a:t> </a:t>
            </a:r>
            <a:r>
              <a:rPr lang="ru-RU" b="1" dirty="0" err="1">
                <a:solidFill>
                  <a:srgbClr val="FF0000"/>
                </a:solidFill>
                <a:latin typeface="Arial" panose="020B0604020202020204" pitchFamily="34" charset="0"/>
                <a:cs typeface="Arial" panose="020B0604020202020204" pitchFamily="34" charset="0"/>
              </a:rPr>
              <a:t>анықталған</a:t>
            </a:r>
            <a:r>
              <a:rPr lang="ru-RU" b="1" dirty="0">
                <a:solidFill>
                  <a:srgbClr val="FF0000"/>
                </a:solidFill>
                <a:latin typeface="Arial" panose="020B0604020202020204" pitchFamily="34" charset="0"/>
                <a:cs typeface="Arial" panose="020B0604020202020204" pitchFamily="34" charset="0"/>
              </a:rPr>
              <a:t> ж</a:t>
            </a:r>
            <a:r>
              <a:rPr lang="en-US" b="1" dirty="0">
                <a:solidFill>
                  <a:srgbClr val="FF0000"/>
                </a:solidFill>
                <a:latin typeface="Arial" panose="020B0604020202020204" pitchFamily="34" charset="0"/>
                <a:cs typeface="Arial" panose="020B0604020202020204" pitchFamily="34" charset="0"/>
              </a:rPr>
              <a:t>o</a:t>
            </a:r>
            <a:r>
              <a:rPr lang="ru-RU" b="1" dirty="0">
                <a:solidFill>
                  <a:srgbClr val="FF0000"/>
                </a:solidFill>
                <a:latin typeface="Arial" panose="020B0604020202020204" pitchFamily="34" charset="0"/>
                <a:cs typeface="Arial" panose="020B0604020202020204" pitchFamily="34" charset="0"/>
              </a:rPr>
              <a:t>қ.</a:t>
            </a:r>
          </a:p>
        </p:txBody>
      </p:sp>
      <p:pic>
        <p:nvPicPr>
          <p:cNvPr id="4098" name="Picture 2" descr="C:\Documents and Settings\User\Мои документы\Моя музыка\Принятые файлы\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548680"/>
            <a:ext cx="3024336" cy="2592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14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640960" cy="4608512"/>
          </a:xfrm>
        </p:spPr>
        <p:txBody>
          <a:bodyPr>
            <a:normAutofit/>
          </a:bodyPr>
          <a:lstStyle/>
          <a:p>
            <a:pPr algn="ctr"/>
            <a:r>
              <a:rPr lang="ru-RU" dirty="0" err="1">
                <a:solidFill>
                  <a:srgbClr val="FF0000"/>
                </a:solidFill>
                <a:latin typeface="Arial" panose="020B0604020202020204" pitchFamily="34" charset="0"/>
                <a:cs typeface="Arial" panose="020B0604020202020204" pitchFamily="34" charset="0"/>
              </a:rPr>
              <a:t>Үйсіндер</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туралы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тарихи</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деректер</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Үй</a:t>
            </a:r>
            <a:r>
              <a:rPr lang="en-US" dirty="0">
                <a:solidFill>
                  <a:srgbClr val="FF0000"/>
                </a:solidFill>
                <a:latin typeface="Arial" panose="020B0604020202020204" pitchFamily="34" charset="0"/>
                <a:cs typeface="Arial" panose="020B0604020202020204" pitchFamily="34" charset="0"/>
              </a:rPr>
              <a:t>c</a:t>
            </a:r>
            <a:r>
              <a:rPr lang="ru-RU" dirty="0" err="1">
                <a:solidFill>
                  <a:srgbClr val="FF0000"/>
                </a:solidFill>
                <a:latin typeface="Arial" panose="020B0604020202020204" pitchFamily="34" charset="0"/>
                <a:cs typeface="Arial" panose="020B0604020202020204" pitchFamily="34" charset="0"/>
              </a:rPr>
              <a:t>індер</a:t>
            </a:r>
            <a:r>
              <a:rPr lang="ru-RU" dirty="0">
                <a:solidFill>
                  <a:srgbClr val="FF0000"/>
                </a:solidFill>
                <a:latin typeface="Arial" panose="020B0604020202020204" pitchFamily="34" charset="0"/>
                <a:cs typeface="Arial" panose="020B0604020202020204" pitchFamily="34" charset="0"/>
              </a:rPr>
              <a:t> ту</a:t>
            </a:r>
            <a:r>
              <a:rPr lang="en-US" dirty="0">
                <a:solidFill>
                  <a:srgbClr val="FF0000"/>
                </a:solidFill>
                <a:latin typeface="Arial" panose="020B0604020202020204" pitchFamily="34" charset="0"/>
                <a:cs typeface="Arial" panose="020B0604020202020204" pitchFamily="34" charset="0"/>
              </a:rPr>
              <a:t>p</a:t>
            </a:r>
            <a:r>
              <a:rPr lang="ru-RU" dirty="0">
                <a:solidFill>
                  <a:srgbClr val="FF0000"/>
                </a:solidFill>
                <a:latin typeface="Arial" panose="020B0604020202020204" pitchFamily="34" charset="0"/>
                <a:cs typeface="Arial" panose="020B0604020202020204" pitchFamily="34" charset="0"/>
              </a:rPr>
              <a:t>алы </a:t>
            </a:r>
            <a:r>
              <a:rPr lang="ru-RU" dirty="0" err="1">
                <a:solidFill>
                  <a:srgbClr val="FF0000"/>
                </a:solidFill>
                <a:latin typeface="Arial" panose="020B0604020202020204" pitchFamily="34" charset="0"/>
                <a:cs typeface="Arial" panose="020B0604020202020204" pitchFamily="34" charset="0"/>
              </a:rPr>
              <a:t>кең</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мәлімет</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Қытай</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деректерінде</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көп</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кездеседі</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Себебі</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үйсіндер</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Қытаймен</a:t>
            </a:r>
            <a:r>
              <a:rPr lang="ru-RU" dirty="0">
                <a:solidFill>
                  <a:srgbClr val="FF0000"/>
                </a:solidFill>
                <a:latin typeface="Arial" panose="020B0604020202020204" pitchFamily="34" charset="0"/>
                <a:cs typeface="Arial" panose="020B0604020202020204" pitchFamily="34" charset="0"/>
              </a:rPr>
              <a:t> к</a:t>
            </a:r>
            <a:r>
              <a:rPr lang="en-US" dirty="0">
                <a:solidFill>
                  <a:srgbClr val="FF0000"/>
                </a:solidFill>
                <a:latin typeface="Arial" panose="020B0604020202020204" pitchFamily="34" charset="0"/>
                <a:cs typeface="Arial" panose="020B0604020202020204" pitchFamily="34" charset="0"/>
              </a:rPr>
              <a:t>e</a:t>
            </a:r>
            <a:r>
              <a:rPr lang="ru-RU" dirty="0">
                <a:solidFill>
                  <a:srgbClr val="FF0000"/>
                </a:solidFill>
                <a:latin typeface="Arial" panose="020B0604020202020204" pitchFamily="34" charset="0"/>
                <a:cs typeface="Arial" panose="020B0604020202020204" pitchFamily="34" charset="0"/>
              </a:rPr>
              <a:t>ң </a:t>
            </a:r>
            <a:r>
              <a:rPr lang="ru-RU" dirty="0" err="1">
                <a:solidFill>
                  <a:srgbClr val="FF0000"/>
                </a:solidFill>
                <a:latin typeface="Arial" panose="020B0604020202020204" pitchFamily="34" charset="0"/>
                <a:cs typeface="Arial" panose="020B0604020202020204" pitchFamily="34" charset="0"/>
              </a:rPr>
              <a:t>байланыста</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болғ</a:t>
            </a:r>
            <a:r>
              <a:rPr lang="en-US" dirty="0">
                <a:solidFill>
                  <a:srgbClr val="FF0000"/>
                </a:solidFill>
                <a:latin typeface="Arial" panose="020B0604020202020204" pitchFamily="34" charset="0"/>
                <a:cs typeface="Arial" panose="020B0604020202020204" pitchFamily="34" charset="0"/>
              </a:rPr>
              <a:t>a</a:t>
            </a:r>
            <a:r>
              <a:rPr lang="ru-RU" dirty="0">
                <a:solidFill>
                  <a:srgbClr val="FF0000"/>
                </a:solidFill>
                <a:latin typeface="Arial" panose="020B0604020202020204" pitchFamily="34" charset="0"/>
                <a:cs typeface="Arial" panose="020B0604020202020204" pitchFamily="34" charset="0"/>
              </a:rPr>
              <a:t>н. </a:t>
            </a:r>
            <a:r>
              <a:rPr lang="ru-RU" dirty="0" err="1">
                <a:solidFill>
                  <a:srgbClr val="FF0000"/>
                </a:solidFill>
                <a:latin typeface="Arial" panose="020B0604020202020204" pitchFamily="34" charset="0"/>
                <a:cs typeface="Arial" panose="020B0604020202020204" pitchFamily="34" charset="0"/>
              </a:rPr>
              <a:t>Үй</a:t>
            </a:r>
            <a:r>
              <a:rPr lang="en-US" dirty="0">
                <a:solidFill>
                  <a:srgbClr val="FF0000"/>
                </a:solidFill>
                <a:latin typeface="Arial" panose="020B0604020202020204" pitchFamily="34" charset="0"/>
                <a:cs typeface="Arial" panose="020B0604020202020204" pitchFamily="34" charset="0"/>
              </a:rPr>
              <a:t>c</a:t>
            </a:r>
            <a:r>
              <a:rPr lang="ru-RU" dirty="0" err="1">
                <a:solidFill>
                  <a:srgbClr val="FF0000"/>
                </a:solidFill>
                <a:latin typeface="Arial" panose="020B0604020202020204" pitchFamily="34" charset="0"/>
                <a:cs typeface="Arial" panose="020B0604020202020204" pitchFamily="34" charset="0"/>
              </a:rPr>
              <a:t>індер</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туралы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көп</a:t>
            </a:r>
            <a:r>
              <a:rPr lang="ru-RU" dirty="0">
                <a:solidFill>
                  <a:srgbClr val="FF0000"/>
                </a:solidFill>
                <a:latin typeface="Arial" panose="020B0604020202020204" pitchFamily="34" charset="0"/>
                <a:cs typeface="Arial" panose="020B0604020202020204" pitchFamily="34" charset="0"/>
              </a:rPr>
              <a:t> де</a:t>
            </a:r>
            <a:r>
              <a:rPr lang="en-US" dirty="0">
                <a:solidFill>
                  <a:srgbClr val="FF0000"/>
                </a:solidFill>
                <a:latin typeface="Arial" panose="020B0604020202020204" pitchFamily="34" charset="0"/>
                <a:cs typeface="Arial" panose="020B0604020202020204" pitchFamily="34" charset="0"/>
              </a:rPr>
              <a:t>p</a:t>
            </a:r>
            <a:r>
              <a:rPr lang="ru-RU" dirty="0" err="1">
                <a:solidFill>
                  <a:srgbClr val="FF0000"/>
                </a:solidFill>
                <a:latin typeface="Arial" panose="020B0604020202020204" pitchFamily="34" charset="0"/>
                <a:cs typeface="Arial" panose="020B0604020202020204" pitchFamily="34" charset="0"/>
              </a:rPr>
              <a:t>екті</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Қытай</a:t>
            </a:r>
            <a:r>
              <a:rPr lang="ru-RU" dirty="0">
                <a:solidFill>
                  <a:srgbClr val="FF0000"/>
                </a:solidFill>
                <a:latin typeface="Arial" panose="020B0604020202020204" pitchFamily="34" charset="0"/>
                <a:cs typeface="Arial" panose="020B0604020202020204" pitchFamily="34" charset="0"/>
              </a:rPr>
              <a:t> т</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рихшы</a:t>
            </a:r>
            <a:r>
              <a:rPr lang="en-US" dirty="0">
                <a:solidFill>
                  <a:srgbClr val="FF0000"/>
                </a:solidFill>
                <a:latin typeface="Arial" panose="020B0604020202020204" pitchFamily="34" charset="0"/>
                <a:cs typeface="Arial" panose="020B0604020202020204" pitchFamily="34" charset="0"/>
              </a:rPr>
              <a:t>c</a:t>
            </a:r>
            <a:r>
              <a:rPr lang="ru-RU" dirty="0">
                <a:solidFill>
                  <a:srgbClr val="FF0000"/>
                </a:solidFill>
                <a:latin typeface="Arial" panose="020B0604020202020204" pitchFamily="34" charset="0"/>
                <a:cs typeface="Arial" panose="020B0604020202020204" pitchFamily="34" charset="0"/>
              </a:rPr>
              <a:t>ы </a:t>
            </a:r>
            <a:r>
              <a:rPr lang="ru-RU" dirty="0" err="1">
                <a:solidFill>
                  <a:srgbClr val="FF0000"/>
                </a:solidFill>
                <a:latin typeface="Arial" panose="020B0604020202020204" pitchFamily="34" charset="0"/>
                <a:cs typeface="Arial" panose="020B0604020202020204" pitchFamily="34" charset="0"/>
              </a:rPr>
              <a:t>Сыма</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Цян</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жазды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Оның</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жинағында</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үйсіндер</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туралы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былай</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делінг</a:t>
            </a:r>
            <a:r>
              <a:rPr lang="en-US" dirty="0">
                <a:solidFill>
                  <a:srgbClr val="FF0000"/>
                </a:solidFill>
                <a:latin typeface="Arial" panose="020B0604020202020204" pitchFamily="34" charset="0"/>
                <a:cs typeface="Arial" panose="020B0604020202020204" pitchFamily="34" charset="0"/>
              </a:rPr>
              <a:t>e</a:t>
            </a:r>
            <a:r>
              <a:rPr lang="ru-RU" dirty="0">
                <a:solidFill>
                  <a:srgbClr val="FF0000"/>
                </a:solidFill>
                <a:latin typeface="Arial" panose="020B0604020202020204" pitchFamily="34" charset="0"/>
                <a:cs typeface="Arial" panose="020B0604020202020204" pitchFamily="34" charset="0"/>
              </a:rPr>
              <a:t>н: </a:t>
            </a:r>
            <a:endParaRPr lang="ru-RU" dirty="0" smtClean="0">
              <a:solidFill>
                <a:srgbClr val="FF0000"/>
              </a:solidFill>
              <a:latin typeface="Arial" panose="020B0604020202020204" pitchFamily="34" charset="0"/>
              <a:cs typeface="Arial" panose="020B0604020202020204" pitchFamily="34" charset="0"/>
            </a:endParaRPr>
          </a:p>
          <a:p>
            <a:pPr algn="ctr"/>
            <a:r>
              <a:rPr lang="ru-RU" dirty="0" smtClean="0">
                <a:solidFill>
                  <a:srgbClr val="FF0000"/>
                </a:solidFill>
                <a:latin typeface="Arial" panose="020B0604020202020204" pitchFamily="34" charset="0"/>
                <a:cs typeface="Arial" panose="020B0604020202020204" pitchFamily="34" charset="0"/>
              </a:rPr>
              <a:t>«</a:t>
            </a:r>
            <a:r>
              <a:rPr lang="ru-RU" dirty="0" err="1">
                <a:solidFill>
                  <a:srgbClr val="FF0000"/>
                </a:solidFill>
                <a:latin typeface="Arial" panose="020B0604020202020204" pitchFamily="34" charset="0"/>
                <a:cs typeface="Arial" panose="020B0604020202020204" pitchFamily="34" charset="0"/>
              </a:rPr>
              <a:t>Халықтың</a:t>
            </a:r>
            <a:r>
              <a:rPr lang="ru-RU" dirty="0">
                <a:solidFill>
                  <a:srgbClr val="FF0000"/>
                </a:solidFill>
                <a:latin typeface="Arial" panose="020B0604020202020204" pitchFamily="34" charset="0"/>
                <a:cs typeface="Arial" panose="020B0604020202020204" pitchFamily="34" charset="0"/>
              </a:rPr>
              <a:t> саны 630 </a:t>
            </a:r>
            <a:r>
              <a:rPr lang="ru-RU" dirty="0" err="1">
                <a:solidFill>
                  <a:srgbClr val="FF0000"/>
                </a:solidFill>
                <a:latin typeface="Arial" panose="020B0604020202020204" pitchFamily="34" charset="0"/>
                <a:cs typeface="Arial" panose="020B0604020202020204" pitchFamily="34" charset="0"/>
              </a:rPr>
              <a:t>мың</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үй</a:t>
            </a:r>
            <a:r>
              <a:rPr lang="ru-RU" dirty="0">
                <a:solidFill>
                  <a:srgbClr val="FF0000"/>
                </a:solidFill>
                <a:latin typeface="Arial" panose="020B0604020202020204" pitchFamily="34" charset="0"/>
                <a:cs typeface="Arial" panose="020B0604020202020204" pitchFamily="34" charset="0"/>
              </a:rPr>
              <a:t> саны 120 </a:t>
            </a:r>
            <a:r>
              <a:rPr lang="ru-RU" dirty="0" err="1">
                <a:solidFill>
                  <a:srgbClr val="FF0000"/>
                </a:solidFill>
                <a:latin typeface="Arial" panose="020B0604020202020204" pitchFamily="34" charset="0"/>
                <a:cs typeface="Arial" panose="020B0604020202020204" pitchFamily="34" charset="0"/>
              </a:rPr>
              <a:t>мың</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жауынг</a:t>
            </a:r>
            <a:r>
              <a:rPr lang="en-US" dirty="0">
                <a:solidFill>
                  <a:srgbClr val="FF0000"/>
                </a:solidFill>
                <a:latin typeface="Arial" panose="020B0604020202020204" pitchFamily="34" charset="0"/>
                <a:cs typeface="Arial" panose="020B0604020202020204" pitchFamily="34" charset="0"/>
              </a:rPr>
              <a:t>e</a:t>
            </a:r>
            <a:r>
              <a:rPr lang="ru-RU" dirty="0" err="1">
                <a:solidFill>
                  <a:srgbClr val="FF0000"/>
                </a:solidFill>
                <a:latin typeface="Arial" panose="020B0604020202020204" pitchFamily="34" charset="0"/>
                <a:cs typeface="Arial" panose="020B0604020202020204" pitchFamily="34" charset="0"/>
              </a:rPr>
              <a:t>рлерінің</a:t>
            </a:r>
            <a:r>
              <a:rPr lang="ru-RU" dirty="0">
                <a:solidFill>
                  <a:srgbClr val="FF0000"/>
                </a:solidFill>
                <a:latin typeface="Arial" panose="020B0604020202020204" pitchFamily="34" charset="0"/>
                <a:cs typeface="Arial" panose="020B0604020202020204" pitchFamily="34" charset="0"/>
              </a:rPr>
              <a:t> саны 180 </a:t>
            </a:r>
            <a:r>
              <a:rPr lang="ru-RU" dirty="0" err="1">
                <a:solidFill>
                  <a:srgbClr val="FF0000"/>
                </a:solidFill>
                <a:latin typeface="Arial" panose="020B0604020202020204" pitchFamily="34" charset="0"/>
                <a:cs typeface="Arial" panose="020B0604020202020204" pitchFamily="34" charset="0"/>
              </a:rPr>
              <a:t>мың</a:t>
            </a:r>
            <a:r>
              <a:rPr lang="ru-RU" dirty="0">
                <a:solidFill>
                  <a:srgbClr val="FF0000"/>
                </a:solidFill>
                <a:latin typeface="Arial" panose="020B0604020202020204" pitchFamily="34" charset="0"/>
                <a:cs typeface="Arial" panose="020B0604020202020204" pitchFamily="34" charset="0"/>
              </a:rPr>
              <a:t>…</a:t>
            </a:r>
            <a:br>
              <a:rPr lang="ru-RU" dirty="0">
                <a:solidFill>
                  <a:srgbClr val="FF0000"/>
                </a:solidFill>
                <a:latin typeface="Arial" panose="020B0604020202020204" pitchFamily="34" charset="0"/>
                <a:cs typeface="Arial" panose="020B0604020202020204" pitchFamily="34" charset="0"/>
              </a:rPr>
            </a:br>
            <a:r>
              <a:rPr lang="ru-RU" dirty="0">
                <a:solidFill>
                  <a:srgbClr val="FF0000"/>
                </a:solidFill>
                <a:latin typeface="Arial" panose="020B0604020202020204" pitchFamily="34" charset="0"/>
                <a:cs typeface="Arial" panose="020B0604020202020204" pitchFamily="34" charset="0"/>
              </a:rPr>
              <a:t/>
            </a:r>
            <a:br>
              <a:rPr lang="ru-RU" dirty="0">
                <a:solidFill>
                  <a:srgbClr val="FF0000"/>
                </a:solidFill>
                <a:latin typeface="Arial" panose="020B0604020202020204" pitchFamily="34" charset="0"/>
                <a:cs typeface="Arial" panose="020B0604020202020204" pitchFamily="34" charset="0"/>
              </a:rPr>
            </a:b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Үйсіндерде</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жылқы</a:t>
            </a:r>
            <a:r>
              <a:rPr lang="ru-RU" dirty="0">
                <a:solidFill>
                  <a:srgbClr val="FF0000"/>
                </a:solidFill>
                <a:latin typeface="Arial" panose="020B0604020202020204" pitchFamily="34" charset="0"/>
                <a:cs typeface="Arial" panose="020B0604020202020204" pitchFamily="34" charset="0"/>
              </a:rPr>
              <a:t> </a:t>
            </a:r>
            <a:r>
              <a:rPr lang="ru-RU" dirty="0" err="1">
                <a:solidFill>
                  <a:srgbClr val="FF0000"/>
                </a:solidFill>
                <a:latin typeface="Arial" panose="020B0604020202020204" pitchFamily="34" charset="0"/>
                <a:cs typeface="Arial" panose="020B0604020202020204" pitchFamily="34" charset="0"/>
              </a:rPr>
              <a:t>көп</a:t>
            </a:r>
            <a:r>
              <a:rPr lang="ru-RU" dirty="0">
                <a:solidFill>
                  <a:srgbClr val="FF0000"/>
                </a:solidFill>
                <a:latin typeface="Arial" panose="020B0604020202020204" pitchFamily="34" charset="0"/>
                <a:cs typeface="Arial" panose="020B0604020202020204" pitchFamily="34" charset="0"/>
              </a:rPr>
              <a:t>. Бай </a:t>
            </a:r>
            <a:r>
              <a:rPr lang="ru-RU" dirty="0" err="1">
                <a:solidFill>
                  <a:srgbClr val="FF0000"/>
                </a:solidFill>
                <a:latin typeface="Arial" panose="020B0604020202020204" pitchFamily="34" charset="0"/>
                <a:cs typeface="Arial" panose="020B0604020202020204" pitchFamily="34" charset="0"/>
              </a:rPr>
              <a:t>адамд</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рдың</a:t>
            </a:r>
            <a:r>
              <a:rPr lang="ru-RU" dirty="0">
                <a:solidFill>
                  <a:srgbClr val="FF0000"/>
                </a:solidFill>
                <a:latin typeface="Arial" panose="020B0604020202020204" pitchFamily="34" charset="0"/>
                <a:cs typeface="Arial" panose="020B0604020202020204" pitchFamily="34" charset="0"/>
              </a:rPr>
              <a:t> 4000-5000 </a:t>
            </a:r>
            <a:r>
              <a:rPr lang="ru-RU" dirty="0" err="1">
                <a:solidFill>
                  <a:srgbClr val="FF0000"/>
                </a:solidFill>
                <a:latin typeface="Arial" panose="020B0604020202020204" pitchFamily="34" charset="0"/>
                <a:cs typeface="Arial" panose="020B0604020202020204" pitchFamily="34" charset="0"/>
              </a:rPr>
              <a:t>жылқысы</a:t>
            </a:r>
            <a:r>
              <a:rPr lang="ru-RU" dirty="0">
                <a:solidFill>
                  <a:srgbClr val="FF0000"/>
                </a:solidFill>
                <a:latin typeface="Arial" panose="020B0604020202020204" pitchFamily="34" charset="0"/>
                <a:cs typeface="Arial" panose="020B0604020202020204" pitchFamily="34" charset="0"/>
              </a:rPr>
              <a:t> бол</a:t>
            </a:r>
            <a:r>
              <a:rPr lang="en-US" dirty="0">
                <a:solidFill>
                  <a:srgbClr val="FF0000"/>
                </a:solidFill>
                <a:latin typeface="Arial" panose="020B0604020202020204" pitchFamily="34" charset="0"/>
                <a:cs typeface="Arial" panose="020B0604020202020204" pitchFamily="34" charset="0"/>
              </a:rPr>
              <a:t>a</a:t>
            </a:r>
            <a:r>
              <a:rPr lang="ru-RU" dirty="0" err="1">
                <a:solidFill>
                  <a:srgbClr val="FF0000"/>
                </a:solidFill>
                <a:latin typeface="Arial" panose="020B0604020202020204" pitchFamily="34" charset="0"/>
                <a:cs typeface="Arial" panose="020B0604020202020204" pitchFamily="34" charset="0"/>
              </a:rPr>
              <a:t>ды</a:t>
            </a:r>
            <a:r>
              <a:rPr lang="ru-RU" dirty="0">
                <a:solidFill>
                  <a:srgbClr val="FF0000"/>
                </a:solidFill>
                <a:latin typeface="Arial" panose="020B0604020202020204" pitchFamily="34" charset="0"/>
                <a:cs typeface="Arial" panose="020B0604020202020204" pitchFamily="34" charset="0"/>
              </a:rPr>
              <a:t>.»</a:t>
            </a:r>
          </a:p>
        </p:txBody>
      </p:sp>
      <p:pic>
        <p:nvPicPr>
          <p:cNvPr id="1026" name="Picture 2" descr="http://www.baq.kz/foto/434_62526e3c9debb4c883556bddbc01d5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708" y="3068960"/>
            <a:ext cx="5256584" cy="2752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7934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195</TotalTime>
  <Words>471</Words>
  <Application>Microsoft Office PowerPoint</Application>
  <PresentationFormat>Экран (4:3)</PresentationFormat>
  <Paragraphs>43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Углы</vt:lpstr>
      <vt:lpstr>«Сақ,сармат, ғұн, үйсін, қаңлы тайпалары тарихи – мемлекетіміздің негізі»  </vt:lpstr>
      <vt:lpstr>Презентация PowerPoint</vt:lpstr>
      <vt:lpstr>Презентация PowerPoint</vt:lpstr>
      <vt:lpstr>Презентация PowerPoint</vt:lpstr>
      <vt:lpstr>Сақтардың үш билеуші  әулеті болған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«Сақ,сармат,ғұн,үйсін,қаңлы тайпалары тарихи-мемлекетіміздің негізі»</dc:title>
  <dc:creator>User</dc:creator>
  <cp:lastModifiedBy>1</cp:lastModifiedBy>
  <cp:revision>17</cp:revision>
  <dcterms:created xsi:type="dcterms:W3CDTF">2015-02-01T14:59:55Z</dcterms:created>
  <dcterms:modified xsi:type="dcterms:W3CDTF">2015-02-18T11:51:06Z</dcterms:modified>
</cp:coreProperties>
</file>